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92" autoAdjust="0"/>
  </p:normalViewPr>
  <p:slideViewPr>
    <p:cSldViewPr>
      <p:cViewPr varScale="1">
        <p:scale>
          <a:sx n="124" d="100"/>
          <a:sy n="124" d="100"/>
        </p:scale>
        <p:origin x="-117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48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584115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576" y="127560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708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29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4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6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5486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87574"/>
            <a:ext cx="5111750" cy="3607049"/>
          </a:xfrm>
        </p:spPr>
        <p:txBody>
          <a:bodyPr/>
          <a:lstStyle>
            <a:lvl1pPr>
              <a:defRPr sz="28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98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867894"/>
            <a:ext cx="5486400" cy="30162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9581"/>
            <a:ext cx="5588024" cy="27363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5696" y="4227934"/>
            <a:ext cx="6035040" cy="3292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906F1-17C9-4402-8DE7-55BBBD7B893D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57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lipse 5"/>
          <p:cNvSpPr/>
          <p:nvPr userDrawn="1"/>
        </p:nvSpPr>
        <p:spPr>
          <a:xfrm>
            <a:off x="8316417" y="4731990"/>
            <a:ext cx="360040" cy="3600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AD906F1-17C9-4402-8DE7-55BBBD7B893D}" type="datetimeFigureOut">
              <a:rPr lang="en-US" smtClean="0"/>
              <a:pPr/>
              <a:t>11/29/2015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F8467-D28E-4C7E-A865-C5302B1A908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 2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39472"/>
            <a:ext cx="1320625" cy="733599"/>
          </a:xfrm>
          <a:prstGeom prst="rect">
            <a:avLst/>
          </a:prstGeom>
        </p:spPr>
      </p:pic>
      <p:cxnSp>
        <p:nvCxnSpPr>
          <p:cNvPr id="9" name="Connecteur droit 11"/>
          <p:cNvCxnSpPr/>
          <p:nvPr userDrawn="1"/>
        </p:nvCxnSpPr>
        <p:spPr>
          <a:xfrm>
            <a:off x="504967" y="968926"/>
            <a:ext cx="69473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50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marL="0" algn="l" defTabSz="914400" rtl="0" eaLnBrk="1" latinLnBrk="0" hangingPunct="1">
        <a:spcBef>
          <a:spcPct val="0"/>
        </a:spcBef>
        <a:buNone/>
        <a:defRPr lang="en-US" sz="4000" kern="1200" baseline="0" dirty="0">
          <a:solidFill>
            <a:srgbClr val="1587D4"/>
          </a:solidFill>
          <a:latin typeface="+mj-lt"/>
          <a:ea typeface="+mn-ea"/>
          <a:cs typeface="+mn-cs"/>
        </a:defRPr>
      </a:lvl1pPr>
    </p:titleStyle>
    <p:bodyStyle>
      <a:lvl1pPr marL="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3200" kern="1200" baseline="0" dirty="0" smtClean="0">
          <a:solidFill>
            <a:srgbClr val="1369A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eandataportal.eu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europeandataportal.eu/en/content/creating-value-through-open-dat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witter.com/eudataecosystem" TargetMode="External"/><Relationship Id="rId5" Type="http://schemas.openxmlformats.org/officeDocument/2006/relationships/hyperlink" Target="mailto:cnect-G3@ec.europa.eu" TargetMode="External"/><Relationship Id="rId4" Type="http://schemas.openxmlformats.org/officeDocument/2006/relationships/hyperlink" Target="https://ec.europa.eu/digital-agenda/en/content-and-media/data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opeandataportal.eu/" TargetMode="External"/><Relationship Id="rId3" Type="http://schemas.openxmlformats.org/officeDocument/2006/relationships/hyperlink" Target="http://eur-lex.europa.eu/LexUriServ/LexUriServ.do?uri=OJ:L:2011:330:0039:0042:EN:PDF" TargetMode="External"/><Relationship Id="rId7" Type="http://schemas.openxmlformats.org/officeDocument/2006/relationships/hyperlink" Target="http://europa.eu/rapid/press-release_IP-15-4919_en.htm" TargetMode="External"/><Relationship Id="rId2" Type="http://schemas.openxmlformats.org/officeDocument/2006/relationships/hyperlink" Target="http://eur-lex.europa.eu/LexUriServ/LexUriServ.do?uri=COM:2011:0882:FIN:EN: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-lex.europa.eu/legal-content/EN/TXT/?uri=uriserv:OJ.C_.2014.240.01.0001.01.ENG" TargetMode="External"/><Relationship Id="rId5" Type="http://schemas.openxmlformats.org/officeDocument/2006/relationships/hyperlink" Target="http://eur-lex.europa.eu/LexUriServ/LexUriServ.do?uri=OJ:L:2013:175:0001:0008:EN:PDF" TargetMode="External"/><Relationship Id="rId4" Type="http://schemas.openxmlformats.org/officeDocument/2006/relationships/hyperlink" Target="http://www.open-data.europa.e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usurvey/runner/Platforms/" TargetMode="External"/><Relationship Id="rId2" Type="http://schemas.openxmlformats.org/officeDocument/2006/relationships/hyperlink" Target="https://ec.europa.eu/digital-agenda/en/news/public-consultation-regulatory-environment-platforms-online-intermediaries-data-and-clou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andataportal.e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2800" b="1" dirty="0"/>
              <a:t>Overview of the situation in the </a:t>
            </a:r>
            <a:r>
              <a:rPr lang="en-GB" sz="2800" b="1" dirty="0" smtClean="0"/>
              <a:t>EU:</a:t>
            </a:r>
            <a:br>
              <a:rPr lang="en-GB" sz="2800" b="1" dirty="0" smtClean="0"/>
            </a:br>
            <a:r>
              <a:rPr lang="en-GB" sz="2800" b="1" dirty="0" smtClean="0"/>
              <a:t>results </a:t>
            </a:r>
            <a:r>
              <a:rPr lang="en-GB" sz="2800" b="1" dirty="0"/>
              <a:t>of an ongoing study </a:t>
            </a:r>
            <a:r>
              <a:rPr lang="en-GB" sz="2800" b="1" dirty="0" smtClean="0"/>
              <a:t>on the Impact of</a:t>
            </a:r>
            <a:br>
              <a:rPr lang="en-GB" sz="2800" b="1" dirty="0" smtClean="0"/>
            </a:br>
            <a:r>
              <a:rPr lang="en-GB" sz="2800" b="1" dirty="0" smtClean="0"/>
              <a:t>Re-use </a:t>
            </a:r>
            <a:r>
              <a:rPr lang="en-GB" sz="2800" b="1" dirty="0"/>
              <a:t>of Public Data Resources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Màrta</a:t>
            </a:r>
            <a:r>
              <a:rPr lang="en-GB" sz="2400" dirty="0"/>
              <a:t> </a:t>
            </a:r>
            <a:r>
              <a:rPr lang="en-GB" sz="2400" dirty="0" smtClean="0"/>
              <a:t>NAGY-ROTHENGASS</a:t>
            </a:r>
            <a:br>
              <a:rPr lang="en-GB" sz="2400" dirty="0" smtClean="0"/>
            </a:br>
            <a:r>
              <a:rPr lang="en-GB" sz="2400" dirty="0" smtClean="0"/>
              <a:t>Head </a:t>
            </a:r>
            <a:r>
              <a:rPr lang="en-GB" sz="2400" dirty="0"/>
              <a:t>of Unit "</a:t>
            </a:r>
            <a:r>
              <a:rPr lang="en-GB" sz="2400" dirty="0" smtClean="0"/>
              <a:t>Data Value </a:t>
            </a:r>
            <a:r>
              <a:rPr lang="en-GB" sz="2400" dirty="0"/>
              <a:t>Chain</a:t>
            </a:r>
            <a:r>
              <a:rPr lang="en-GB" sz="2400" dirty="0" smtClean="0"/>
              <a:t>"</a:t>
            </a:r>
            <a:br>
              <a:rPr lang="en-GB" sz="2400" dirty="0" smtClean="0"/>
            </a:br>
            <a:r>
              <a:rPr lang="en-GB" sz="2400" dirty="0" smtClean="0"/>
              <a:t>DG </a:t>
            </a:r>
            <a:r>
              <a:rPr lang="en-GB" sz="2400" dirty="0"/>
              <a:t>CONNECT </a:t>
            </a:r>
            <a:r>
              <a:rPr lang="en-GB" sz="2400" dirty="0" smtClean="0"/>
              <a:t>– European Commission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687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Fostering </a:t>
            </a:r>
            <a:r>
              <a:rPr lang="en-GB" sz="2800" dirty="0"/>
              <a:t>the reuse of public data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GB" sz="2400" dirty="0"/>
              <a:t>Four complementary work streams are focused on </a:t>
            </a:r>
            <a:r>
              <a:rPr lang="en-GB" sz="2400" dirty="0" smtClean="0"/>
              <a:t>reuse:</a:t>
            </a:r>
          </a:p>
          <a:p>
            <a:pPr marL="342900"/>
            <a:r>
              <a:rPr lang="en-GB" sz="2000" dirty="0"/>
              <a:t>Leveraging community engagement to make the most out of Open Data</a:t>
            </a:r>
          </a:p>
          <a:p>
            <a:pPr marL="342900"/>
            <a:r>
              <a:rPr lang="en-GB" sz="2000" dirty="0"/>
              <a:t>Communicating and raising awareness about the Portal</a:t>
            </a:r>
          </a:p>
          <a:p>
            <a:pPr marL="342900"/>
            <a:r>
              <a:rPr lang="en-GB" sz="2000" dirty="0"/>
              <a:t>Preparing for the future and working on the sustainability</a:t>
            </a:r>
          </a:p>
          <a:p>
            <a:pPr marL="342900"/>
            <a:r>
              <a:rPr lang="en-GB" sz="2000" b="1" dirty="0" smtClean="0"/>
              <a:t>Studying </a:t>
            </a:r>
            <a:r>
              <a:rPr lang="en-GB" sz="2000" b="1" dirty="0"/>
              <a:t>the economic impact of the reuse of public data resources</a:t>
            </a:r>
          </a:p>
          <a:p>
            <a:pPr indent="0">
              <a:buNone/>
            </a:pPr>
            <a:endParaRPr lang="en-GB" sz="2400" dirty="0"/>
          </a:p>
          <a:p>
            <a:endParaRPr lang="en-GB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gray">
          <a:xfrm>
            <a:off x="2043880" y="3848267"/>
            <a:ext cx="936000" cy="537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Market Size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gray">
          <a:xfrm>
            <a:off x="3124030" y="3848267"/>
            <a:ext cx="936000" cy="537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Jobs Created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gray">
          <a:xfrm>
            <a:off x="4204310" y="3848267"/>
            <a:ext cx="936000" cy="537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Cost Savings</a:t>
            </a:r>
            <a:endParaRPr lang="en-GB" sz="1600" b="1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gray">
          <a:xfrm>
            <a:off x="5356340" y="3848267"/>
            <a:ext cx="1080150" cy="5377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b="1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Efficiency Gains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gray">
          <a:xfrm>
            <a:off x="2043880" y="3488590"/>
            <a:ext cx="4392610" cy="31611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dirty="0" smtClean="0">
                <a:solidFill>
                  <a:sysClr val="windowText" lastClr="000000"/>
                </a:solidFill>
                <a:latin typeface="Calibri" pitchFamily="34" charset="0"/>
                <a:cs typeface="Calibri" pitchFamily="34" charset="0"/>
              </a:rPr>
              <a:t>Metrics to measure economic impact</a:t>
            </a:r>
            <a:endParaRPr lang="en-GB" sz="1600" dirty="0">
              <a:solidFill>
                <a:sysClr val="windowText" lastClr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gray">
          <a:xfrm>
            <a:off x="2043880" y="3147813"/>
            <a:ext cx="4392610" cy="316113"/>
          </a:xfrm>
          <a:prstGeom prst="rect">
            <a:avLst/>
          </a:prstGeom>
          <a:solidFill>
            <a:srgbClr val="F26829"/>
          </a:solidFill>
          <a:ln w="9525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GB" sz="1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Economic Benefits of Open Data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3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Economic analysis – core </a:t>
            </a:r>
            <a:r>
              <a:rPr lang="en-GB" sz="3600" dirty="0" smtClean="0"/>
              <a:t>study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31590"/>
            <a:ext cx="8229600" cy="3528392"/>
          </a:xfrm>
        </p:spPr>
        <p:txBody>
          <a:bodyPr>
            <a:normAutofit fontScale="85000" lnSpcReduction="10000"/>
          </a:bodyPr>
          <a:lstStyle/>
          <a:p>
            <a:pPr indent="0">
              <a:buNone/>
            </a:pPr>
            <a:r>
              <a:rPr lang="fr-BE" sz="2600" dirty="0"/>
              <a:t>F</a:t>
            </a:r>
            <a:r>
              <a:rPr lang="fr-BE" sz="2600" dirty="0" smtClean="0"/>
              <a:t>our </a:t>
            </a:r>
            <a:r>
              <a:rPr lang="fr-BE" sz="2600" dirty="0" err="1" smtClean="0"/>
              <a:t>indicators</a:t>
            </a:r>
            <a:r>
              <a:rPr lang="fr-BE" sz="2600" dirty="0" smtClean="0"/>
              <a:t> have been </a:t>
            </a:r>
            <a:r>
              <a:rPr lang="fr-BE" sz="2600" dirty="0" err="1" smtClean="0"/>
              <a:t>measured</a:t>
            </a:r>
            <a:r>
              <a:rPr lang="fr-BE" sz="2600" dirty="0" smtClean="0"/>
              <a:t>:</a:t>
            </a:r>
          </a:p>
          <a:p>
            <a:pPr indent="0">
              <a:buNone/>
            </a:pPr>
            <a:endParaRPr lang="fr-BE" sz="2600" dirty="0" smtClean="0"/>
          </a:p>
          <a:p>
            <a:pPr marL="457200" indent="-457200"/>
            <a:r>
              <a:rPr lang="en-GB" sz="2000" u="sng" dirty="0" smtClean="0"/>
              <a:t>Market </a:t>
            </a:r>
            <a:r>
              <a:rPr lang="en-GB" sz="2000" u="sng" dirty="0"/>
              <a:t>Size and value added as percentage of </a:t>
            </a:r>
            <a:r>
              <a:rPr lang="en-GB" sz="2000" u="sng" dirty="0" smtClean="0"/>
              <a:t>GDP</a:t>
            </a:r>
            <a:r>
              <a:rPr lang="en-GB" sz="2000" dirty="0" smtClean="0"/>
              <a:t>: the </a:t>
            </a:r>
            <a:r>
              <a:rPr lang="en-GB" sz="2000" dirty="0"/>
              <a:t>market size is defined through the market volume (realized sales volume ) and the market potential. </a:t>
            </a:r>
            <a:endParaRPr lang="en-GB" sz="2000" dirty="0" smtClean="0"/>
          </a:p>
          <a:p>
            <a:pPr marL="457200" indent="-457200"/>
            <a:r>
              <a:rPr lang="en-GB" sz="2000" u="sng" dirty="0"/>
              <a:t>Number of Jobs </a:t>
            </a:r>
            <a:r>
              <a:rPr lang="en-GB" sz="2000" u="sng" dirty="0" smtClean="0"/>
              <a:t>Created</a:t>
            </a:r>
            <a:r>
              <a:rPr lang="en-GB" sz="2000" dirty="0" smtClean="0"/>
              <a:t>: number </a:t>
            </a:r>
            <a:r>
              <a:rPr lang="en-GB" sz="2000" dirty="0"/>
              <a:t>of additional jobs (in persons) created directly related to Open Data for the private sector</a:t>
            </a:r>
            <a:r>
              <a:rPr lang="en-GB" sz="2000" dirty="0" smtClean="0"/>
              <a:t>.</a:t>
            </a:r>
          </a:p>
          <a:p>
            <a:pPr marL="457200" indent="-457200"/>
            <a:r>
              <a:rPr lang="en-GB" sz="2000" u="sng" dirty="0"/>
              <a:t>Cost Savings for the public </a:t>
            </a:r>
            <a:r>
              <a:rPr lang="en-GB" sz="2000" u="sng" dirty="0" smtClean="0"/>
              <a:t>sector</a:t>
            </a:r>
            <a:r>
              <a:rPr lang="en-GB" sz="2000" dirty="0" smtClean="0"/>
              <a:t>: savings </a:t>
            </a:r>
            <a:r>
              <a:rPr lang="en-GB" sz="2000" dirty="0"/>
              <a:t>include time saved for public administrators by using Open Data, eliminated transaction costs for providing data, realizing more transparency. </a:t>
            </a:r>
            <a:endParaRPr lang="en-GB" sz="2000" dirty="0" smtClean="0"/>
          </a:p>
          <a:p>
            <a:pPr marL="457200" indent="-457200"/>
            <a:r>
              <a:rPr lang="en-GB" sz="2000" u="sng" dirty="0"/>
              <a:t>Efficiency Gains or productivity </a:t>
            </a:r>
            <a:r>
              <a:rPr lang="en-GB" sz="2000" u="sng" dirty="0" smtClean="0"/>
              <a:t>gains</a:t>
            </a:r>
            <a:r>
              <a:rPr lang="en-GB" sz="2000" dirty="0" smtClean="0"/>
              <a:t>: qualitative </a:t>
            </a:r>
            <a:r>
              <a:rPr lang="en-GB" sz="2000" dirty="0"/>
              <a:t>assessment of indirect benefits for citizens. This can be in terms of time saved, lives saved, productivity gains. </a:t>
            </a:r>
          </a:p>
          <a:p>
            <a:pPr marL="457200" indent="-457200"/>
            <a:endParaRPr lang="en-GB" sz="2000" dirty="0"/>
          </a:p>
          <a:p>
            <a:pPr marL="457200" indent="-457200"/>
            <a:endParaRPr lang="en-GB" sz="2000" dirty="0"/>
          </a:p>
          <a:p>
            <a:pPr marL="457200" indent="-457200"/>
            <a:endParaRPr lang="en-GB" sz="2000" dirty="0"/>
          </a:p>
          <a:p>
            <a:pPr marL="457200" indent="-4572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28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dirty="0"/>
              <a:t>Economic analysis – </a:t>
            </a:r>
            <a:r>
              <a:rPr lang="en-GB" sz="3600" dirty="0" smtClean="0"/>
              <a:t>main results (I)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sz="1800" dirty="0" smtClean="0"/>
              <a:t>For </a:t>
            </a:r>
            <a:r>
              <a:rPr lang="en-GB" sz="1800" dirty="0"/>
              <a:t>2016, the direct market size of </a:t>
            </a:r>
            <a:r>
              <a:rPr lang="en-GB" sz="1800" dirty="0" smtClean="0"/>
              <a:t>Open Data </a:t>
            </a:r>
            <a:r>
              <a:rPr lang="en-GB" sz="1800" dirty="0"/>
              <a:t>is expected to be 55.3 </a:t>
            </a:r>
            <a:r>
              <a:rPr lang="en-GB" sz="1800" dirty="0" err="1"/>
              <a:t>bn</a:t>
            </a:r>
            <a:r>
              <a:rPr lang="en-GB" sz="1800" dirty="0"/>
              <a:t> EUR for </a:t>
            </a:r>
            <a:r>
              <a:rPr lang="en-GB" sz="1800" dirty="0" smtClean="0"/>
              <a:t>the EU </a:t>
            </a:r>
            <a:r>
              <a:rPr lang="en-GB" sz="1800" dirty="0"/>
              <a:t>28</a:t>
            </a:r>
            <a:r>
              <a:rPr lang="en-GB" sz="1800" dirty="0" smtClean="0"/>
              <a:t>+.</a:t>
            </a:r>
          </a:p>
          <a:p>
            <a:pPr marL="457200" indent="-457200"/>
            <a:r>
              <a:rPr lang="en-GB" sz="1800" dirty="0" smtClean="0"/>
              <a:t>Between </a:t>
            </a:r>
            <a:r>
              <a:rPr lang="en-GB" sz="1800" dirty="0"/>
              <a:t>2016 and 2020, the </a:t>
            </a:r>
            <a:r>
              <a:rPr lang="en-GB" sz="1800" dirty="0" smtClean="0"/>
              <a:t>market size </a:t>
            </a:r>
            <a:r>
              <a:rPr lang="en-GB" sz="1800" dirty="0"/>
              <a:t>is expected to increase by 36.9</a:t>
            </a:r>
            <a:r>
              <a:rPr lang="en-GB" sz="1800" dirty="0" smtClean="0"/>
              <a:t>%, to </a:t>
            </a:r>
            <a:r>
              <a:rPr lang="en-GB" sz="1800" dirty="0"/>
              <a:t>a value of 75.7 </a:t>
            </a:r>
            <a:r>
              <a:rPr lang="en-GB" sz="1800" dirty="0" err="1"/>
              <a:t>bn</a:t>
            </a:r>
            <a:r>
              <a:rPr lang="en-GB" sz="1800" dirty="0"/>
              <a:t> EUR in </a:t>
            </a:r>
            <a:r>
              <a:rPr lang="en-GB" sz="1800" dirty="0" smtClean="0"/>
              <a:t>2020.</a:t>
            </a:r>
          </a:p>
          <a:p>
            <a:pPr marL="457200" indent="-457200"/>
            <a:r>
              <a:rPr lang="en-GB" sz="1800" dirty="0" smtClean="0"/>
              <a:t>The total market </a:t>
            </a:r>
            <a:r>
              <a:rPr lang="en-GB" sz="1800" dirty="0"/>
              <a:t>value of Open Data is </a:t>
            </a:r>
            <a:r>
              <a:rPr lang="en-GB" sz="1800" dirty="0" smtClean="0"/>
              <a:t>estimated between </a:t>
            </a:r>
            <a:r>
              <a:rPr lang="en-GB" sz="1800" dirty="0"/>
              <a:t>193 </a:t>
            </a:r>
            <a:r>
              <a:rPr lang="en-GB" sz="1800" dirty="0" err="1"/>
              <a:t>bn</a:t>
            </a:r>
            <a:r>
              <a:rPr lang="en-GB" sz="1800" dirty="0"/>
              <a:t> EUR and 209 </a:t>
            </a:r>
            <a:r>
              <a:rPr lang="en-GB" sz="1800" dirty="0" err="1"/>
              <a:t>bn</a:t>
            </a:r>
            <a:r>
              <a:rPr lang="en-GB" sz="1800" dirty="0"/>
              <a:t> EUR </a:t>
            </a:r>
            <a:r>
              <a:rPr lang="en-GB" sz="1800" dirty="0" smtClean="0"/>
              <a:t>for 2016 </a:t>
            </a:r>
            <a:r>
              <a:rPr lang="en-GB" sz="1800" dirty="0"/>
              <a:t>with an estimated projection of </a:t>
            </a:r>
            <a:r>
              <a:rPr lang="en-GB" sz="1800" dirty="0" smtClean="0"/>
              <a:t>265-286 </a:t>
            </a:r>
            <a:r>
              <a:rPr lang="en-GB" sz="1800" dirty="0" err="1"/>
              <a:t>bn</a:t>
            </a:r>
            <a:r>
              <a:rPr lang="en-GB" sz="1800" dirty="0"/>
              <a:t> EUR for </a:t>
            </a:r>
            <a:r>
              <a:rPr lang="en-GB" sz="1800" dirty="0" smtClean="0"/>
              <a:t>2020</a:t>
            </a:r>
            <a:endParaRPr lang="en-GB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19822"/>
            <a:ext cx="4319852" cy="176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03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dirty="0"/>
              <a:t>Economic analysis – </a:t>
            </a:r>
            <a:r>
              <a:rPr lang="en-GB" sz="3600" dirty="0" smtClean="0"/>
              <a:t>main results (II)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/>
            <a:r>
              <a:rPr lang="en-GB" sz="2200" dirty="0" smtClean="0"/>
              <a:t>The </a:t>
            </a:r>
            <a:r>
              <a:rPr lang="en-GB" sz="2200" dirty="0"/>
              <a:t>forecasted total number of direct Open Data jobs in 2016 has an upper bound of 75,000 </a:t>
            </a:r>
            <a:r>
              <a:rPr lang="en-GB" sz="2200" dirty="0" smtClean="0"/>
              <a:t>jobs.</a:t>
            </a:r>
          </a:p>
          <a:p>
            <a:pPr marL="342900"/>
            <a:r>
              <a:rPr lang="en-GB" sz="2200" dirty="0" smtClean="0"/>
              <a:t>By </a:t>
            </a:r>
            <a:r>
              <a:rPr lang="en-GB" sz="2200" dirty="0"/>
              <a:t>2020, the upper bound provides a forecast of just under 100,000 direct jobs directly related to Open Data jobs. This equals a growth of 32% over a 5-year </a:t>
            </a:r>
            <a:r>
              <a:rPr lang="en-GB" sz="2200" dirty="0" smtClean="0"/>
              <a:t>period.</a:t>
            </a:r>
          </a:p>
          <a:p>
            <a:pPr marL="342900"/>
            <a:r>
              <a:rPr lang="en-GB" sz="2200" dirty="0" smtClean="0"/>
              <a:t>Per </a:t>
            </a:r>
            <a:r>
              <a:rPr lang="en-GB" sz="2200" dirty="0"/>
              <a:t>year, </a:t>
            </a:r>
            <a:r>
              <a:rPr lang="en-GB" sz="2200" dirty="0" smtClean="0"/>
              <a:t>the increase </a:t>
            </a:r>
            <a:r>
              <a:rPr lang="en-GB" sz="2200" dirty="0"/>
              <a:t>in number of jobs is forecasted </a:t>
            </a:r>
            <a:r>
              <a:rPr lang="en-GB" sz="2200" dirty="0" smtClean="0"/>
              <a:t>to grow </a:t>
            </a:r>
            <a:r>
              <a:rPr lang="en-GB" sz="2200" dirty="0"/>
              <a:t>at an average rate of 7.3</a:t>
            </a:r>
            <a:r>
              <a:rPr lang="en-GB" sz="2200" dirty="0" smtClean="0"/>
              <a:t>%.</a:t>
            </a:r>
          </a:p>
          <a:p>
            <a:pPr marL="342900"/>
            <a:r>
              <a:rPr lang="en-GB" sz="2200" dirty="0" smtClean="0"/>
              <a:t>Thus</a:t>
            </a:r>
            <a:r>
              <a:rPr lang="en-GB" sz="2200" dirty="0"/>
              <a:t>, </a:t>
            </a:r>
            <a:r>
              <a:rPr lang="en-GB" sz="2200" dirty="0" smtClean="0"/>
              <a:t>in the </a:t>
            </a:r>
            <a:r>
              <a:rPr lang="en-GB" sz="2200" dirty="0"/>
              <a:t>period 2016-2020, almost 25,000 </a:t>
            </a:r>
            <a:r>
              <a:rPr lang="en-GB" sz="2200" dirty="0" smtClean="0"/>
              <a:t>direct Open </a:t>
            </a:r>
            <a:r>
              <a:rPr lang="en-GB" sz="2200" dirty="0"/>
              <a:t>Data jobs </a:t>
            </a:r>
            <a:r>
              <a:rPr lang="en-GB" sz="2200" dirty="0" smtClean="0"/>
              <a:t>should be </a:t>
            </a:r>
            <a:r>
              <a:rPr lang="en-GB" sz="2200" dirty="0"/>
              <a:t>created</a:t>
            </a:r>
          </a:p>
        </p:txBody>
      </p:sp>
    </p:spTree>
    <p:extLst>
      <p:ext uri="{BB962C8B-B14F-4D97-AF65-F5344CB8AC3E}">
        <p14:creationId xmlns:p14="http://schemas.microsoft.com/office/powerpoint/2010/main" val="32895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dirty="0"/>
              <a:t>Economic analysis – </a:t>
            </a:r>
            <a:r>
              <a:rPr lang="en-GB" sz="3600" dirty="0" smtClean="0"/>
              <a:t>main results (III)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GB" sz="2400" dirty="0" smtClean="0"/>
              <a:t>Based </a:t>
            </a:r>
            <a:r>
              <a:rPr lang="en-GB" sz="2400" dirty="0"/>
              <a:t>on the forecasted EU28+ GDP for 2020, whilst taking into account the countries’ respective government expenditure averages, the cost savings per country </a:t>
            </a:r>
            <a:r>
              <a:rPr lang="en-GB" sz="2400" dirty="0" smtClean="0"/>
              <a:t>have been assessed.</a:t>
            </a:r>
          </a:p>
          <a:p>
            <a:pPr marL="457200" indent="-457200"/>
            <a:r>
              <a:rPr lang="en-GB" sz="2400" dirty="0" smtClean="0"/>
              <a:t>The </a:t>
            </a:r>
            <a:r>
              <a:rPr lang="en-GB" sz="2400" dirty="0"/>
              <a:t>accumulated cost savings for the EU28+ in 2020 are forecasted to equal 1.7 </a:t>
            </a:r>
            <a:r>
              <a:rPr lang="en-GB" sz="2400" dirty="0"/>
              <a:t>bn</a:t>
            </a:r>
            <a:r>
              <a:rPr lang="en-GB" sz="2400" dirty="0"/>
              <a:t> EUR. </a:t>
            </a:r>
          </a:p>
        </p:txBody>
      </p:sp>
    </p:spTree>
    <p:extLst>
      <p:ext uri="{BB962C8B-B14F-4D97-AF65-F5344CB8AC3E}">
        <p14:creationId xmlns:p14="http://schemas.microsoft.com/office/powerpoint/2010/main" val="36105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3600" dirty="0"/>
              <a:t>Economic analysis – </a:t>
            </a:r>
            <a:r>
              <a:rPr lang="en-GB" sz="3600" dirty="0" smtClean="0"/>
              <a:t>main results (IV)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GB" dirty="0"/>
              <a:t>The metric efficiency gains has a </a:t>
            </a:r>
            <a:r>
              <a:rPr lang="en-GB" dirty="0" smtClean="0"/>
              <a:t>more qualitative </a:t>
            </a:r>
            <a:r>
              <a:rPr lang="en-GB" dirty="0"/>
              <a:t>approach compared to </a:t>
            </a:r>
            <a:r>
              <a:rPr lang="en-GB" dirty="0" smtClean="0"/>
              <a:t>the other </a:t>
            </a:r>
            <a:r>
              <a:rPr lang="en-GB" dirty="0"/>
              <a:t>three metrics. It offers a </a:t>
            </a:r>
            <a:r>
              <a:rPr lang="en-GB" dirty="0" smtClean="0"/>
              <a:t>combination of </a:t>
            </a:r>
            <a:r>
              <a:rPr lang="en-GB" dirty="0"/>
              <a:t>the insights around the </a:t>
            </a:r>
            <a:r>
              <a:rPr lang="en-GB" dirty="0" smtClean="0"/>
              <a:t>efficiency gains </a:t>
            </a:r>
            <a:r>
              <a:rPr lang="en-GB" dirty="0"/>
              <a:t>of Open Data and real-life </a:t>
            </a:r>
            <a:r>
              <a:rPr lang="en-GB" dirty="0" smtClean="0"/>
              <a:t>examples. Three </a:t>
            </a:r>
            <a:r>
              <a:rPr lang="en-GB" dirty="0"/>
              <a:t>indicators are assessed </a:t>
            </a:r>
            <a:r>
              <a:rPr lang="en-GB" dirty="0" smtClean="0"/>
              <a:t>in more </a:t>
            </a:r>
            <a:r>
              <a:rPr lang="en-GB" dirty="0"/>
              <a:t>detail: </a:t>
            </a:r>
            <a:r>
              <a:rPr lang="en-GB" dirty="0" smtClean="0"/>
              <a:t>contribution to life saving, to time saving and to environmental benefits.</a:t>
            </a:r>
          </a:p>
          <a:p>
            <a:pPr indent="0">
              <a:buNone/>
            </a:pPr>
            <a:r>
              <a:rPr lang="en-GB" dirty="0" smtClean="0"/>
              <a:t>The study evaluated that:</a:t>
            </a:r>
          </a:p>
          <a:p>
            <a:pPr indent="0">
              <a:buNone/>
            </a:pPr>
            <a:endParaRPr lang="en-GB" dirty="0" smtClean="0"/>
          </a:p>
          <a:p>
            <a:pPr marL="457200" indent="-457200"/>
            <a:r>
              <a:rPr lang="en-GB" dirty="0"/>
              <a:t>Open Data </a:t>
            </a:r>
            <a:r>
              <a:rPr lang="en-GB" dirty="0" smtClean="0"/>
              <a:t>has the </a:t>
            </a:r>
            <a:r>
              <a:rPr lang="en-GB" dirty="0"/>
              <a:t>potential of saving 1,425 lives a </a:t>
            </a:r>
            <a:r>
              <a:rPr lang="en-GB" dirty="0" smtClean="0"/>
              <a:t>year (i.e</a:t>
            </a:r>
            <a:r>
              <a:rPr lang="en-GB" dirty="0"/>
              <a:t>. 5,5% of the European road fatalities).</a:t>
            </a:r>
          </a:p>
          <a:p>
            <a:pPr marL="457200" indent="-457200"/>
            <a:r>
              <a:rPr lang="en-GB" dirty="0" smtClean="0"/>
              <a:t>Applying </a:t>
            </a:r>
            <a:r>
              <a:rPr lang="en-GB" dirty="0"/>
              <a:t>Open Data in </a:t>
            </a:r>
            <a:r>
              <a:rPr lang="en-GB" dirty="0" smtClean="0"/>
              <a:t>traffic can </a:t>
            </a:r>
            <a:r>
              <a:rPr lang="en-GB" dirty="0"/>
              <a:t>save 629 million hours of </a:t>
            </a:r>
            <a:r>
              <a:rPr lang="en-GB" dirty="0" smtClean="0"/>
              <a:t>unnecessary waiting </a:t>
            </a:r>
            <a:r>
              <a:rPr lang="en-GB" dirty="0"/>
              <a:t>time on the road in the EU</a:t>
            </a:r>
          </a:p>
        </p:txBody>
      </p:sp>
    </p:spTree>
    <p:extLst>
      <p:ext uri="{BB962C8B-B14F-4D97-AF65-F5344CB8AC3E}">
        <p14:creationId xmlns:p14="http://schemas.microsoft.com/office/powerpoint/2010/main" val="394359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5486"/>
            <a:ext cx="8229600" cy="857250"/>
          </a:xfrm>
        </p:spPr>
        <p:txBody>
          <a:bodyPr>
            <a:normAutofit/>
          </a:bodyPr>
          <a:lstStyle/>
          <a:p>
            <a:r>
              <a:rPr lang="en-GB" sz="2400" dirty="0"/>
              <a:t>Economic analysis – </a:t>
            </a:r>
            <a:r>
              <a:rPr lang="en-GB" sz="2400" dirty="0" smtClean="0"/>
              <a:t>conclusions and recommendations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/>
            <a:r>
              <a:rPr lang="en-GB" sz="3500" dirty="0" smtClean="0"/>
              <a:t>The </a:t>
            </a:r>
            <a:r>
              <a:rPr lang="en-GB" sz="3500" dirty="0"/>
              <a:t>costs and benefits of releasing data should be further </a:t>
            </a:r>
            <a:r>
              <a:rPr lang="en-GB" sz="3500" dirty="0" smtClean="0"/>
              <a:t>detailed </a:t>
            </a:r>
            <a:endParaRPr lang="en-GB" sz="3500" dirty="0"/>
          </a:p>
          <a:p>
            <a:pPr marL="342900"/>
            <a:r>
              <a:rPr lang="en-GB" sz="3500" dirty="0" smtClean="0"/>
              <a:t>A </a:t>
            </a:r>
            <a:r>
              <a:rPr lang="en-GB" sz="3500" dirty="0"/>
              <a:t>marginal or free cost model for Open Data is </a:t>
            </a:r>
            <a:r>
              <a:rPr lang="en-GB" sz="3500" dirty="0" smtClean="0"/>
              <a:t>needed </a:t>
            </a:r>
            <a:endParaRPr lang="en-GB" sz="3500" dirty="0"/>
          </a:p>
          <a:p>
            <a:pPr marL="342900"/>
            <a:r>
              <a:rPr lang="en-GB" sz="3500" dirty="0" smtClean="0"/>
              <a:t>Government </a:t>
            </a:r>
            <a:r>
              <a:rPr lang="en-GB" sz="3500" dirty="0"/>
              <a:t>Portals should maintain site analytics in order to obtain important information on who uses the websites, which data sets are being downloaded and how many downloads take </a:t>
            </a:r>
            <a:r>
              <a:rPr lang="en-GB" sz="3500" dirty="0" smtClean="0"/>
              <a:t>place </a:t>
            </a:r>
            <a:endParaRPr lang="en-GB" sz="3500" dirty="0"/>
          </a:p>
          <a:p>
            <a:pPr marL="342900">
              <a:tabLst>
                <a:tab pos="0" algn="l"/>
              </a:tabLst>
            </a:pPr>
            <a:r>
              <a:rPr lang="en-GB" sz="3500" dirty="0" smtClean="0"/>
              <a:t>On </a:t>
            </a:r>
            <a:r>
              <a:rPr lang="en-GB" sz="3500" dirty="0"/>
              <a:t>Open Data portals, feedback mechanisms should be </a:t>
            </a:r>
            <a:r>
              <a:rPr lang="en-GB" sz="3500" dirty="0" smtClean="0"/>
              <a:t>created </a:t>
            </a:r>
            <a:endParaRPr lang="en-GB" sz="3500" dirty="0"/>
          </a:p>
          <a:p>
            <a:pPr marL="355600"/>
            <a:r>
              <a:rPr lang="en-GB" sz="3500" dirty="0" smtClean="0"/>
              <a:t>Governments </a:t>
            </a:r>
            <a:r>
              <a:rPr lang="en-GB" sz="3500" dirty="0"/>
              <a:t>should conduct surveys into the re-use of Open Data in the private </a:t>
            </a:r>
            <a:r>
              <a:rPr lang="en-GB" sz="3500" dirty="0" smtClean="0"/>
              <a:t>sector </a:t>
            </a:r>
            <a:endParaRPr lang="en-GB" sz="3500" dirty="0"/>
          </a:p>
          <a:p>
            <a:pPr marL="342900"/>
            <a:r>
              <a:rPr lang="en-GB" sz="3500" dirty="0" smtClean="0"/>
              <a:t>The </a:t>
            </a:r>
            <a:r>
              <a:rPr lang="en-GB" sz="3500" dirty="0"/>
              <a:t>work force should be empowered to make the most of Open </a:t>
            </a:r>
            <a:r>
              <a:rPr lang="en-GB" sz="3500" dirty="0" smtClean="0"/>
              <a:t>Data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85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ubtitle 2"/>
          <p:cNvSpPr>
            <a:spLocks noGrp="1"/>
          </p:cNvSpPr>
          <p:nvPr>
            <p:ph type="subTitle" idx="1"/>
          </p:nvPr>
        </p:nvSpPr>
        <p:spPr>
          <a:xfrm>
            <a:off x="0" y="1059582"/>
            <a:ext cx="9144000" cy="3600400"/>
          </a:xfrm>
        </p:spPr>
        <p:txBody>
          <a:bodyPr>
            <a:normAutofit fontScale="25000" lnSpcReduction="20000"/>
          </a:bodyPr>
          <a:lstStyle/>
          <a:p>
            <a:pPr algn="ctr"/>
            <a:endParaRPr lang="de-DE" sz="3200" dirty="0" smtClean="0">
              <a:solidFill>
                <a:srgbClr val="FFC000"/>
              </a:solidFill>
            </a:endParaRPr>
          </a:p>
          <a:p>
            <a:r>
              <a:rPr lang="de-DE" sz="9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de-DE" sz="9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9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de-DE" sz="9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9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de-DE" sz="9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9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de-DE" sz="9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98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endParaRPr lang="de-DE" sz="98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4400" dirty="0">
              <a:solidFill>
                <a:srgbClr val="FFC000"/>
              </a:solidFill>
            </a:endParaRPr>
          </a:p>
          <a:p>
            <a:pPr algn="l"/>
            <a:r>
              <a:rPr lang="en-GB" sz="8000" b="1" dirty="0">
                <a:solidFill>
                  <a:srgbClr val="0070C0"/>
                </a:solidFill>
              </a:rPr>
              <a:t>Creating Value through Open </a:t>
            </a:r>
            <a:r>
              <a:rPr lang="en-GB" sz="8000" b="1" dirty="0" smtClean="0">
                <a:solidFill>
                  <a:srgbClr val="0070C0"/>
                </a:solidFill>
              </a:rPr>
              <a:t>Data:</a:t>
            </a:r>
            <a:r>
              <a:rPr lang="en-GB" sz="5600" dirty="0" smtClean="0">
                <a:solidFill>
                  <a:srgbClr val="0070C0"/>
                </a:solidFill>
              </a:rPr>
              <a:t/>
            </a:r>
            <a:br>
              <a:rPr lang="en-GB" sz="5600" dirty="0" smtClean="0">
                <a:solidFill>
                  <a:srgbClr val="0070C0"/>
                </a:solidFill>
              </a:rPr>
            </a:br>
            <a:r>
              <a:rPr lang="en-GB" sz="5600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GB" sz="5600" dirty="0">
                <a:solidFill>
                  <a:srgbClr val="0070C0"/>
                </a:solidFill>
                <a:hlinkClick r:id="rId2"/>
              </a:rPr>
              <a:t>://</a:t>
            </a:r>
            <a:r>
              <a:rPr lang="en-GB" sz="5600" dirty="0" smtClean="0">
                <a:solidFill>
                  <a:srgbClr val="0070C0"/>
                </a:solidFill>
                <a:hlinkClick r:id="rId2"/>
              </a:rPr>
              <a:t>www.europeandataportal.eu/en/content/creating-value-through-open-data</a:t>
            </a:r>
            <a:endParaRPr lang="en-GB" sz="5600" dirty="0" smtClean="0">
              <a:solidFill>
                <a:srgbClr val="0070C0"/>
              </a:solidFill>
            </a:endParaRPr>
          </a:p>
          <a:p>
            <a:pPr algn="l"/>
            <a:endParaRPr lang="de-DE" sz="5600" dirty="0">
              <a:solidFill>
                <a:srgbClr val="0070C0"/>
              </a:solidFill>
            </a:endParaRPr>
          </a:p>
          <a:p>
            <a:pPr algn="l"/>
            <a:r>
              <a:rPr lang="de-DE" sz="8000" b="1" dirty="0" smtClean="0">
                <a:solidFill>
                  <a:srgbClr val="0070C0"/>
                </a:solidFill>
              </a:rPr>
              <a:t>European </a:t>
            </a:r>
            <a:r>
              <a:rPr lang="de-DE" sz="8000" b="1" dirty="0">
                <a:solidFill>
                  <a:srgbClr val="0070C0"/>
                </a:solidFill>
              </a:rPr>
              <a:t>Data </a:t>
            </a:r>
            <a:r>
              <a:rPr lang="de-DE" sz="8000" b="1" dirty="0" smtClean="0">
                <a:solidFill>
                  <a:srgbClr val="0070C0"/>
                </a:solidFill>
              </a:rPr>
              <a:t>Portal:</a:t>
            </a:r>
          </a:p>
          <a:p>
            <a:pPr algn="l"/>
            <a:r>
              <a:rPr lang="de-DE" sz="5600" dirty="0" smtClean="0">
                <a:solidFill>
                  <a:srgbClr val="0070C0"/>
                </a:solidFill>
                <a:hlinkClick r:id="rId3"/>
              </a:rPr>
              <a:t>http</a:t>
            </a:r>
            <a:r>
              <a:rPr lang="de-DE" sz="5600" dirty="0">
                <a:solidFill>
                  <a:srgbClr val="0070C0"/>
                </a:solidFill>
                <a:hlinkClick r:id="rId3"/>
              </a:rPr>
              <a:t>://www.europeandataportal.eu</a:t>
            </a:r>
            <a:r>
              <a:rPr lang="de-DE" sz="5600" dirty="0" smtClean="0">
                <a:solidFill>
                  <a:srgbClr val="0070C0"/>
                </a:solidFill>
                <a:hlinkClick r:id="rId3"/>
              </a:rPr>
              <a:t>/</a:t>
            </a:r>
            <a:endParaRPr lang="de-DE" sz="5600" dirty="0" smtClean="0">
              <a:solidFill>
                <a:srgbClr val="0070C0"/>
              </a:solidFill>
            </a:endParaRPr>
          </a:p>
          <a:p>
            <a:pPr algn="l"/>
            <a:endParaRPr lang="de-DE" sz="5600" dirty="0" smtClean="0">
              <a:solidFill>
                <a:srgbClr val="0070C0"/>
              </a:solidFill>
            </a:endParaRPr>
          </a:p>
          <a:p>
            <a:pPr lvl="0" algn="l"/>
            <a:r>
              <a:rPr lang="en-GB" sz="8000" b="1" dirty="0" smtClean="0">
                <a:solidFill>
                  <a:srgbClr val="0070C0"/>
                </a:solidFill>
              </a:rPr>
              <a:t>...and more:</a:t>
            </a:r>
            <a:r>
              <a:rPr lang="en-GB" sz="5600" dirty="0">
                <a:solidFill>
                  <a:srgbClr val="0070C0"/>
                </a:solidFill>
              </a:rPr>
              <a:t/>
            </a:r>
            <a:br>
              <a:rPr lang="en-GB" sz="5600" dirty="0">
                <a:solidFill>
                  <a:srgbClr val="0070C0"/>
                </a:solidFill>
              </a:rPr>
            </a:br>
            <a:r>
              <a:rPr lang="en-GB" sz="5600" dirty="0">
                <a:solidFill>
                  <a:srgbClr val="0070C0"/>
                </a:solidFill>
                <a:hlinkClick r:id="rId4"/>
              </a:rPr>
              <a:t>https://ec.europa.eu/digital-agenda/en/content-and-media/data</a:t>
            </a:r>
            <a:endParaRPr lang="en-GB" sz="5600" dirty="0">
              <a:solidFill>
                <a:srgbClr val="0070C0"/>
              </a:solidFill>
            </a:endParaRPr>
          </a:p>
          <a:p>
            <a:pPr algn="ctr"/>
            <a:endParaRPr lang="de-DE" sz="6200" dirty="0" smtClean="0">
              <a:solidFill>
                <a:srgbClr val="0070C0"/>
              </a:solidFill>
            </a:endParaRPr>
          </a:p>
          <a:p>
            <a:pPr algn="ctr"/>
            <a:r>
              <a:rPr lang="de-DE" sz="6200" b="1" dirty="0" err="1" smtClean="0">
                <a:solidFill>
                  <a:srgbClr val="0070C0"/>
                </a:solidFill>
              </a:rPr>
              <a:t>Contact</a:t>
            </a:r>
            <a:r>
              <a:rPr lang="de-DE" sz="6200" b="1" dirty="0" smtClean="0">
                <a:solidFill>
                  <a:srgbClr val="0070C0"/>
                </a:solidFill>
              </a:rPr>
              <a:t> </a:t>
            </a:r>
            <a:r>
              <a:rPr lang="de-DE" sz="6200" b="1" dirty="0" err="1" smtClean="0">
                <a:solidFill>
                  <a:srgbClr val="0070C0"/>
                </a:solidFill>
              </a:rPr>
              <a:t>us</a:t>
            </a:r>
            <a:r>
              <a:rPr lang="de-DE" sz="6200" b="1" dirty="0" smtClean="0">
                <a:solidFill>
                  <a:srgbClr val="0070C0"/>
                </a:solidFill>
              </a:rPr>
              <a:t> </a:t>
            </a:r>
            <a:r>
              <a:rPr lang="de-DE" sz="6200" b="1" dirty="0" err="1" smtClean="0">
                <a:solidFill>
                  <a:srgbClr val="0070C0"/>
                </a:solidFill>
              </a:rPr>
              <a:t>at</a:t>
            </a:r>
            <a:r>
              <a:rPr lang="de-DE" sz="6200" b="1" dirty="0" smtClean="0">
                <a:solidFill>
                  <a:srgbClr val="0070C0"/>
                </a:solidFill>
              </a:rPr>
              <a:t>:</a:t>
            </a:r>
            <a:r>
              <a:rPr lang="de-DE" sz="6200" dirty="0" smtClean="0">
                <a:solidFill>
                  <a:srgbClr val="0070C0"/>
                </a:solidFill>
              </a:rPr>
              <a:t> </a:t>
            </a:r>
            <a:r>
              <a:rPr lang="de-DE" sz="6200" dirty="0" smtClean="0">
                <a:solidFill>
                  <a:srgbClr val="0070C0"/>
                </a:solidFill>
                <a:hlinkClick r:id="rId5"/>
              </a:rPr>
              <a:t>cnect-G3@ec.europa.eu</a:t>
            </a:r>
            <a:r>
              <a:rPr lang="de-DE" sz="6200" dirty="0" smtClean="0">
                <a:solidFill>
                  <a:srgbClr val="0070C0"/>
                </a:solidFill>
              </a:rPr>
              <a:t/>
            </a:r>
            <a:br>
              <a:rPr lang="de-DE" sz="6200" dirty="0" smtClean="0">
                <a:solidFill>
                  <a:srgbClr val="0070C0"/>
                </a:solidFill>
              </a:rPr>
            </a:br>
            <a:r>
              <a:rPr lang="de-DE" sz="6200" b="1" dirty="0" smtClean="0">
                <a:solidFill>
                  <a:srgbClr val="0070C0"/>
                </a:solidFill>
              </a:rPr>
              <a:t>Follow </a:t>
            </a:r>
            <a:r>
              <a:rPr lang="de-DE" sz="6200" b="1" dirty="0" err="1" smtClean="0">
                <a:solidFill>
                  <a:srgbClr val="0070C0"/>
                </a:solidFill>
              </a:rPr>
              <a:t>us</a:t>
            </a:r>
            <a:r>
              <a:rPr lang="de-DE" sz="6200" b="1" dirty="0" smtClean="0">
                <a:solidFill>
                  <a:srgbClr val="0070C0"/>
                </a:solidFill>
              </a:rPr>
              <a:t> on </a:t>
            </a:r>
            <a:r>
              <a:rPr lang="de-DE" sz="6200" b="1" dirty="0" err="1" smtClean="0">
                <a:solidFill>
                  <a:srgbClr val="0070C0"/>
                </a:solidFill>
              </a:rPr>
              <a:t>Twitter</a:t>
            </a:r>
            <a:r>
              <a:rPr lang="de-DE" sz="6200" b="1" dirty="0" smtClean="0">
                <a:solidFill>
                  <a:srgbClr val="0070C0"/>
                </a:solidFill>
              </a:rPr>
              <a:t>:</a:t>
            </a:r>
            <a:r>
              <a:rPr lang="de-DE" sz="6200" dirty="0" smtClean="0">
                <a:solidFill>
                  <a:srgbClr val="0070C0"/>
                </a:solidFill>
              </a:rPr>
              <a:t> </a:t>
            </a:r>
            <a:r>
              <a:rPr lang="de-DE" sz="6200" dirty="0" smtClean="0">
                <a:solidFill>
                  <a:srgbClr val="0070C0"/>
                </a:solidFill>
                <a:hlinkClick r:id="rId6"/>
              </a:rPr>
              <a:t>@</a:t>
            </a:r>
            <a:r>
              <a:rPr lang="de-DE" sz="6200" dirty="0" err="1" smtClean="0">
                <a:solidFill>
                  <a:srgbClr val="0070C0"/>
                </a:solidFill>
                <a:hlinkClick r:id="rId6"/>
              </a:rPr>
              <a:t>EUDataEcosystem</a:t>
            </a:r>
            <a:endParaRPr lang="en-GB" sz="6200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ACC115-4FED-41BF-A800-83DA0432E93E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pic>
        <p:nvPicPr>
          <p:cNvPr id="3074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491630"/>
            <a:ext cx="1936421" cy="27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3200" dirty="0" smtClean="0"/>
              <a:t>The </a:t>
            </a:r>
            <a:r>
              <a:rPr lang="fr-BE" sz="3200" dirty="0" err="1" smtClean="0"/>
              <a:t>policy</a:t>
            </a:r>
            <a:r>
              <a:rPr lang="fr-BE" sz="3200" dirty="0" smtClean="0"/>
              <a:t> </a:t>
            </a:r>
            <a:r>
              <a:rPr lang="fr-BE" sz="3200" dirty="0" err="1" smtClean="0"/>
              <a:t>context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9582"/>
            <a:ext cx="8229600" cy="3459831"/>
          </a:xfrm>
        </p:spPr>
        <p:txBody>
          <a:bodyPr>
            <a:normAutofit fontScale="70000" lnSpcReduction="20000"/>
          </a:bodyPr>
          <a:lstStyle/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2000" b="1" kern="0" dirty="0" smtClean="0">
                <a:solidFill>
                  <a:srgbClr val="0070C0"/>
                </a:solidFill>
                <a:latin typeface="Verdana"/>
              </a:rPr>
              <a:t>2011</a:t>
            </a:r>
            <a:endParaRPr lang="en-US" sz="2000" b="1" kern="0" dirty="0">
              <a:solidFill>
                <a:srgbClr val="0070C0"/>
              </a:solidFill>
              <a:latin typeface="Verdana"/>
            </a:endParaRP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b="1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Communication on Open Data (</a:t>
            </a:r>
            <a:r>
              <a:rPr lang="en-US" sz="1600" b="1" kern="0" dirty="0">
                <a:solidFill>
                  <a:srgbClr val="0070C0"/>
                </a:solidFill>
                <a:latin typeface="Verdana"/>
                <a:hlinkClick r:id="rId2"/>
              </a:rPr>
              <a:t>COM(2011)882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) 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Update</a:t>
            </a:r>
            <a:r>
              <a:rPr lang="en-GB" sz="1600" b="1" kern="0" dirty="0">
                <a:solidFill>
                  <a:srgbClr val="0070C0"/>
                </a:solidFill>
                <a:latin typeface="Verdana"/>
              </a:rPr>
              <a:t> of the Commission's decision on re-use (</a:t>
            </a:r>
            <a:r>
              <a:rPr lang="en-GB" sz="1600" b="1" kern="0" dirty="0">
                <a:solidFill>
                  <a:srgbClr val="0070C0"/>
                </a:solidFill>
                <a:latin typeface="Verdana"/>
                <a:hlinkClick r:id="rId3"/>
              </a:rPr>
              <a:t>2011/833/EU</a:t>
            </a:r>
            <a:r>
              <a:rPr lang="en-GB" sz="1600" b="1" kern="0" dirty="0">
                <a:solidFill>
                  <a:srgbClr val="0070C0"/>
                </a:solidFill>
                <a:latin typeface="Verdana"/>
              </a:rPr>
              <a:t>)</a:t>
            </a:r>
          </a:p>
          <a:p>
            <a:pPr marL="457200" lvl="1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800" b="1" kern="0" dirty="0">
              <a:solidFill>
                <a:srgbClr val="0070C0"/>
              </a:solidFill>
              <a:latin typeface="Verdana"/>
            </a:endParaRP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2012</a:t>
            </a:r>
          </a:p>
          <a:p>
            <a:pPr marL="457200" lvl="1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800" b="1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1600" b="1" kern="0" dirty="0">
                <a:solidFill>
                  <a:srgbClr val="0070C0"/>
                </a:solidFill>
                <a:latin typeface="Verdana"/>
              </a:rPr>
              <a:t>Launch of the EU Institutions' portal </a:t>
            </a:r>
            <a:r>
              <a:rPr lang="en-GB" sz="1600" b="1" kern="0" dirty="0">
                <a:solidFill>
                  <a:srgbClr val="0070C0"/>
                </a:solidFill>
                <a:latin typeface="Verdana"/>
                <a:hlinkClick r:id="rId4"/>
              </a:rPr>
              <a:t>www.open-data.europa.eu</a:t>
            </a:r>
            <a:r>
              <a:rPr lang="en-GB" sz="1600" b="1" kern="0" dirty="0">
                <a:solidFill>
                  <a:srgbClr val="0070C0"/>
                </a:solidFill>
                <a:latin typeface="Verdana"/>
              </a:rPr>
              <a:t>  </a:t>
            </a:r>
          </a:p>
          <a:p>
            <a:pPr marL="457200" lvl="1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800" b="1" kern="0" dirty="0">
              <a:solidFill>
                <a:srgbClr val="0070C0"/>
              </a:solidFill>
              <a:latin typeface="Verdana"/>
            </a:endParaRP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2013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Adoption of the Directive (</a:t>
            </a:r>
            <a:r>
              <a:rPr lang="en-US" sz="1600" b="1" kern="0" dirty="0">
                <a:solidFill>
                  <a:srgbClr val="0070C0"/>
                </a:solidFill>
                <a:latin typeface="Verdana"/>
                <a:hlinkClick r:id="rId5"/>
              </a:rPr>
              <a:t>2013/37/EU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) amending the PSI Directive</a:t>
            </a:r>
          </a:p>
          <a:p>
            <a:pPr marL="457200" lvl="1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b="1" kern="0" dirty="0">
              <a:solidFill>
                <a:srgbClr val="0070C0"/>
              </a:solidFill>
              <a:latin typeface="Verdana"/>
            </a:endParaRP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2000" b="1" kern="0" dirty="0">
                <a:solidFill>
                  <a:srgbClr val="0070C0"/>
                </a:solidFill>
                <a:latin typeface="Verdana"/>
              </a:rPr>
              <a:t>2014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Commission Notice: guidelines on PSI re-use (</a:t>
            </a:r>
            <a:r>
              <a:rPr lang="en-US" sz="1600" b="1" kern="0" dirty="0">
                <a:solidFill>
                  <a:srgbClr val="0070C0"/>
                </a:solidFill>
                <a:latin typeface="Verdana"/>
                <a:hlinkClick r:id="rId6"/>
              </a:rPr>
              <a:t>2014/C 240/01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)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Commission Communication </a:t>
            </a:r>
            <a:r>
              <a:rPr lang="en-US" sz="1400" b="1" kern="0" dirty="0">
                <a:solidFill>
                  <a:srgbClr val="0070C0"/>
                </a:solidFill>
                <a:latin typeface="Verdana"/>
              </a:rPr>
              <a:t>'Towards a thriving Data-Driven Economy'</a:t>
            </a:r>
          </a:p>
          <a:p>
            <a:pPr marL="457200" lvl="1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b="1" kern="0" dirty="0">
              <a:solidFill>
                <a:srgbClr val="0070C0"/>
              </a:solidFill>
              <a:latin typeface="Verdana"/>
            </a:endParaRP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2000" b="1" kern="0" dirty="0">
                <a:solidFill>
                  <a:srgbClr val="0070C0"/>
                </a:solidFill>
                <a:latin typeface="Verdana"/>
              </a:rPr>
              <a:t>2015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b="1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  <a:hlinkClick r:id="rId7"/>
              </a:rPr>
              <a:t>Adoption of DSM Strategy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: April 2015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Launch </a:t>
            </a:r>
            <a:r>
              <a:rPr lang="en-US" sz="1600" b="1" kern="0" dirty="0" smtClean="0">
                <a:solidFill>
                  <a:srgbClr val="0070C0"/>
                </a:solidFill>
                <a:latin typeface="Verdana"/>
              </a:rPr>
              <a:t>of the </a:t>
            </a:r>
            <a:r>
              <a:rPr lang="en-US" sz="1600" b="1" kern="0" dirty="0">
                <a:solidFill>
                  <a:srgbClr val="0070C0"/>
                </a:solidFill>
                <a:latin typeface="Verdana"/>
                <a:hlinkClick r:id="rId8"/>
              </a:rPr>
              <a:t>pan-European Open Data portal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: </a:t>
            </a:r>
            <a:r>
              <a:rPr lang="en-US" sz="1600" b="1" kern="0" dirty="0" smtClean="0">
                <a:solidFill>
                  <a:srgbClr val="0070C0"/>
                </a:solidFill>
                <a:latin typeface="Verdana"/>
              </a:rPr>
              <a:t>November </a:t>
            </a: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2015 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Review of the Commission's decision on re-use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endParaRPr lang="en-US" sz="1200" b="1" kern="0" dirty="0">
              <a:solidFill>
                <a:srgbClr val="002060"/>
              </a:solidFill>
              <a:latin typeface="Verdana"/>
            </a:endParaRP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kern="0" dirty="0">
              <a:solidFill>
                <a:srgbClr val="002060"/>
              </a:solidFill>
              <a:latin typeface="Verdana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92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067128" cy="857250"/>
          </a:xfrm>
        </p:spPr>
        <p:txBody>
          <a:bodyPr>
            <a:normAutofit fontScale="90000"/>
          </a:bodyPr>
          <a:lstStyle/>
          <a:p>
            <a:r>
              <a:rPr lang="en-GB" altLang="en-US" sz="2800" dirty="0">
                <a:solidFill>
                  <a:srgbClr val="0070C0"/>
                </a:solidFill>
              </a:rPr>
              <a:t>Open Data and the Digital Single Market Strategy (I)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2000" kern="0" dirty="0" smtClean="0">
                <a:solidFill>
                  <a:srgbClr val="0070C0"/>
                </a:solidFill>
                <a:latin typeface="Verdana"/>
              </a:rPr>
              <a:t>In </a:t>
            </a:r>
            <a:r>
              <a:rPr lang="en-US" sz="2000" kern="0" dirty="0">
                <a:solidFill>
                  <a:srgbClr val="0070C0"/>
                </a:solidFill>
                <a:latin typeface="Verdana"/>
              </a:rPr>
              <a:t>line with the strategy presented in the 2014 Big Data Communication, </a:t>
            </a:r>
            <a:r>
              <a:rPr lang="en-US" sz="2000" b="1" kern="0" dirty="0">
                <a:solidFill>
                  <a:srgbClr val="0070C0"/>
                </a:solidFill>
                <a:latin typeface="Verdana"/>
              </a:rPr>
              <a:t>Open Data is part of the Data Economy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800" b="1" kern="0" dirty="0">
              <a:solidFill>
                <a:srgbClr val="0070C0"/>
              </a:solidFill>
              <a:latin typeface="Verdana"/>
            </a:endParaRP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000" kern="0" dirty="0">
                <a:solidFill>
                  <a:srgbClr val="0070C0"/>
                </a:solidFill>
                <a:latin typeface="Verdana"/>
              </a:rPr>
              <a:t>Pillar III: Maximising the growth potential of the digital economy</a:t>
            </a: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000" kern="0" dirty="0">
                <a:solidFill>
                  <a:srgbClr val="0070C0"/>
                </a:solidFill>
                <a:latin typeface="Verdana"/>
              </a:rPr>
              <a:t>Building a data economy</a:t>
            </a:r>
            <a:r>
              <a:rPr lang="en-US" sz="2000" kern="0" dirty="0">
                <a:solidFill>
                  <a:srgbClr val="0070C0"/>
                </a:solidFill>
                <a:latin typeface="Verdana"/>
              </a:rPr>
              <a:t> – </a:t>
            </a:r>
            <a:r>
              <a:rPr lang="en-US" sz="2000" b="1" kern="0" dirty="0">
                <a:solidFill>
                  <a:srgbClr val="0070C0"/>
                </a:solidFill>
                <a:latin typeface="Verdana"/>
              </a:rPr>
              <a:t>Free flow of data initiative</a:t>
            </a:r>
          </a:p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2000" kern="0" dirty="0">
                <a:solidFill>
                  <a:srgbClr val="0070C0"/>
                </a:solidFill>
                <a:latin typeface="Verdana"/>
              </a:rPr>
              <a:t>Commission to focus on: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US" sz="1000" kern="0" dirty="0">
              <a:solidFill>
                <a:srgbClr val="0070C0"/>
              </a:solidFill>
              <a:latin typeface="Verdana"/>
            </a:endParaRP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Tackling data location restrictions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Clarifying emerging issues of data ownership, access and liability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US" sz="1600" b="1" kern="0" dirty="0">
                <a:solidFill>
                  <a:srgbClr val="0070C0"/>
                </a:solidFill>
                <a:latin typeface="Verdana"/>
              </a:rPr>
              <a:t>Launching a European Cloud initiative</a:t>
            </a:r>
          </a:p>
          <a:p>
            <a:pPr lvl="1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Encouraging access to public data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500" dirty="0">
                <a:solidFill>
                  <a:srgbClr val="0070C0"/>
                </a:solidFill>
              </a:rPr>
              <a:t>Open Data and the Digital Single Market Strategy (</a:t>
            </a:r>
            <a:r>
              <a:rPr lang="en-GB" altLang="en-US" sz="2500" dirty="0" smtClean="0">
                <a:solidFill>
                  <a:srgbClr val="0070C0"/>
                </a:solidFill>
              </a:rPr>
              <a:t>II)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400" kern="0" dirty="0" smtClean="0">
                <a:solidFill>
                  <a:srgbClr val="0070C0"/>
                </a:solidFill>
                <a:latin typeface="Verdana"/>
              </a:rPr>
              <a:t>Next </a:t>
            </a:r>
            <a:r>
              <a:rPr lang="en-GB" sz="2400" kern="0" dirty="0">
                <a:solidFill>
                  <a:srgbClr val="0070C0"/>
                </a:solidFill>
                <a:latin typeface="Verdana"/>
              </a:rPr>
              <a:t>steps:</a:t>
            </a:r>
          </a:p>
          <a:p>
            <a:pPr lvl="0" indent="0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1000" kern="0" dirty="0">
              <a:solidFill>
                <a:srgbClr val="0070C0"/>
              </a:solidFill>
              <a:latin typeface="Verdana"/>
            </a:endParaRPr>
          </a:p>
          <a:p>
            <a:pPr marL="857250" lvl="1" indent="-457200" fontAlgn="base">
              <a:spcAft>
                <a:spcPct val="0"/>
              </a:spcAft>
              <a:buClr>
                <a:srgbClr val="808080"/>
              </a:buClr>
              <a:buFont typeface="+mj-lt"/>
              <a:buAutoNum type="alphaUcPeriod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Launch of </a:t>
            </a:r>
            <a:r>
              <a:rPr lang="en-GB" sz="2000" b="1" kern="0" dirty="0">
                <a:solidFill>
                  <a:srgbClr val="0070C0"/>
                </a:solidFill>
                <a:latin typeface="Verdana"/>
                <a:hlinkClick r:id="rId2"/>
              </a:rPr>
              <a:t>public DSM consultation</a:t>
            </a: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 </a:t>
            </a:r>
            <a:r>
              <a:rPr lang="en-GB" sz="2000" kern="0" dirty="0">
                <a:solidFill>
                  <a:srgbClr val="0070C0"/>
                </a:solidFill>
                <a:latin typeface="Verdana"/>
              </a:rPr>
              <a:t>on 'platforms, online intermediaries, data and cloud computing and the collaborative economy'</a:t>
            </a:r>
          </a:p>
          <a:p>
            <a:pPr marL="1200150" lvl="2" indent="-285750" fontAlgn="base">
              <a:spcAft>
                <a:spcPct val="0"/>
              </a:spcAft>
              <a:buClr>
                <a:srgbClr val="808080"/>
              </a:buClr>
              <a:defRPr/>
            </a:pPr>
            <a:r>
              <a:rPr lang="en-GB" sz="2000" kern="0" dirty="0">
                <a:solidFill>
                  <a:srgbClr val="0070C0"/>
                </a:solidFill>
                <a:latin typeface="Verdana"/>
                <a:hlinkClick r:id="rId3"/>
              </a:rPr>
              <a:t>https://ec.europa.eu/eusurvey/runner/Platforms/</a:t>
            </a:r>
            <a:endParaRPr lang="en-GB" sz="2000" kern="0" dirty="0">
              <a:solidFill>
                <a:srgbClr val="0070C0"/>
              </a:solidFill>
              <a:latin typeface="Verdana"/>
            </a:endParaRPr>
          </a:p>
          <a:p>
            <a:pPr marL="1200150" lvl="2" indent="-285750" fontAlgn="base">
              <a:spcAft>
                <a:spcPct val="0"/>
              </a:spcAft>
              <a:buClr>
                <a:srgbClr val="808080"/>
              </a:buClr>
              <a:defRPr/>
            </a:pPr>
            <a:r>
              <a:rPr lang="en-GB" sz="2000" kern="0" dirty="0">
                <a:solidFill>
                  <a:srgbClr val="0070C0"/>
                </a:solidFill>
                <a:latin typeface="Verdana"/>
              </a:rPr>
              <a:t>Includes a question on PSI re-use</a:t>
            </a:r>
          </a:p>
          <a:p>
            <a:pPr marL="857250" lvl="1" indent="-457200" fontAlgn="base">
              <a:spcAft>
                <a:spcPct val="0"/>
              </a:spcAft>
              <a:buClr>
                <a:srgbClr val="808080"/>
              </a:buClr>
              <a:buFont typeface="+mj-lt"/>
              <a:buAutoNum type="alphaUcPeriod" startAt="2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Closes end 2015</a:t>
            </a:r>
          </a:p>
          <a:p>
            <a:pPr marL="857250" lvl="1" indent="-457200" fontAlgn="base">
              <a:spcAft>
                <a:spcPct val="0"/>
              </a:spcAft>
              <a:buClr>
                <a:srgbClr val="808080"/>
              </a:buClr>
              <a:buFont typeface="+mj-lt"/>
              <a:buAutoNum type="alphaUcPeriod" startAt="2"/>
              <a:defRPr/>
            </a:pPr>
            <a:r>
              <a:rPr lang="en-GB" sz="2000" b="1" kern="0" dirty="0">
                <a:solidFill>
                  <a:srgbClr val="0070C0"/>
                </a:solidFill>
                <a:latin typeface="Verdana"/>
              </a:rPr>
              <a:t>Results available in February-March 2016</a:t>
            </a:r>
          </a:p>
          <a:p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74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500" dirty="0">
                <a:solidFill>
                  <a:srgbClr val="0070C0"/>
                </a:solidFill>
              </a:rPr>
              <a:t>Open Data and the Digital Single Market Strategy (</a:t>
            </a:r>
            <a:r>
              <a:rPr lang="en-GB" altLang="en-US" sz="2500" dirty="0" smtClean="0">
                <a:solidFill>
                  <a:srgbClr val="0070C0"/>
                </a:solidFill>
              </a:rPr>
              <a:t>III)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algn="just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400" kern="0" dirty="0" smtClean="0">
                <a:solidFill>
                  <a:srgbClr val="0070C0"/>
                </a:solidFill>
                <a:latin typeface="Verdana"/>
              </a:rPr>
              <a:t>In </a:t>
            </a:r>
            <a:r>
              <a:rPr lang="en-GB" sz="2400" kern="0" dirty="0">
                <a:solidFill>
                  <a:srgbClr val="0070C0"/>
                </a:solidFill>
                <a:latin typeface="Verdana"/>
              </a:rPr>
              <a:t>the field of Open Data, the consultation is intended primarily as 'taking the pulse' exercise rather than preparation for a new policy initiative</a:t>
            </a:r>
          </a:p>
          <a:p>
            <a:pPr lvl="0" indent="0" algn="just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1000" kern="0" dirty="0">
              <a:solidFill>
                <a:srgbClr val="0070C0"/>
              </a:solidFill>
              <a:latin typeface="Verdana"/>
            </a:endParaRPr>
          </a:p>
          <a:p>
            <a:pPr marL="342900" lvl="0" algn="just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400" kern="0" dirty="0">
                <a:solidFill>
                  <a:srgbClr val="0070C0"/>
                </a:solidFill>
                <a:latin typeface="Verdana"/>
              </a:rPr>
              <a:t>New initiatives can be expected in the 'emerging' fields of data localisation, data ownership and access</a:t>
            </a:r>
          </a:p>
          <a:p>
            <a:pPr lvl="0" indent="0" algn="just" fontAlgn="base">
              <a:spcAft>
                <a:spcPct val="0"/>
              </a:spcAft>
              <a:buClr>
                <a:srgbClr val="808080"/>
              </a:buClr>
              <a:buNone/>
              <a:defRPr/>
            </a:pPr>
            <a:endParaRPr lang="en-GB" sz="1000" kern="0" dirty="0">
              <a:solidFill>
                <a:srgbClr val="0070C0"/>
              </a:solidFill>
              <a:latin typeface="Verdana"/>
            </a:endParaRPr>
          </a:p>
          <a:p>
            <a:pPr marL="342900" lvl="0" algn="just" fontAlgn="base">
              <a:spcAft>
                <a:spcPct val="0"/>
              </a:spcAft>
              <a:buClr>
                <a:srgbClr val="808080"/>
              </a:buClr>
              <a:buFontTx/>
              <a:buChar char="•"/>
              <a:defRPr/>
            </a:pPr>
            <a:r>
              <a:rPr lang="en-GB" sz="2400" kern="0" dirty="0">
                <a:solidFill>
                  <a:srgbClr val="0070C0"/>
                </a:solidFill>
                <a:latin typeface="Verdana"/>
              </a:rPr>
              <a:t>Policy choices to be decided upon in the second half of 2016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7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800" dirty="0" err="1"/>
              <a:t>T</a:t>
            </a:r>
            <a:r>
              <a:rPr lang="fr-BE" sz="2800" dirty="0" err="1" smtClean="0"/>
              <a:t>owards</a:t>
            </a:r>
            <a:r>
              <a:rPr lang="fr-BE" sz="2800" dirty="0" smtClean="0"/>
              <a:t> an infrastructure for (open) data (I)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fr-BE" sz="2400" dirty="0" smtClean="0"/>
              <a:t>The </a:t>
            </a:r>
            <a:r>
              <a:rPr lang="fr-BE" sz="2400" dirty="0" err="1" smtClean="0"/>
              <a:t>Connecting</a:t>
            </a:r>
            <a:r>
              <a:rPr lang="fr-BE" sz="2400" dirty="0" smtClean="0"/>
              <a:t> Europe </a:t>
            </a:r>
            <a:r>
              <a:rPr lang="fr-BE" sz="2400" dirty="0" err="1" smtClean="0"/>
              <a:t>Facility</a:t>
            </a:r>
            <a:r>
              <a:rPr lang="fr-BE" sz="2400" dirty="0" smtClean="0"/>
              <a:t> (CEF) programme 2014-2020:</a:t>
            </a:r>
            <a:endParaRPr lang="en-GB" sz="2400" dirty="0" smtClean="0"/>
          </a:p>
          <a:p>
            <a:pPr indent="0">
              <a:buNone/>
            </a:pPr>
            <a:r>
              <a:rPr lang="en-GB" sz="2400" dirty="0" smtClean="0"/>
              <a:t>"Access </a:t>
            </a:r>
            <a:r>
              <a:rPr lang="en-GB" sz="2400" dirty="0"/>
              <a:t>to digital service infrastructures are the elementary units of a digital single market, </a:t>
            </a:r>
            <a:r>
              <a:rPr lang="en-GB" sz="2400" dirty="0" smtClean="0"/>
              <a:t>allowing</a:t>
            </a:r>
          </a:p>
          <a:p>
            <a:pPr marL="457200" indent="-457200"/>
            <a:r>
              <a:rPr lang="en-GB" sz="2400" dirty="0" smtClean="0"/>
              <a:t>communication</a:t>
            </a:r>
            <a:r>
              <a:rPr lang="en-GB" sz="2400" dirty="0"/>
              <a:t>, services and business to </a:t>
            </a:r>
            <a:r>
              <a:rPr lang="en-GB" sz="2400" dirty="0" smtClean="0"/>
              <a:t>grow</a:t>
            </a:r>
          </a:p>
          <a:p>
            <a:pPr marL="457200" indent="-457200"/>
            <a:r>
              <a:rPr lang="en-GB" sz="2400" dirty="0" smtClean="0"/>
              <a:t>allowing </a:t>
            </a:r>
            <a:r>
              <a:rPr lang="en-GB" sz="2400" dirty="0"/>
              <a:t>areas such as e-commerce </a:t>
            </a:r>
            <a:r>
              <a:rPr lang="en-GB" sz="2400" dirty="0" smtClean="0"/>
              <a:t>and</a:t>
            </a:r>
            <a:br>
              <a:rPr lang="en-GB" sz="2400" dirty="0" smtClean="0"/>
            </a:br>
            <a:r>
              <a:rPr lang="en-GB" sz="2400" dirty="0" smtClean="0"/>
              <a:t>e-government </a:t>
            </a:r>
            <a:r>
              <a:rPr lang="en-GB" sz="2400" dirty="0"/>
              <a:t>to exploit their full </a:t>
            </a:r>
            <a:r>
              <a:rPr lang="en-GB" sz="2400" dirty="0" smtClean="0"/>
              <a:t>potential"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7815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err="1"/>
              <a:t>Towards</a:t>
            </a:r>
            <a:r>
              <a:rPr lang="fr-BE" sz="2800" dirty="0"/>
              <a:t> an infrastructure for (open) data (</a:t>
            </a:r>
            <a:r>
              <a:rPr lang="fr-BE" sz="2800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en-GB" dirty="0"/>
              <a:t>Digital Service Infrastructures (DSIs) </a:t>
            </a:r>
            <a:r>
              <a:rPr lang="en-GB" dirty="0" smtClean="0"/>
              <a:t>are deployed to deliver </a:t>
            </a:r>
            <a:r>
              <a:rPr lang="en-GB" dirty="0"/>
              <a:t>networked cross-border services for citizens, businesses and public </a:t>
            </a:r>
            <a:r>
              <a:rPr lang="en-GB" dirty="0" smtClean="0"/>
              <a:t>administrations.</a:t>
            </a:r>
          </a:p>
          <a:p>
            <a:pPr indent="0">
              <a:buNone/>
            </a:pPr>
            <a:endParaRPr lang="en-GB" dirty="0" smtClean="0"/>
          </a:p>
          <a:p>
            <a:pPr indent="0">
              <a:buNone/>
            </a:pPr>
            <a:r>
              <a:rPr lang="en-GB" dirty="0" smtClean="0"/>
              <a:t>Supported </a:t>
            </a:r>
            <a:r>
              <a:rPr lang="en-GB" dirty="0"/>
              <a:t>projects are to contribute to:</a:t>
            </a:r>
          </a:p>
          <a:p>
            <a:r>
              <a:rPr lang="en-GB" dirty="0"/>
              <a:t>Improvements in the competitiveness of the European economy;</a:t>
            </a:r>
          </a:p>
          <a:p>
            <a:pPr marL="342900"/>
            <a:r>
              <a:rPr lang="en-GB" dirty="0"/>
              <a:t>Promotion of the interconnection and interoperability of national, regional and local networks;</a:t>
            </a:r>
          </a:p>
          <a:p>
            <a:pPr marL="342900"/>
            <a:r>
              <a:rPr lang="en-GB" dirty="0"/>
              <a:t>Access to such networks, thus supporting the development of a Digital Single Market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6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err="1"/>
              <a:t>Towards</a:t>
            </a:r>
            <a:r>
              <a:rPr lang="fr-BE" sz="2800" dirty="0"/>
              <a:t> an infrastructure for (open) data (</a:t>
            </a:r>
            <a:r>
              <a:rPr lang="fr-BE" sz="2800" dirty="0" smtClean="0"/>
              <a:t>III)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/>
            <a:r>
              <a:rPr lang="en-GB" dirty="0"/>
              <a:t>The overall objective of the Open Data </a:t>
            </a:r>
            <a:r>
              <a:rPr lang="en-GB" dirty="0" smtClean="0"/>
              <a:t>service infrastructure </a:t>
            </a:r>
            <a:r>
              <a:rPr lang="en-GB" dirty="0"/>
              <a:t>is to help boost the development of information products and services based on the re-use and combination of open public data, across the EU. </a:t>
            </a:r>
            <a:endParaRPr lang="en-GB" dirty="0" smtClean="0"/>
          </a:p>
          <a:p>
            <a:pPr marL="342900"/>
            <a:r>
              <a:rPr lang="en-GB" dirty="0"/>
              <a:t>The Open Data infrastructure, through its </a:t>
            </a:r>
            <a:r>
              <a:rPr lang="en-GB" dirty="0">
                <a:hlinkClick r:id="rId2"/>
              </a:rPr>
              <a:t>pan-European portal</a:t>
            </a:r>
            <a:r>
              <a:rPr lang="en-GB" dirty="0"/>
              <a:t>, provides an interface for accessing infrastructures distributed over a huge number of EU and MSs data repositories. The infrastructure as such provides a technical platform for data discovery and access, together with tools facilitating data transformation and exploitation.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9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err="1"/>
              <a:t>Towards</a:t>
            </a:r>
            <a:r>
              <a:rPr lang="fr-BE" sz="2800" dirty="0"/>
              <a:t> an infrastructure for (open) data (</a:t>
            </a:r>
            <a:r>
              <a:rPr lang="fr-BE" sz="2800" dirty="0" smtClean="0"/>
              <a:t>IV)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fr-BE" sz="2000" dirty="0" err="1"/>
              <a:t>A</a:t>
            </a:r>
            <a:r>
              <a:rPr lang="fr-BE" sz="2000" dirty="0" err="1" smtClean="0"/>
              <a:t>lready</a:t>
            </a:r>
            <a:r>
              <a:rPr lang="fr-BE" sz="2000" dirty="0" smtClean="0"/>
              <a:t> </a:t>
            </a:r>
            <a:r>
              <a:rPr lang="fr-BE" sz="2000" dirty="0" err="1" smtClean="0"/>
              <a:t>launched</a:t>
            </a:r>
            <a:r>
              <a:rPr lang="fr-BE" sz="2000" dirty="0" smtClean="0"/>
              <a:t> actions are not </a:t>
            </a:r>
            <a:r>
              <a:rPr lang="fr-BE" sz="2000" dirty="0" err="1" smtClean="0"/>
              <a:t>limited</a:t>
            </a:r>
            <a:r>
              <a:rPr lang="fr-BE" sz="2000" dirty="0" smtClean="0"/>
              <a:t> to the portal. </a:t>
            </a:r>
            <a:r>
              <a:rPr lang="en-GB" sz="2000" dirty="0" smtClean="0"/>
              <a:t>A </a:t>
            </a:r>
            <a:r>
              <a:rPr lang="en-GB" sz="2000" dirty="0"/>
              <a:t>series of support activities take place to support </a:t>
            </a:r>
            <a:r>
              <a:rPr lang="en-GB" sz="2000" dirty="0" smtClean="0"/>
              <a:t>EU Countries publishing </a:t>
            </a:r>
            <a:r>
              <a:rPr lang="en-GB" sz="2000" dirty="0"/>
              <a:t>more </a:t>
            </a:r>
            <a:r>
              <a:rPr lang="en-GB" sz="2000" dirty="0" smtClean="0"/>
              <a:t>data</a:t>
            </a:r>
          </a:p>
          <a:p>
            <a:pPr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23678"/>
            <a:ext cx="3340224" cy="249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17496" y="2427734"/>
            <a:ext cx="4032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tx2"/>
                </a:solidFill>
                <a:cs typeface="Calibri"/>
                <a:sym typeface="Calibri"/>
              </a:rPr>
              <a:t>The objective is to provide </a:t>
            </a:r>
            <a:r>
              <a:rPr lang="en-GB" b="1" u="sng" dirty="0">
                <a:solidFill>
                  <a:schemeClr val="tx2"/>
                </a:solidFill>
                <a:cs typeface="Calibri"/>
                <a:sym typeface="Calibri"/>
              </a:rPr>
              <a:t>common and tailored support</a:t>
            </a:r>
            <a:r>
              <a:rPr lang="en-GB" b="1" dirty="0">
                <a:solidFill>
                  <a:schemeClr val="tx2"/>
                </a:solidFill>
                <a:cs typeface="Calibri"/>
                <a:sym typeface="Calibri"/>
              </a:rPr>
              <a:t> to countries to accelerate the release of public data at national and local levels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025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1231</Words>
  <Application>Microsoft Office PowerPoint</Application>
  <PresentationFormat>On-screen Show (16:9)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Overview of the situation in the EU: results of an ongoing study on the Impact of Re-use of Public Data Resources</vt:lpstr>
      <vt:lpstr>The policy context</vt:lpstr>
      <vt:lpstr>Open Data and the Digital Single Market Strategy (I)</vt:lpstr>
      <vt:lpstr>Open Data and the Digital Single Market Strategy (II)</vt:lpstr>
      <vt:lpstr>Open Data and the Digital Single Market Strategy (III)</vt:lpstr>
      <vt:lpstr>Towards an infrastructure for (open) data (I)</vt:lpstr>
      <vt:lpstr>Towards an infrastructure for (open) data (II)</vt:lpstr>
      <vt:lpstr>Towards an infrastructure for (open) data (III)</vt:lpstr>
      <vt:lpstr>Towards an infrastructure for (open) data (IV)</vt:lpstr>
      <vt:lpstr>Fostering the reuse of public data resources</vt:lpstr>
      <vt:lpstr>Economic analysis – core study </vt:lpstr>
      <vt:lpstr>Economic analysis – main results (I)</vt:lpstr>
      <vt:lpstr>Economic analysis – main results (II)</vt:lpstr>
      <vt:lpstr>Economic analysis – main results (III)</vt:lpstr>
      <vt:lpstr>Economic analysis – main results (IV)</vt:lpstr>
      <vt:lpstr>Economic analysis – conclusions and recommendations</vt:lpstr>
      <vt:lpstr>PowerPoint Presentation</vt:lpstr>
    </vt:vector>
  </TitlesOfParts>
  <Company>CTIE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Losch</dc:creator>
  <cp:lastModifiedBy>RIZZI Daniele (CNECT)</cp:lastModifiedBy>
  <cp:revision>22</cp:revision>
  <dcterms:created xsi:type="dcterms:W3CDTF">2015-11-17T15:38:05Z</dcterms:created>
  <dcterms:modified xsi:type="dcterms:W3CDTF">2015-11-29T11:40:22Z</dcterms:modified>
</cp:coreProperties>
</file>