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9" autoAdjust="0"/>
  </p:normalViewPr>
  <p:slideViewPr>
    <p:cSldViewPr>
      <p:cViewPr>
        <p:scale>
          <a:sx n="120" d="100"/>
          <a:sy n="120" d="100"/>
        </p:scale>
        <p:origin x="-65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016" y="-96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693" y="1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BF1CD152-0924-4577-8DDD-C5F34527B64F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935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693" y="9445935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F584E146-1A19-4916-97E6-A0C379AC7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3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46A901AC-DCC9-4A5F-A03A-CAD514E37C26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7FD76F92-2ACE-4507-B15A-EC7C22388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6F92-2ACE-4507-B15A-EC7C22388D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3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6F92-2ACE-4507-B15A-EC7C22388D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4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104" indent="-175104" defTabSz="925389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6F92-2ACE-4507-B15A-EC7C22388D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0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6F92-2ACE-4507-B15A-EC7C22388D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0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267" indent="-17326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6F92-2ACE-4507-B15A-EC7C22388D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6F92-2ACE-4507-B15A-EC7C22388D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5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6125"/>
            <a:ext cx="6630987" cy="3729038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267" indent="-173267">
              <a:buFont typeface="Arial" panose="020B0604020202020204" pitchFamily="34" charset="0"/>
              <a:buChar char="•"/>
            </a:pPr>
            <a:endParaRPr lang="en-GB" altLang="en-US" dirty="0" smtClean="0">
              <a:latin typeface="Times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56299" y="9445936"/>
            <a:ext cx="2947706" cy="49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71" tIns="47035" rIns="94071" bIns="4703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>
              <a:spcBef>
                <a:spcPct val="0"/>
              </a:spcBef>
            </a:pPr>
            <a:fld id="{39DAC6BF-FAA8-4ADE-BA74-B34A1B7C5158}" type="slidenum">
              <a:rPr lang="en-GB" altLang="en-US" b="0" smtClean="0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7</a:t>
            </a:fld>
            <a:endParaRPr lang="en-GB" altLang="en-US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5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87574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1"/>
            <a:ext cx="5588024" cy="27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47895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3478"/>
            <a:ext cx="1152129" cy="640001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7" y="771550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be/url?sa=i&amp;rct=j&amp;q=&amp;esrc=s&amp;frm=1&amp;source=images&amp;cd=&amp;cad=rja&amp;uact=8&amp;ved=0CAcQjRw&amp;url=http://www.postonline.co.uk/post/opinion/2222892/in-series-data-sharing-sharing-solution&amp;ei=abX-VP3zGIm3PIbigRA&amp;psig=AFQjCNEvATyCbssfRy2bIkeGmnPuy1m4-A&amp;ust=14260649815208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connectgrow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7614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H2020 Work </a:t>
            </a:r>
            <a:r>
              <a:rPr lang="en-US" b="1" dirty="0" err="1" smtClean="0"/>
              <a:t>Programme</a:t>
            </a:r>
            <a:r>
              <a:rPr lang="en-US" b="1" dirty="0" smtClean="0"/>
              <a:t> 2016:</a:t>
            </a:r>
            <a:br>
              <a:rPr lang="en-US" b="1" dirty="0" smtClean="0"/>
            </a:br>
            <a:r>
              <a:rPr lang="en-US" b="1" dirty="0" smtClean="0"/>
              <a:t>"Once-Only Large Scale Pilot"</a:t>
            </a:r>
            <a:br>
              <a:rPr lang="en-US" b="1" dirty="0" smtClean="0"/>
            </a:br>
            <a:r>
              <a:rPr lang="en-US" dirty="0" smtClean="0"/>
              <a:t>2.12.2015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9822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Mechthild Rohen</a:t>
            </a:r>
            <a:br>
              <a:rPr lang="en-US" dirty="0" smtClean="0"/>
            </a:br>
            <a:r>
              <a:rPr lang="en-US" dirty="0" smtClean="0"/>
              <a:t>Head of Unit 'Public Services' </a:t>
            </a:r>
          </a:p>
          <a:p>
            <a:r>
              <a:rPr lang="en-US" dirty="0" smtClean="0"/>
              <a:t>DG CONNECT</a:t>
            </a:r>
          </a:p>
          <a:p>
            <a:r>
              <a:rPr lang="en-US" dirty="0" smtClean="0"/>
              <a:t>European Commission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"Once-only"?</a:t>
            </a:r>
            <a:endParaRPr lang="en-GB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01026"/>
            <a:ext cx="3888432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4784" y="3435846"/>
            <a:ext cx="7647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i="1" dirty="0">
                <a:solidFill>
                  <a:srgbClr val="000000"/>
                </a:solidFill>
              </a:rPr>
              <a:t>The "once-only" principle in the context of public sector can be defined as that citizens and businesses should supply certain standard information only once to a public administration. Public administration offices take action to </a:t>
            </a:r>
            <a:r>
              <a:rPr lang="en-GB" altLang="en-US" i="1" dirty="0" smtClean="0">
                <a:solidFill>
                  <a:srgbClr val="000000"/>
                </a:solidFill>
              </a:rPr>
              <a:t>share </a:t>
            </a:r>
            <a:r>
              <a:rPr lang="en-GB" altLang="en-US" i="1" dirty="0">
                <a:solidFill>
                  <a:srgbClr val="000000"/>
                </a:solidFill>
              </a:rPr>
              <a:t>this data, respecting data protection rules.</a:t>
            </a:r>
          </a:p>
        </p:txBody>
      </p:sp>
    </p:spTree>
    <p:extLst>
      <p:ext uri="{BB962C8B-B14F-4D97-AF65-F5344CB8AC3E}">
        <p14:creationId xmlns:p14="http://schemas.microsoft.com/office/powerpoint/2010/main" val="1394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once-only?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038600" cy="339447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b="1" dirty="0" smtClean="0"/>
              <a:t>Administrative </a:t>
            </a:r>
            <a:r>
              <a:rPr lang="en-GB" b="1" dirty="0"/>
              <a:t>burden reduction; reducing costs to businesses and </a:t>
            </a:r>
            <a:r>
              <a:rPr lang="en-GB" b="1" dirty="0" smtClean="0"/>
              <a:t>citizens; savings for the public sector</a:t>
            </a:r>
          </a:p>
          <a:p>
            <a:pPr marL="457200" lvl="1" indent="0">
              <a:buNone/>
            </a:pPr>
            <a:endParaRPr lang="en-GB" b="1" dirty="0"/>
          </a:p>
          <a:p>
            <a:pPr lvl="1"/>
            <a:r>
              <a:rPr lang="en-GB" b="1" dirty="0" smtClean="0"/>
              <a:t>A driver for open </a:t>
            </a:r>
            <a:r>
              <a:rPr lang="en-GB" b="1" dirty="0"/>
              <a:t>government: sharing and re-using, breaking silos -&gt; Change of </a:t>
            </a:r>
            <a:r>
              <a:rPr lang="en-GB" b="1" dirty="0" err="1"/>
              <a:t>mindset</a:t>
            </a:r>
            <a:r>
              <a:rPr lang="en-GB" b="1" dirty="0"/>
              <a:t/>
            </a:r>
            <a:br>
              <a:rPr lang="en-GB" b="1" dirty="0"/>
            </a:br>
            <a:endParaRPr lang="en-GB" altLang="en-US" dirty="0" smtClean="0"/>
          </a:p>
          <a:p>
            <a:pPr lvl="1"/>
            <a:endParaRPr lang="en-GB" altLang="en-US" dirty="0"/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52" y="2355726"/>
            <a:ext cx="2274107" cy="22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postonline.co.uk/IMG/861/238861/data-sharing-graph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43558"/>
            <a:ext cx="2300351" cy="14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cross-border once-only?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038600" cy="3394472"/>
          </a:xfrm>
        </p:spPr>
        <p:txBody>
          <a:bodyPr>
            <a:normAutofit/>
          </a:bodyPr>
          <a:lstStyle/>
          <a:p>
            <a:pPr lvl="1"/>
            <a:r>
              <a:rPr lang="en-GB" altLang="en-US" dirty="0"/>
              <a:t>Single Market </a:t>
            </a:r>
            <a:r>
              <a:rPr lang="en-GB" altLang="en-US" dirty="0" smtClean="0"/>
              <a:t>rationale; facilitating the mobility </a:t>
            </a:r>
            <a:r>
              <a:rPr lang="en-GB" altLang="en-US" dirty="0"/>
              <a:t>of citizens and business</a:t>
            </a:r>
          </a:p>
          <a:p>
            <a:pPr lvl="1"/>
            <a:r>
              <a:rPr lang="en-GB" altLang="en-US" dirty="0" smtClean="0"/>
              <a:t>Reduce </a:t>
            </a:r>
            <a:r>
              <a:rPr lang="en-GB" altLang="en-US" dirty="0"/>
              <a:t>transaction costs and administrative burden for </a:t>
            </a:r>
            <a:r>
              <a:rPr lang="en-GB" altLang="en-US" dirty="0" smtClean="0"/>
              <a:t>business</a:t>
            </a:r>
          </a:p>
          <a:p>
            <a:pPr lvl="1"/>
            <a:r>
              <a:rPr lang="en-GB" altLang="en-US" dirty="0" smtClean="0"/>
              <a:t>Sharing and re-using also cross-border</a:t>
            </a:r>
          </a:p>
          <a:p>
            <a:pPr lvl="1"/>
            <a:endParaRPr lang="en-GB" altLang="en-US" dirty="0"/>
          </a:p>
          <a:p>
            <a:endParaRPr lang="en-GB" dirty="0"/>
          </a:p>
        </p:txBody>
      </p:sp>
      <p:pic>
        <p:nvPicPr>
          <p:cNvPr id="5" name="Picture 2" descr="https://ec.europa.eu/digital-agenda/sites/digital-agenda/files/styles/large/public/EU_BUILD_BLUEBG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8" r="13408"/>
          <a:stretch/>
        </p:blipFill>
        <p:spPr bwMode="auto">
          <a:xfrm>
            <a:off x="5220076" y="1005786"/>
            <a:ext cx="2577232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uild---homepage-lego-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5806"/>
            <a:ext cx="28082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Digital </a:t>
            </a:r>
            <a:r>
              <a:rPr lang="en-GB" dirty="0"/>
              <a:t>Single Market </a:t>
            </a:r>
            <a:r>
              <a:rPr lang="en-GB" dirty="0" smtClean="0"/>
              <a:t>Strategy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240360"/>
          </a:xfrm>
        </p:spPr>
        <p:txBody>
          <a:bodyPr/>
          <a:lstStyle/>
          <a:p>
            <a:pPr marL="457200" indent="-457200"/>
            <a:r>
              <a:rPr lang="en-GB" dirty="0" smtClean="0"/>
              <a:t>"Extending once-only across borders would further contribute to the efficiency of the Digital Single Market."</a:t>
            </a:r>
          </a:p>
          <a:p>
            <a:pPr marL="457200" indent="-457200"/>
            <a:r>
              <a:rPr lang="en-GB" dirty="0" smtClean="0"/>
              <a:t>Launching in 2016 an initiative with the Member States to pilot the once-only principle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9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H2020 Work Programme 2016 - 2017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Once-only for businesses</a:t>
            </a:r>
            <a:br>
              <a:rPr lang="en-GB" sz="2000" dirty="0" smtClean="0"/>
            </a:br>
            <a:r>
              <a:rPr lang="en-GB" sz="2000" dirty="0" smtClean="0"/>
              <a:t>CO-CREATION-05-2016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07654"/>
            <a:ext cx="4040188" cy="2963466"/>
          </a:xfrm>
        </p:spPr>
        <p:txBody>
          <a:bodyPr/>
          <a:lstStyle/>
          <a:p>
            <a:pPr marL="285750" lvl="2" indent="-285750"/>
            <a:r>
              <a:rPr lang="en-GB" b="1" dirty="0"/>
              <a:t>Innovation action: </a:t>
            </a:r>
            <a:r>
              <a:rPr lang="en-GB" b="1" u="sng" dirty="0"/>
              <a:t>large-scale pilot </a:t>
            </a:r>
            <a:r>
              <a:rPr lang="en-GB" b="1" dirty="0"/>
              <a:t>for the once-only (businesses)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8 </a:t>
            </a:r>
            <a:r>
              <a:rPr lang="en-GB" b="1" dirty="0"/>
              <a:t>M </a:t>
            </a:r>
            <a:r>
              <a:rPr lang="en-GB" b="1" dirty="0" smtClean="0"/>
              <a:t>EUR Funding</a:t>
            </a:r>
            <a:endParaRPr lang="en-GB" b="1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Assessing once-only for citizens</a:t>
            </a:r>
            <a:br>
              <a:rPr lang="en-GB" sz="2000" dirty="0" smtClean="0"/>
            </a:br>
            <a:r>
              <a:rPr lang="en-GB" sz="2000" dirty="0" smtClean="0"/>
              <a:t>CO-CREATION-05-2016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07654"/>
            <a:ext cx="4041775" cy="2963466"/>
          </a:xfrm>
        </p:spPr>
        <p:txBody>
          <a:bodyPr/>
          <a:lstStyle/>
          <a:p>
            <a:pPr marL="285750" lvl="2" indent="-285750"/>
            <a:r>
              <a:rPr lang="en-GB" b="1" u="sng" dirty="0"/>
              <a:t>Coordination and support action </a:t>
            </a:r>
            <a:r>
              <a:rPr lang="en-GB" b="1" dirty="0"/>
              <a:t>for the once-only (citizens) 1 M </a:t>
            </a:r>
            <a:r>
              <a:rPr lang="en-GB" b="1" dirty="0" smtClean="0"/>
              <a:t>EUR</a:t>
            </a:r>
          </a:p>
          <a:p>
            <a:pPr marL="285750" lvl="2" indent="-285750"/>
            <a:r>
              <a:rPr lang="en-GB" b="1" dirty="0" smtClean="0"/>
              <a:t>Networking and planning the implementation of the once-only principle for citizens </a:t>
            </a:r>
          </a:p>
          <a:p>
            <a:pPr marL="285750" lvl="2" indent="-285750"/>
            <a:endParaRPr lang="en-GB" b="1" dirty="0" smtClean="0"/>
          </a:p>
          <a:p>
            <a:pPr marL="285750" lvl="2" indent="-285750"/>
            <a:endParaRPr lang="en-GB" b="1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9219" y="4371950"/>
            <a:ext cx="28345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/>
                </a:solidFill>
              </a:rPr>
              <a:t>NB: For details please refer to the WP</a:t>
            </a:r>
            <a:endParaRPr lang="en-GB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7567613" y="3573131"/>
            <a:ext cx="1439862" cy="1008460"/>
            <a:chOff x="3707926" y="4748213"/>
            <a:chExt cx="1439915" cy="1344612"/>
          </a:xfrm>
        </p:grpSpPr>
        <p:sp>
          <p:nvSpPr>
            <p:cNvPr id="17" name="Oval 16"/>
            <p:cNvSpPr/>
            <p:nvPr/>
          </p:nvSpPr>
          <p:spPr bwMode="auto">
            <a:xfrm>
              <a:off x="3707926" y="4748213"/>
              <a:ext cx="1439915" cy="1344612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0B1A59"/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hangingPunct="0"/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34845" name="TextBox 24"/>
            <p:cNvSpPr txBox="1">
              <a:spLocks noChangeArrowheads="1"/>
            </p:cNvSpPr>
            <p:nvPr/>
          </p:nvSpPr>
          <p:spPr bwMode="auto">
            <a:xfrm>
              <a:off x="3728731" y="5052528"/>
              <a:ext cx="1400283" cy="738664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>
              <a:defPPr>
                <a:defRPr lang="en-GB"/>
              </a:defPPr>
              <a:lvl1pPr algn="ctr" eaLnBrk="0" hangingPunct="0">
                <a:defRPr sz="2400" b="0">
                  <a:solidFill>
                    <a:srgbClr val="000000"/>
                  </a:solidFill>
                </a:defRPr>
              </a:lvl1pPr>
            </a:lstStyle>
            <a:p>
              <a:r>
                <a:rPr lang="en-GB" altLang="en-US" sz="1400" b="1" dirty="0" smtClean="0">
                  <a:solidFill>
                    <a:srgbClr val="FFFFFF"/>
                  </a:solidFill>
                  <a:latin typeface="Verdana" pitchFamily="34" charset="0"/>
                </a:rPr>
                <a:t>Call deadline</a:t>
              </a:r>
              <a:endParaRPr lang="en-GB" altLang="en-US" sz="1400" b="1" dirty="0">
                <a:solidFill>
                  <a:srgbClr val="FFFFFF"/>
                </a:solidFill>
                <a:latin typeface="Verdana" pitchFamily="34" charset="0"/>
              </a:endParaRPr>
            </a:p>
            <a:p>
              <a:r>
                <a:rPr lang="en-GB" altLang="en-US" sz="1400" b="1" dirty="0">
                  <a:solidFill>
                    <a:srgbClr val="FFFFFF"/>
                  </a:solidFill>
                  <a:latin typeface="Verdana" pitchFamily="34" charset="0"/>
                </a:rPr>
                <a:t>24 May 2016</a:t>
              </a:r>
            </a:p>
          </p:txBody>
        </p:sp>
      </p:grpSp>
      <p:grpSp>
        <p:nvGrpSpPr>
          <p:cNvPr id="34823" name="Group 38"/>
          <p:cNvGrpSpPr>
            <a:grpSpLocks/>
          </p:cNvGrpSpPr>
          <p:nvPr/>
        </p:nvGrpSpPr>
        <p:grpSpPr bwMode="auto">
          <a:xfrm>
            <a:off x="1664684" y="3506316"/>
            <a:ext cx="1447148" cy="1009650"/>
            <a:chOff x="1087866" y="3126534"/>
            <a:chExt cx="1447773" cy="1345191"/>
          </a:xfrm>
        </p:grpSpPr>
        <p:sp>
          <p:nvSpPr>
            <p:cNvPr id="20" name="Oval 19"/>
            <p:cNvSpPr/>
            <p:nvPr/>
          </p:nvSpPr>
          <p:spPr bwMode="auto">
            <a:xfrm>
              <a:off x="1087866" y="3126534"/>
              <a:ext cx="1440160" cy="1345191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0B1A59"/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hangingPunct="0"/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34841" name="TextBox 40"/>
            <p:cNvSpPr txBox="1">
              <a:spLocks noChangeArrowheads="1"/>
            </p:cNvSpPr>
            <p:nvPr/>
          </p:nvSpPr>
          <p:spPr bwMode="auto">
            <a:xfrm>
              <a:off x="1135067" y="3450578"/>
              <a:ext cx="1400572" cy="98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ctr" eaLnBrk="1" hangingPunct="1">
                <a:buClrTx/>
                <a:buFontTx/>
                <a:buNone/>
                <a:defRPr sz="1400">
                  <a:solidFill>
                    <a:srgbClr val="FFFFFF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B1CBE7"/>
                </a:buClr>
                <a:buFont typeface="Times" charset="0"/>
                <a:buChar char="•"/>
                <a:defRPr sz="2800">
                  <a:solidFill>
                    <a:schemeClr val="tx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1CBE7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1CBE7"/>
                </a:buClr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r>
                <a:rPr lang="en-GB" altLang="en-US" b="1" dirty="0">
                  <a:latin typeface="Verdana" pitchFamily="34" charset="0"/>
                </a:rPr>
                <a:t>Budget:</a:t>
              </a:r>
            </a:p>
            <a:p>
              <a:r>
                <a:rPr lang="en-GB" altLang="en-US" b="1" dirty="0">
                  <a:latin typeface="Verdana" pitchFamily="34" charset="0"/>
                </a:rPr>
                <a:t>€ 8 </a:t>
              </a:r>
              <a:r>
                <a:rPr lang="en-GB" altLang="en-US" b="1" dirty="0" smtClean="0">
                  <a:latin typeface="Verdana" pitchFamily="34" charset="0"/>
                </a:rPr>
                <a:t>million</a:t>
              </a:r>
            </a:p>
            <a:p>
              <a:r>
                <a:rPr lang="en-GB" altLang="en-US" b="1" smtClean="0">
                  <a:latin typeface="Verdana" pitchFamily="34" charset="0"/>
                </a:rPr>
                <a:t>funding</a:t>
              </a:r>
              <a:endParaRPr lang="en-GB" altLang="en-US" b="1" dirty="0">
                <a:latin typeface="Verdan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25877" y="2224018"/>
            <a:ext cx="3125079" cy="1345105"/>
            <a:chOff x="1011890" y="2189031"/>
            <a:chExt cx="3125079" cy="179347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0" name="Oval 29"/>
            <p:cNvSpPr/>
            <p:nvPr/>
          </p:nvSpPr>
          <p:spPr bwMode="auto">
            <a:xfrm>
              <a:off x="1011890" y="2189031"/>
              <a:ext cx="3125079" cy="1793473"/>
            </a:xfrm>
            <a:prstGeom prst="ellipse">
              <a:avLst/>
            </a:prstGeom>
            <a:solidFill>
              <a:srgbClr val="3166C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0361" y="2731868"/>
              <a:ext cx="2952328" cy="697627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400" b="0" dirty="0" smtClean="0">
                  <a:solidFill>
                    <a:srgbClr val="FFFFFF"/>
                  </a:solidFill>
                </a:rPr>
                <a:t>Large Scale Pilot</a:t>
              </a:r>
            </a:p>
            <a:p>
              <a:pPr algn="ctr">
                <a:defRPr/>
              </a:pPr>
              <a:r>
                <a:rPr lang="en-GB" altLang="en-US" sz="1400" b="0" dirty="0" smtClean="0">
                  <a:solidFill>
                    <a:srgbClr val="FFFFFF"/>
                  </a:solidFill>
                </a:rPr>
                <a:t>(Innovation Action)</a:t>
              </a:r>
              <a:endParaRPr lang="en-GB" altLang="en-US" sz="1400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3929" y="2179336"/>
            <a:ext cx="3125079" cy="1345105"/>
            <a:chOff x="744117" y="2160178"/>
            <a:chExt cx="3125079" cy="179347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3" name="Oval 32"/>
            <p:cNvSpPr/>
            <p:nvPr/>
          </p:nvSpPr>
          <p:spPr bwMode="auto">
            <a:xfrm>
              <a:off x="744117" y="2160178"/>
              <a:ext cx="3125079" cy="1793473"/>
            </a:xfrm>
            <a:prstGeom prst="ellipse">
              <a:avLst/>
            </a:prstGeom>
            <a:solidFill>
              <a:srgbClr val="3166C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6372" y="2568935"/>
              <a:ext cx="2952328" cy="984885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400" b="0" dirty="0" smtClean="0">
                  <a:solidFill>
                    <a:srgbClr val="FFFFFF"/>
                  </a:solidFill>
                </a:rPr>
                <a:t>Ultimate aim: businesses should supply information only once to any public administration</a:t>
              </a:r>
              <a:endParaRPr lang="en-GB" altLang="en-US" sz="1400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02005" y="878913"/>
            <a:ext cx="3125079" cy="1345105"/>
            <a:chOff x="755575" y="1491512"/>
            <a:chExt cx="3125079" cy="179347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Oval 35"/>
            <p:cNvSpPr/>
            <p:nvPr/>
          </p:nvSpPr>
          <p:spPr bwMode="auto">
            <a:xfrm>
              <a:off x="755575" y="1491512"/>
              <a:ext cx="3125079" cy="1793473"/>
            </a:xfrm>
            <a:prstGeom prst="ellipse">
              <a:avLst/>
            </a:prstGeom>
            <a:solidFill>
              <a:srgbClr val="3166C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8427" y="1895805"/>
              <a:ext cx="2952328" cy="984885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400" b="0" dirty="0">
                  <a:solidFill>
                    <a:srgbClr val="FFFFFF"/>
                  </a:solidFill>
                </a:rPr>
                <a:t>Sharing such </a:t>
              </a:r>
              <a:r>
                <a:rPr lang="en-GB" altLang="en-US" sz="1400" b="0" dirty="0" smtClean="0">
                  <a:solidFill>
                    <a:srgbClr val="FFFFFF"/>
                  </a:solidFill>
                </a:rPr>
                <a:t>data between administrations </a:t>
              </a:r>
              <a:endParaRPr lang="en-GB" altLang="en-US" sz="1400" b="0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en-GB" altLang="en-US" sz="1400" b="0" dirty="0">
                  <a:solidFill>
                    <a:srgbClr val="FFFFFF"/>
                  </a:solidFill>
                </a:rPr>
                <a:t> in a secure and user-friendly </a:t>
              </a:r>
              <a:r>
                <a:rPr lang="en-GB" altLang="en-US" sz="1400" b="0" dirty="0" smtClean="0">
                  <a:solidFill>
                    <a:srgbClr val="FFFFFF"/>
                  </a:solidFill>
                </a:rPr>
                <a:t>manner</a:t>
              </a:r>
              <a:endParaRPr lang="en-GB" altLang="en-US" sz="1400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9809" y="834231"/>
            <a:ext cx="3125079" cy="1345105"/>
            <a:chOff x="755575" y="1491512"/>
            <a:chExt cx="3125079" cy="179347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7" name="Oval 26"/>
            <p:cNvSpPr/>
            <p:nvPr/>
          </p:nvSpPr>
          <p:spPr bwMode="auto">
            <a:xfrm>
              <a:off x="755575" y="1491512"/>
              <a:ext cx="3125079" cy="1793473"/>
            </a:xfrm>
            <a:prstGeom prst="ellipse">
              <a:avLst/>
            </a:prstGeom>
            <a:solidFill>
              <a:srgbClr val="3166C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0986" y="1707536"/>
              <a:ext cx="2952328" cy="1272142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400" dirty="0" smtClean="0">
                  <a:solidFill>
                    <a:srgbClr val="FFFFFF"/>
                  </a:solidFill>
                </a:rPr>
                <a:t>Minimum </a:t>
              </a:r>
              <a:r>
                <a:rPr lang="en-GB" altLang="en-US" sz="1400" dirty="0">
                  <a:solidFill>
                    <a:srgbClr val="FFFFFF"/>
                  </a:solidFill>
                </a:rPr>
                <a:t>of 6 relevant national administrations</a:t>
              </a:r>
            </a:p>
            <a:p>
              <a:pPr algn="ctr">
                <a:defRPr/>
              </a:pPr>
              <a:r>
                <a:rPr lang="en-GB" altLang="en-US" sz="1400" b="0" dirty="0">
                  <a:solidFill>
                    <a:srgbClr val="FFFFFF"/>
                  </a:solidFill>
                </a:rPr>
                <a:t> from at least 6 different EU Member States or Associated Countries</a:t>
              </a:r>
            </a:p>
          </p:txBody>
        </p:sp>
      </p:grpSp>
      <p:grpSp>
        <p:nvGrpSpPr>
          <p:cNvPr id="34829" name="Group 25"/>
          <p:cNvGrpSpPr>
            <a:grpSpLocks/>
          </p:cNvGrpSpPr>
          <p:nvPr/>
        </p:nvGrpSpPr>
        <p:grpSpPr bwMode="auto">
          <a:xfrm>
            <a:off x="224619" y="3507854"/>
            <a:ext cx="1440065" cy="1008460"/>
            <a:chOff x="1016527" y="3166271"/>
            <a:chExt cx="1440362" cy="1345191"/>
          </a:xfrm>
        </p:grpSpPr>
        <p:sp>
          <p:nvSpPr>
            <p:cNvPr id="12" name="Oval 11"/>
            <p:cNvSpPr/>
            <p:nvPr/>
          </p:nvSpPr>
          <p:spPr bwMode="auto">
            <a:xfrm>
              <a:off x="1016729" y="3166271"/>
              <a:ext cx="1440160" cy="1345191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0B1A59"/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34833" name="TextBox 24"/>
            <p:cNvSpPr txBox="1">
              <a:spLocks noChangeArrowheads="1"/>
            </p:cNvSpPr>
            <p:nvPr/>
          </p:nvSpPr>
          <p:spPr bwMode="auto">
            <a:xfrm>
              <a:off x="1016527" y="3489904"/>
              <a:ext cx="1400572" cy="69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B1CBE7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B1CBE7"/>
                </a:buClr>
                <a:buFont typeface="Times" charset="0"/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1CBE7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1CBE7"/>
                </a:buClr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1CBE7"/>
                </a:buClr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dirty="0" smtClean="0">
                  <a:solidFill>
                    <a:srgbClr val="FFFFFF"/>
                  </a:solidFill>
                </a:rPr>
                <a:t>Innovation Action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78007" y="3152876"/>
            <a:ext cx="3125079" cy="1200553"/>
            <a:chOff x="662690" y="1525801"/>
            <a:chExt cx="3125079" cy="179347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9" name="Oval 38"/>
            <p:cNvSpPr/>
            <p:nvPr/>
          </p:nvSpPr>
          <p:spPr bwMode="auto">
            <a:xfrm>
              <a:off x="662690" y="1525801"/>
              <a:ext cx="3125079" cy="1793473"/>
            </a:xfrm>
            <a:prstGeom prst="ellipse">
              <a:avLst/>
            </a:prstGeom>
            <a:solidFill>
              <a:srgbClr val="3166C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241" y="1781906"/>
              <a:ext cx="2952328" cy="142531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US" sz="1400" b="0" dirty="0">
                  <a:solidFill>
                    <a:srgbClr val="FFFFFF"/>
                  </a:solidFill>
                </a:rPr>
                <a:t>Piloting the system for at least </a:t>
              </a:r>
              <a:r>
                <a:rPr lang="en-GB" altLang="en-US" sz="1400" b="0" dirty="0" smtClean="0">
                  <a:solidFill>
                    <a:srgbClr val="FFFFFF"/>
                  </a:solidFill>
                </a:rPr>
                <a:t>12 months in </a:t>
              </a:r>
              <a:r>
                <a:rPr lang="en-GB" altLang="en-US" sz="1400" b="0" dirty="0">
                  <a:solidFill>
                    <a:srgbClr val="FFFFFF"/>
                  </a:solidFill>
                </a:rPr>
                <a:t>real conditions </a:t>
              </a:r>
            </a:p>
            <a:p>
              <a:pPr algn="ctr">
                <a:defRPr/>
              </a:pPr>
              <a:endParaRPr lang="en-GB" altLang="en-US" sz="1400" b="0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en-GB" altLang="en-US" sz="1400" b="0" dirty="0">
                  <a:solidFill>
                    <a:srgbClr val="FFFFFF"/>
                  </a:solidFill>
                </a:rPr>
                <a:t>Free access to </a:t>
              </a:r>
              <a:r>
                <a:rPr lang="en-GB" altLang="en-US" sz="1400" b="0" dirty="0" smtClean="0">
                  <a:solidFill>
                    <a:srgbClr val="FFFFFF"/>
                  </a:solidFill>
                </a:rPr>
                <a:t>foreground</a:t>
              </a:r>
              <a:endParaRPr lang="en-GB" altLang="en-US" sz="1400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4466175"/>
            <a:ext cx="28345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/>
                </a:solidFill>
              </a:rPr>
              <a:t>NB: For details please refer to the WP</a:t>
            </a:r>
            <a:endParaRPr lang="en-GB" sz="900" b="1" dirty="0">
              <a:solidFill>
                <a:schemeClr val="tx1"/>
              </a:solidFill>
            </a:endParaRPr>
          </a:p>
        </p:txBody>
      </p:sp>
      <p:pic>
        <p:nvPicPr>
          <p:cNvPr id="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79" y="827297"/>
            <a:ext cx="2419240" cy="16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421419" y="0"/>
            <a:ext cx="8229600" cy="8572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baseline="0" dirty="0">
                <a:solidFill>
                  <a:srgbClr val="1587D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smtClean="0"/>
              <a:t>Once-only large-scale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H2020 Work Programme 2016: "Once-Only Large Scale Pilot" 2.12.2015 </vt:lpstr>
      <vt:lpstr>"Once-only"?</vt:lpstr>
      <vt:lpstr>Why once-only? </vt:lpstr>
      <vt:lpstr>Why cross-border once-only?</vt:lpstr>
      <vt:lpstr> Digital Single Market Strategy </vt:lpstr>
      <vt:lpstr>H2020 Work Programme 2016 - 2017</vt:lpstr>
      <vt:lpstr>PowerPoint Presentation</vt:lpstr>
    </vt:vector>
  </TitlesOfParts>
  <Company>CTIE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32</cp:revision>
  <cp:lastPrinted>2015-11-20T14:09:04Z</cp:lastPrinted>
  <dcterms:created xsi:type="dcterms:W3CDTF">2015-11-17T15:38:05Z</dcterms:created>
  <dcterms:modified xsi:type="dcterms:W3CDTF">2015-11-26T11:20:17Z</dcterms:modified>
</cp:coreProperties>
</file>