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7559675" cy="10691813"/>
  <p:defaultTextStyle>
    <a:defPPr>
      <a:defRPr lang="en-GB"/>
    </a:defPPr>
    <a:lvl1pPr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unifont" charset="0"/>
        <a:cs typeface="unifont" charset="0"/>
      </a:defRPr>
    </a:lvl1pPr>
    <a:lvl2pPr marL="742950" indent="-28575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unifont" charset="0"/>
        <a:cs typeface="unifont" charset="0"/>
      </a:defRPr>
    </a:lvl2pPr>
    <a:lvl3pPr marL="11430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unifont" charset="0"/>
        <a:cs typeface="unifont" charset="0"/>
      </a:defRPr>
    </a:lvl3pPr>
    <a:lvl4pPr marL="16002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unifont" charset="0"/>
        <a:cs typeface="unifont" charset="0"/>
      </a:defRPr>
    </a:lvl4pPr>
    <a:lvl5pPr marL="20574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unifont" charset="0"/>
        <a:cs typeface="unifont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unifont" charset="0"/>
        <a:cs typeface="unifont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unifont" charset="0"/>
        <a:cs typeface="unifont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unifont" charset="0"/>
        <a:cs typeface="unifont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unifont" charset="0"/>
        <a:cs typeface="unifon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64" d="100"/>
          <a:sy n="164" d="100"/>
        </p:scale>
        <p:origin x="-30" y="21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fld id="{9354427E-42DA-467A-8AD8-8D3E8F0CDFF4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871380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9pPr>
          </a:lstStyle>
          <a:p>
            <a:pPr eaLnBrk="1"/>
            <a:fld id="{C49003DC-45F6-4856-88A4-9542E775895A}" type="slidenum">
              <a:rPr lang="en-GB" altLang="de-DE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</a:t>
            </a:fld>
            <a:endParaRPr lang="en-GB" altLang="de-DE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1945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9pPr>
          </a:lstStyle>
          <a:p>
            <a:pPr eaLnBrk="1"/>
            <a:fld id="{1693355D-E331-4634-AC88-DE60AA254FD3}" type="slidenum">
              <a:rPr lang="en-GB" altLang="de-DE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10</a:t>
            </a:fld>
            <a:endParaRPr lang="en-GB" altLang="de-DE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867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9pPr>
          </a:lstStyle>
          <a:p>
            <a:pPr eaLnBrk="1"/>
            <a:fld id="{13365E19-21D3-4E7B-99C0-F73DAD394C5B}" type="slidenum">
              <a:rPr lang="en-GB" altLang="de-DE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11</a:t>
            </a:fld>
            <a:endParaRPr lang="en-GB" altLang="de-DE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969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9pPr>
          </a:lstStyle>
          <a:p>
            <a:pPr eaLnBrk="1"/>
            <a:fld id="{1FA5CE3D-714B-4BBC-8A14-374504BE0E03}" type="slidenum">
              <a:rPr lang="en-GB" altLang="de-DE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12</a:t>
            </a:fld>
            <a:endParaRPr lang="en-GB" altLang="de-DE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072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9pPr>
          </a:lstStyle>
          <a:p>
            <a:pPr eaLnBrk="1"/>
            <a:fld id="{548A1515-1DD6-4A6C-B873-1695203E66C5}" type="slidenum">
              <a:rPr lang="en-GB" altLang="de-DE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13</a:t>
            </a:fld>
            <a:endParaRPr lang="en-GB" altLang="de-DE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174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9pPr>
          </a:lstStyle>
          <a:p>
            <a:pPr eaLnBrk="1"/>
            <a:fld id="{AABB4CE2-2641-4305-B1DC-7EBE6A06D7C3}" type="slidenum">
              <a:rPr lang="en-GB" altLang="de-DE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14</a:t>
            </a:fld>
            <a:endParaRPr lang="en-GB" altLang="de-DE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277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9pPr>
          </a:lstStyle>
          <a:p>
            <a:pPr eaLnBrk="1"/>
            <a:fld id="{7886574B-98A3-4B81-89C0-A1546A20670B}" type="slidenum">
              <a:rPr lang="en-GB" altLang="de-DE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15</a:t>
            </a:fld>
            <a:endParaRPr lang="en-GB" altLang="de-DE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379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9pPr>
          </a:lstStyle>
          <a:p>
            <a:pPr eaLnBrk="1"/>
            <a:fld id="{460D53CF-F73F-406B-B064-DA9BEA3219E5}" type="slidenum">
              <a:rPr lang="en-GB" altLang="de-DE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16</a:t>
            </a:fld>
            <a:endParaRPr lang="en-GB" altLang="de-DE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481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9pPr>
          </a:lstStyle>
          <a:p>
            <a:pPr eaLnBrk="1"/>
            <a:fld id="{E82EE390-FED5-4177-B7A5-7DBE9AFA5876}" type="slidenum">
              <a:rPr lang="en-GB" altLang="de-DE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</a:t>
            </a:fld>
            <a:endParaRPr lang="en-GB" altLang="de-DE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048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9pPr>
          </a:lstStyle>
          <a:p>
            <a:pPr eaLnBrk="1"/>
            <a:fld id="{C87B6E91-510C-42C7-BACE-5844708835F9}" type="slidenum">
              <a:rPr lang="en-GB" altLang="de-DE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3</a:t>
            </a:fld>
            <a:endParaRPr lang="en-GB" altLang="de-DE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150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9pPr>
          </a:lstStyle>
          <a:p>
            <a:pPr eaLnBrk="1"/>
            <a:fld id="{D0FD483F-B190-4AD1-A671-9FADDEB68FB0}" type="slidenum">
              <a:rPr lang="en-GB" altLang="de-DE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4</a:t>
            </a:fld>
            <a:endParaRPr lang="en-GB" altLang="de-DE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253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9pPr>
          </a:lstStyle>
          <a:p>
            <a:pPr eaLnBrk="1"/>
            <a:fld id="{5CFF1644-EA3A-4A8A-8DF6-5F3B9A7BFB08}" type="slidenum">
              <a:rPr lang="en-GB" altLang="de-DE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5</a:t>
            </a:fld>
            <a:endParaRPr lang="en-GB" altLang="de-DE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355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9pPr>
          </a:lstStyle>
          <a:p>
            <a:pPr eaLnBrk="1"/>
            <a:fld id="{ECA009CB-68CD-419F-B4AB-9A237A2CCE81}" type="slidenum">
              <a:rPr lang="en-GB" altLang="de-DE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6</a:t>
            </a:fld>
            <a:endParaRPr lang="en-GB" altLang="de-DE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457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9pPr>
          </a:lstStyle>
          <a:p>
            <a:pPr eaLnBrk="1"/>
            <a:fld id="{6746A6D9-C353-44A4-820E-D94B6D3C6321}" type="slidenum">
              <a:rPr lang="en-GB" altLang="de-DE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7</a:t>
            </a:fld>
            <a:endParaRPr lang="en-GB" altLang="de-DE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560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9pPr>
          </a:lstStyle>
          <a:p>
            <a:pPr eaLnBrk="1"/>
            <a:fld id="{A548318D-A27F-417F-8A54-115FCEB48B2C}" type="slidenum">
              <a:rPr lang="en-GB" altLang="de-DE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8</a:t>
            </a:fld>
            <a:endParaRPr lang="en-GB" altLang="de-DE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662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9pPr>
          </a:lstStyle>
          <a:p>
            <a:pPr eaLnBrk="1"/>
            <a:fld id="{3FC0859E-FDC8-4556-8B44-43413B6C32A5}" type="slidenum">
              <a:rPr lang="en-GB" altLang="de-DE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9</a:t>
            </a:fld>
            <a:endParaRPr lang="en-GB" altLang="de-DE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765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01.12.2015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9790C-0600-41B0-BC57-26D36E09F612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20634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01.12.2015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D4CAE-EE97-4D09-8593-44D94AE4F6B6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41427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203325"/>
            <a:ext cx="2055813" cy="2981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03325"/>
            <a:ext cx="6019800" cy="29813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01.12.2015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AF049-3BDC-4528-B51F-490913A5D5C6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960093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597025"/>
            <a:ext cx="7770813" cy="11001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01.12.2015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98670-8A16-4E64-AB5A-90D845067D5B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37849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01.12.2015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26368-4FDB-4B83-9013-8CC1C76A0928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34976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01.12.2015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8BAF2-0F7F-44A8-B2F5-94C74DE4E23C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13824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3325"/>
            <a:ext cx="4037013" cy="298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203325"/>
            <a:ext cx="4038600" cy="298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01.12.2015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5F6D5-00DD-45A0-A227-6BF296D4EDC4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14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01.12.2015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9067-6427-426C-ACFF-B2E66CADC2AA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97678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01.12.2015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4C335-2812-4DFE-B538-E1321D84B82C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750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01.12.2015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3DB6B-B747-4E0F-B3D0-C6F980D1553B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75115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01.12.2015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EC58C-FAD9-441C-9810-3A71373C1914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79367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01.12.2015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DC0D7-F277-4429-851A-33156B9DFD52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4866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8388350" y="4789488"/>
            <a:ext cx="287338" cy="287337"/>
          </a:xfrm>
          <a:custGeom>
            <a:avLst/>
            <a:gdLst>
              <a:gd name="T0" fmla="*/ 287338 w 287338"/>
              <a:gd name="T1" fmla="*/ 143669 h 287337"/>
              <a:gd name="T2" fmla="*/ 143669 w 287338"/>
              <a:gd name="T3" fmla="*/ 287337 h 287337"/>
              <a:gd name="T4" fmla="*/ 0 w 287338"/>
              <a:gd name="T5" fmla="*/ 143669 h 287337"/>
              <a:gd name="T6" fmla="*/ 143669 w 287338"/>
              <a:gd name="T7" fmla="*/ 0 h 2873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7338"/>
              <a:gd name="T13" fmla="*/ 0 h 287337"/>
              <a:gd name="T14" fmla="*/ 287338 w 287338"/>
              <a:gd name="T15" fmla="*/ 287337 h 287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7338" h="287337">
                <a:moveTo>
                  <a:pt x="0" y="400"/>
                </a:moveTo>
                <a:lnTo>
                  <a:pt x="400" y="400"/>
                </a:lnTo>
                <a:lnTo>
                  <a:pt x="180" y="90"/>
                </a:lnTo>
                <a:lnTo>
                  <a:pt x="400" y="400"/>
                </a:lnTo>
                <a:lnTo>
                  <a:pt x="270" y="90"/>
                </a:lnTo>
                <a:lnTo>
                  <a:pt x="0" y="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63513"/>
            <a:ext cx="115093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504825" y="771525"/>
            <a:ext cx="6946900" cy="1588"/>
          </a:xfrm>
          <a:prstGeom prst="line">
            <a:avLst/>
          </a:prstGeom>
          <a:noFill/>
          <a:ln w="9360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97025"/>
            <a:ext cx="7770813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bearbeitenClick to edit Master title style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4767263"/>
            <a:ext cx="2132013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FFFFFF"/>
                </a:solidFill>
                <a:latin typeface="+mn-lt"/>
                <a:ea typeface="+mn-ea"/>
                <a:cs typeface="DejaVu Sans" charset="0"/>
              </a:defRPr>
            </a:lvl1pPr>
          </a:lstStyle>
          <a:p>
            <a:pPr>
              <a:defRPr/>
            </a:pPr>
            <a:r>
              <a:rPr lang="en-GB" altLang="de-DE"/>
              <a:t>01.12.2015</a:t>
            </a: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3124200" y="4767263"/>
            <a:ext cx="28956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88125" y="4803775"/>
            <a:ext cx="2132013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8B8B8B"/>
                </a:solidFill>
                <a:latin typeface="+mn-lt"/>
                <a:ea typeface="+mn-ea"/>
                <a:cs typeface="DejaVu Sans" charset="0"/>
              </a:defRPr>
            </a:lvl1pPr>
          </a:lstStyle>
          <a:p>
            <a:pPr>
              <a:defRPr/>
            </a:pPr>
            <a:fld id="{F600DBC1-475A-411E-A1B0-A29856658CEF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3325"/>
            <a:ext cx="8228013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58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unifont" charset="0"/>
          <a:cs typeface="unifont" charset="0"/>
        </a:defRPr>
      </a:lvl2pPr>
      <a:lvl3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unifont" charset="0"/>
          <a:cs typeface="unifont" charset="0"/>
        </a:defRPr>
      </a:lvl3pPr>
      <a:lvl4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unifont" charset="0"/>
          <a:cs typeface="unifont" charset="0"/>
        </a:defRPr>
      </a:lvl4pPr>
      <a:lvl5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unifont" charset="0"/>
          <a:cs typeface="unifont" charset="0"/>
        </a:defRPr>
      </a:lvl5pPr>
      <a:lvl6pPr marL="25146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unifont" charset="0"/>
          <a:cs typeface="unifont" charset="0"/>
        </a:defRPr>
      </a:lvl6pPr>
      <a:lvl7pPr marL="29718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unifont" charset="0"/>
          <a:cs typeface="unifont" charset="0"/>
        </a:defRPr>
      </a:lvl7pPr>
      <a:lvl8pPr marL="34290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unifont" charset="0"/>
          <a:cs typeface="unifont" charset="0"/>
        </a:defRPr>
      </a:lvl8pPr>
      <a:lvl9pPr marL="38862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unifont" charset="0"/>
          <a:cs typeface="unifont" charset="0"/>
        </a:defRPr>
      </a:lvl9pPr>
    </p:titleStyle>
    <p:bodyStyle>
      <a:lvl1pPr marL="342900" indent="-342900" algn="l" defTabSz="449263" rtl="0" eaLnBrk="0" fontAlgn="base" hangingPunct="0">
        <a:lnSpc>
          <a:spcPct val="9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369A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97025"/>
            <a:ext cx="7772400" cy="11017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en-US" altLang="de-DE" sz="3600" smtClean="0"/>
              <a:t>The German eID and eIDAS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914650"/>
            <a:ext cx="6400800" cy="1314450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r>
              <a:rPr lang="en-GB" altLang="de-DE" sz="2400" smtClean="0">
                <a:solidFill>
                  <a:srgbClr val="000000"/>
                </a:solidFill>
                <a:latin typeface="Arial" charset="0"/>
              </a:rPr>
              <a:t>Jens Bender</a:t>
            </a:r>
            <a:br>
              <a:rPr lang="en-GB" altLang="de-DE" sz="2400" smtClean="0">
                <a:solidFill>
                  <a:srgbClr val="000000"/>
                </a:solidFill>
                <a:latin typeface="Arial" charset="0"/>
              </a:rPr>
            </a:br>
            <a:r>
              <a:rPr lang="en-GB" altLang="de-DE" sz="2400" smtClean="0">
                <a:solidFill>
                  <a:srgbClr val="000000"/>
                </a:solidFill>
                <a:latin typeface="Arial" charset="0"/>
              </a:rPr>
              <a:t>Federal Office for Information Security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de-DE"/>
              <a:t>01.12.2015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29C9AB-57AE-4BA4-8A2E-EB9A2E5BDA07}" type="slidenum">
              <a:rPr lang="en-GB" altLang="de-DE"/>
              <a:pPr>
                <a:defRPr/>
              </a:pPr>
              <a:t>10</a:t>
            </a:fld>
            <a:endParaRPr lang="en-GB" altLang="de-DE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4032250" y="1044575"/>
            <a:ext cx="4679950" cy="3348038"/>
          </a:xfrm>
        </p:spPr>
        <p:txBody>
          <a:bodyPr lIns="0" tIns="10584" rIns="0" bIns="0" anchor="t">
            <a:normAutofit fontScale="92500" lnSpcReduction="10000"/>
          </a:bodyPr>
          <a:lstStyle/>
          <a:p>
            <a:pPr marL="431800" indent="-323850" eaLnBrk="1" hangingPunct="1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/>
            </a:pPr>
            <a:r>
              <a:rPr lang="en-US" altLang="de-DE" sz="2800" dirty="0" smtClean="0">
                <a:solidFill>
                  <a:srgbClr val="1369AC"/>
                </a:solidFill>
              </a:rPr>
              <a:t>Middleware based </a:t>
            </a:r>
            <a:r>
              <a:rPr lang="en-US" altLang="de-DE" sz="2800" dirty="0" err="1" smtClean="0">
                <a:solidFill>
                  <a:srgbClr val="1369AC"/>
                </a:solidFill>
              </a:rPr>
              <a:t>eID</a:t>
            </a:r>
            <a:endParaRPr lang="en-US" altLang="de-DE" sz="2800" dirty="0" smtClean="0">
              <a:solidFill>
                <a:srgbClr val="1369AC"/>
              </a:solidFill>
            </a:endParaRPr>
          </a:p>
          <a:p>
            <a:pPr marL="863600" lvl="1" indent="-323850" eaLnBrk="1" hangingPunct="1"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/>
            </a:pPr>
            <a:r>
              <a:rPr lang="en-US" altLang="de-DE" sz="2000" dirty="0" smtClean="0"/>
              <a:t>No central component in </a:t>
            </a:r>
            <a:r>
              <a:rPr lang="en-US" altLang="de-DE" sz="2000" dirty="0" err="1" smtClean="0"/>
              <a:t>eID</a:t>
            </a:r>
            <a:r>
              <a:rPr lang="en-US" altLang="de-DE" sz="2000" dirty="0" smtClean="0"/>
              <a:t> scheme necessary</a:t>
            </a:r>
          </a:p>
          <a:p>
            <a:pPr marL="431800" indent="-323850" eaLnBrk="1" hangingPunct="1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/>
            </a:pPr>
            <a:r>
              <a:rPr lang="en-US" altLang="de-DE" sz="2800" dirty="0" smtClean="0">
                <a:solidFill>
                  <a:srgbClr val="1369AC"/>
                </a:solidFill>
              </a:rPr>
              <a:t>Central deployment at receiving MS</a:t>
            </a:r>
          </a:p>
          <a:p>
            <a:pPr marL="863600" lvl="1" indent="-323850" eaLnBrk="1" hangingPunct="1"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/>
            </a:pPr>
            <a:r>
              <a:rPr lang="en-US" altLang="de-DE" sz="2000" dirty="0" smtClean="0"/>
              <a:t>As single interface towards Service Provider</a:t>
            </a:r>
          </a:p>
          <a:p>
            <a:pPr marL="863600" lvl="1" indent="-323850" eaLnBrk="1" hangingPunct="1"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/>
            </a:pPr>
            <a:r>
              <a:rPr lang="en-US" altLang="de-DE" sz="2000" dirty="0" smtClean="0"/>
              <a:t>SP does not need to know if the citizen uses a MW or Proxy based scheme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-22225"/>
            <a:ext cx="7772400" cy="1101725"/>
          </a:xfrm>
        </p:spPr>
        <p:txBody>
          <a:bodyPr anchor="ctr"/>
          <a:lstStyle/>
          <a:p>
            <a:pPr marL="0" indent="0" eaLnBrk="1" hangingPunct="1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lang="en-US" altLang="de-DE" smtClean="0">
                <a:solidFill>
                  <a:srgbClr val="000000"/>
                </a:solidFill>
              </a:rPr>
              <a:t>“Hybrid”</a:t>
            </a: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042988"/>
            <a:ext cx="387032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de-DE"/>
              <a:t>01.12.2015</a:t>
            </a:r>
          </a:p>
        </p:txBody>
      </p:sp>
      <p:sp>
        <p:nvSpPr>
          <p:cNvPr id="20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815F45-9ED5-4820-A7AB-1A21F6429D0B}" type="slidenum">
              <a:rPr lang="en-GB" altLang="de-DE"/>
              <a:pPr>
                <a:defRPr/>
              </a:pPr>
              <a:t>11</a:t>
            </a:fld>
            <a:endParaRPr lang="en-GB" altLang="de-DE"/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008063"/>
            <a:ext cx="8229600" cy="3168650"/>
          </a:xfrm>
        </p:spPr>
        <p:txBody>
          <a:bodyPr lIns="0" tIns="10584" rIns="0" bIns="0" anchor="t">
            <a:normAutofit fontScale="77500" lnSpcReduction="20000"/>
          </a:bodyPr>
          <a:lstStyle/>
          <a:p>
            <a:pPr marL="431800" indent="-323850" eaLnBrk="1" hangingPunct="1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altLang="de-DE" sz="2800" dirty="0" smtClean="0">
                <a:solidFill>
                  <a:srgbClr val="1369AC"/>
                </a:solidFill>
              </a:rPr>
              <a:t>Defines common interface for Proxy and Middleware</a:t>
            </a:r>
          </a:p>
          <a:p>
            <a:pPr marL="431800" indent="-323850" eaLnBrk="1" hangingPunct="1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altLang="de-DE" sz="2800" dirty="0" smtClean="0">
                <a:solidFill>
                  <a:srgbClr val="1369AC"/>
                </a:solidFill>
              </a:rPr>
              <a:t>Notifying MS decides on Proxy- or Middleware based notification</a:t>
            </a:r>
          </a:p>
          <a:p>
            <a:pPr marL="431800" indent="-323850" eaLnBrk="1" hangingPunct="1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altLang="de-DE" sz="2800" dirty="0" smtClean="0">
                <a:solidFill>
                  <a:srgbClr val="1369AC"/>
                </a:solidFill>
              </a:rPr>
              <a:t>Receiving MS decides on centralized/decentralized deployment</a:t>
            </a:r>
          </a:p>
          <a:p>
            <a:pPr marL="863600" lvl="1" indent="-323850" eaLnBrk="1" hangingPunct="1"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altLang="de-DE" sz="2000" dirty="0" smtClean="0"/>
              <a:t>Also “semi decentralized”, e.g. one Connector per sector, is possible</a:t>
            </a:r>
          </a:p>
          <a:p>
            <a:pPr marL="431800" indent="-323850" eaLnBrk="1" hangingPunct="1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altLang="de-DE" sz="2800" dirty="0" smtClean="0">
                <a:solidFill>
                  <a:srgbClr val="1369AC"/>
                </a:solidFill>
              </a:rPr>
              <a:t>Criteria</a:t>
            </a:r>
          </a:p>
          <a:p>
            <a:pPr marL="863600" lvl="1" indent="-323850" eaLnBrk="1" hangingPunct="1"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altLang="de-DE" sz="2000" dirty="0" smtClean="0"/>
              <a:t>Does a central entity already exists</a:t>
            </a:r>
          </a:p>
          <a:p>
            <a:pPr marL="863600" lvl="1" indent="-323850" eaLnBrk="1" hangingPunct="1"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altLang="de-DE" sz="2000" dirty="0" smtClean="0"/>
              <a:t>What fits into security/data protection “philosophy”</a:t>
            </a:r>
          </a:p>
          <a:p>
            <a:pPr marL="863600" lvl="1" indent="-323850" eaLnBrk="1" hangingPunct="1"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altLang="de-DE" sz="2000" dirty="0" smtClean="0"/>
              <a:t>Scalability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-22225"/>
            <a:ext cx="7772400" cy="1101725"/>
          </a:xfrm>
        </p:spPr>
        <p:txBody>
          <a:bodyPr anchor="ctr"/>
          <a:lstStyle/>
          <a:p>
            <a:pPr marL="0" indent="0" eaLnBrk="1" hangingPunct="1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lang="en-US" altLang="de-DE" smtClean="0">
                <a:solidFill>
                  <a:srgbClr val="000000"/>
                </a:solidFill>
              </a:rPr>
              <a:t>Interoperability Framework</a:t>
            </a:r>
          </a:p>
        </p:txBody>
      </p:sp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5267325" y="3746500"/>
            <a:ext cx="1404938" cy="896938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en-US"/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6132513" y="4151313"/>
            <a:ext cx="612775" cy="249237"/>
          </a:xfrm>
          <a:prstGeom prst="rect">
            <a:avLst/>
          </a:prstGeom>
          <a:solidFill>
            <a:srgbClr val="CCCC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3316" rIns="90000" bIns="45000"/>
          <a:lstStyle>
            <a:lvl1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1pPr>
            <a:lvl2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2pPr>
            <a:lvl3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3pPr>
            <a:lvl4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4pPr>
            <a:lvl5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9pPr>
          </a:lstStyle>
          <a:p>
            <a:pPr algn="ctr" eaLnBrk="1"/>
            <a:r>
              <a:rPr lang="en-GB" altLang="de-DE" sz="1100">
                <a:solidFill>
                  <a:srgbClr val="000000"/>
                </a:solidFill>
              </a:rPr>
              <a:t>MW 1</a:t>
            </a:r>
          </a:p>
        </p:txBody>
      </p:sp>
      <p:sp>
        <p:nvSpPr>
          <p:cNvPr id="12296" name="Text Box 5"/>
          <p:cNvSpPr txBox="1">
            <a:spLocks noChangeArrowheads="1"/>
          </p:cNvSpPr>
          <p:nvPr/>
        </p:nvSpPr>
        <p:spPr bwMode="auto">
          <a:xfrm>
            <a:off x="6132513" y="4387850"/>
            <a:ext cx="612775" cy="249238"/>
          </a:xfrm>
          <a:prstGeom prst="rect">
            <a:avLst/>
          </a:prstGeom>
          <a:solidFill>
            <a:srgbClr val="CCCC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3316" rIns="90000" bIns="45000"/>
          <a:lstStyle>
            <a:lvl1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1pPr>
            <a:lvl2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2pPr>
            <a:lvl3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3pPr>
            <a:lvl4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4pPr>
            <a:lvl5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9pPr>
          </a:lstStyle>
          <a:p>
            <a:pPr algn="ctr" eaLnBrk="1"/>
            <a:r>
              <a:rPr lang="en-GB" altLang="de-DE" sz="1100">
                <a:solidFill>
                  <a:srgbClr val="000000"/>
                </a:solidFill>
              </a:rPr>
              <a:t>MW 2</a:t>
            </a:r>
          </a:p>
        </p:txBody>
      </p:sp>
      <p:sp>
        <p:nvSpPr>
          <p:cNvPr id="12297" name="Freeform 6"/>
          <p:cNvSpPr>
            <a:spLocks noChangeArrowheads="1"/>
          </p:cNvSpPr>
          <p:nvPr/>
        </p:nvSpPr>
        <p:spPr bwMode="auto">
          <a:xfrm>
            <a:off x="5195888" y="3811588"/>
            <a:ext cx="1549400" cy="769937"/>
          </a:xfrm>
          <a:custGeom>
            <a:avLst/>
            <a:gdLst>
              <a:gd name="T0" fmla="*/ 179995 w 4304"/>
              <a:gd name="T1" fmla="*/ 0 h 2138"/>
              <a:gd name="T2" fmla="*/ 1549040 w 4304"/>
              <a:gd name="T3" fmla="*/ 0 h 2138"/>
              <a:gd name="T4" fmla="*/ 1549040 w 4304"/>
              <a:gd name="T5" fmla="*/ 256406 h 2138"/>
              <a:gd name="T6" fmla="*/ 612344 w 4304"/>
              <a:gd name="T7" fmla="*/ 256406 h 2138"/>
              <a:gd name="T8" fmla="*/ 612344 w 4304"/>
              <a:gd name="T9" fmla="*/ 769577 h 2138"/>
              <a:gd name="T10" fmla="*/ 179995 w 4304"/>
              <a:gd name="T11" fmla="*/ 769577 h 2138"/>
              <a:gd name="T12" fmla="*/ 179995 w 4304"/>
              <a:gd name="T13" fmla="*/ 512811 h 2138"/>
              <a:gd name="T14" fmla="*/ 0 w 4304"/>
              <a:gd name="T15" fmla="*/ 512811 h 2138"/>
              <a:gd name="T16" fmla="*/ 0 w 4304"/>
              <a:gd name="T17" fmla="*/ 256406 h 2138"/>
              <a:gd name="T18" fmla="*/ 179995 w 4304"/>
              <a:gd name="T19" fmla="*/ 256406 h 2138"/>
              <a:gd name="T20" fmla="*/ 179995 w 4304"/>
              <a:gd name="T21" fmla="*/ 0 h 21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304" h="2138">
                <a:moveTo>
                  <a:pt x="500" y="0"/>
                </a:moveTo>
                <a:lnTo>
                  <a:pt x="4303" y="0"/>
                </a:lnTo>
                <a:lnTo>
                  <a:pt x="4303" y="712"/>
                </a:lnTo>
                <a:lnTo>
                  <a:pt x="1701" y="712"/>
                </a:lnTo>
                <a:lnTo>
                  <a:pt x="1701" y="2137"/>
                </a:lnTo>
                <a:lnTo>
                  <a:pt x="500" y="2137"/>
                </a:lnTo>
                <a:lnTo>
                  <a:pt x="500" y="1424"/>
                </a:lnTo>
                <a:lnTo>
                  <a:pt x="0" y="1424"/>
                </a:lnTo>
                <a:lnTo>
                  <a:pt x="0" y="712"/>
                </a:lnTo>
                <a:lnTo>
                  <a:pt x="500" y="712"/>
                </a:lnTo>
                <a:lnTo>
                  <a:pt x="500" y="0"/>
                </a:lnTo>
              </a:path>
            </a:pathLst>
          </a:custGeom>
          <a:solidFill>
            <a:srgbClr val="CCCCCC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Text Box 7"/>
          <p:cNvSpPr txBox="1">
            <a:spLocks noChangeArrowheads="1"/>
          </p:cNvSpPr>
          <p:nvPr/>
        </p:nvSpPr>
        <p:spPr bwMode="auto">
          <a:xfrm>
            <a:off x="5195888" y="3811588"/>
            <a:ext cx="1549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116316" rIns="90000" bIns="45000"/>
          <a:lstStyle>
            <a:lvl1pPr eaLnBrk="0">
              <a:tabLst>
                <a:tab pos="449263" algn="l"/>
                <a:tab pos="898525" algn="l"/>
                <a:tab pos="134778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9pPr>
          </a:lstStyle>
          <a:p>
            <a:pPr algn="ctr" eaLnBrk="1"/>
            <a:r>
              <a:rPr lang="en-GB" altLang="de-DE" sz="1100">
                <a:solidFill>
                  <a:srgbClr val="000000"/>
                </a:solidFill>
              </a:rPr>
              <a:t>eIDAS Connector</a:t>
            </a:r>
          </a:p>
        </p:txBody>
      </p:sp>
      <p:sp>
        <p:nvSpPr>
          <p:cNvPr id="12299" name="Line 8"/>
          <p:cNvSpPr>
            <a:spLocks noChangeShapeType="1"/>
          </p:cNvSpPr>
          <p:nvPr/>
        </p:nvSpPr>
        <p:spPr bwMode="auto">
          <a:xfrm flipV="1">
            <a:off x="5808663" y="4257675"/>
            <a:ext cx="323850" cy="131763"/>
          </a:xfrm>
          <a:prstGeom prst="line">
            <a:avLst/>
          </a:prstGeom>
          <a:noFill/>
          <a:ln w="36000">
            <a:solidFill>
              <a:srgbClr val="8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9"/>
          <p:cNvSpPr>
            <a:spLocks noChangeShapeType="1"/>
          </p:cNvSpPr>
          <p:nvPr/>
        </p:nvSpPr>
        <p:spPr bwMode="auto">
          <a:xfrm>
            <a:off x="5808663" y="4387850"/>
            <a:ext cx="323850" cy="96838"/>
          </a:xfrm>
          <a:prstGeom prst="line">
            <a:avLst/>
          </a:prstGeom>
          <a:noFill/>
          <a:ln w="36000">
            <a:solidFill>
              <a:srgbClr val="8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301" name="AutoShape 10"/>
          <p:cNvCxnSpPr>
            <a:cxnSpLocks noChangeShapeType="1"/>
            <a:endCxn id="12303" idx="1"/>
          </p:cNvCxnSpPr>
          <p:nvPr/>
        </p:nvCxnSpPr>
        <p:spPr bwMode="auto">
          <a:xfrm>
            <a:off x="6745288" y="4259263"/>
            <a:ext cx="1211262" cy="209550"/>
          </a:xfrm>
          <a:prstGeom prst="straightConnector1">
            <a:avLst/>
          </a:prstGeom>
          <a:noFill/>
          <a:ln w="360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302" name="AutoShape 11"/>
          <p:cNvCxnSpPr>
            <a:cxnSpLocks noChangeShapeType="1"/>
            <a:stCxn id="12308" idx="3"/>
            <a:endCxn id="12297" idx="7"/>
          </p:cNvCxnSpPr>
          <p:nvPr/>
        </p:nvCxnSpPr>
        <p:spPr bwMode="auto">
          <a:xfrm>
            <a:off x="4716463" y="4186238"/>
            <a:ext cx="479425" cy="9525"/>
          </a:xfrm>
          <a:prstGeom prst="straightConnector1">
            <a:avLst/>
          </a:prstGeom>
          <a:noFill/>
          <a:ln w="360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303" name="Freeform 12"/>
          <p:cNvSpPr>
            <a:spLocks noChangeArrowheads="1"/>
          </p:cNvSpPr>
          <p:nvPr/>
        </p:nvSpPr>
        <p:spPr bwMode="auto">
          <a:xfrm>
            <a:off x="7954963" y="4276725"/>
            <a:ext cx="828675" cy="384175"/>
          </a:xfrm>
          <a:custGeom>
            <a:avLst/>
            <a:gdLst>
              <a:gd name="T0" fmla="*/ 74044 w 21600"/>
              <a:gd name="T1" fmla="*/ 127347 h 21600"/>
              <a:gd name="T2" fmla="*/ 202181 w 21600"/>
              <a:gd name="T3" fmla="*/ 35038 h 21600"/>
              <a:gd name="T4" fmla="*/ 267401 w 21600"/>
              <a:gd name="T5" fmla="*/ 46243 h 21600"/>
              <a:gd name="T6" fmla="*/ 358325 w 21600"/>
              <a:gd name="T7" fmla="*/ 11561 h 21600"/>
              <a:gd name="T8" fmla="*/ 430067 w 21600"/>
              <a:gd name="T9" fmla="*/ 30236 h 21600"/>
              <a:gd name="T10" fmla="*/ 504494 w 21600"/>
              <a:gd name="T11" fmla="*/ 0 h 21600"/>
              <a:gd name="T12" fmla="*/ 570481 w 21600"/>
              <a:gd name="T13" fmla="*/ 20632 h 21600"/>
              <a:gd name="T14" fmla="*/ 642223 w 21600"/>
              <a:gd name="T15" fmla="*/ 0 h 21600"/>
              <a:gd name="T16" fmla="*/ 733147 w 21600"/>
              <a:gd name="T17" fmla="*/ 48200 h 21600"/>
              <a:gd name="T18" fmla="*/ 807958 w 21600"/>
              <a:gd name="T19" fmla="*/ 110628 h 21600"/>
              <a:gd name="T20" fmla="*/ 799134 w 21600"/>
              <a:gd name="T21" fmla="*/ 136240 h 21600"/>
              <a:gd name="T22" fmla="*/ 828675 w 21600"/>
              <a:gd name="T23" fmla="*/ 186040 h 21600"/>
              <a:gd name="T24" fmla="*/ 715499 w 21600"/>
              <a:gd name="T25" fmla="*/ 266966 h 21600"/>
              <a:gd name="T26" fmla="*/ 605009 w 21600"/>
              <a:gd name="T27" fmla="*/ 336509 h 21600"/>
              <a:gd name="T28" fmla="*/ 546312 w 21600"/>
              <a:gd name="T29" fmla="*/ 325659 h 21600"/>
              <a:gd name="T30" fmla="*/ 422010 w 21600"/>
              <a:gd name="T31" fmla="*/ 384175 h 21600"/>
              <a:gd name="T32" fmla="*/ 314973 w 21600"/>
              <a:gd name="T33" fmla="*/ 347003 h 21600"/>
              <a:gd name="T34" fmla="*/ 239395 w 21600"/>
              <a:gd name="T35" fmla="*/ 360875 h 21600"/>
              <a:gd name="T36" fmla="*/ 111257 w 21600"/>
              <a:gd name="T37" fmla="*/ 313743 h 21600"/>
              <a:gd name="T38" fmla="*/ 18415 w 21600"/>
              <a:gd name="T39" fmla="*/ 260741 h 21600"/>
              <a:gd name="T40" fmla="*/ 41050 w 21600"/>
              <a:gd name="T41" fmla="*/ 224814 h 21600"/>
              <a:gd name="T42" fmla="*/ 0 w 21600"/>
              <a:gd name="T43" fmla="*/ 179993 h 21600"/>
              <a:gd name="T44" fmla="*/ 74044 w 21600"/>
              <a:gd name="T45" fmla="*/ 127347 h 21600"/>
              <a:gd name="T46" fmla="*/ 74044 w 21600"/>
              <a:gd name="T47" fmla="*/ 127347 h 21600"/>
              <a:gd name="T48" fmla="*/ 80182 w 21600"/>
              <a:gd name="T49" fmla="*/ 140864 h 21600"/>
              <a:gd name="T50" fmla="*/ 267401 w 21600"/>
              <a:gd name="T51" fmla="*/ 46243 h 21600"/>
              <a:gd name="T52" fmla="*/ 294256 w 21600"/>
              <a:gd name="T53" fmla="*/ 58871 h 21600"/>
              <a:gd name="T54" fmla="*/ 430067 w 21600"/>
              <a:gd name="T55" fmla="*/ 30236 h 21600"/>
              <a:gd name="T56" fmla="*/ 423161 w 21600"/>
              <a:gd name="T57" fmla="*/ 42686 h 21600"/>
              <a:gd name="T58" fmla="*/ 570481 w 21600"/>
              <a:gd name="T59" fmla="*/ 20632 h 21600"/>
              <a:gd name="T60" fmla="*/ 557821 w 21600"/>
              <a:gd name="T61" fmla="*/ 35750 h 21600"/>
              <a:gd name="T62" fmla="*/ 733147 w 21600"/>
              <a:gd name="T63" fmla="*/ 48200 h 21600"/>
              <a:gd name="T64" fmla="*/ 736216 w 21600"/>
              <a:gd name="T65" fmla="*/ 60116 h 21600"/>
              <a:gd name="T66" fmla="*/ 799134 w 21600"/>
              <a:gd name="T67" fmla="*/ 136240 h 21600"/>
              <a:gd name="T68" fmla="*/ 771512 w 21600"/>
              <a:gd name="T69" fmla="*/ 159895 h 21600"/>
              <a:gd name="T70" fmla="*/ 715883 w 21600"/>
              <a:gd name="T71" fmla="*/ 266966 h 21600"/>
              <a:gd name="T72" fmla="*/ 652198 w 21600"/>
              <a:gd name="T73" fmla="*/ 203648 h 21600"/>
              <a:gd name="T74" fmla="*/ 546312 w 21600"/>
              <a:gd name="T75" fmla="*/ 325659 h 21600"/>
              <a:gd name="T76" fmla="*/ 551299 w 21600"/>
              <a:gd name="T77" fmla="*/ 308763 h 21600"/>
              <a:gd name="T78" fmla="*/ 315357 w 21600"/>
              <a:gd name="T79" fmla="*/ 347003 h 21600"/>
              <a:gd name="T80" fmla="*/ 301546 w 21600"/>
              <a:gd name="T81" fmla="*/ 331529 h 21600"/>
              <a:gd name="T82" fmla="*/ 111257 w 21600"/>
              <a:gd name="T83" fmla="*/ 313743 h 21600"/>
              <a:gd name="T84" fmla="*/ 132741 w 21600"/>
              <a:gd name="T85" fmla="*/ 310364 h 21600"/>
              <a:gd name="T86" fmla="*/ 41050 w 21600"/>
              <a:gd name="T87" fmla="*/ 224814 h 21600"/>
              <a:gd name="T88" fmla="*/ 89389 w 21600"/>
              <a:gd name="T89" fmla="*/ 231928 h 216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3000 w 21600"/>
              <a:gd name="T136" fmla="*/ 3320 h 21600"/>
              <a:gd name="T137" fmla="*/ 17110 w 21600"/>
              <a:gd name="T138" fmla="*/ 17330 h 216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</a:path>
              <a:path w="21600" h="21600" fill="none"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</a:path>
              <a:path w="21600" h="21600" fill="none"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</a:path>
              <a:path w="21600" h="21600" fill="none"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</a:path>
              <a:path w="21600" h="21600" fill="none"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</a:path>
              <a:path w="21600" h="21600" fill="none"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</a:path>
              <a:path w="21600" h="21600" fill="none"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</a:path>
              <a:path w="21600" h="21600" fill="none"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</a:path>
              <a:path w="21600" h="21600" fill="none"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</a:path>
              <a:path w="21600" h="21600" fill="none"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</a:path>
              <a:path w="21600" h="21600" fill="none"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</a:path>
              <a:path w="21600" h="21600" fill="none"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316" rIns="90000" bIns="45000" anchor="ctr"/>
          <a:lstStyle>
            <a:lvl1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1pPr>
            <a:lvl2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2pPr>
            <a:lvl3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3pPr>
            <a:lvl4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4pPr>
            <a:lvl5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9pPr>
          </a:lstStyle>
          <a:p>
            <a:pPr algn="ctr" eaLnBrk="1"/>
            <a:r>
              <a:rPr lang="en-GB" altLang="de-DE" sz="1100">
                <a:solidFill>
                  <a:srgbClr val="000000"/>
                </a:solidFill>
              </a:rPr>
              <a:t>National</a:t>
            </a:r>
            <a:br>
              <a:rPr lang="en-GB" altLang="de-DE" sz="1100">
                <a:solidFill>
                  <a:srgbClr val="000000"/>
                </a:solidFill>
              </a:rPr>
            </a:br>
            <a:r>
              <a:rPr lang="en-GB" altLang="de-DE" sz="1100">
                <a:solidFill>
                  <a:srgbClr val="000000"/>
                </a:solidFill>
              </a:rPr>
              <a:t>eID scheme</a:t>
            </a:r>
          </a:p>
        </p:txBody>
      </p:sp>
      <p:cxnSp>
        <p:nvCxnSpPr>
          <p:cNvPr id="12304" name="AutoShape 13"/>
          <p:cNvCxnSpPr>
            <a:cxnSpLocks noChangeShapeType="1"/>
            <a:endCxn id="12305" idx="1"/>
          </p:cNvCxnSpPr>
          <p:nvPr/>
        </p:nvCxnSpPr>
        <p:spPr bwMode="auto">
          <a:xfrm flipV="1">
            <a:off x="6750050" y="3816350"/>
            <a:ext cx="1004888" cy="123825"/>
          </a:xfrm>
          <a:prstGeom prst="straightConnector1">
            <a:avLst/>
          </a:prstGeom>
          <a:noFill/>
          <a:ln w="36000">
            <a:solidFill>
              <a:srgbClr val="8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305" name="Text Box 14"/>
          <p:cNvSpPr txBox="1">
            <a:spLocks noChangeArrowheads="1"/>
          </p:cNvSpPr>
          <p:nvPr/>
        </p:nvSpPr>
        <p:spPr bwMode="auto">
          <a:xfrm>
            <a:off x="7753350" y="3692525"/>
            <a:ext cx="612775" cy="249238"/>
          </a:xfrm>
          <a:prstGeom prst="rect">
            <a:avLst/>
          </a:prstGeom>
          <a:solidFill>
            <a:srgbClr val="CCCC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3316" rIns="90000" bIns="45000"/>
          <a:lstStyle>
            <a:lvl1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1pPr>
            <a:lvl2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2pPr>
            <a:lvl3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3pPr>
            <a:lvl4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4pPr>
            <a:lvl5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9pPr>
          </a:lstStyle>
          <a:p>
            <a:pPr algn="ctr" eaLnBrk="1"/>
            <a:r>
              <a:rPr lang="en-GB" altLang="de-DE" sz="1100">
                <a:solidFill>
                  <a:srgbClr val="000000"/>
                </a:solidFill>
              </a:rPr>
              <a:t>Proxy</a:t>
            </a:r>
          </a:p>
        </p:txBody>
      </p:sp>
      <p:sp>
        <p:nvSpPr>
          <p:cNvPr id="12306" name="Freeform 15"/>
          <p:cNvSpPr>
            <a:spLocks noChangeArrowheads="1"/>
          </p:cNvSpPr>
          <p:nvPr/>
        </p:nvSpPr>
        <p:spPr bwMode="auto">
          <a:xfrm>
            <a:off x="8315325" y="3563938"/>
            <a:ext cx="828675" cy="384175"/>
          </a:xfrm>
          <a:custGeom>
            <a:avLst/>
            <a:gdLst>
              <a:gd name="T0" fmla="*/ 74044 w 21600"/>
              <a:gd name="T1" fmla="*/ 127347 h 21600"/>
              <a:gd name="T2" fmla="*/ 202181 w 21600"/>
              <a:gd name="T3" fmla="*/ 35038 h 21600"/>
              <a:gd name="T4" fmla="*/ 267401 w 21600"/>
              <a:gd name="T5" fmla="*/ 46243 h 21600"/>
              <a:gd name="T6" fmla="*/ 358325 w 21600"/>
              <a:gd name="T7" fmla="*/ 11561 h 21600"/>
              <a:gd name="T8" fmla="*/ 430067 w 21600"/>
              <a:gd name="T9" fmla="*/ 30236 h 21600"/>
              <a:gd name="T10" fmla="*/ 504494 w 21600"/>
              <a:gd name="T11" fmla="*/ 0 h 21600"/>
              <a:gd name="T12" fmla="*/ 570481 w 21600"/>
              <a:gd name="T13" fmla="*/ 20632 h 21600"/>
              <a:gd name="T14" fmla="*/ 642223 w 21600"/>
              <a:gd name="T15" fmla="*/ 0 h 21600"/>
              <a:gd name="T16" fmla="*/ 733147 w 21600"/>
              <a:gd name="T17" fmla="*/ 48200 h 21600"/>
              <a:gd name="T18" fmla="*/ 807958 w 21600"/>
              <a:gd name="T19" fmla="*/ 110628 h 21600"/>
              <a:gd name="T20" fmla="*/ 799134 w 21600"/>
              <a:gd name="T21" fmla="*/ 136240 h 21600"/>
              <a:gd name="T22" fmla="*/ 828675 w 21600"/>
              <a:gd name="T23" fmla="*/ 186040 h 21600"/>
              <a:gd name="T24" fmla="*/ 715499 w 21600"/>
              <a:gd name="T25" fmla="*/ 266966 h 21600"/>
              <a:gd name="T26" fmla="*/ 605009 w 21600"/>
              <a:gd name="T27" fmla="*/ 336509 h 21600"/>
              <a:gd name="T28" fmla="*/ 546312 w 21600"/>
              <a:gd name="T29" fmla="*/ 325659 h 21600"/>
              <a:gd name="T30" fmla="*/ 422010 w 21600"/>
              <a:gd name="T31" fmla="*/ 384175 h 21600"/>
              <a:gd name="T32" fmla="*/ 314973 w 21600"/>
              <a:gd name="T33" fmla="*/ 347003 h 21600"/>
              <a:gd name="T34" fmla="*/ 239395 w 21600"/>
              <a:gd name="T35" fmla="*/ 360875 h 21600"/>
              <a:gd name="T36" fmla="*/ 111257 w 21600"/>
              <a:gd name="T37" fmla="*/ 313743 h 21600"/>
              <a:gd name="T38" fmla="*/ 18415 w 21600"/>
              <a:gd name="T39" fmla="*/ 260741 h 21600"/>
              <a:gd name="T40" fmla="*/ 41050 w 21600"/>
              <a:gd name="T41" fmla="*/ 224814 h 21600"/>
              <a:gd name="T42" fmla="*/ 0 w 21600"/>
              <a:gd name="T43" fmla="*/ 179993 h 21600"/>
              <a:gd name="T44" fmla="*/ 74044 w 21600"/>
              <a:gd name="T45" fmla="*/ 127347 h 21600"/>
              <a:gd name="T46" fmla="*/ 74044 w 21600"/>
              <a:gd name="T47" fmla="*/ 127347 h 21600"/>
              <a:gd name="T48" fmla="*/ 80182 w 21600"/>
              <a:gd name="T49" fmla="*/ 140864 h 21600"/>
              <a:gd name="T50" fmla="*/ 267401 w 21600"/>
              <a:gd name="T51" fmla="*/ 46243 h 21600"/>
              <a:gd name="T52" fmla="*/ 294256 w 21600"/>
              <a:gd name="T53" fmla="*/ 58871 h 21600"/>
              <a:gd name="T54" fmla="*/ 430067 w 21600"/>
              <a:gd name="T55" fmla="*/ 30236 h 21600"/>
              <a:gd name="T56" fmla="*/ 423161 w 21600"/>
              <a:gd name="T57" fmla="*/ 42686 h 21600"/>
              <a:gd name="T58" fmla="*/ 570481 w 21600"/>
              <a:gd name="T59" fmla="*/ 20632 h 21600"/>
              <a:gd name="T60" fmla="*/ 557821 w 21600"/>
              <a:gd name="T61" fmla="*/ 35750 h 21600"/>
              <a:gd name="T62" fmla="*/ 733147 w 21600"/>
              <a:gd name="T63" fmla="*/ 48200 h 21600"/>
              <a:gd name="T64" fmla="*/ 736216 w 21600"/>
              <a:gd name="T65" fmla="*/ 60116 h 21600"/>
              <a:gd name="T66" fmla="*/ 799134 w 21600"/>
              <a:gd name="T67" fmla="*/ 136240 h 21600"/>
              <a:gd name="T68" fmla="*/ 771512 w 21600"/>
              <a:gd name="T69" fmla="*/ 159895 h 21600"/>
              <a:gd name="T70" fmla="*/ 715883 w 21600"/>
              <a:gd name="T71" fmla="*/ 266966 h 21600"/>
              <a:gd name="T72" fmla="*/ 652198 w 21600"/>
              <a:gd name="T73" fmla="*/ 203648 h 21600"/>
              <a:gd name="T74" fmla="*/ 546312 w 21600"/>
              <a:gd name="T75" fmla="*/ 325659 h 21600"/>
              <a:gd name="T76" fmla="*/ 551299 w 21600"/>
              <a:gd name="T77" fmla="*/ 308763 h 21600"/>
              <a:gd name="T78" fmla="*/ 315357 w 21600"/>
              <a:gd name="T79" fmla="*/ 347003 h 21600"/>
              <a:gd name="T80" fmla="*/ 301546 w 21600"/>
              <a:gd name="T81" fmla="*/ 331529 h 21600"/>
              <a:gd name="T82" fmla="*/ 111257 w 21600"/>
              <a:gd name="T83" fmla="*/ 313743 h 21600"/>
              <a:gd name="T84" fmla="*/ 132741 w 21600"/>
              <a:gd name="T85" fmla="*/ 310364 h 21600"/>
              <a:gd name="T86" fmla="*/ 41050 w 21600"/>
              <a:gd name="T87" fmla="*/ 224814 h 21600"/>
              <a:gd name="T88" fmla="*/ 89389 w 21600"/>
              <a:gd name="T89" fmla="*/ 231928 h 216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3000 w 21600"/>
              <a:gd name="T136" fmla="*/ 3320 h 21600"/>
              <a:gd name="T137" fmla="*/ 17110 w 21600"/>
              <a:gd name="T138" fmla="*/ 17330 h 216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</a:path>
              <a:path w="21600" h="21600" fill="none"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</a:path>
              <a:path w="21600" h="21600" fill="none"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</a:path>
              <a:path w="21600" h="21600" fill="none"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</a:path>
              <a:path w="21600" h="21600" fill="none"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</a:path>
              <a:path w="21600" h="21600" fill="none"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</a:path>
              <a:path w="21600" h="21600" fill="none"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</a:path>
              <a:path w="21600" h="21600" fill="none"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</a:path>
              <a:path w="21600" h="21600" fill="none"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</a:path>
              <a:path w="21600" h="21600" fill="none"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</a:path>
              <a:path w="21600" h="21600" fill="none"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</a:path>
              <a:path w="21600" h="21600" fill="none"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316" rIns="90000" bIns="45000" anchor="ctr"/>
          <a:lstStyle>
            <a:lvl1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1pPr>
            <a:lvl2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2pPr>
            <a:lvl3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3pPr>
            <a:lvl4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4pPr>
            <a:lvl5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9pPr>
          </a:lstStyle>
          <a:p>
            <a:pPr algn="ctr" eaLnBrk="1"/>
            <a:r>
              <a:rPr lang="en-GB" altLang="de-DE" sz="1100">
                <a:solidFill>
                  <a:srgbClr val="000000"/>
                </a:solidFill>
              </a:rPr>
              <a:t>National</a:t>
            </a:r>
            <a:br>
              <a:rPr lang="en-GB" altLang="de-DE" sz="1100">
                <a:solidFill>
                  <a:srgbClr val="000000"/>
                </a:solidFill>
              </a:rPr>
            </a:br>
            <a:r>
              <a:rPr lang="en-GB" altLang="de-DE" sz="1100">
                <a:solidFill>
                  <a:srgbClr val="000000"/>
                </a:solidFill>
              </a:rPr>
              <a:t>eID scheme</a:t>
            </a:r>
          </a:p>
        </p:txBody>
      </p:sp>
      <p:sp>
        <p:nvSpPr>
          <p:cNvPr id="12307" name="Line 16"/>
          <p:cNvSpPr>
            <a:spLocks noChangeShapeType="1"/>
          </p:cNvSpPr>
          <p:nvPr/>
        </p:nvSpPr>
        <p:spPr bwMode="auto">
          <a:xfrm>
            <a:off x="7237413" y="4105275"/>
            <a:ext cx="1800225" cy="1588"/>
          </a:xfrm>
          <a:prstGeom prst="line">
            <a:avLst/>
          </a:prstGeom>
          <a:noFill/>
          <a:ln w="18000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Freeform 17"/>
          <p:cNvSpPr>
            <a:spLocks noChangeArrowheads="1"/>
          </p:cNvSpPr>
          <p:nvPr/>
        </p:nvSpPr>
        <p:spPr bwMode="auto">
          <a:xfrm>
            <a:off x="3887788" y="3994150"/>
            <a:ext cx="828675" cy="384175"/>
          </a:xfrm>
          <a:custGeom>
            <a:avLst/>
            <a:gdLst>
              <a:gd name="T0" fmla="*/ 74044 w 21600"/>
              <a:gd name="T1" fmla="*/ 127347 h 21600"/>
              <a:gd name="T2" fmla="*/ 202181 w 21600"/>
              <a:gd name="T3" fmla="*/ 35038 h 21600"/>
              <a:gd name="T4" fmla="*/ 267401 w 21600"/>
              <a:gd name="T5" fmla="*/ 46243 h 21600"/>
              <a:gd name="T6" fmla="*/ 358325 w 21600"/>
              <a:gd name="T7" fmla="*/ 11561 h 21600"/>
              <a:gd name="T8" fmla="*/ 430067 w 21600"/>
              <a:gd name="T9" fmla="*/ 30236 h 21600"/>
              <a:gd name="T10" fmla="*/ 504494 w 21600"/>
              <a:gd name="T11" fmla="*/ 0 h 21600"/>
              <a:gd name="T12" fmla="*/ 570481 w 21600"/>
              <a:gd name="T13" fmla="*/ 20632 h 21600"/>
              <a:gd name="T14" fmla="*/ 642223 w 21600"/>
              <a:gd name="T15" fmla="*/ 0 h 21600"/>
              <a:gd name="T16" fmla="*/ 733147 w 21600"/>
              <a:gd name="T17" fmla="*/ 48200 h 21600"/>
              <a:gd name="T18" fmla="*/ 807958 w 21600"/>
              <a:gd name="T19" fmla="*/ 110628 h 21600"/>
              <a:gd name="T20" fmla="*/ 799134 w 21600"/>
              <a:gd name="T21" fmla="*/ 136240 h 21600"/>
              <a:gd name="T22" fmla="*/ 828675 w 21600"/>
              <a:gd name="T23" fmla="*/ 186040 h 21600"/>
              <a:gd name="T24" fmla="*/ 715499 w 21600"/>
              <a:gd name="T25" fmla="*/ 266966 h 21600"/>
              <a:gd name="T26" fmla="*/ 605009 w 21600"/>
              <a:gd name="T27" fmla="*/ 336509 h 21600"/>
              <a:gd name="T28" fmla="*/ 546312 w 21600"/>
              <a:gd name="T29" fmla="*/ 325659 h 21600"/>
              <a:gd name="T30" fmla="*/ 422010 w 21600"/>
              <a:gd name="T31" fmla="*/ 384175 h 21600"/>
              <a:gd name="T32" fmla="*/ 314973 w 21600"/>
              <a:gd name="T33" fmla="*/ 347003 h 21600"/>
              <a:gd name="T34" fmla="*/ 239395 w 21600"/>
              <a:gd name="T35" fmla="*/ 360875 h 21600"/>
              <a:gd name="T36" fmla="*/ 111257 w 21600"/>
              <a:gd name="T37" fmla="*/ 313743 h 21600"/>
              <a:gd name="T38" fmla="*/ 18415 w 21600"/>
              <a:gd name="T39" fmla="*/ 260741 h 21600"/>
              <a:gd name="T40" fmla="*/ 41050 w 21600"/>
              <a:gd name="T41" fmla="*/ 224814 h 21600"/>
              <a:gd name="T42" fmla="*/ 0 w 21600"/>
              <a:gd name="T43" fmla="*/ 179993 h 21600"/>
              <a:gd name="T44" fmla="*/ 74044 w 21600"/>
              <a:gd name="T45" fmla="*/ 127347 h 21600"/>
              <a:gd name="T46" fmla="*/ 74044 w 21600"/>
              <a:gd name="T47" fmla="*/ 127347 h 21600"/>
              <a:gd name="T48" fmla="*/ 80182 w 21600"/>
              <a:gd name="T49" fmla="*/ 140864 h 21600"/>
              <a:gd name="T50" fmla="*/ 267401 w 21600"/>
              <a:gd name="T51" fmla="*/ 46243 h 21600"/>
              <a:gd name="T52" fmla="*/ 294256 w 21600"/>
              <a:gd name="T53" fmla="*/ 58871 h 21600"/>
              <a:gd name="T54" fmla="*/ 430067 w 21600"/>
              <a:gd name="T55" fmla="*/ 30236 h 21600"/>
              <a:gd name="T56" fmla="*/ 423161 w 21600"/>
              <a:gd name="T57" fmla="*/ 42686 h 21600"/>
              <a:gd name="T58" fmla="*/ 570481 w 21600"/>
              <a:gd name="T59" fmla="*/ 20632 h 21600"/>
              <a:gd name="T60" fmla="*/ 557821 w 21600"/>
              <a:gd name="T61" fmla="*/ 35750 h 21600"/>
              <a:gd name="T62" fmla="*/ 733147 w 21600"/>
              <a:gd name="T63" fmla="*/ 48200 h 21600"/>
              <a:gd name="T64" fmla="*/ 736216 w 21600"/>
              <a:gd name="T65" fmla="*/ 60116 h 21600"/>
              <a:gd name="T66" fmla="*/ 799134 w 21600"/>
              <a:gd name="T67" fmla="*/ 136240 h 21600"/>
              <a:gd name="T68" fmla="*/ 771512 w 21600"/>
              <a:gd name="T69" fmla="*/ 159895 h 21600"/>
              <a:gd name="T70" fmla="*/ 715883 w 21600"/>
              <a:gd name="T71" fmla="*/ 266966 h 21600"/>
              <a:gd name="T72" fmla="*/ 652198 w 21600"/>
              <a:gd name="T73" fmla="*/ 203648 h 21600"/>
              <a:gd name="T74" fmla="*/ 546312 w 21600"/>
              <a:gd name="T75" fmla="*/ 325659 h 21600"/>
              <a:gd name="T76" fmla="*/ 551299 w 21600"/>
              <a:gd name="T77" fmla="*/ 308763 h 21600"/>
              <a:gd name="T78" fmla="*/ 315357 w 21600"/>
              <a:gd name="T79" fmla="*/ 347003 h 21600"/>
              <a:gd name="T80" fmla="*/ 301546 w 21600"/>
              <a:gd name="T81" fmla="*/ 331529 h 21600"/>
              <a:gd name="T82" fmla="*/ 111257 w 21600"/>
              <a:gd name="T83" fmla="*/ 313743 h 21600"/>
              <a:gd name="T84" fmla="*/ 132741 w 21600"/>
              <a:gd name="T85" fmla="*/ 310364 h 21600"/>
              <a:gd name="T86" fmla="*/ 41050 w 21600"/>
              <a:gd name="T87" fmla="*/ 224814 h 21600"/>
              <a:gd name="T88" fmla="*/ 89389 w 21600"/>
              <a:gd name="T89" fmla="*/ 231928 h 216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3000 w 21600"/>
              <a:gd name="T136" fmla="*/ 3320 h 21600"/>
              <a:gd name="T137" fmla="*/ 17110 w 21600"/>
              <a:gd name="T138" fmla="*/ 17330 h 216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</a:path>
              <a:path w="21600" h="21600" fill="none"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</a:path>
              <a:path w="21600" h="21600" fill="none"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</a:path>
              <a:path w="21600" h="21600" fill="none"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</a:path>
              <a:path w="21600" h="21600" fill="none"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</a:path>
              <a:path w="21600" h="21600" fill="none"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</a:path>
              <a:path w="21600" h="21600" fill="none"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</a:path>
              <a:path w="21600" h="21600" fill="none"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</a:path>
              <a:path w="21600" h="21600" fill="none"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</a:path>
              <a:path w="21600" h="21600" fill="none"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</a:path>
              <a:path w="21600" h="21600" fill="none"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</a:path>
              <a:path w="21600" h="21600" fill="none"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316" rIns="90000" bIns="45000" anchor="ctr"/>
          <a:lstStyle>
            <a:lvl1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1pPr>
            <a:lvl2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2pPr>
            <a:lvl3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3pPr>
            <a:lvl4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4pPr>
            <a:lvl5pPr eaLnBrk="0"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9pPr>
          </a:lstStyle>
          <a:p>
            <a:pPr algn="ctr" eaLnBrk="1"/>
            <a:r>
              <a:rPr lang="en-GB" altLang="de-DE" sz="1100">
                <a:solidFill>
                  <a:srgbClr val="000000"/>
                </a:solidFill>
              </a:rPr>
              <a:t>Service</a:t>
            </a:r>
            <a:br>
              <a:rPr lang="en-GB" altLang="de-DE" sz="1100">
                <a:solidFill>
                  <a:srgbClr val="000000"/>
                </a:solidFill>
              </a:rPr>
            </a:br>
            <a:r>
              <a:rPr lang="en-GB" altLang="de-DE" sz="1100">
                <a:solidFill>
                  <a:srgbClr val="000000"/>
                </a:solidFill>
              </a:rPr>
              <a:t>Provider(s)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de-DE"/>
              <a:t>01.12.2015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55F62F-D449-493D-A2EC-DB7173068106}" type="slidenum">
              <a:rPr lang="en-GB" altLang="de-DE"/>
              <a:pPr>
                <a:defRPr/>
              </a:pPr>
              <a:t>12</a:t>
            </a:fld>
            <a:endParaRPr lang="en-GB" altLang="de-DE"/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008063"/>
            <a:ext cx="8399463" cy="3384550"/>
          </a:xfrm>
        </p:spPr>
        <p:txBody>
          <a:bodyPr lIns="0" tIns="10584" rIns="0" bIns="0" anchor="t">
            <a:normAutofit/>
          </a:bodyPr>
          <a:lstStyle/>
          <a:p>
            <a:pPr marL="431800" indent="-323850" eaLnBrk="1" hangingPunct="1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2800" smtClean="0">
                <a:solidFill>
                  <a:srgbClr val="1369AC"/>
                </a:solidFill>
              </a:rPr>
              <a:t>German eID is middleware based</a:t>
            </a:r>
          </a:p>
          <a:p>
            <a:pPr marL="863600" lvl="1" indent="-323850" eaLnBrk="1" hangingPunct="1"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2000" smtClean="0"/>
              <a:t>Fits into the framework</a:t>
            </a:r>
          </a:p>
          <a:p>
            <a:pPr marL="863600" lvl="1" indent="-323850" eaLnBrk="1" hangingPunct="1"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2000" smtClean="0"/>
              <a:t>Middleware to be provided to other MSs under development/testing</a:t>
            </a:r>
          </a:p>
          <a:p>
            <a:pPr marL="431800" indent="-323850" eaLnBrk="1" hangingPunct="1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2800" smtClean="0">
                <a:solidFill>
                  <a:srgbClr val="1369AC"/>
                </a:solidFill>
              </a:rPr>
              <a:t>eIDAS only deals with “unique identification”</a:t>
            </a:r>
          </a:p>
          <a:p>
            <a:pPr marL="863600" lvl="1" indent="-323850" eaLnBrk="1" hangingPunct="1"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2000" smtClean="0"/>
              <a:t>No pseudonymous identification, age verification, …</a:t>
            </a:r>
          </a:p>
          <a:p>
            <a:pPr marL="863600" lvl="1" indent="-323850" eaLnBrk="1" hangingPunct="1"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2000" smtClean="0"/>
              <a:t>No authentication of SP</a:t>
            </a:r>
          </a:p>
          <a:p>
            <a:pPr marL="863600" lvl="1" indent="-323850" eaLnBrk="1" hangingPunct="1">
              <a:spcAft>
                <a:spcPts val="1138"/>
              </a:spcAft>
              <a:buSzPct val="75000"/>
              <a:buFont typeface="Symbol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2000" smtClean="0"/>
              <a:t>→ only part of the German eID scheme is covered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-22225"/>
            <a:ext cx="7772400" cy="1101725"/>
          </a:xfrm>
        </p:spPr>
        <p:txBody>
          <a:bodyPr anchor="ctr"/>
          <a:lstStyle/>
          <a:p>
            <a:pPr marL="0" indent="0" eaLnBrk="1" hangingPunct="1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lang="en-US" altLang="de-DE" smtClean="0">
                <a:solidFill>
                  <a:srgbClr val="000000"/>
                </a:solidFill>
              </a:rPr>
              <a:t>DE &amp; eIDAS : eID scheme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de-DE"/>
              <a:t>01.12.2015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605C62-CE47-4535-A0B9-A242A278309E}" type="slidenum">
              <a:rPr lang="en-GB" altLang="de-DE"/>
              <a:pPr>
                <a:defRPr/>
              </a:pPr>
              <a:t>13</a:t>
            </a:fld>
            <a:endParaRPr lang="en-GB" altLang="de-DE"/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008063"/>
            <a:ext cx="8399463" cy="3384550"/>
          </a:xfrm>
        </p:spPr>
        <p:txBody>
          <a:bodyPr lIns="0" tIns="10584" rIns="0" bIns="0" anchor="t">
            <a:normAutofit/>
          </a:bodyPr>
          <a:lstStyle/>
          <a:p>
            <a:pPr marL="431800" indent="-323850" eaLnBrk="1" hangingPunct="1">
              <a:lnSpc>
                <a:spcPct val="77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2400" smtClean="0">
                <a:solidFill>
                  <a:srgbClr val="1369AC"/>
                </a:solidFill>
              </a:rPr>
              <a:t>Decentralized deployment for Service Providers</a:t>
            </a:r>
          </a:p>
          <a:p>
            <a:pPr marL="863600" lvl="1" indent="-323850" eaLnBrk="1" hangingPunct="1">
              <a:lnSpc>
                <a:spcPct val="77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1700" smtClean="0"/>
              <a:t>SPs already operate “eID-Server” for German eID</a:t>
            </a:r>
          </a:p>
          <a:p>
            <a:pPr marL="863600" lvl="1" indent="-323850" eaLnBrk="1" hangingPunct="1">
              <a:lnSpc>
                <a:spcPct val="77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1700" smtClean="0"/>
              <a:t>To be extended by Connector to eIDAS Interoperability Framework</a:t>
            </a:r>
          </a:p>
          <a:p>
            <a:pPr marL="431800" indent="-323850" eaLnBrk="1" hangingPunct="1">
              <a:lnSpc>
                <a:spcPct val="77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2400" smtClean="0">
                <a:solidFill>
                  <a:srgbClr val="1369AC"/>
                </a:solidFill>
              </a:rPr>
              <a:t>Less data available via eIDAS than from German eID</a:t>
            </a:r>
          </a:p>
          <a:p>
            <a:pPr marL="863600" lvl="1" indent="-323850" eaLnBrk="1" hangingPunct="1">
              <a:lnSpc>
                <a:spcPct val="77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1700" smtClean="0"/>
              <a:t>Not all MSs deliver name at birth, place of birth expected by eGov</a:t>
            </a:r>
          </a:p>
          <a:p>
            <a:pPr marL="863600" lvl="1" indent="-323850" eaLnBrk="1" hangingPunct="1">
              <a:lnSpc>
                <a:spcPct val="77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1700" smtClean="0"/>
              <a:t>Many processes require address not available from all MSs</a:t>
            </a:r>
          </a:p>
          <a:p>
            <a:pPr marL="431800" indent="-323850" eaLnBrk="1" hangingPunct="1">
              <a:lnSpc>
                <a:spcPct val="77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2400" smtClean="0">
                <a:solidFill>
                  <a:srgbClr val="1369AC"/>
                </a:solidFill>
              </a:rPr>
              <a:t>Service Provider need to understand concept of LoA</a:t>
            </a:r>
          </a:p>
          <a:p>
            <a:pPr marL="863600" lvl="1" indent="-323850" eaLnBrk="1" hangingPunct="1">
              <a:lnSpc>
                <a:spcPct val="77000"/>
              </a:lnSpc>
              <a:spcAft>
                <a:spcPts val="1138"/>
              </a:spcAft>
              <a:buSzPct val="75000"/>
              <a:buFont typeface="Symbol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en-US" altLang="de-DE" sz="1700" smtClean="0"/>
          </a:p>
          <a:p>
            <a:pPr marL="431800" indent="-323850" algn="ctr" eaLnBrk="1" hangingPunct="1">
              <a:lnSpc>
                <a:spcPct val="77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2400" smtClean="0">
                <a:solidFill>
                  <a:srgbClr val="1369AC"/>
                </a:solidFill>
              </a:rPr>
              <a:t>→ </a:t>
            </a:r>
            <a:r>
              <a:rPr lang="en-US" altLang="de-DE" sz="2400" b="1" smtClean="0">
                <a:solidFill>
                  <a:srgbClr val="1369AC"/>
                </a:solidFill>
              </a:rPr>
              <a:t>Adaption of business processes necessary!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-22225"/>
            <a:ext cx="7772400" cy="1101725"/>
          </a:xfrm>
        </p:spPr>
        <p:txBody>
          <a:bodyPr anchor="ctr"/>
          <a:lstStyle/>
          <a:p>
            <a:pPr marL="0" indent="0" eaLnBrk="1" hangingPunct="1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lang="en-US" altLang="de-DE" smtClean="0">
                <a:solidFill>
                  <a:srgbClr val="000000"/>
                </a:solidFill>
              </a:rPr>
              <a:t>DE &amp; eIDAS : Service Providers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de-DE"/>
              <a:t>01.12.2015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05DDAD-2963-4D9F-9A26-8B62F7647A5A}" type="slidenum">
              <a:rPr lang="en-GB" altLang="de-DE"/>
              <a:pPr>
                <a:defRPr/>
              </a:pPr>
              <a:t>14</a:t>
            </a:fld>
            <a:endParaRPr lang="en-GB" altLang="de-DE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008063"/>
            <a:ext cx="8229600" cy="3384550"/>
          </a:xfrm>
        </p:spPr>
        <p:txBody>
          <a:bodyPr lIns="0" tIns="10584" rIns="0" bIns="0" anchor="t">
            <a:normAutofit fontScale="70000" lnSpcReduction="20000"/>
          </a:bodyPr>
          <a:lstStyle/>
          <a:p>
            <a:pPr marL="431800" indent="-323850" eaLnBrk="1" hangingPunct="1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altLang="de-DE" sz="2800" dirty="0" smtClean="0">
                <a:solidFill>
                  <a:srgbClr val="1369AC"/>
                </a:solidFill>
              </a:rPr>
              <a:t>Implementing Act for Interoperability Framework published in Official Journal</a:t>
            </a:r>
          </a:p>
          <a:p>
            <a:pPr marL="431800" indent="-323850" eaLnBrk="1" hangingPunct="1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altLang="de-DE" sz="2800" dirty="0" smtClean="0">
                <a:solidFill>
                  <a:srgbClr val="1369AC"/>
                </a:solidFill>
              </a:rPr>
              <a:t>Technical Specifications </a:t>
            </a:r>
          </a:p>
          <a:p>
            <a:pPr marL="863600" lvl="1" indent="-323850" eaLnBrk="1" hangingPunct="1"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altLang="de-DE" sz="2000" dirty="0" smtClean="0"/>
              <a:t>Drafted by Technical Subgroup of the Expert Group</a:t>
            </a:r>
          </a:p>
          <a:p>
            <a:pPr marL="863600" lvl="1" indent="-323850" eaLnBrk="1" hangingPunct="1"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altLang="de-DE" sz="2000" dirty="0" smtClean="0"/>
              <a:t>Opinion of the Cooperation Network and adoption</a:t>
            </a:r>
          </a:p>
          <a:p>
            <a:pPr marL="431800" indent="-323850" eaLnBrk="1" hangingPunct="1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altLang="de-DE" sz="2800" dirty="0" smtClean="0">
                <a:solidFill>
                  <a:srgbClr val="1369AC"/>
                </a:solidFill>
              </a:rPr>
              <a:t>Testing and Integration</a:t>
            </a:r>
          </a:p>
          <a:p>
            <a:pPr marL="863600" lvl="1" indent="-323850" eaLnBrk="1" hangingPunct="1"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altLang="de-DE" sz="2000" dirty="0" smtClean="0"/>
              <a:t>Sample Implementation by DIGIT under CEF</a:t>
            </a:r>
          </a:p>
          <a:p>
            <a:pPr marL="863600" lvl="1" indent="-323850" eaLnBrk="1" hangingPunct="1"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altLang="de-DE" sz="2000" dirty="0" smtClean="0"/>
              <a:t>Pilots … </a:t>
            </a:r>
          </a:p>
          <a:p>
            <a:pPr marL="863600" lvl="1" indent="-323850" eaLnBrk="1" hangingPunct="1"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altLang="de-DE" sz="2000" dirty="0" smtClean="0"/>
              <a:t>Support for MSs for (technical) integration via CEF calls</a:t>
            </a:r>
          </a:p>
          <a:p>
            <a:pPr marL="431800" indent="-323850" eaLnBrk="1" hangingPunct="1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altLang="de-DE" sz="2800" dirty="0" smtClean="0">
                <a:solidFill>
                  <a:srgbClr val="1369AC"/>
                </a:solidFill>
              </a:rPr>
              <a:t>Which Member State will notify first?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-22225"/>
            <a:ext cx="7772400" cy="1101725"/>
          </a:xfrm>
        </p:spPr>
        <p:txBody>
          <a:bodyPr anchor="ctr"/>
          <a:lstStyle/>
          <a:p>
            <a:pPr marL="0" indent="0" eaLnBrk="1" hangingPunct="1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lang="en-US" altLang="de-DE" smtClean="0">
                <a:solidFill>
                  <a:srgbClr val="000000"/>
                </a:solidFill>
              </a:rPr>
              <a:t>Current Status / Way forward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de-DE"/>
              <a:t>01.12.2015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EC02F-B79E-46A6-BC1A-C36B45962071}" type="slidenum">
              <a:rPr lang="en-GB" altLang="de-DE"/>
              <a:pPr>
                <a:defRPr/>
              </a:pPr>
              <a:t>15</a:t>
            </a:fld>
            <a:endParaRPr lang="en-GB" altLang="de-DE"/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936625"/>
            <a:ext cx="8229600" cy="3527425"/>
          </a:xfrm>
        </p:spPr>
        <p:txBody>
          <a:bodyPr lIns="0" tIns="10584" rIns="0" bIns="0" anchor="t">
            <a:normAutofit/>
          </a:bodyPr>
          <a:lstStyle/>
          <a:p>
            <a:pPr marL="431800" indent="-323850" eaLnBrk="1" hangingPunct="1">
              <a:lnSpc>
                <a:spcPct val="77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2000" smtClean="0">
                <a:solidFill>
                  <a:srgbClr val="1369AC"/>
                </a:solidFill>
              </a:rPr>
              <a:t>Currently: many different national eID schemes</a:t>
            </a:r>
          </a:p>
          <a:p>
            <a:pPr marL="863600" lvl="1" indent="-323850" eaLnBrk="1" hangingPunct="1">
              <a:lnSpc>
                <a:spcPct val="77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1400" smtClean="0"/>
              <a:t>Every MS does his own thing</a:t>
            </a:r>
          </a:p>
          <a:p>
            <a:pPr marL="863600" lvl="1" indent="-323850" eaLnBrk="1" hangingPunct="1">
              <a:lnSpc>
                <a:spcPct val="77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1400" smtClean="0"/>
              <a:t>„Enforced“ interoperability via eIDAS regulation</a:t>
            </a:r>
          </a:p>
          <a:p>
            <a:pPr marL="431800" indent="-323850" eaLnBrk="1" hangingPunct="1">
              <a:lnSpc>
                <a:spcPct val="77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en-US" altLang="de-DE" sz="2000" smtClean="0">
              <a:solidFill>
                <a:srgbClr val="1369AC"/>
              </a:solidFill>
            </a:endParaRPr>
          </a:p>
          <a:p>
            <a:pPr marL="431800" indent="-323850" algn="ctr" eaLnBrk="1" hangingPunct="1">
              <a:lnSpc>
                <a:spcPct val="77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2000" b="1" smtClean="0">
                <a:solidFill>
                  <a:srgbClr val="1369AC"/>
                </a:solidFill>
              </a:rPr>
              <a:t>→ Hypothesis: Convergence of eID schemes will happen </a:t>
            </a:r>
            <a:br>
              <a:rPr lang="en-US" altLang="de-DE" sz="2000" b="1" smtClean="0">
                <a:solidFill>
                  <a:srgbClr val="1369AC"/>
                </a:solidFill>
              </a:rPr>
            </a:br>
            <a:r>
              <a:rPr lang="en-US" altLang="de-DE" sz="2000" b="1" smtClean="0">
                <a:solidFill>
                  <a:srgbClr val="1369AC"/>
                </a:solidFill>
              </a:rPr>
              <a:t>Due to economic, not regulatory, pressure</a:t>
            </a:r>
          </a:p>
          <a:p>
            <a:pPr marL="431800" indent="-323850" eaLnBrk="1" hangingPunct="1">
              <a:lnSpc>
                <a:spcPct val="77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en-US" altLang="de-DE" sz="2000" smtClean="0">
              <a:solidFill>
                <a:srgbClr val="1369AC"/>
              </a:solidFill>
            </a:endParaRPr>
          </a:p>
          <a:p>
            <a:pPr marL="431800" indent="-323850" eaLnBrk="1" hangingPunct="1">
              <a:lnSpc>
                <a:spcPct val="77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2000" smtClean="0">
                <a:solidFill>
                  <a:srgbClr val="1369AC"/>
                </a:solidFill>
              </a:rPr>
              <a:t>Common standard(s)</a:t>
            </a:r>
          </a:p>
          <a:p>
            <a:pPr marL="863600" lvl="1" indent="-323850" eaLnBrk="1" hangingPunct="1">
              <a:lnSpc>
                <a:spcPct val="77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1400" smtClean="0"/>
              <a:t>Common data model(s) and „direct“ interoperability</a:t>
            </a:r>
          </a:p>
          <a:p>
            <a:pPr marL="863600" lvl="1" indent="-323850" eaLnBrk="1" hangingPunct="1">
              <a:lnSpc>
                <a:spcPct val="77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1400" smtClean="0"/>
              <a:t>Cost and time-to-market reduction for industry and MS</a:t>
            </a:r>
          </a:p>
          <a:p>
            <a:pPr marL="431800" indent="-323850" eaLnBrk="1" hangingPunct="1">
              <a:lnSpc>
                <a:spcPct val="77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en-US" altLang="de-DE" sz="2000" smtClean="0">
              <a:solidFill>
                <a:srgbClr val="1369AC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-22225"/>
            <a:ext cx="7772400" cy="1101725"/>
          </a:xfrm>
        </p:spPr>
        <p:txBody>
          <a:bodyPr anchor="ctr"/>
          <a:lstStyle/>
          <a:p>
            <a:pPr marL="0" indent="0" eaLnBrk="1" hangingPunct="1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lang="en-US" altLang="de-DE" smtClean="0">
                <a:solidFill>
                  <a:srgbClr val="000000"/>
                </a:solidFill>
              </a:rPr>
              <a:t>Long-term Hypothesis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de-DE"/>
              <a:t>01.12.2015</a:t>
            </a:r>
          </a:p>
        </p:txBody>
      </p:sp>
      <p:sp>
        <p:nvSpPr>
          <p:cNvPr id="4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756D6E-C0D4-4426-B02B-369BB0F51693}" type="slidenum">
              <a:rPr lang="en-GB" altLang="de-DE"/>
              <a:pPr>
                <a:defRPr/>
              </a:pPr>
              <a:t>16</a:t>
            </a:fld>
            <a:endParaRPr lang="en-GB" altLang="de-DE"/>
          </a:p>
        </p:txBody>
      </p:sp>
      <p:sp>
        <p:nvSpPr>
          <p:cNvPr id="17412" name="Text Box 1"/>
          <p:cNvSpPr txBox="1">
            <a:spLocks noChangeArrowheads="1"/>
          </p:cNvSpPr>
          <p:nvPr/>
        </p:nvSpPr>
        <p:spPr bwMode="auto">
          <a:xfrm>
            <a:off x="179388" y="2178050"/>
            <a:ext cx="88201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90360" rIns="90000" bIns="45000" anchor="ctr" anchorCtr="1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9pPr>
          </a:lstStyle>
          <a:p>
            <a:pPr algn="ctr" eaLnBrk="1"/>
            <a:r>
              <a:rPr lang="en-GB" altLang="de-DE" sz="6000" b="1">
                <a:solidFill>
                  <a:srgbClr val="000000"/>
                </a:solidFill>
              </a:rPr>
              <a:t>!  –  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-22225"/>
            <a:ext cx="7772400" cy="1101725"/>
          </a:xfrm>
        </p:spPr>
        <p:txBody>
          <a:bodyPr lIns="0" tIns="10584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en-US" altLang="de-DE" sz="2800" smtClean="0"/>
              <a:t>Electronic Identification @ eIDAS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8063" y="1203325"/>
            <a:ext cx="7127875" cy="2982913"/>
          </a:xfrm>
        </p:spPr>
        <p:txBody>
          <a:bodyPr>
            <a:normAutofit/>
          </a:bodyPr>
          <a:lstStyle/>
          <a:p>
            <a:pPr marL="431800" indent="-323850" eaLnBrk="1" hangingPunct="1">
              <a:lnSpc>
                <a:spcPct val="77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en-US" altLang="de-DE" sz="2000" u="sng" smtClean="0"/>
              <a:t>Notification</a:t>
            </a:r>
            <a:r>
              <a:rPr lang="en-US" altLang="de-DE" sz="2000" smtClean="0"/>
              <a:t> of (existing) national eID schemes</a:t>
            </a:r>
          </a:p>
          <a:p>
            <a:pPr marL="1295400" lvl="2" indent="-287338" eaLnBrk="1" hangingPunct="1">
              <a:lnSpc>
                <a:spcPct val="77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en-US" altLang="de-DE" sz="1300" smtClean="0"/>
              <a:t>No „EU-eID“, but mutual recognition of national eIDs</a:t>
            </a:r>
          </a:p>
          <a:p>
            <a:pPr marL="431800" indent="-323850" eaLnBrk="1" hangingPunct="1">
              <a:lnSpc>
                <a:spcPct val="77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en-US" altLang="de-DE" sz="2000" smtClean="0"/>
              <a:t>Notification is not mandatory</a:t>
            </a:r>
          </a:p>
          <a:p>
            <a:pPr marL="431800" indent="-323850" eaLnBrk="1" hangingPunct="1">
              <a:lnSpc>
                <a:spcPct val="77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en-US" altLang="de-DE" sz="2000" smtClean="0"/>
              <a:t>Recognition of notified eIDs </a:t>
            </a:r>
            <a:r>
              <a:rPr lang="en-US" altLang="de-DE" sz="2000" u="sng" smtClean="0"/>
              <a:t>is</a:t>
            </a:r>
            <a:r>
              <a:rPr lang="en-US" altLang="de-DE" sz="2000" smtClean="0"/>
              <a:t> mandatory</a:t>
            </a:r>
          </a:p>
          <a:p>
            <a:pPr marL="431800" indent="-323850" eaLnBrk="1" hangingPunct="1">
              <a:lnSpc>
                <a:spcPct val="77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en-US" altLang="de-DE" sz="2000" smtClean="0"/>
              <a:t>eID schemes are only affected if notified</a:t>
            </a:r>
          </a:p>
          <a:p>
            <a:pPr marL="431800" indent="-323850" algn="r" eaLnBrk="1" hangingPunct="1">
              <a:lnSpc>
                <a:spcPct val="77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en-US" altLang="de-DE" sz="2000" smtClean="0"/>
              <a:t>eServices are always affected</a:t>
            </a:r>
          </a:p>
          <a:p>
            <a:pPr marL="431800" indent="-323850" eaLnBrk="1" hangingPunct="1">
              <a:lnSpc>
                <a:spcPct val="77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endParaRPr lang="en-US" altLang="de-DE" sz="2000" smtClean="0"/>
          </a:p>
          <a:p>
            <a:pPr marL="431800" indent="-323850" algn="ctr" eaLnBrk="1" hangingPunct="1">
              <a:lnSpc>
                <a:spcPct val="77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en-US" altLang="de-DE" sz="1800" smtClean="0"/>
              <a:t>→ „</a:t>
            </a:r>
            <a:r>
              <a:rPr lang="en-US" altLang="de-DE" sz="1800" b="1" smtClean="0"/>
              <a:t>Interoperability</a:t>
            </a:r>
            <a:r>
              <a:rPr lang="en-US" altLang="de-DE" sz="1800" smtClean="0"/>
              <a:t>“ instead of „</a:t>
            </a:r>
            <a:r>
              <a:rPr lang="en-US" altLang="de-DE" sz="1800" b="1" smtClean="0"/>
              <a:t>harmonisation</a:t>
            </a:r>
            <a:r>
              <a:rPr lang="en-US" altLang="de-DE" sz="1800" smtClean="0"/>
              <a:t>“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-22225"/>
            <a:ext cx="7772400" cy="1101725"/>
          </a:xfrm>
        </p:spPr>
        <p:txBody>
          <a:bodyPr lIns="0" tIns="10584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en-US" altLang="de-DE" sz="2800" smtClean="0"/>
              <a:t>The German eID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2635250"/>
            <a:ext cx="1800225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3325"/>
            <a:ext cx="8229600" cy="2982913"/>
          </a:xfrm>
        </p:spPr>
        <p:txBody>
          <a:bodyPr tIns="9828">
            <a:normAutofit fontScale="92500" lnSpcReduction="20000"/>
          </a:bodyPr>
          <a:lstStyle/>
          <a:p>
            <a:pPr marL="431800" indent="-323850" eaLnBrk="1" hangingPunct="1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altLang="de-DE" sz="2600" dirty="0" smtClean="0"/>
              <a:t>Governmental ID Card</a:t>
            </a:r>
          </a:p>
          <a:p>
            <a:pPr marL="431800" indent="-323850" eaLnBrk="1" hangingPunct="1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altLang="de-DE" sz="2600" dirty="0" smtClean="0"/>
              <a:t>Integrated (contactless) chip since 2010</a:t>
            </a:r>
          </a:p>
          <a:p>
            <a:pPr marL="863600" lvl="1" indent="-323850" eaLnBrk="1" hangingPunct="1"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altLang="de-DE" sz="2600" dirty="0" smtClean="0"/>
              <a:t>~ 40 Mill. issued</a:t>
            </a:r>
          </a:p>
          <a:p>
            <a:pPr marL="431800" indent="-323850" eaLnBrk="1" hangingPunct="1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altLang="de-DE" sz="2600" dirty="0" smtClean="0"/>
              <a:t>Electronic functions</a:t>
            </a:r>
          </a:p>
          <a:p>
            <a:pPr marL="863600" lvl="1" indent="-323850" eaLnBrk="1" hangingPunct="1"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altLang="de-DE" sz="2600" dirty="0" smtClean="0"/>
              <a:t>Travel similar to </a:t>
            </a:r>
            <a:r>
              <a:rPr lang="en-US" altLang="de-DE" sz="2600" dirty="0" err="1" smtClean="0"/>
              <a:t>ePassport</a:t>
            </a:r>
            <a:endParaRPr lang="en-US" altLang="de-DE" sz="2600" dirty="0" smtClean="0"/>
          </a:p>
          <a:p>
            <a:pPr marL="863600" lvl="1" indent="-323850" eaLnBrk="1" hangingPunct="1"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altLang="de-DE" sz="2600" dirty="0" smtClean="0"/>
              <a:t>Identification/authentication</a:t>
            </a:r>
          </a:p>
          <a:p>
            <a:pPr marL="863600" lvl="1" indent="-323850" eaLnBrk="1" hangingPunct="1"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n-US" altLang="de-DE" sz="2600" dirty="0" smtClean="0"/>
              <a:t>Qualified Signature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2684463"/>
            <a:ext cx="652463" cy="4953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47663" y="954088"/>
            <a:ext cx="2254250" cy="3460750"/>
          </a:xfrm>
          <a:prstGeom prst="rect">
            <a:avLst/>
          </a:prstGeom>
          <a:solidFill>
            <a:srgbClr val="FFFFCC"/>
          </a:solidFill>
          <a:ln w="9360">
            <a:solidFill>
              <a:srgbClr val="9C9C9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en-US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374650" y="957263"/>
            <a:ext cx="2211388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9pPr>
          </a:lstStyle>
          <a:p>
            <a:pPr algn="ctr" eaLnBrk="1">
              <a:spcBef>
                <a:spcPts val="1000"/>
              </a:spcBef>
            </a:pPr>
            <a:r>
              <a:rPr lang="en-GB" altLang="de-DE" sz="1600" b="1">
                <a:solidFill>
                  <a:srgbClr val="002060"/>
                </a:solidFill>
              </a:rPr>
              <a:t>Citizen: </a:t>
            </a:r>
          </a:p>
          <a:p>
            <a:pPr algn="ctr" eaLnBrk="1">
              <a:lnSpc>
                <a:spcPct val="108000"/>
              </a:lnSpc>
              <a:spcBef>
                <a:spcPts val="875"/>
              </a:spcBef>
            </a:pPr>
            <a:r>
              <a:rPr lang="en-GB" altLang="de-DE" sz="1400" b="1" i="1">
                <a:solidFill>
                  <a:srgbClr val="000000"/>
                </a:solidFill>
              </a:rPr>
              <a:t>Can the service provider prove its identity?</a:t>
            </a:r>
          </a:p>
        </p:txBody>
      </p:sp>
      <p:grpSp>
        <p:nvGrpSpPr>
          <p:cNvPr id="5125" name="Group 4"/>
          <p:cNvGrpSpPr>
            <a:grpSpLocks/>
          </p:cNvGrpSpPr>
          <p:nvPr/>
        </p:nvGrpSpPr>
        <p:grpSpPr bwMode="auto">
          <a:xfrm>
            <a:off x="2687638" y="1266825"/>
            <a:ext cx="3778250" cy="627063"/>
            <a:chOff x="1693" y="798"/>
            <a:chExt cx="2380" cy="395"/>
          </a:xfrm>
        </p:grpSpPr>
        <p:sp>
          <p:nvSpPr>
            <p:cNvPr id="5138" name="Text Box 5"/>
            <p:cNvSpPr txBox="1">
              <a:spLocks noChangeArrowheads="1"/>
            </p:cNvSpPr>
            <p:nvPr/>
          </p:nvSpPr>
          <p:spPr bwMode="auto">
            <a:xfrm>
              <a:off x="1693" y="798"/>
              <a:ext cx="2380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1pPr>
              <a:lvl2pPr eaLnBrk="0"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2pPr>
              <a:lvl3pPr eaLnBrk="0"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3pPr>
              <a:lvl4pPr eaLnBrk="0"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4pPr>
              <a:lvl5pPr eaLnBrk="0"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9pPr>
            </a:lstStyle>
            <a:p>
              <a:pPr algn="ctr" eaLnBrk="1">
                <a:spcBef>
                  <a:spcPts val="875"/>
                </a:spcBef>
              </a:pPr>
              <a:r>
                <a:rPr lang="en-GB" altLang="de-DE" sz="1600" b="1">
                  <a:solidFill>
                    <a:srgbClr val="000000"/>
                  </a:solidFill>
                </a:rPr>
                <a:t>Service provider proves identity using its access certifcate</a:t>
              </a:r>
            </a:p>
          </p:txBody>
        </p:sp>
      </p:grp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2646363" y="995363"/>
            <a:ext cx="3810000" cy="3276600"/>
            <a:chOff x="1667" y="627"/>
            <a:chExt cx="2400" cy="2064"/>
          </a:xfrm>
        </p:grpSpPr>
        <p:sp>
          <p:nvSpPr>
            <p:cNvPr id="5135" name="AutoShape 7"/>
            <p:cNvSpPr>
              <a:spLocks noChangeArrowheads="1"/>
            </p:cNvSpPr>
            <p:nvPr/>
          </p:nvSpPr>
          <p:spPr bwMode="auto">
            <a:xfrm>
              <a:off x="1693" y="2570"/>
              <a:ext cx="2374" cy="121"/>
            </a:xfrm>
            <a:prstGeom prst="rightArrow">
              <a:avLst>
                <a:gd name="adj1" fmla="val 60296"/>
                <a:gd name="adj2" fmla="val 306197"/>
              </a:avLst>
            </a:prstGeom>
            <a:solidFill>
              <a:srgbClr val="9C9C9C"/>
            </a:solidFill>
            <a:ln w="9360">
              <a:solidFill>
                <a:srgbClr val="6A6A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altLang="en-US"/>
            </a:p>
          </p:txBody>
        </p:sp>
        <p:sp>
          <p:nvSpPr>
            <p:cNvPr id="5136" name="Text Box 8"/>
            <p:cNvSpPr txBox="1">
              <a:spLocks noChangeArrowheads="1"/>
            </p:cNvSpPr>
            <p:nvPr/>
          </p:nvSpPr>
          <p:spPr bwMode="auto">
            <a:xfrm>
              <a:off x="1667" y="2373"/>
              <a:ext cx="2355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000" tIns="46800" rIns="54000" bIns="46800">
              <a:spAutoFit/>
            </a:bodyPr>
            <a:lstStyle>
              <a:lvl1pPr eaLnBrk="0"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1pPr>
              <a:lvl2pPr eaLnBrk="0"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2pPr>
              <a:lvl3pPr eaLnBrk="0"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3pPr>
              <a:lvl4pPr eaLnBrk="0"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4pPr>
              <a:lvl5pPr eaLnBrk="0"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9pPr>
            </a:lstStyle>
            <a:p>
              <a:pPr algn="ctr" eaLnBrk="1">
                <a:spcBef>
                  <a:spcPts val="875"/>
                </a:spcBef>
              </a:pPr>
              <a:r>
                <a:rPr lang="en-GB" altLang="de-DE" sz="1600" b="1">
                  <a:solidFill>
                    <a:srgbClr val="000000"/>
                  </a:solidFill>
                </a:rPr>
                <a:t>Citizen uses eID to prove identity</a:t>
              </a:r>
            </a:p>
          </p:txBody>
        </p:sp>
        <p:sp>
          <p:nvSpPr>
            <p:cNvPr id="5137" name="AutoShape 9"/>
            <p:cNvSpPr>
              <a:spLocks noChangeArrowheads="1"/>
            </p:cNvSpPr>
            <p:nvPr/>
          </p:nvSpPr>
          <p:spPr bwMode="auto">
            <a:xfrm flipH="1" flipV="1">
              <a:off x="1693" y="627"/>
              <a:ext cx="2374" cy="121"/>
            </a:xfrm>
            <a:prstGeom prst="rightArrow">
              <a:avLst>
                <a:gd name="adj1" fmla="val 60296"/>
                <a:gd name="adj2" fmla="val 306197"/>
              </a:avLst>
            </a:prstGeom>
            <a:solidFill>
              <a:srgbClr val="9C9C9C"/>
            </a:solidFill>
            <a:ln w="9360">
              <a:solidFill>
                <a:srgbClr val="6A6A6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altLang="en-US"/>
            </a:p>
          </p:txBody>
        </p:sp>
      </p:grp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2698750" y="2095500"/>
            <a:ext cx="3756025" cy="136842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9pPr>
          </a:lstStyle>
          <a:p>
            <a:pPr algn="ctr" eaLnBrk="1">
              <a:spcBef>
                <a:spcPts val="875"/>
              </a:spcBef>
            </a:pPr>
            <a:r>
              <a:rPr lang="en-GB" altLang="de-DE" sz="2000" b="1">
                <a:solidFill>
                  <a:srgbClr val="FFFFFF"/>
                </a:solidFill>
              </a:rPr>
              <a:t>Both, the citizen and the service provider, have reliable proof of the identity of the other party</a:t>
            </a:r>
          </a:p>
        </p:txBody>
      </p:sp>
      <p:sp>
        <p:nvSpPr>
          <p:cNvPr id="5128" name="Rectangle 11"/>
          <p:cNvSpPr>
            <a:spLocks noChangeArrowheads="1"/>
          </p:cNvSpPr>
          <p:nvPr/>
        </p:nvSpPr>
        <p:spPr bwMode="auto">
          <a:xfrm>
            <a:off x="6559550" y="965200"/>
            <a:ext cx="2260600" cy="3452813"/>
          </a:xfrm>
          <a:prstGeom prst="rect">
            <a:avLst/>
          </a:prstGeom>
          <a:solidFill>
            <a:srgbClr val="FFFFCC"/>
          </a:solidFill>
          <a:ln w="9360">
            <a:solidFill>
              <a:srgbClr val="9C9C9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en-US"/>
          </a:p>
        </p:txBody>
      </p: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6586538" y="960438"/>
            <a:ext cx="2206625" cy="13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chemeClr val="tx1"/>
                </a:solidFill>
                <a:latin typeface="Arial" charset="0"/>
                <a:ea typeface="unifont" charset="0"/>
                <a:cs typeface="unifont" charset="0"/>
              </a:defRPr>
            </a:lvl9pPr>
          </a:lstStyle>
          <a:p>
            <a:pPr algn="ctr" eaLnBrk="1">
              <a:spcBef>
                <a:spcPts val="1000"/>
              </a:spcBef>
            </a:pPr>
            <a:r>
              <a:rPr lang="en-GB" altLang="de-DE" sz="1600" b="1">
                <a:solidFill>
                  <a:srgbClr val="002060"/>
                </a:solidFill>
              </a:rPr>
              <a:t>Service Provider:</a:t>
            </a:r>
          </a:p>
          <a:p>
            <a:pPr algn="ctr" eaLnBrk="1">
              <a:lnSpc>
                <a:spcPct val="108000"/>
              </a:lnSpc>
              <a:spcBef>
                <a:spcPts val="300"/>
              </a:spcBef>
            </a:pPr>
            <a:endParaRPr lang="en-GB" altLang="de-DE" sz="800" b="1" i="1">
              <a:solidFill>
                <a:srgbClr val="000000"/>
              </a:solidFill>
            </a:endParaRPr>
          </a:p>
          <a:p>
            <a:pPr algn="ctr" eaLnBrk="1">
              <a:lnSpc>
                <a:spcPct val="108000"/>
              </a:lnSpc>
              <a:spcBef>
                <a:spcPts val="300"/>
              </a:spcBef>
            </a:pPr>
            <a:r>
              <a:rPr lang="en-GB" altLang="de-DE" sz="1400" b="1" i="1">
                <a:solidFill>
                  <a:srgbClr val="000000"/>
                </a:solidFill>
              </a:rPr>
              <a:t>Is the citizen able to prove his/her identity?</a:t>
            </a:r>
          </a:p>
          <a:p>
            <a:pPr algn="ctr" eaLnBrk="1">
              <a:lnSpc>
                <a:spcPct val="108000"/>
              </a:lnSpc>
              <a:spcBef>
                <a:spcPts val="875"/>
              </a:spcBef>
            </a:pPr>
            <a:endParaRPr lang="en-GB" altLang="de-DE" sz="1400" b="1" i="1">
              <a:solidFill>
                <a:srgbClr val="000000"/>
              </a:solidFill>
            </a:endParaRPr>
          </a:p>
        </p:txBody>
      </p:sp>
      <p:pic>
        <p:nvPicPr>
          <p:cNvPr id="513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2297113"/>
            <a:ext cx="1544637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1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2886075"/>
            <a:ext cx="1666875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2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3576638"/>
            <a:ext cx="145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3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5"/>
          <a:stretch>
            <a:fillRect/>
          </a:stretch>
        </p:blipFill>
        <p:spPr bwMode="auto">
          <a:xfrm>
            <a:off x="568325" y="2160588"/>
            <a:ext cx="180022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36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4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-22225"/>
            <a:ext cx="7772400" cy="1101725"/>
          </a:xfrm>
        </p:spPr>
        <p:txBody>
          <a:bodyPr lIns="0" tIns="10584" rIns="0" bIns="0"/>
          <a:lstStyle/>
          <a:p>
            <a:pPr eaLnBrk="1" hangingPunct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en-US" altLang="de-DE" sz="2800" smtClean="0"/>
              <a:t>The German eID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de-DE"/>
              <a:t>01.12.2015</a:t>
            </a:r>
          </a:p>
        </p:txBody>
      </p:sp>
      <p:sp>
        <p:nvSpPr>
          <p:cNvPr id="19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076E5A-0397-4B83-BA1B-CAAA3EE0EE89}" type="slidenum">
              <a:rPr lang="en-GB" altLang="de-DE"/>
              <a:pPr>
                <a:defRPr/>
              </a:pPr>
              <a:t>5</a:t>
            </a:fld>
            <a:endParaRPr lang="en-GB" altLang="de-DE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body"/>
          </p:nvPr>
        </p:nvSpPr>
        <p:spPr>
          <a:xfrm>
            <a:off x="493713" y="1008063"/>
            <a:ext cx="8362950" cy="2087562"/>
          </a:xfrm>
        </p:spPr>
        <p:txBody>
          <a:bodyPr lIns="0" tIns="10584" rIns="0" bIns="0" anchor="t"/>
          <a:lstStyle/>
          <a:p>
            <a:pPr marL="431800" indent="-323850" eaLnBrk="1" hangingPunct="1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2800" smtClean="0">
                <a:solidFill>
                  <a:srgbClr val="1369AC"/>
                </a:solidFill>
              </a:rPr>
              <a:t>Based on secure channel citizen ↔ SP</a:t>
            </a:r>
          </a:p>
          <a:p>
            <a:pPr marL="863600" lvl="1" indent="-323850" eaLnBrk="1" hangingPunct="1"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2000" smtClean="0"/>
              <a:t>As opposed to “document oriented” signatures</a:t>
            </a:r>
          </a:p>
          <a:p>
            <a:pPr marL="863600" lvl="1" indent="-323850" eaLnBrk="1" hangingPunct="1"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2000" smtClean="0"/>
              <a:t>Only valid in the moment of authentication</a:t>
            </a:r>
          </a:p>
          <a:p>
            <a:pPr marL="431800" indent="-323850" eaLnBrk="1" hangingPunct="1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2800" smtClean="0">
                <a:solidFill>
                  <a:srgbClr val="1369AC"/>
                </a:solidFill>
              </a:rPr>
              <a:t>Offline capable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-22225"/>
            <a:ext cx="7772400" cy="1101725"/>
          </a:xfrm>
        </p:spPr>
        <p:txBody>
          <a:bodyPr anchor="ctr"/>
          <a:lstStyle/>
          <a:p>
            <a:pPr marL="0" indent="0" eaLnBrk="1" hangingPunct="1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lang="en-US" altLang="de-DE" smtClean="0">
                <a:solidFill>
                  <a:srgbClr val="000000"/>
                </a:solidFill>
              </a:rPr>
              <a:t>The German eID</a:t>
            </a:r>
          </a:p>
        </p:txBody>
      </p:sp>
      <p:grpSp>
        <p:nvGrpSpPr>
          <p:cNvPr id="6150" name="Group 3"/>
          <p:cNvGrpSpPr>
            <a:grpSpLocks/>
          </p:cNvGrpSpPr>
          <p:nvPr/>
        </p:nvGrpSpPr>
        <p:grpSpPr bwMode="auto">
          <a:xfrm>
            <a:off x="2543175" y="3074988"/>
            <a:ext cx="6600825" cy="1679575"/>
            <a:chOff x="1602" y="1937"/>
            <a:chExt cx="4158" cy="1058"/>
          </a:xfrm>
        </p:grpSpPr>
        <p:sp>
          <p:nvSpPr>
            <p:cNvPr id="6152" name="Rectangle 4"/>
            <p:cNvSpPr>
              <a:spLocks noChangeArrowheads="1"/>
            </p:cNvSpPr>
            <p:nvPr/>
          </p:nvSpPr>
          <p:spPr bwMode="auto">
            <a:xfrm>
              <a:off x="1602" y="1937"/>
              <a:ext cx="906" cy="1058"/>
            </a:xfrm>
            <a:prstGeom prst="rect">
              <a:avLst/>
            </a:prstGeom>
            <a:solidFill>
              <a:srgbClr val="CCDDEA"/>
            </a:solidFill>
            <a:ln w="9525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4828" rIns="90000" bIns="45000" anchorCtr="1"/>
            <a:lstStyle>
              <a:lvl1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1pPr>
              <a:lvl2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2pPr>
              <a:lvl3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3pPr>
              <a:lvl4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4pPr>
              <a:lvl5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9pPr>
            </a:lstStyle>
            <a:p>
              <a:pPr algn="ctr" eaLnBrk="1"/>
              <a:r>
                <a:rPr lang="en-GB" altLang="de-DE" sz="1300" b="1">
                  <a:solidFill>
                    <a:srgbClr val="000000"/>
                  </a:solidFill>
                </a:rPr>
                <a:t>Citizen</a:t>
              </a:r>
            </a:p>
          </p:txBody>
        </p:sp>
        <p:sp>
          <p:nvSpPr>
            <p:cNvPr id="6153" name="Rectangle 5"/>
            <p:cNvSpPr>
              <a:spLocks noChangeArrowheads="1"/>
            </p:cNvSpPr>
            <p:nvPr/>
          </p:nvSpPr>
          <p:spPr bwMode="auto">
            <a:xfrm>
              <a:off x="1730" y="2108"/>
              <a:ext cx="647" cy="249"/>
            </a:xfrm>
            <a:prstGeom prst="rect">
              <a:avLst/>
            </a:prstGeom>
            <a:solidFill>
              <a:srgbClr val="99BBD5"/>
            </a:solidFill>
            <a:ln w="9525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4828" rIns="90000" bIns="45000" anchor="ctr"/>
            <a:lstStyle>
              <a:lvl1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1pPr>
              <a:lvl2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2pPr>
              <a:lvl3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3pPr>
              <a:lvl4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4pPr>
              <a:lvl5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9pPr>
            </a:lstStyle>
            <a:p>
              <a:pPr algn="ctr" eaLnBrk="1"/>
              <a:r>
                <a:rPr lang="en-GB" altLang="de-DE" sz="1300">
                  <a:solidFill>
                    <a:srgbClr val="FFFFFF"/>
                  </a:solidFill>
                </a:rPr>
                <a:t>Web Browser</a:t>
              </a:r>
            </a:p>
          </p:txBody>
        </p:sp>
        <p:sp>
          <p:nvSpPr>
            <p:cNvPr id="6154" name="Rectangle 6"/>
            <p:cNvSpPr>
              <a:spLocks noChangeArrowheads="1"/>
            </p:cNvSpPr>
            <p:nvPr/>
          </p:nvSpPr>
          <p:spPr bwMode="auto">
            <a:xfrm>
              <a:off x="1730" y="2535"/>
              <a:ext cx="647" cy="180"/>
            </a:xfrm>
            <a:prstGeom prst="rect">
              <a:avLst/>
            </a:prstGeom>
            <a:solidFill>
              <a:srgbClr val="99BBD5"/>
            </a:solidFill>
            <a:ln w="9525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4828" rIns="90000" bIns="45000" anchor="ctr"/>
            <a:lstStyle>
              <a:lvl1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1pPr>
              <a:lvl2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2pPr>
              <a:lvl3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3pPr>
              <a:lvl4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4pPr>
              <a:lvl5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9pPr>
            </a:lstStyle>
            <a:p>
              <a:pPr algn="ctr" eaLnBrk="1"/>
              <a:r>
                <a:rPr lang="en-GB" altLang="de-DE" sz="1300">
                  <a:solidFill>
                    <a:srgbClr val="FFFFFF"/>
                  </a:solidFill>
                </a:rPr>
                <a:t>eID-Client</a:t>
              </a:r>
            </a:p>
          </p:txBody>
        </p:sp>
        <p:sp>
          <p:nvSpPr>
            <p:cNvPr id="6155" name="Rectangle 7"/>
            <p:cNvSpPr>
              <a:spLocks noChangeArrowheads="1"/>
            </p:cNvSpPr>
            <p:nvPr/>
          </p:nvSpPr>
          <p:spPr bwMode="auto">
            <a:xfrm>
              <a:off x="3454" y="2005"/>
              <a:ext cx="1019" cy="906"/>
            </a:xfrm>
            <a:prstGeom prst="rect">
              <a:avLst/>
            </a:prstGeom>
            <a:solidFill>
              <a:srgbClr val="CCDDEA"/>
            </a:solidFill>
            <a:ln w="9525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4828" rIns="90000" bIns="45000" anchorCtr="1"/>
            <a:lstStyle>
              <a:lvl1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1pPr>
              <a:lvl2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2pPr>
              <a:lvl3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3pPr>
              <a:lvl4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4pPr>
              <a:lvl5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9pPr>
            </a:lstStyle>
            <a:p>
              <a:pPr algn="ctr" eaLnBrk="1"/>
              <a:r>
                <a:rPr lang="en-GB" altLang="de-DE" sz="1300" b="1">
                  <a:solidFill>
                    <a:srgbClr val="000000"/>
                  </a:solidFill>
                </a:rPr>
                <a:t>Service Provider</a:t>
              </a:r>
            </a:p>
          </p:txBody>
        </p:sp>
        <p:sp>
          <p:nvSpPr>
            <p:cNvPr id="6156" name="Rectangle 8"/>
            <p:cNvSpPr>
              <a:spLocks noChangeArrowheads="1"/>
            </p:cNvSpPr>
            <p:nvPr/>
          </p:nvSpPr>
          <p:spPr bwMode="auto">
            <a:xfrm>
              <a:off x="3567" y="2209"/>
              <a:ext cx="793" cy="226"/>
            </a:xfrm>
            <a:prstGeom prst="rect">
              <a:avLst/>
            </a:prstGeom>
            <a:solidFill>
              <a:srgbClr val="99BBD5"/>
            </a:solidFill>
            <a:ln w="9525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4828" rIns="90000" bIns="45000" anchor="ctr"/>
            <a:lstStyle>
              <a:lvl1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1pPr>
              <a:lvl2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2pPr>
              <a:lvl3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3pPr>
              <a:lvl4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4pPr>
              <a:lvl5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9pPr>
            </a:lstStyle>
            <a:p>
              <a:pPr algn="ctr" eaLnBrk="1"/>
              <a:r>
                <a:rPr lang="en-GB" altLang="de-DE" sz="1300">
                  <a:solidFill>
                    <a:srgbClr val="FFFFFF"/>
                  </a:solidFill>
                </a:rPr>
                <a:t>Web Site</a:t>
              </a:r>
            </a:p>
          </p:txBody>
        </p:sp>
        <p:sp>
          <p:nvSpPr>
            <p:cNvPr id="6157" name="Rectangle 9"/>
            <p:cNvSpPr>
              <a:spLocks noChangeArrowheads="1"/>
            </p:cNvSpPr>
            <p:nvPr/>
          </p:nvSpPr>
          <p:spPr bwMode="auto">
            <a:xfrm>
              <a:off x="4815" y="2526"/>
              <a:ext cx="945" cy="378"/>
            </a:xfrm>
            <a:prstGeom prst="rect">
              <a:avLst/>
            </a:prstGeom>
            <a:solidFill>
              <a:srgbClr val="99BBD5"/>
            </a:solidFill>
            <a:ln w="9525">
              <a:solidFill>
                <a:srgbClr val="3465A4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4828" rIns="90000" bIns="45000" anchor="ctr"/>
            <a:lstStyle>
              <a:lvl1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1pPr>
              <a:lvl2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2pPr>
              <a:lvl3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3pPr>
              <a:lvl4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4pPr>
              <a:lvl5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9pPr>
            </a:lstStyle>
            <a:p>
              <a:pPr algn="ctr" eaLnBrk="1"/>
              <a:r>
                <a:rPr lang="en-GB" altLang="de-DE" sz="1300">
                  <a:solidFill>
                    <a:srgbClr val="FFFFFF"/>
                  </a:solidFill>
                </a:rPr>
                <a:t>Background</a:t>
              </a:r>
              <a:br>
                <a:rPr lang="en-GB" altLang="de-DE" sz="1300">
                  <a:solidFill>
                    <a:srgbClr val="FFFFFF"/>
                  </a:solidFill>
                </a:rPr>
              </a:br>
              <a:r>
                <a:rPr lang="en-GB" altLang="de-DE" sz="1300">
                  <a:solidFill>
                    <a:srgbClr val="FFFFFF"/>
                  </a:solidFill>
                </a:rPr>
                <a:t>Infrastructure</a:t>
              </a:r>
            </a:p>
          </p:txBody>
        </p:sp>
        <p:cxnSp>
          <p:nvCxnSpPr>
            <p:cNvPr id="6158" name="AutoShape 10"/>
            <p:cNvCxnSpPr>
              <a:cxnSpLocks noChangeShapeType="1"/>
              <a:stCxn id="6157" idx="1"/>
              <a:endCxn id="6161" idx="3"/>
            </p:cNvCxnSpPr>
            <p:nvPr/>
          </p:nvCxnSpPr>
          <p:spPr bwMode="auto">
            <a:xfrm flipH="1">
              <a:off x="4361" y="2715"/>
              <a:ext cx="452" cy="0"/>
            </a:xfrm>
            <a:prstGeom prst="straightConnector1">
              <a:avLst/>
            </a:prstGeom>
            <a:noFill/>
            <a:ln w="9525">
              <a:solidFill>
                <a:srgbClr val="3465A4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9" name="AutoShape 11"/>
            <p:cNvCxnSpPr>
              <a:cxnSpLocks noChangeShapeType="1"/>
              <a:stCxn id="6153" idx="2"/>
              <a:endCxn id="6154" idx="0"/>
            </p:cNvCxnSpPr>
            <p:nvPr/>
          </p:nvCxnSpPr>
          <p:spPr bwMode="auto">
            <a:xfrm>
              <a:off x="2054" y="2358"/>
              <a:ext cx="0" cy="176"/>
            </a:xfrm>
            <a:prstGeom prst="straightConnector1">
              <a:avLst/>
            </a:prstGeom>
            <a:noFill/>
            <a:ln w="9525">
              <a:solidFill>
                <a:srgbClr val="3465A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6160" name="Rectangle 12"/>
            <p:cNvSpPr>
              <a:spLocks noChangeArrowheads="1"/>
            </p:cNvSpPr>
            <p:nvPr/>
          </p:nvSpPr>
          <p:spPr bwMode="auto">
            <a:xfrm>
              <a:off x="1730" y="2710"/>
              <a:ext cx="647" cy="180"/>
            </a:xfrm>
            <a:prstGeom prst="rect">
              <a:avLst/>
            </a:prstGeom>
            <a:solidFill>
              <a:srgbClr val="99BBD5"/>
            </a:solidFill>
            <a:ln w="9525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4828" rIns="90000" bIns="45000" anchor="ctr"/>
            <a:lstStyle>
              <a:lvl1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1pPr>
              <a:lvl2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2pPr>
              <a:lvl3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3pPr>
              <a:lvl4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4pPr>
              <a:lvl5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9pPr>
            </a:lstStyle>
            <a:p>
              <a:pPr algn="ctr" eaLnBrk="1"/>
              <a:r>
                <a:rPr lang="en-GB" altLang="de-DE" sz="1300">
                  <a:solidFill>
                    <a:srgbClr val="FFFFFF"/>
                  </a:solidFill>
                </a:rPr>
                <a:t>Card Reader</a:t>
              </a:r>
            </a:p>
          </p:txBody>
        </p:sp>
        <p:sp>
          <p:nvSpPr>
            <p:cNvPr id="6161" name="Rectangle 13"/>
            <p:cNvSpPr>
              <a:spLocks noChangeArrowheads="1"/>
            </p:cNvSpPr>
            <p:nvPr/>
          </p:nvSpPr>
          <p:spPr bwMode="auto">
            <a:xfrm>
              <a:off x="3567" y="2634"/>
              <a:ext cx="793" cy="163"/>
            </a:xfrm>
            <a:prstGeom prst="rect">
              <a:avLst/>
            </a:prstGeom>
            <a:solidFill>
              <a:srgbClr val="99BBD5"/>
            </a:solidFill>
            <a:ln w="9525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4828" rIns="90000" bIns="45000" anchor="ctr"/>
            <a:lstStyle>
              <a:lvl1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1pPr>
              <a:lvl2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2pPr>
              <a:lvl3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3pPr>
              <a:lvl4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4pPr>
              <a:lvl5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9pPr>
            </a:lstStyle>
            <a:p>
              <a:pPr algn="ctr" eaLnBrk="1"/>
              <a:r>
                <a:rPr lang="en-GB" altLang="de-DE" sz="1300">
                  <a:solidFill>
                    <a:srgbClr val="FFFFFF"/>
                  </a:solidFill>
                </a:rPr>
                <a:t>eID-Server</a:t>
              </a:r>
            </a:p>
          </p:txBody>
        </p:sp>
        <p:cxnSp>
          <p:nvCxnSpPr>
            <p:cNvPr id="6162" name="AutoShape 14"/>
            <p:cNvCxnSpPr>
              <a:cxnSpLocks noChangeShapeType="1"/>
              <a:stCxn id="6156" idx="2"/>
              <a:endCxn id="6161" idx="0"/>
            </p:cNvCxnSpPr>
            <p:nvPr/>
          </p:nvCxnSpPr>
          <p:spPr bwMode="auto">
            <a:xfrm>
              <a:off x="3964" y="2436"/>
              <a:ext cx="0" cy="198"/>
            </a:xfrm>
            <a:prstGeom prst="straightConnector1">
              <a:avLst/>
            </a:prstGeom>
            <a:noFill/>
            <a:ln w="9525">
              <a:solidFill>
                <a:srgbClr val="3465A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63" name="AutoShape 15"/>
            <p:cNvCxnSpPr>
              <a:cxnSpLocks noChangeShapeType="1"/>
              <a:stCxn id="6155" idx="1"/>
              <a:endCxn id="6152" idx="3"/>
            </p:cNvCxnSpPr>
            <p:nvPr/>
          </p:nvCxnSpPr>
          <p:spPr bwMode="auto">
            <a:xfrm flipH="1">
              <a:off x="2509" y="2458"/>
              <a:ext cx="944" cy="7"/>
            </a:xfrm>
            <a:prstGeom prst="straightConnector1">
              <a:avLst/>
            </a:prstGeom>
            <a:noFill/>
            <a:ln w="36000">
              <a:solidFill>
                <a:srgbClr val="3465A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pic>
        <p:nvPicPr>
          <p:cNvPr id="615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075113"/>
            <a:ext cx="7921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de-DE"/>
              <a:t>01.12.2015</a:t>
            </a:r>
          </a:p>
        </p:txBody>
      </p:sp>
      <p:sp>
        <p:nvSpPr>
          <p:cNvPr id="19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2A0CB5-8C66-4E4F-8EE2-0A94163366E3}" type="slidenum">
              <a:rPr lang="en-GB" altLang="de-DE"/>
              <a:pPr>
                <a:defRPr/>
              </a:pPr>
              <a:t>6</a:t>
            </a:fld>
            <a:endParaRPr lang="en-GB" altLang="de-DE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body"/>
          </p:nvPr>
        </p:nvSpPr>
        <p:spPr>
          <a:xfrm>
            <a:off x="493713" y="1008063"/>
            <a:ext cx="8362950" cy="2087562"/>
          </a:xfrm>
        </p:spPr>
        <p:txBody>
          <a:bodyPr lIns="0" tIns="10584" rIns="0" bIns="0" anchor="t"/>
          <a:lstStyle/>
          <a:p>
            <a:pPr marL="431800" indent="-323850" eaLnBrk="1" hangingPunct="1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2800" smtClean="0">
                <a:solidFill>
                  <a:srgbClr val="1369AC"/>
                </a:solidFill>
              </a:rPr>
              <a:t>No traditional “ID-Provider”</a:t>
            </a:r>
          </a:p>
          <a:p>
            <a:pPr marL="863600" lvl="1" indent="-323850" eaLnBrk="1" hangingPunct="1"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2000" smtClean="0"/>
              <a:t>No central IT security hot spot</a:t>
            </a:r>
          </a:p>
          <a:p>
            <a:pPr marL="863600" lvl="1" indent="-323850" eaLnBrk="1" hangingPunct="1"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2000" smtClean="0"/>
              <a:t>No central entitiy which could track citizens → privacy</a:t>
            </a:r>
          </a:p>
          <a:p>
            <a:pPr marL="431800" indent="-323850" eaLnBrk="1" hangingPunct="1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de-DE" sz="2800" smtClean="0">
                <a:solidFill>
                  <a:srgbClr val="1369AC"/>
                </a:solidFill>
              </a:rPr>
              <a:t>No Service Level Agreements necessary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-22225"/>
            <a:ext cx="7772400" cy="1101725"/>
          </a:xfrm>
        </p:spPr>
        <p:txBody>
          <a:bodyPr anchor="ctr"/>
          <a:lstStyle/>
          <a:p>
            <a:pPr marL="0" indent="0" eaLnBrk="1" hangingPunct="1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lang="en-US" altLang="de-DE" smtClean="0">
                <a:solidFill>
                  <a:srgbClr val="000000"/>
                </a:solidFill>
              </a:rPr>
              <a:t>The German eID</a:t>
            </a:r>
          </a:p>
        </p:txBody>
      </p:sp>
      <p:grpSp>
        <p:nvGrpSpPr>
          <p:cNvPr id="7174" name="Group 3"/>
          <p:cNvGrpSpPr>
            <a:grpSpLocks/>
          </p:cNvGrpSpPr>
          <p:nvPr/>
        </p:nvGrpSpPr>
        <p:grpSpPr bwMode="auto">
          <a:xfrm>
            <a:off x="2543175" y="3074988"/>
            <a:ext cx="6600825" cy="1679575"/>
            <a:chOff x="1602" y="1937"/>
            <a:chExt cx="4158" cy="1058"/>
          </a:xfrm>
        </p:grpSpPr>
        <p:sp>
          <p:nvSpPr>
            <p:cNvPr id="7176" name="Rectangle 4"/>
            <p:cNvSpPr>
              <a:spLocks noChangeArrowheads="1"/>
            </p:cNvSpPr>
            <p:nvPr/>
          </p:nvSpPr>
          <p:spPr bwMode="auto">
            <a:xfrm>
              <a:off x="1602" y="1937"/>
              <a:ext cx="906" cy="1058"/>
            </a:xfrm>
            <a:prstGeom prst="rect">
              <a:avLst/>
            </a:prstGeom>
            <a:solidFill>
              <a:srgbClr val="CCDDEA"/>
            </a:solidFill>
            <a:ln w="9525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4828" rIns="90000" bIns="45000" anchorCtr="1"/>
            <a:lstStyle>
              <a:lvl1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1pPr>
              <a:lvl2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2pPr>
              <a:lvl3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3pPr>
              <a:lvl4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4pPr>
              <a:lvl5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9pPr>
            </a:lstStyle>
            <a:p>
              <a:pPr algn="ctr" eaLnBrk="1"/>
              <a:r>
                <a:rPr lang="en-GB" altLang="de-DE" sz="1300" b="1">
                  <a:solidFill>
                    <a:srgbClr val="000000"/>
                  </a:solidFill>
                </a:rPr>
                <a:t>Citizen</a:t>
              </a:r>
            </a:p>
          </p:txBody>
        </p:sp>
        <p:sp>
          <p:nvSpPr>
            <p:cNvPr id="7177" name="Rectangle 5"/>
            <p:cNvSpPr>
              <a:spLocks noChangeArrowheads="1"/>
            </p:cNvSpPr>
            <p:nvPr/>
          </p:nvSpPr>
          <p:spPr bwMode="auto">
            <a:xfrm>
              <a:off x="1730" y="2108"/>
              <a:ext cx="647" cy="249"/>
            </a:xfrm>
            <a:prstGeom prst="rect">
              <a:avLst/>
            </a:prstGeom>
            <a:solidFill>
              <a:srgbClr val="99BBD5"/>
            </a:solidFill>
            <a:ln w="9525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4828" rIns="90000" bIns="45000" anchor="ctr"/>
            <a:lstStyle>
              <a:lvl1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1pPr>
              <a:lvl2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2pPr>
              <a:lvl3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3pPr>
              <a:lvl4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4pPr>
              <a:lvl5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9pPr>
            </a:lstStyle>
            <a:p>
              <a:pPr algn="ctr" eaLnBrk="1"/>
              <a:r>
                <a:rPr lang="en-GB" altLang="de-DE" sz="1300">
                  <a:solidFill>
                    <a:srgbClr val="FFFFFF"/>
                  </a:solidFill>
                </a:rPr>
                <a:t>Web Browser</a:t>
              </a:r>
            </a:p>
          </p:txBody>
        </p:sp>
        <p:sp>
          <p:nvSpPr>
            <p:cNvPr id="7178" name="Rectangle 6"/>
            <p:cNvSpPr>
              <a:spLocks noChangeArrowheads="1"/>
            </p:cNvSpPr>
            <p:nvPr/>
          </p:nvSpPr>
          <p:spPr bwMode="auto">
            <a:xfrm>
              <a:off x="1730" y="2535"/>
              <a:ext cx="647" cy="180"/>
            </a:xfrm>
            <a:prstGeom prst="rect">
              <a:avLst/>
            </a:prstGeom>
            <a:solidFill>
              <a:srgbClr val="99BBD5"/>
            </a:solidFill>
            <a:ln w="9525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4828" rIns="90000" bIns="45000" anchor="ctr"/>
            <a:lstStyle>
              <a:lvl1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1pPr>
              <a:lvl2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2pPr>
              <a:lvl3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3pPr>
              <a:lvl4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4pPr>
              <a:lvl5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9pPr>
            </a:lstStyle>
            <a:p>
              <a:pPr algn="ctr" eaLnBrk="1"/>
              <a:r>
                <a:rPr lang="en-GB" altLang="de-DE" sz="1300">
                  <a:solidFill>
                    <a:srgbClr val="FFFFFF"/>
                  </a:solidFill>
                </a:rPr>
                <a:t>eID-Client</a:t>
              </a:r>
            </a:p>
          </p:txBody>
        </p:sp>
        <p:sp>
          <p:nvSpPr>
            <p:cNvPr id="7179" name="Rectangle 7"/>
            <p:cNvSpPr>
              <a:spLocks noChangeArrowheads="1"/>
            </p:cNvSpPr>
            <p:nvPr/>
          </p:nvSpPr>
          <p:spPr bwMode="auto">
            <a:xfrm>
              <a:off x="3454" y="2005"/>
              <a:ext cx="1019" cy="906"/>
            </a:xfrm>
            <a:prstGeom prst="rect">
              <a:avLst/>
            </a:prstGeom>
            <a:solidFill>
              <a:srgbClr val="CCDDEA"/>
            </a:solidFill>
            <a:ln w="9525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4828" rIns="90000" bIns="45000" anchorCtr="1"/>
            <a:lstStyle>
              <a:lvl1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1pPr>
              <a:lvl2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2pPr>
              <a:lvl3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3pPr>
              <a:lvl4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4pPr>
              <a:lvl5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9pPr>
            </a:lstStyle>
            <a:p>
              <a:pPr algn="ctr" eaLnBrk="1"/>
              <a:r>
                <a:rPr lang="en-GB" altLang="de-DE" sz="1300" b="1">
                  <a:solidFill>
                    <a:srgbClr val="000000"/>
                  </a:solidFill>
                </a:rPr>
                <a:t>Service Provider</a:t>
              </a:r>
            </a:p>
          </p:txBody>
        </p:sp>
        <p:sp>
          <p:nvSpPr>
            <p:cNvPr id="7180" name="Rectangle 8"/>
            <p:cNvSpPr>
              <a:spLocks noChangeArrowheads="1"/>
            </p:cNvSpPr>
            <p:nvPr/>
          </p:nvSpPr>
          <p:spPr bwMode="auto">
            <a:xfrm>
              <a:off x="3567" y="2209"/>
              <a:ext cx="793" cy="226"/>
            </a:xfrm>
            <a:prstGeom prst="rect">
              <a:avLst/>
            </a:prstGeom>
            <a:solidFill>
              <a:srgbClr val="99BBD5"/>
            </a:solidFill>
            <a:ln w="9525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4828" rIns="90000" bIns="45000" anchor="ctr"/>
            <a:lstStyle>
              <a:lvl1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1pPr>
              <a:lvl2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2pPr>
              <a:lvl3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3pPr>
              <a:lvl4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4pPr>
              <a:lvl5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9pPr>
            </a:lstStyle>
            <a:p>
              <a:pPr algn="ctr" eaLnBrk="1"/>
              <a:r>
                <a:rPr lang="en-GB" altLang="de-DE" sz="1300">
                  <a:solidFill>
                    <a:srgbClr val="FFFFFF"/>
                  </a:solidFill>
                </a:rPr>
                <a:t>Web Site</a:t>
              </a:r>
            </a:p>
          </p:txBody>
        </p:sp>
        <p:sp>
          <p:nvSpPr>
            <p:cNvPr id="7181" name="Rectangle 9"/>
            <p:cNvSpPr>
              <a:spLocks noChangeArrowheads="1"/>
            </p:cNvSpPr>
            <p:nvPr/>
          </p:nvSpPr>
          <p:spPr bwMode="auto">
            <a:xfrm>
              <a:off x="4815" y="2526"/>
              <a:ext cx="945" cy="378"/>
            </a:xfrm>
            <a:prstGeom prst="rect">
              <a:avLst/>
            </a:prstGeom>
            <a:solidFill>
              <a:srgbClr val="99BBD5"/>
            </a:solidFill>
            <a:ln w="9525">
              <a:solidFill>
                <a:srgbClr val="3465A4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4828" rIns="90000" bIns="45000" anchor="ctr"/>
            <a:lstStyle>
              <a:lvl1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1pPr>
              <a:lvl2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2pPr>
              <a:lvl3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3pPr>
              <a:lvl4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4pPr>
              <a:lvl5pPr eaLnBrk="0"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  <a:tab pos="1347788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9pPr>
            </a:lstStyle>
            <a:p>
              <a:pPr algn="ctr" eaLnBrk="1"/>
              <a:r>
                <a:rPr lang="en-GB" altLang="de-DE" sz="1300">
                  <a:solidFill>
                    <a:srgbClr val="FFFFFF"/>
                  </a:solidFill>
                </a:rPr>
                <a:t>Background</a:t>
              </a:r>
              <a:br>
                <a:rPr lang="en-GB" altLang="de-DE" sz="1300">
                  <a:solidFill>
                    <a:srgbClr val="FFFFFF"/>
                  </a:solidFill>
                </a:rPr>
              </a:br>
              <a:r>
                <a:rPr lang="en-GB" altLang="de-DE" sz="1300">
                  <a:solidFill>
                    <a:srgbClr val="FFFFFF"/>
                  </a:solidFill>
                </a:rPr>
                <a:t>Infrastructure</a:t>
              </a:r>
            </a:p>
          </p:txBody>
        </p:sp>
        <p:cxnSp>
          <p:nvCxnSpPr>
            <p:cNvPr id="7182" name="AutoShape 10"/>
            <p:cNvCxnSpPr>
              <a:cxnSpLocks noChangeShapeType="1"/>
              <a:stCxn id="7181" idx="1"/>
              <a:endCxn id="7185" idx="3"/>
            </p:cNvCxnSpPr>
            <p:nvPr/>
          </p:nvCxnSpPr>
          <p:spPr bwMode="auto">
            <a:xfrm flipH="1">
              <a:off x="4361" y="2715"/>
              <a:ext cx="452" cy="0"/>
            </a:xfrm>
            <a:prstGeom prst="straightConnector1">
              <a:avLst/>
            </a:prstGeom>
            <a:noFill/>
            <a:ln w="9525">
              <a:solidFill>
                <a:srgbClr val="3465A4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83" name="AutoShape 11"/>
            <p:cNvCxnSpPr>
              <a:cxnSpLocks noChangeShapeType="1"/>
              <a:stCxn id="7177" idx="2"/>
              <a:endCxn id="7178" idx="0"/>
            </p:cNvCxnSpPr>
            <p:nvPr/>
          </p:nvCxnSpPr>
          <p:spPr bwMode="auto">
            <a:xfrm>
              <a:off x="2054" y="2358"/>
              <a:ext cx="0" cy="176"/>
            </a:xfrm>
            <a:prstGeom prst="straightConnector1">
              <a:avLst/>
            </a:prstGeom>
            <a:noFill/>
            <a:ln w="9525">
              <a:solidFill>
                <a:srgbClr val="3465A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84" name="Rectangle 12"/>
            <p:cNvSpPr>
              <a:spLocks noChangeArrowheads="1"/>
            </p:cNvSpPr>
            <p:nvPr/>
          </p:nvSpPr>
          <p:spPr bwMode="auto">
            <a:xfrm>
              <a:off x="1730" y="2710"/>
              <a:ext cx="647" cy="180"/>
            </a:xfrm>
            <a:prstGeom prst="rect">
              <a:avLst/>
            </a:prstGeom>
            <a:solidFill>
              <a:srgbClr val="99BBD5"/>
            </a:solidFill>
            <a:ln w="9525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4828" rIns="90000" bIns="45000" anchor="ctr"/>
            <a:lstStyle>
              <a:lvl1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1pPr>
              <a:lvl2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2pPr>
              <a:lvl3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3pPr>
              <a:lvl4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4pPr>
              <a:lvl5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9pPr>
            </a:lstStyle>
            <a:p>
              <a:pPr algn="ctr" eaLnBrk="1"/>
              <a:r>
                <a:rPr lang="en-GB" altLang="de-DE" sz="1300">
                  <a:solidFill>
                    <a:srgbClr val="FFFFFF"/>
                  </a:solidFill>
                </a:rPr>
                <a:t>Card Reader</a:t>
              </a:r>
            </a:p>
          </p:txBody>
        </p:sp>
        <p:sp>
          <p:nvSpPr>
            <p:cNvPr id="7185" name="Rectangle 13"/>
            <p:cNvSpPr>
              <a:spLocks noChangeArrowheads="1"/>
            </p:cNvSpPr>
            <p:nvPr/>
          </p:nvSpPr>
          <p:spPr bwMode="auto">
            <a:xfrm>
              <a:off x="3567" y="2634"/>
              <a:ext cx="793" cy="163"/>
            </a:xfrm>
            <a:prstGeom prst="rect">
              <a:avLst/>
            </a:prstGeom>
            <a:solidFill>
              <a:srgbClr val="99BBD5"/>
            </a:solidFill>
            <a:ln w="9525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4828" rIns="90000" bIns="45000" anchor="ctr"/>
            <a:lstStyle>
              <a:lvl1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1pPr>
              <a:lvl2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2pPr>
              <a:lvl3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3pPr>
              <a:lvl4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4pPr>
              <a:lvl5pPr eaLnBrk="0"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449263" algn="l"/>
                  <a:tab pos="898525" algn="l"/>
                </a:tabLst>
                <a:defRPr>
                  <a:solidFill>
                    <a:schemeClr val="tx1"/>
                  </a:solidFill>
                  <a:latin typeface="Arial" charset="0"/>
                  <a:ea typeface="unifont" charset="0"/>
                  <a:cs typeface="unifont" charset="0"/>
                </a:defRPr>
              </a:lvl9pPr>
            </a:lstStyle>
            <a:p>
              <a:pPr algn="ctr" eaLnBrk="1"/>
              <a:r>
                <a:rPr lang="en-GB" altLang="de-DE" sz="1300">
                  <a:solidFill>
                    <a:srgbClr val="FFFFFF"/>
                  </a:solidFill>
                </a:rPr>
                <a:t>eID-Server</a:t>
              </a:r>
            </a:p>
          </p:txBody>
        </p:sp>
        <p:cxnSp>
          <p:nvCxnSpPr>
            <p:cNvPr id="7186" name="AutoShape 14"/>
            <p:cNvCxnSpPr>
              <a:cxnSpLocks noChangeShapeType="1"/>
              <a:stCxn id="7180" idx="2"/>
              <a:endCxn id="7185" idx="0"/>
            </p:cNvCxnSpPr>
            <p:nvPr/>
          </p:nvCxnSpPr>
          <p:spPr bwMode="auto">
            <a:xfrm>
              <a:off x="3964" y="2436"/>
              <a:ext cx="0" cy="198"/>
            </a:xfrm>
            <a:prstGeom prst="straightConnector1">
              <a:avLst/>
            </a:prstGeom>
            <a:noFill/>
            <a:ln w="9525">
              <a:solidFill>
                <a:srgbClr val="3465A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87" name="AutoShape 15"/>
            <p:cNvCxnSpPr>
              <a:cxnSpLocks noChangeShapeType="1"/>
              <a:stCxn id="7179" idx="1"/>
              <a:endCxn id="7176" idx="3"/>
            </p:cNvCxnSpPr>
            <p:nvPr/>
          </p:nvCxnSpPr>
          <p:spPr bwMode="auto">
            <a:xfrm flipH="1">
              <a:off x="2509" y="2458"/>
              <a:ext cx="944" cy="7"/>
            </a:xfrm>
            <a:prstGeom prst="straightConnector1">
              <a:avLst/>
            </a:prstGeom>
            <a:noFill/>
            <a:ln w="36000">
              <a:solidFill>
                <a:srgbClr val="3465A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pic>
        <p:nvPicPr>
          <p:cNvPr id="717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075113"/>
            <a:ext cx="7921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de-DE"/>
              <a:t>01.12.2015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5FAB18-DAF1-4A94-BF08-17F1D9E0EA94}" type="slidenum">
              <a:rPr lang="en-GB" altLang="de-DE"/>
              <a:pPr>
                <a:defRPr/>
              </a:pPr>
              <a:t>7</a:t>
            </a:fld>
            <a:endParaRPr lang="en-GB" altLang="de-DE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995488"/>
            <a:ext cx="8615363" cy="2468562"/>
          </a:xfrm>
        </p:spPr>
        <p:txBody>
          <a:bodyPr lIns="0" tIns="10584" rIns="0" bIns="0" anchor="t"/>
          <a:lstStyle/>
          <a:p>
            <a:pPr eaLnBrk="1" hangingPunct="1"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/>
            </a:pPr>
            <a:r>
              <a:rPr lang="en-US" altLang="de-DE" sz="2800" smtClean="0">
                <a:solidFill>
                  <a:srgbClr val="1369AC"/>
                </a:solidFill>
              </a:rPr>
              <a:t>Many different eID schemes</a:t>
            </a:r>
          </a:p>
          <a:p>
            <a:pPr marL="863600" lvl="1" indent="-323850" eaLnBrk="1" hangingPunct="1"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/>
            </a:pPr>
            <a:r>
              <a:rPr lang="en-US" altLang="de-DE" sz="2000" smtClean="0"/>
              <a:t>Smartcard based, TAN based, server based, …</a:t>
            </a:r>
          </a:p>
          <a:p>
            <a:pPr marL="863600" lvl="1" indent="-323850" eaLnBrk="1" hangingPunct="1"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/>
            </a:pPr>
            <a:r>
              <a:rPr lang="en-US" altLang="de-DE" sz="2000" smtClean="0"/>
              <a:t>Based on signature or secure channel or …</a:t>
            </a:r>
          </a:p>
          <a:p>
            <a:pPr marL="863600" lvl="1" indent="-323850" eaLnBrk="1" hangingPunct="1"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/>
            </a:pPr>
            <a:r>
              <a:rPr lang="en-US" altLang="de-DE" sz="2000" smtClean="0"/>
              <a:t>Operated by government or private sector (or both)</a:t>
            </a:r>
          </a:p>
          <a:p>
            <a:pPr eaLnBrk="1" hangingPunct="1">
              <a:spcAft>
                <a:spcPts val="1425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/>
            </a:pPr>
            <a:r>
              <a:rPr lang="en-US" altLang="de-DE" sz="2800" smtClean="0">
                <a:solidFill>
                  <a:srgbClr val="1369AC"/>
                </a:solidFill>
              </a:rPr>
              <a:t>Interop. framework must deal with all of them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-22225"/>
            <a:ext cx="7772400" cy="1101725"/>
          </a:xfrm>
        </p:spPr>
        <p:txBody>
          <a:bodyPr anchor="ctr"/>
          <a:lstStyle/>
          <a:p>
            <a:pPr marL="0" indent="0" eaLnBrk="1" hangingPunct="1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lang="en-US" altLang="de-DE" smtClean="0">
                <a:solidFill>
                  <a:srgbClr val="000000"/>
                </a:solidFill>
              </a:rPr>
              <a:t>European Interoperability</a:t>
            </a:r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863600"/>
            <a:ext cx="2084387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de-DE"/>
              <a:t>01.12.2015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9C9E8C-5471-4246-8F5D-8FB7BF2C18DB}" type="slidenum">
              <a:rPr lang="en-GB" altLang="de-DE"/>
              <a:pPr>
                <a:defRPr/>
              </a:pPr>
              <a:t>8</a:t>
            </a:fld>
            <a:endParaRPr lang="en-GB" altLang="de-DE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008063"/>
            <a:ext cx="4981575" cy="3455987"/>
          </a:xfrm>
        </p:spPr>
        <p:txBody>
          <a:bodyPr lIns="0" tIns="10584" rIns="0" bIns="0" anchor="t">
            <a:normAutofit/>
          </a:bodyPr>
          <a:lstStyle/>
          <a:p>
            <a:pPr marL="431800" indent="-323850" eaLnBrk="1" hangingPunct="1">
              <a:lnSpc>
                <a:spcPct val="77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en-US" altLang="de-DE" sz="2000" smtClean="0">
                <a:solidFill>
                  <a:srgbClr val="1369AC"/>
                </a:solidFill>
              </a:rPr>
              <a:t>eID scheme provides central “Proxy” all SPs can connect to</a:t>
            </a:r>
          </a:p>
          <a:p>
            <a:pPr marL="863600" lvl="1" indent="-323850" eaLnBrk="1" hangingPunct="1">
              <a:lnSpc>
                <a:spcPct val="77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en-US" altLang="de-DE" sz="1400" smtClean="0"/>
              <a:t>Well suited for eID schemes already having a central entity</a:t>
            </a:r>
          </a:p>
          <a:p>
            <a:pPr marL="431800" indent="-323850" eaLnBrk="1" hangingPunct="1">
              <a:lnSpc>
                <a:spcPct val="77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en-US" altLang="de-DE" sz="2000" smtClean="0">
                <a:solidFill>
                  <a:srgbClr val="1369AC"/>
                </a:solidFill>
              </a:rPr>
              <a:t>Pro</a:t>
            </a:r>
          </a:p>
          <a:p>
            <a:pPr marL="863600" lvl="1" indent="-323850" eaLnBrk="1" hangingPunct="1">
              <a:lnSpc>
                <a:spcPct val="77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en-US" altLang="de-DE" sz="1400" smtClean="0"/>
              <a:t>SPs needs to implement only a single interface</a:t>
            </a:r>
          </a:p>
          <a:p>
            <a:pPr marL="431800" indent="-323850" eaLnBrk="1" hangingPunct="1">
              <a:lnSpc>
                <a:spcPct val="77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en-US" altLang="de-DE" sz="2000" smtClean="0">
                <a:solidFill>
                  <a:srgbClr val="1369AC"/>
                </a:solidFill>
              </a:rPr>
              <a:t>Con</a:t>
            </a:r>
          </a:p>
          <a:p>
            <a:pPr marL="863600" lvl="1" indent="-323850" eaLnBrk="1" hangingPunct="1">
              <a:lnSpc>
                <a:spcPct val="77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en-US" altLang="de-DE" sz="1400" smtClean="0"/>
              <a:t>No end-to-end relationship between citizen and SP</a:t>
            </a:r>
          </a:p>
          <a:p>
            <a:pPr marL="863600" lvl="1" indent="-323850" eaLnBrk="1" hangingPunct="1">
              <a:lnSpc>
                <a:spcPct val="77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en-US" altLang="de-DE" sz="1400" smtClean="0"/>
              <a:t>Which law to use? Who is the data controller?</a:t>
            </a:r>
          </a:p>
          <a:p>
            <a:pPr marL="863600" lvl="1" indent="-323850" eaLnBrk="1" hangingPunct="1">
              <a:lnSpc>
                <a:spcPct val="77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en-US" altLang="de-DE" sz="1400" smtClean="0"/>
              <a:t>The proxy knows everything → Tracking</a:t>
            </a:r>
          </a:p>
          <a:p>
            <a:pPr marL="863600" lvl="1" indent="-323850" eaLnBrk="1" hangingPunct="1">
              <a:lnSpc>
                <a:spcPct val="77000"/>
              </a:lnSpc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en-US" altLang="de-DE" sz="1400" smtClean="0"/>
              <a:t>Single Point of Failure → Availability?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-22225"/>
            <a:ext cx="7772400" cy="1101725"/>
          </a:xfrm>
        </p:spPr>
        <p:txBody>
          <a:bodyPr anchor="ctr"/>
          <a:lstStyle/>
          <a:p>
            <a:pPr marL="0" indent="0" eaLnBrk="1" hangingPunct="1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lang="en-US" altLang="de-DE" smtClean="0">
                <a:solidFill>
                  <a:srgbClr val="000000"/>
                </a:solidFill>
              </a:rPr>
              <a:t>Proxy based</a:t>
            </a:r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509713"/>
            <a:ext cx="3598863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de-DE"/>
              <a:t>01.12.2015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4D59B5-6B2A-4322-8378-944D8327D90C}" type="slidenum">
              <a:rPr lang="en-GB" altLang="de-DE"/>
              <a:pPr>
                <a:defRPr/>
              </a:pPr>
              <a:t>9</a:t>
            </a:fld>
            <a:endParaRPr lang="en-GB" altLang="de-DE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body"/>
          </p:nvPr>
        </p:nvSpPr>
        <p:spPr>
          <a:xfrm>
            <a:off x="3203575" y="1116013"/>
            <a:ext cx="5795963" cy="3455987"/>
          </a:xfrm>
        </p:spPr>
        <p:txBody>
          <a:bodyPr lIns="0" tIns="10584" rIns="0" bIns="0" anchor="t">
            <a:normAutofit fontScale="92500" lnSpcReduction="10000"/>
          </a:bodyPr>
          <a:lstStyle/>
          <a:p>
            <a:pPr marL="431800" indent="-323850" eaLnBrk="1" hangingPunct="1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/>
            </a:pPr>
            <a:r>
              <a:rPr lang="en-US" altLang="de-DE" sz="2800" dirty="0" err="1" smtClean="0">
                <a:solidFill>
                  <a:srgbClr val="1369AC"/>
                </a:solidFill>
              </a:rPr>
              <a:t>eID</a:t>
            </a:r>
            <a:r>
              <a:rPr lang="en-US" altLang="de-DE" sz="2800" dirty="0" smtClean="0">
                <a:solidFill>
                  <a:srgbClr val="1369AC"/>
                </a:solidFill>
              </a:rPr>
              <a:t> scheme provides middleware to SPs</a:t>
            </a:r>
          </a:p>
          <a:p>
            <a:pPr marL="863600" lvl="1" indent="-323850" eaLnBrk="1" hangingPunct="1"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/>
            </a:pPr>
            <a:r>
              <a:rPr lang="en-US" altLang="de-DE" sz="2000" dirty="0" smtClean="0"/>
              <a:t>Well suited for </a:t>
            </a:r>
            <a:r>
              <a:rPr lang="en-US" altLang="de-DE" sz="2000" dirty="0" err="1" smtClean="0"/>
              <a:t>eID</a:t>
            </a:r>
            <a:r>
              <a:rPr lang="en-US" altLang="de-DE" sz="2000" dirty="0" smtClean="0"/>
              <a:t> schemes having no central entity</a:t>
            </a:r>
          </a:p>
          <a:p>
            <a:pPr marL="431800" indent="-323850" eaLnBrk="1" hangingPunct="1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/>
            </a:pPr>
            <a:r>
              <a:rPr lang="en-US" altLang="de-DE" sz="2800" dirty="0" smtClean="0">
                <a:solidFill>
                  <a:srgbClr val="1369AC"/>
                </a:solidFill>
              </a:rPr>
              <a:t>Pro</a:t>
            </a:r>
          </a:p>
          <a:p>
            <a:pPr marL="863600" lvl="1" indent="-323850" eaLnBrk="1" hangingPunct="1"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/>
            </a:pPr>
            <a:r>
              <a:rPr lang="en-US" altLang="de-DE" sz="2000" dirty="0" smtClean="0"/>
              <a:t>End-to-end relationship (allows mutual auth.)</a:t>
            </a:r>
          </a:p>
          <a:p>
            <a:pPr marL="863600" lvl="1" indent="-323850" eaLnBrk="1" hangingPunct="1"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/>
            </a:pPr>
            <a:r>
              <a:rPr lang="en-US" altLang="de-DE" sz="2000" dirty="0" smtClean="0"/>
              <a:t>No central component</a:t>
            </a:r>
          </a:p>
          <a:p>
            <a:pPr marL="431800" indent="-323850" eaLnBrk="1" hangingPunct="1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/>
            </a:pPr>
            <a:r>
              <a:rPr lang="en-US" altLang="de-DE" sz="2800" dirty="0" smtClean="0">
                <a:solidFill>
                  <a:srgbClr val="1369AC"/>
                </a:solidFill>
              </a:rPr>
              <a:t>Con</a:t>
            </a:r>
          </a:p>
          <a:p>
            <a:pPr marL="863600" lvl="1" indent="-323850" eaLnBrk="1" hangingPunct="1">
              <a:spcAft>
                <a:spcPts val="1138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/>
            </a:pPr>
            <a:r>
              <a:rPr lang="en-US" altLang="de-DE" sz="2000" dirty="0" smtClean="0"/>
              <a:t>Service provider needs to deploy middleware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85800" y="-22225"/>
            <a:ext cx="7772400" cy="1101725"/>
          </a:xfrm>
        </p:spPr>
        <p:txBody>
          <a:bodyPr anchor="ctr"/>
          <a:lstStyle/>
          <a:p>
            <a:pPr marL="0" indent="0" eaLnBrk="1" hangingPunct="1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lang="en-US" altLang="de-DE" smtClean="0">
                <a:solidFill>
                  <a:srgbClr val="000000"/>
                </a:solidFill>
              </a:rPr>
              <a:t>Pure Middleware based</a:t>
            </a: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231900"/>
            <a:ext cx="1985963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unifont"/>
        <a:cs typeface="unifont"/>
      </a:majorFont>
      <a:minorFont>
        <a:latin typeface="Calibri"/>
        <a:ea typeface="unifont"/>
        <a:cs typeface="unifont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735</Words>
  <Application>Microsoft Office PowerPoint</Application>
  <PresentationFormat>On-screen Show (16:9)</PresentationFormat>
  <Paragraphs>179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unifont</vt:lpstr>
      <vt:lpstr>Times New Roman</vt:lpstr>
      <vt:lpstr>Calibri</vt:lpstr>
      <vt:lpstr>DejaVu Sans</vt:lpstr>
      <vt:lpstr>Wingdings</vt:lpstr>
      <vt:lpstr>Symbol</vt:lpstr>
      <vt:lpstr>Larissa</vt:lpstr>
      <vt:lpstr>The German eID and eIDAS</vt:lpstr>
      <vt:lpstr>Electronic Identification @ eIDAS</vt:lpstr>
      <vt:lpstr>The German eID</vt:lpstr>
      <vt:lpstr>The German eID</vt:lpstr>
      <vt:lpstr>The German eID</vt:lpstr>
      <vt:lpstr>The German eID</vt:lpstr>
      <vt:lpstr>European Interoperability</vt:lpstr>
      <vt:lpstr>Proxy based</vt:lpstr>
      <vt:lpstr>Pure Middleware based</vt:lpstr>
      <vt:lpstr>“Hybrid”</vt:lpstr>
      <vt:lpstr>Interoperability Framework</vt:lpstr>
      <vt:lpstr>DE &amp; eIDAS : eID scheme</vt:lpstr>
      <vt:lpstr>DE &amp; eIDAS : Service Providers</vt:lpstr>
      <vt:lpstr>Current Status / Way forward</vt:lpstr>
      <vt:lpstr>Long-term Hypothesis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Losch</dc:creator>
  <cp:lastModifiedBy>Robert Losch</cp:lastModifiedBy>
  <cp:revision>38</cp:revision>
  <cp:lastPrinted>1601-01-01T00:00:00Z</cp:lastPrinted>
  <dcterms:created xsi:type="dcterms:W3CDTF">2015-11-17T14:38:05Z</dcterms:created>
  <dcterms:modified xsi:type="dcterms:W3CDTF">2015-11-30T13:20:53Z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CTIE</vt:lpwstr>
  </property>
  <property fmtid="{D5CDD505-2E9C-101B-9397-08002B2CF9AE}" pid="4" name="HiddenSlides">
    <vt:r8>0</vt:r8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r8>0</vt:r8>
  </property>
  <property fmtid="{D5CDD505-2E9C-101B-9397-08002B2CF9AE}" pid="8" name="Notes">
    <vt:r8>0</vt:r8>
  </property>
  <property fmtid="{D5CDD505-2E9C-101B-9397-08002B2CF9AE}" pid="9" name="PresentationFormat">
    <vt:lpwstr>On-screen Show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r8>1</vt:r8>
  </property>
</Properties>
</file>