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8.xml" ContentType="application/vnd.openxmlformats-officedocument.presentationml.notesSlide+xml"/>
  <Override PartName="/ppt/tags/tag174.xml" ContentType="application/vnd.openxmlformats-officedocument.presentationml.tags+xml"/>
  <Override PartName="/ppt/notesSlides/notesSlide19.xml" ContentType="application/vnd.openxmlformats-officedocument.presentationml.notesSlide+xml"/>
  <Override PartName="/ppt/tags/tag175.xml" ContentType="application/vnd.openxmlformats-officedocument.presentationml.tags+xml"/>
  <Override PartName="/ppt/notesSlides/notesSlide20.xml" ContentType="application/vnd.openxmlformats-officedocument.presentationml.notesSlide+xml"/>
  <Override PartName="/ppt/tags/tag176.xml" ContentType="application/vnd.openxmlformats-officedocument.presentationml.tags+xml"/>
  <Override PartName="/ppt/notesSlides/notesSlide21.xml" ContentType="application/vnd.openxmlformats-officedocument.presentationml.notesSlide+xml"/>
  <Override PartName="/ppt/tags/tag17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8.xml" ContentType="application/vnd.openxmlformats-officedocument.presentationml.tags+xml"/>
  <Override PartName="/ppt/notesSlides/notesSlide24.xml" ContentType="application/vnd.openxmlformats-officedocument.presentationml.notesSlide+xml"/>
  <Override PartName="/ppt/tags/tag179.xml" ContentType="application/vnd.openxmlformats-officedocument.presentationml.tags+xml"/>
  <Override PartName="/ppt/notesSlides/notesSlide2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2.xml" ContentType="application/vnd.openxmlformats-officedocument.presentationml.tags+xml"/>
  <Override PartName="/ppt/notesSlides/notesSlide2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375" r:id="rId6"/>
    <p:sldId id="257" r:id="rId7"/>
    <p:sldId id="258" r:id="rId8"/>
    <p:sldId id="268" r:id="rId9"/>
    <p:sldId id="265" r:id="rId10"/>
    <p:sldId id="266" r:id="rId11"/>
    <p:sldId id="288" r:id="rId12"/>
    <p:sldId id="289" r:id="rId13"/>
    <p:sldId id="277" r:id="rId14"/>
    <p:sldId id="274" r:id="rId15"/>
    <p:sldId id="336" r:id="rId16"/>
    <p:sldId id="284" r:id="rId17"/>
    <p:sldId id="319" r:id="rId18"/>
    <p:sldId id="279" r:id="rId19"/>
    <p:sldId id="297" r:id="rId20"/>
    <p:sldId id="299" r:id="rId21"/>
    <p:sldId id="317" r:id="rId22"/>
    <p:sldId id="318" r:id="rId23"/>
    <p:sldId id="337" r:id="rId24"/>
    <p:sldId id="338" r:id="rId25"/>
    <p:sldId id="339" r:id="rId26"/>
    <p:sldId id="340" r:id="rId27"/>
    <p:sldId id="341" r:id="rId28"/>
    <p:sldId id="354" r:id="rId29"/>
    <p:sldId id="355" r:id="rId30"/>
    <p:sldId id="356" r:id="rId31"/>
    <p:sldId id="357" r:id="rId32"/>
    <p:sldId id="358" r:id="rId33"/>
    <p:sldId id="347" r:id="rId34"/>
    <p:sldId id="348" r:id="rId35"/>
    <p:sldId id="349" r:id="rId36"/>
    <p:sldId id="350" r:id="rId37"/>
    <p:sldId id="351" r:id="rId38"/>
    <p:sldId id="278" r:id="rId39"/>
    <p:sldId id="320" r:id="rId40"/>
    <p:sldId id="386" r:id="rId41"/>
    <p:sldId id="388" r:id="rId42"/>
    <p:sldId id="385" r:id="rId43"/>
    <p:sldId id="384" r:id="rId44"/>
    <p:sldId id="390"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guide id="3" pos="5692">
          <p15:clr>
            <a:srgbClr val="A4A3A4"/>
          </p15:clr>
        </p15:guide>
        <p15:guide id="4"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mboni, Alessandro" initials="ZA" lastIdx="0" clrIdx="0">
    <p:extLst/>
  </p:cmAuthor>
  <p:cmAuthor id="2" name="Michael Scanlon" initials="MS"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D00"/>
    <a:srgbClr val="5496D4"/>
    <a:srgbClr val="80A3CA"/>
    <a:srgbClr val="009999"/>
    <a:srgbClr val="EAF5F6"/>
    <a:srgbClr val="B6DCDF"/>
    <a:srgbClr val="FDC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2007" autoAdjust="0"/>
  </p:normalViewPr>
  <p:slideViewPr>
    <p:cSldViewPr>
      <p:cViewPr varScale="1">
        <p:scale>
          <a:sx n="82" d="100"/>
          <a:sy n="82" d="100"/>
        </p:scale>
        <p:origin x="1445" y="62"/>
      </p:cViewPr>
      <p:guideLst>
        <p:guide orient="horz" pos="2115"/>
        <p:guide pos="2880"/>
        <p:guide pos="5692"/>
        <p:guide pos="204"/>
      </p:guideLst>
    </p:cSldViewPr>
  </p:slideViewPr>
  <p:outlineViewPr>
    <p:cViewPr>
      <p:scale>
        <a:sx n="33" d="100"/>
        <a:sy n="33" d="100"/>
      </p:scale>
      <p:origin x="0" y="8250"/>
    </p:cViewPr>
  </p:outlineViewPr>
  <p:notesTextViewPr>
    <p:cViewPr>
      <p:scale>
        <a:sx n="75" d="100"/>
        <a:sy n="75" d="100"/>
      </p:scale>
      <p:origin x="0" y="0"/>
    </p:cViewPr>
  </p:notesTextViewPr>
  <p:notesViewPr>
    <p:cSldViewPr>
      <p:cViewPr varScale="1">
        <p:scale>
          <a:sx n="120" d="100"/>
          <a:sy n="120" d="100"/>
        </p:scale>
        <p:origin x="-11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fr-CH"/>
          </a:p>
        </p:txBody>
      </p:sp>
      <p:sp>
        <p:nvSpPr>
          <p:cNvPr id="3" name="Espace réservé de la date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DB4C6545-DE21-4D42-90B9-358D2B5C9BD3}" type="datetimeFigureOut">
              <a:rPr lang="fr-CH"/>
              <a:pPr>
                <a:defRPr/>
              </a:pPr>
              <a:t>25.11.2015</a:t>
            </a:fld>
            <a:endParaRPr lang="fr-CH"/>
          </a:p>
        </p:txBody>
      </p:sp>
      <p:sp>
        <p:nvSpPr>
          <p:cNvPr id="4" name="Espace réservé du pied de page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fr-CH"/>
          </a:p>
        </p:txBody>
      </p:sp>
      <p:sp>
        <p:nvSpPr>
          <p:cNvPr id="5" name="Espace réservé du numéro de diapositive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49AFCFC-08F2-4D3F-8046-0DCA77F23EF8}" type="slidenum">
              <a:rPr lang="fr-CH"/>
              <a:pPr>
                <a:defRPr/>
              </a:pPr>
              <a:t>‹#›</a:t>
            </a:fld>
            <a:endParaRPr lang="fr-CH"/>
          </a:p>
        </p:txBody>
      </p:sp>
    </p:spTree>
    <p:extLst>
      <p:ext uri="{BB962C8B-B14F-4D97-AF65-F5344CB8AC3E}">
        <p14:creationId xmlns:p14="http://schemas.microsoft.com/office/powerpoint/2010/main" val="2964106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1" y="4343401"/>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6150"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4CAA6F3-82AA-47A8-BA7A-1E0FF599BA86}" type="slidenum">
              <a:rPr lang="en-US"/>
              <a:pPr>
                <a:defRPr/>
              </a:pPr>
              <a:t>‹#›</a:t>
            </a:fld>
            <a:endParaRPr lang="en-US"/>
          </a:p>
        </p:txBody>
      </p:sp>
    </p:spTree>
    <p:extLst>
      <p:ext uri="{BB962C8B-B14F-4D97-AF65-F5344CB8AC3E}">
        <p14:creationId xmlns:p14="http://schemas.microsoft.com/office/powerpoint/2010/main" val="5890574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a:t>
            </a:fld>
            <a:endParaRPr lang="en-US" dirty="0"/>
          </a:p>
        </p:txBody>
      </p:sp>
    </p:spTree>
    <p:extLst>
      <p:ext uri="{BB962C8B-B14F-4D97-AF65-F5344CB8AC3E}">
        <p14:creationId xmlns:p14="http://schemas.microsoft.com/office/powerpoint/2010/main" val="28241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sz="100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11</a:t>
            </a:fld>
            <a:endParaRPr lang="en-US"/>
          </a:p>
        </p:txBody>
      </p:sp>
    </p:spTree>
    <p:extLst>
      <p:ext uri="{BB962C8B-B14F-4D97-AF65-F5344CB8AC3E}">
        <p14:creationId xmlns:p14="http://schemas.microsoft.com/office/powerpoint/2010/main" val="199982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sz="1000" noProof="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12</a:t>
            </a:fld>
            <a:endParaRPr lang="en-US"/>
          </a:p>
        </p:txBody>
      </p:sp>
    </p:spTree>
    <p:extLst>
      <p:ext uri="{BB962C8B-B14F-4D97-AF65-F5344CB8AC3E}">
        <p14:creationId xmlns:p14="http://schemas.microsoft.com/office/powerpoint/2010/main" val="147052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13</a:t>
            </a:fld>
            <a:endParaRPr lang="en-US"/>
          </a:p>
        </p:txBody>
      </p:sp>
    </p:spTree>
    <p:extLst>
      <p:ext uri="{BB962C8B-B14F-4D97-AF65-F5344CB8AC3E}">
        <p14:creationId xmlns:p14="http://schemas.microsoft.com/office/powerpoint/2010/main" val="261734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14</a:t>
            </a:fld>
            <a:endParaRPr lang="en-US"/>
          </a:p>
        </p:txBody>
      </p:sp>
    </p:spTree>
    <p:extLst>
      <p:ext uri="{BB962C8B-B14F-4D97-AF65-F5344CB8AC3E}">
        <p14:creationId xmlns:p14="http://schemas.microsoft.com/office/powerpoint/2010/main" val="185369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0" kern="1200" dirty="0" smtClean="0">
              <a:solidFill>
                <a:schemeClr val="bg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15</a:t>
            </a:fld>
            <a:endParaRPr lang="en-US"/>
          </a:p>
        </p:txBody>
      </p:sp>
    </p:spTree>
    <p:extLst>
      <p:ext uri="{BB962C8B-B14F-4D97-AF65-F5344CB8AC3E}">
        <p14:creationId xmlns:p14="http://schemas.microsoft.com/office/powerpoint/2010/main" val="193549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800" b="1" kern="1200" dirty="0" smtClean="0">
                <a:solidFill>
                  <a:schemeClr val="bg1"/>
                </a:solidFill>
                <a:latin typeface="Arial" pitchFamily="34" charset="0"/>
                <a:ea typeface="+mn-ea"/>
                <a:cs typeface="+mn-cs"/>
              </a:rPr>
              <a:t>Authentication: </a:t>
            </a:r>
            <a:r>
              <a:rPr lang="en-GB" sz="800" b="0" kern="1200" dirty="0" smtClean="0">
                <a:solidFill>
                  <a:schemeClr val="bg1"/>
                </a:solidFill>
                <a:latin typeface="Arial" pitchFamily="34" charset="0"/>
                <a:ea typeface="+mn-ea"/>
                <a:cs typeface="+mn-cs"/>
              </a:rPr>
              <a:t>To identify who is accessing the data and ensure that they are who they say they are.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800" b="1" kern="1200" dirty="0" smtClean="0">
                <a:solidFill>
                  <a:schemeClr val="bg1"/>
                </a:solidFill>
                <a:latin typeface="Arial" pitchFamily="34" charset="0"/>
                <a:ea typeface="+mn-ea"/>
                <a:cs typeface="+mn-cs"/>
              </a:rPr>
              <a:t>Authorisation: </a:t>
            </a:r>
            <a:r>
              <a:rPr lang="en-GB" sz="800" b="0" kern="1200" dirty="0" smtClean="0">
                <a:solidFill>
                  <a:schemeClr val="bg1"/>
                </a:solidFill>
                <a:latin typeface="Arial" pitchFamily="34" charset="0"/>
                <a:ea typeface="+mn-ea"/>
                <a:cs typeface="+mn-cs"/>
              </a:rPr>
              <a:t>To give adequate access rights to end-users who are accessing the authentic data sources and verify whether they have the rights to do what they are trying to do.</a:t>
            </a:r>
          </a:p>
          <a:p>
            <a:pPr marL="346075" lvl="2" indent="-171450">
              <a:lnSpc>
                <a:spcPct val="150000"/>
              </a:lnSpc>
              <a:spcBef>
                <a:spcPts val="500"/>
              </a:spcBef>
              <a:buClr>
                <a:schemeClr val="tx1"/>
              </a:buClr>
              <a:buFont typeface="Arial" panose="020B0604020202020204" pitchFamily="34" charset="0"/>
              <a:buChar char="•"/>
            </a:pPr>
            <a:r>
              <a:rPr lang="en-GB" sz="1200" b="1" kern="1200" dirty="0" smtClean="0">
                <a:solidFill>
                  <a:schemeClr val="bg2"/>
                </a:solidFill>
                <a:latin typeface="Arial" pitchFamily="34" charset="0"/>
                <a:ea typeface="+mn-ea"/>
                <a:cs typeface="Arial" panose="020B0604020202020204" pitchFamily="34" charset="0"/>
              </a:rPr>
              <a:t>Role-Based Access Control (RBAC) </a:t>
            </a:r>
            <a:r>
              <a:rPr lang="en-GB" sz="1200" kern="1200" dirty="0" smtClean="0">
                <a:solidFill>
                  <a:schemeClr val="bg2"/>
                </a:solidFill>
                <a:latin typeface="Arial" pitchFamily="34" charset="0"/>
                <a:ea typeface="+mn-ea"/>
                <a:cs typeface="Arial" panose="020B0604020202020204" pitchFamily="34" charset="0"/>
              </a:rPr>
              <a:t>is an approach to restrict system access to authorised users. Permission to perform certain operations is, in fact, assigned to specific roles.</a:t>
            </a:r>
          </a:p>
          <a:p>
            <a:pPr marL="346075" lvl="2" indent="-171450">
              <a:lnSpc>
                <a:spcPct val="150000"/>
              </a:lnSpc>
              <a:spcBef>
                <a:spcPts val="500"/>
              </a:spcBef>
              <a:buClr>
                <a:schemeClr val="tx1"/>
              </a:buClr>
              <a:buFont typeface="Arial" panose="020B0604020202020204" pitchFamily="34" charset="0"/>
              <a:buChar char="•"/>
            </a:pPr>
            <a:r>
              <a:rPr lang="en-GB" sz="1200" b="1" kern="1200" dirty="0" smtClean="0">
                <a:solidFill>
                  <a:schemeClr val="bg2"/>
                </a:solidFill>
                <a:latin typeface="Arial" pitchFamily="34" charset="0"/>
                <a:ea typeface="+mn-ea"/>
                <a:cs typeface="Arial" panose="020B0604020202020204" pitchFamily="34" charset="0"/>
              </a:rPr>
              <a:t>Attribute-Based Access Control (ABAC)</a:t>
            </a:r>
            <a:r>
              <a:rPr lang="en-GB" sz="1200" kern="1200" dirty="0" smtClean="0">
                <a:solidFill>
                  <a:schemeClr val="bg2"/>
                </a:solidFill>
                <a:latin typeface="Arial" pitchFamily="34" charset="0"/>
                <a:ea typeface="+mn-ea"/>
                <a:cs typeface="Arial" panose="020B0604020202020204" pitchFamily="34" charset="0"/>
              </a:rPr>
              <a:t> is an approach to determine access control based on the attributes of involved entities. It aims to overcome the limitations of the classical access control models such as RBAC.</a:t>
            </a:r>
          </a:p>
          <a:p>
            <a:pPr marL="346075" lvl="2" indent="-171450">
              <a:lnSpc>
                <a:spcPct val="150000"/>
              </a:lnSpc>
              <a:spcBef>
                <a:spcPts val="500"/>
              </a:spcBef>
              <a:buClr>
                <a:schemeClr val="tx1"/>
              </a:buClr>
              <a:buFont typeface="Arial" panose="020B0604020202020204" pitchFamily="34" charset="0"/>
              <a:buChar char="•"/>
            </a:pPr>
            <a:r>
              <a:rPr lang="en-GB" sz="1200" b="1" kern="1200" dirty="0" smtClean="0">
                <a:solidFill>
                  <a:schemeClr val="bg2"/>
                </a:solidFill>
                <a:latin typeface="Arial" pitchFamily="34" charset="0"/>
                <a:ea typeface="+mn-ea"/>
                <a:cs typeface="Arial" panose="020B0604020202020204" pitchFamily="34" charset="0"/>
              </a:rPr>
              <a:t>Access Control</a:t>
            </a:r>
            <a:r>
              <a:rPr lang="en-GB" sz="1200" b="1" kern="1200" baseline="0" dirty="0" smtClean="0">
                <a:solidFill>
                  <a:schemeClr val="bg2"/>
                </a:solidFill>
                <a:latin typeface="Arial" pitchFamily="34" charset="0"/>
                <a:ea typeface="+mn-ea"/>
                <a:cs typeface="Arial" panose="020B0604020202020204" pitchFamily="34" charset="0"/>
              </a:rPr>
              <a:t> Lists (ACL)</a:t>
            </a:r>
            <a:r>
              <a:rPr lang="en-GB" sz="1200" kern="1200" baseline="0" dirty="0" smtClean="0">
                <a:solidFill>
                  <a:schemeClr val="bg2"/>
                </a:solidFill>
                <a:latin typeface="Arial" pitchFamily="34" charset="0"/>
                <a:ea typeface="+mn-ea"/>
                <a:cs typeface="Arial" panose="020B0604020202020204" pitchFamily="34" charset="0"/>
              </a:rPr>
              <a:t> is a table defining for a computer operating system which access rights each user has to a particular system object, such as a file directory or individual file. Each object has a security attribute that identifies its access control list. The list has an entry for each system user with access privileges. </a:t>
            </a:r>
            <a:endParaRPr lang="en-US" sz="1200" kern="1200" dirty="0" smtClean="0">
              <a:solidFill>
                <a:schemeClr val="bg2"/>
              </a:solidFill>
              <a:latin typeface="Arial"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16</a:t>
            </a:fld>
            <a:endParaRPr lang="en-US"/>
          </a:p>
        </p:txBody>
      </p:sp>
    </p:spTree>
    <p:extLst>
      <p:ext uri="{BB962C8B-B14F-4D97-AF65-F5344CB8AC3E}">
        <p14:creationId xmlns:p14="http://schemas.microsoft.com/office/powerpoint/2010/main" val="396004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kern="1200" dirty="0" smtClean="0">
                <a:solidFill>
                  <a:schemeClr val="bg2"/>
                </a:solidFill>
                <a:latin typeface="Arial" pitchFamily="34" charset="0"/>
                <a:ea typeface="+mn-ea"/>
                <a:cs typeface="+mn-cs"/>
              </a:rPr>
              <a:t>Integrity: </a:t>
            </a:r>
            <a:r>
              <a:rPr lang="en-GB" sz="1000" b="0" kern="1200" dirty="0" smtClean="0">
                <a:solidFill>
                  <a:schemeClr val="bg2"/>
                </a:solidFill>
                <a:latin typeface="Arial" pitchFamily="34" charset="0"/>
                <a:ea typeface="+mn-ea"/>
                <a:cs typeface="+mn-cs"/>
              </a:rPr>
              <a:t>To </a:t>
            </a:r>
            <a:r>
              <a:rPr lang="en-GB" sz="1000" kern="1200" dirty="0" smtClean="0">
                <a:solidFill>
                  <a:schemeClr val="bg2"/>
                </a:solidFill>
                <a:latin typeface="Arial" pitchFamily="34" charset="0"/>
                <a:ea typeface="+mn-ea"/>
                <a:cs typeface="+mn-cs"/>
              </a:rPr>
              <a:t>ensure that information can be relied upon and is accurate and complete </a:t>
            </a:r>
            <a:endParaRPr lang="en-GB" sz="1000" b="0" kern="1200" dirty="0" smtClean="0">
              <a:solidFill>
                <a:schemeClr val="bg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kern="1200" dirty="0" smtClean="0">
                <a:solidFill>
                  <a:schemeClr val="bg1"/>
                </a:solidFill>
                <a:latin typeface="Arial" pitchFamily="34" charset="0"/>
                <a:ea typeface="+mn-ea"/>
                <a:cs typeface="+mn-cs"/>
              </a:rPr>
              <a:t>Traceability: </a:t>
            </a:r>
            <a:r>
              <a:rPr lang="en-GB" sz="1000" b="0" kern="1200" dirty="0" smtClean="0">
                <a:solidFill>
                  <a:schemeClr val="bg1"/>
                </a:solidFill>
                <a:latin typeface="Arial" pitchFamily="34" charset="0"/>
                <a:ea typeface="+mn-ea"/>
                <a:cs typeface="+mn-cs"/>
              </a:rPr>
              <a:t>To c</a:t>
            </a:r>
            <a:r>
              <a:rPr lang="en-GB" sz="1000" kern="1200" dirty="0" smtClean="0">
                <a:solidFill>
                  <a:schemeClr val="bg2"/>
                </a:solidFill>
                <a:latin typeface="Arial" pitchFamily="34" charset="0"/>
                <a:ea typeface="+mn-ea"/>
                <a:cs typeface="+mn-cs"/>
              </a:rPr>
              <a:t>hronologically inter-relate any transaction on authentic data sources to a person or system that performed the action in a way that is verifiable </a:t>
            </a:r>
            <a:endParaRPr lang="en-GB" sz="1000" b="0" kern="1200" dirty="0" smtClean="0">
              <a:solidFill>
                <a:schemeClr val="bg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kern="1200" dirty="0" smtClean="0">
                <a:solidFill>
                  <a:schemeClr val="bg1"/>
                </a:solidFill>
                <a:latin typeface="Arial" pitchFamily="34" charset="0"/>
                <a:ea typeface="+mn-ea"/>
                <a:cs typeface="+mn-cs"/>
              </a:rPr>
              <a:t>Non-repudiation: </a:t>
            </a:r>
            <a:r>
              <a:rPr lang="en-GB" sz="1000" b="0" kern="1200" dirty="0" smtClean="0">
                <a:solidFill>
                  <a:schemeClr val="bg1"/>
                </a:solidFill>
                <a:latin typeface="Arial" pitchFamily="34" charset="0"/>
                <a:ea typeface="+mn-ea"/>
                <a:cs typeface="+mn-cs"/>
              </a:rPr>
              <a:t>To p</a:t>
            </a:r>
            <a:r>
              <a:rPr lang="en-GB" sz="1000" kern="1200" dirty="0" smtClean="0">
                <a:solidFill>
                  <a:schemeClr val="bg2"/>
                </a:solidFill>
                <a:latin typeface="Arial" pitchFamily="34" charset="0"/>
                <a:ea typeface="+mn-ea"/>
                <a:cs typeface="+mn-cs"/>
              </a:rPr>
              <a:t>revent the intervening person or system from accessing authentic data sources in an event or action to deny or challenge their access to authentic data sources </a:t>
            </a:r>
          </a:p>
          <a:p>
            <a:pPr marL="346075" lvl="2" indent="-171450">
              <a:lnSpc>
                <a:spcPct val="150000"/>
              </a:lnSpc>
              <a:spcBef>
                <a:spcPts val="500"/>
              </a:spcBef>
              <a:buClr>
                <a:schemeClr val="tx1"/>
              </a:buClr>
              <a:buFont typeface="Arial" panose="020B0604020202020204" pitchFamily="34" charset="0"/>
              <a:buChar char="•"/>
            </a:pPr>
            <a:r>
              <a:rPr lang="en-GB" sz="1200" b="1" kern="1200" dirty="0" smtClean="0">
                <a:solidFill>
                  <a:schemeClr val="bg2"/>
                </a:solidFill>
                <a:latin typeface="Arial" pitchFamily="34" charset="0"/>
                <a:ea typeface="+mn-ea"/>
                <a:cs typeface="Arial" panose="020B0604020202020204" pitchFamily="34" charset="0"/>
              </a:rPr>
              <a:t>An audit trail </a:t>
            </a:r>
            <a:r>
              <a:rPr lang="en-GB" sz="1200" kern="1200" dirty="0" smtClean="0">
                <a:solidFill>
                  <a:schemeClr val="bg2"/>
                </a:solidFill>
                <a:latin typeface="Arial" pitchFamily="34" charset="0"/>
                <a:ea typeface="+mn-ea"/>
                <a:cs typeface="Arial" panose="020B0604020202020204" pitchFamily="34" charset="0"/>
              </a:rPr>
              <a:t>(also called audit log) is a chronological record, set of records, and/or destination and source of records that provide documentary evidence of the sequence of activities that have affected at any time a specific operation, procedure, or event.</a:t>
            </a:r>
          </a:p>
          <a:p>
            <a:pPr marL="346075" lvl="2" indent="-171450">
              <a:lnSpc>
                <a:spcPct val="150000"/>
              </a:lnSpc>
              <a:spcBef>
                <a:spcPts val="500"/>
              </a:spcBef>
              <a:buClr>
                <a:schemeClr val="tx1"/>
              </a:buClr>
              <a:buFont typeface="Arial" panose="020B0604020202020204" pitchFamily="34" charset="0"/>
              <a:buChar char="•"/>
            </a:pPr>
            <a:r>
              <a:rPr lang="en-GB" sz="1200" b="1" kern="1200" dirty="0" smtClean="0">
                <a:solidFill>
                  <a:schemeClr val="bg2"/>
                </a:solidFill>
                <a:latin typeface="Arial" pitchFamily="34" charset="0"/>
                <a:ea typeface="+mn-ea"/>
                <a:cs typeface="Arial" panose="020B0604020202020204" pitchFamily="34" charset="0"/>
              </a:rPr>
              <a:t>Timestamping</a:t>
            </a:r>
            <a:r>
              <a:rPr lang="en-GB" sz="1200" kern="1200" dirty="0" smtClean="0">
                <a:solidFill>
                  <a:schemeClr val="bg2"/>
                </a:solidFill>
                <a:latin typeface="Arial" pitchFamily="34" charset="0"/>
                <a:ea typeface="+mn-ea"/>
                <a:cs typeface="Arial" panose="020B0604020202020204" pitchFamily="34" charset="0"/>
              </a:rPr>
              <a:t> refers to the use of an electronic timestamp to provide a temporal order for a set of events.</a:t>
            </a: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17</a:t>
            </a:fld>
            <a:endParaRPr lang="en-US"/>
          </a:p>
        </p:txBody>
      </p:sp>
    </p:spTree>
    <p:extLst>
      <p:ext uri="{BB962C8B-B14F-4D97-AF65-F5344CB8AC3E}">
        <p14:creationId xmlns:p14="http://schemas.microsoft.com/office/powerpoint/2010/main" val="106696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000" b="1" kern="1200" dirty="0" smtClean="0">
                <a:solidFill>
                  <a:schemeClr val="bg1"/>
                </a:solidFill>
                <a:latin typeface="Arial" pitchFamily="34" charset="0"/>
                <a:ea typeface="+mn-ea"/>
                <a:cs typeface="+mn-cs"/>
              </a:rPr>
              <a:t>Confidentiality: </a:t>
            </a:r>
            <a:r>
              <a:rPr lang="en-GB" sz="1000" b="0" kern="1200" dirty="0" smtClean="0">
                <a:solidFill>
                  <a:schemeClr val="bg1"/>
                </a:solidFill>
                <a:latin typeface="Arial" pitchFamily="34" charset="0"/>
                <a:ea typeface="+mn-ea"/>
                <a:cs typeface="+mn-cs"/>
              </a:rPr>
              <a:t>To </a:t>
            </a:r>
            <a:r>
              <a:rPr lang="en-GB" sz="1000" kern="1200" dirty="0" smtClean="0">
                <a:solidFill>
                  <a:schemeClr val="bg2"/>
                </a:solidFill>
                <a:latin typeface="Arial" pitchFamily="34" charset="0"/>
                <a:ea typeface="+mn-ea"/>
                <a:cs typeface="+mn-cs"/>
              </a:rPr>
              <a:t>prevent unauthorised access to information stored in authentic data sources</a:t>
            </a:r>
          </a:p>
          <a:p>
            <a:pPr marL="346075" marR="0" lvl="2" indent="-171450" algn="l" defTabSz="914400" rtl="0" eaLnBrk="0" fontAlgn="base" latinLnBrk="0" hangingPunct="0">
              <a:lnSpc>
                <a:spcPct val="150000"/>
              </a:lnSpc>
              <a:spcBef>
                <a:spcPts val="500"/>
              </a:spcBef>
              <a:spcAft>
                <a:spcPct val="0"/>
              </a:spcAft>
              <a:buClr>
                <a:schemeClr val="tx1"/>
              </a:buClr>
              <a:buSzTx/>
              <a:buFont typeface="Arial" panose="020B0604020202020204" pitchFamily="34" charset="0"/>
              <a:buChar char="•"/>
              <a:tabLst/>
              <a:defRPr/>
            </a:pPr>
            <a:r>
              <a:rPr lang="en-GB" sz="1200" b="1" dirty="0" smtClean="0">
                <a:solidFill>
                  <a:schemeClr val="bg2"/>
                </a:solidFill>
                <a:cs typeface="Arial" panose="020B0604020202020204" pitchFamily="34" charset="0"/>
              </a:rPr>
              <a:t>Encrypted data: </a:t>
            </a:r>
            <a:r>
              <a:rPr lang="en-GB" sz="1200" dirty="0" smtClean="0">
                <a:solidFill>
                  <a:schemeClr val="bg2"/>
                </a:solidFill>
                <a:cs typeface="Arial" panose="020B0604020202020204" pitchFamily="34" charset="0"/>
              </a:rPr>
              <a:t>Transferred data is encrypted to ensure that none of the data can be deciphered. </a:t>
            </a:r>
          </a:p>
          <a:p>
            <a:pPr marL="346075" lvl="2" indent="-171450">
              <a:lnSpc>
                <a:spcPct val="150000"/>
              </a:lnSpc>
              <a:spcBef>
                <a:spcPts val="500"/>
              </a:spcBef>
              <a:buClr>
                <a:schemeClr val="tx1"/>
              </a:buClr>
              <a:buFont typeface="Arial" panose="020B0604020202020204" pitchFamily="34" charset="0"/>
              <a:buChar char="•"/>
            </a:pPr>
            <a:r>
              <a:rPr lang="en-GB" sz="1200" b="1" dirty="0" smtClean="0">
                <a:solidFill>
                  <a:schemeClr val="bg2"/>
                </a:solidFill>
                <a:cs typeface="Arial" panose="020B0604020202020204" pitchFamily="34" charset="0"/>
              </a:rPr>
              <a:t>Restricted access to data: </a:t>
            </a:r>
            <a:r>
              <a:rPr lang="en-GB" sz="1200" dirty="0" smtClean="0">
                <a:solidFill>
                  <a:schemeClr val="bg2"/>
                </a:solidFill>
                <a:cs typeface="Arial" panose="020B0604020202020204" pitchFamily="34" charset="0"/>
              </a:rPr>
              <a:t>Access to data is limited only to a restricted set of users.</a:t>
            </a:r>
          </a:p>
          <a:p>
            <a:pPr marL="346075" lvl="2" indent="-171450">
              <a:lnSpc>
                <a:spcPct val="150000"/>
              </a:lnSpc>
              <a:spcBef>
                <a:spcPts val="500"/>
              </a:spcBef>
              <a:buClr>
                <a:schemeClr val="tx1"/>
              </a:buClr>
              <a:buFont typeface="Arial" panose="020B0604020202020204" pitchFamily="34" charset="0"/>
              <a:buChar char="•"/>
            </a:pPr>
            <a:r>
              <a:rPr lang="en-GB" sz="1200" b="1" dirty="0" smtClean="0">
                <a:solidFill>
                  <a:schemeClr val="bg2"/>
                </a:solidFill>
                <a:cs typeface="Arial" panose="020B0604020202020204" pitchFamily="34" charset="0"/>
              </a:rPr>
              <a:t>Confidentiality agreements: </a:t>
            </a:r>
            <a:r>
              <a:rPr lang="en-GB" sz="1200" dirty="0" smtClean="0">
                <a:solidFill>
                  <a:schemeClr val="bg2"/>
                </a:solidFill>
                <a:cs typeface="Arial" panose="020B0604020202020204" pitchFamily="34" charset="0"/>
              </a:rPr>
              <a:t>Confidentiality and non-disclosure agreements to be signed when accessing specific data.</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000" b="0" kern="1200" dirty="0" smtClean="0">
              <a:solidFill>
                <a:schemeClr val="bg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18</a:t>
            </a:fld>
            <a:endParaRPr lang="en-US"/>
          </a:p>
        </p:txBody>
      </p:sp>
    </p:spTree>
    <p:extLst>
      <p:ext uri="{BB962C8B-B14F-4D97-AF65-F5344CB8AC3E}">
        <p14:creationId xmlns:p14="http://schemas.microsoft.com/office/powerpoint/2010/main" val="136928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0" kern="1200" dirty="0" smtClean="0">
              <a:solidFill>
                <a:schemeClr val="bg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19</a:t>
            </a:fld>
            <a:endParaRPr lang="en-US"/>
          </a:p>
        </p:txBody>
      </p:sp>
    </p:spTree>
    <p:extLst>
      <p:ext uri="{BB962C8B-B14F-4D97-AF65-F5344CB8AC3E}">
        <p14:creationId xmlns:p14="http://schemas.microsoft.com/office/powerpoint/2010/main" val="94628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2008: Roll out of Guichet.lu (Editorial and transactional parts dedicated to citizen)</a:t>
            </a:r>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2011: Roll out of the Editorial and transactional parts dedicated to businesses (transactional part v2)</a:t>
            </a:r>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04.02.2013: Roll out MyGuichet (transactional part v3)</a:t>
            </a:r>
            <a:endParaRPr lang="en-GB" sz="1000" kern="1200" dirty="0" smtClean="0">
              <a:solidFill>
                <a:schemeClr val="tx1"/>
              </a:solidFill>
              <a:effectLst/>
              <a:latin typeface="+mn-lt"/>
              <a:ea typeface="+mn-ea"/>
              <a:cs typeface="+mn-cs"/>
            </a:endParaRPr>
          </a:p>
          <a:p>
            <a:endParaRPr lang="fr-CH" sz="100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20</a:t>
            </a:fld>
            <a:endParaRPr lang="en-US" dirty="0"/>
          </a:p>
        </p:txBody>
      </p:sp>
    </p:spTree>
    <p:extLst>
      <p:ext uri="{BB962C8B-B14F-4D97-AF65-F5344CB8AC3E}">
        <p14:creationId xmlns:p14="http://schemas.microsoft.com/office/powerpoint/2010/main" val="64517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3</a:t>
            </a:fld>
            <a:endParaRPr lang="en-US" dirty="0"/>
          </a:p>
        </p:txBody>
      </p:sp>
    </p:spTree>
    <p:extLst>
      <p:ext uri="{BB962C8B-B14F-4D97-AF65-F5344CB8AC3E}">
        <p14:creationId xmlns:p14="http://schemas.microsoft.com/office/powerpoint/2010/main" val="125090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21</a:t>
            </a:fld>
            <a:endParaRPr lang="en-US"/>
          </a:p>
        </p:txBody>
      </p:sp>
    </p:spTree>
    <p:extLst>
      <p:ext uri="{BB962C8B-B14F-4D97-AF65-F5344CB8AC3E}">
        <p14:creationId xmlns:p14="http://schemas.microsoft.com/office/powerpoint/2010/main" val="72017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22</a:t>
            </a:fld>
            <a:endParaRPr lang="en-US"/>
          </a:p>
        </p:txBody>
      </p:sp>
    </p:spTree>
    <p:extLst>
      <p:ext uri="{BB962C8B-B14F-4D97-AF65-F5344CB8AC3E}">
        <p14:creationId xmlns:p14="http://schemas.microsoft.com/office/powerpoint/2010/main" val="358223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1200"/>
              </a:spcAft>
              <a:buFont typeface="Arial" panose="020B0604020202020204" pitchFamily="34" charset="0"/>
              <a:buNone/>
              <a:defRPr/>
            </a:pPr>
            <a:r>
              <a:rPr lang="en-GB" sz="1400" b="1" dirty="0" smtClean="0">
                <a:solidFill>
                  <a:schemeClr val="bg2"/>
                </a:solidFill>
              </a:rPr>
              <a:t>Front office: </a:t>
            </a:r>
          </a:p>
          <a:p>
            <a:pPr marL="0" lvl="1" indent="0" eaLnBrk="1" hangingPunct="1">
              <a:spcBef>
                <a:spcPts val="0"/>
              </a:spcBef>
              <a:spcAft>
                <a:spcPts val="1200"/>
              </a:spcAft>
              <a:buFont typeface="Arial" panose="020B0604020202020204" pitchFamily="34" charset="0"/>
              <a:buNone/>
              <a:defRPr/>
            </a:pPr>
            <a:r>
              <a:rPr lang="en-GB" sz="1400" dirty="0" smtClean="0">
                <a:solidFill>
                  <a:schemeClr val="bg2"/>
                </a:solidFill>
              </a:rPr>
              <a:t>Integration in front-office applications of citizens and businesses data provided by authentic sources or by declarative data in order to pre-fill forms. </a:t>
            </a:r>
          </a:p>
          <a:p>
            <a:pPr marL="0" lvl="1" indent="0" eaLnBrk="1" hangingPunct="1">
              <a:spcBef>
                <a:spcPts val="0"/>
              </a:spcBef>
              <a:spcAft>
                <a:spcPts val="1200"/>
              </a:spcAft>
              <a:buFont typeface="Arial" panose="020B0604020202020204" pitchFamily="34" charset="0"/>
              <a:buNone/>
              <a:defRPr/>
            </a:pPr>
            <a:r>
              <a:rPr lang="en-GB" sz="1400" b="1" dirty="0" smtClean="0">
                <a:solidFill>
                  <a:schemeClr val="bg2"/>
                </a:solidFill>
              </a:rPr>
              <a:t>Back-office: </a:t>
            </a:r>
          </a:p>
          <a:p>
            <a:pPr marL="0" lvl="1" indent="0" eaLnBrk="1" hangingPunct="1">
              <a:spcBef>
                <a:spcPts val="0"/>
              </a:spcBef>
              <a:spcAft>
                <a:spcPts val="1200"/>
              </a:spcAft>
              <a:buFont typeface="Arial" panose="020B0604020202020204" pitchFamily="34" charset="0"/>
              <a:buNone/>
              <a:defRPr/>
            </a:pPr>
            <a:r>
              <a:rPr lang="en-GB" sz="1400" dirty="0" smtClean="0">
                <a:solidFill>
                  <a:schemeClr val="bg2"/>
                </a:solidFill>
              </a:rPr>
              <a:t>In order to reduce the amount of supporting documents, the integration of citizens and businesses data in back-office applications after consent of the data subject (e.g. interconnections of databases for criminal records.).</a:t>
            </a:r>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23</a:t>
            </a:fld>
            <a:endParaRPr lang="en-US"/>
          </a:p>
        </p:txBody>
      </p:sp>
    </p:spTree>
    <p:extLst>
      <p:ext uri="{BB962C8B-B14F-4D97-AF65-F5344CB8AC3E}">
        <p14:creationId xmlns:p14="http://schemas.microsoft.com/office/powerpoint/2010/main" val="88388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GB" sz="1400" dirty="0" smtClean="0"/>
              <a:t>Work is ongoing to encrypt the data entered in the front office (encryption key by citizens) and in the back-office (encryption key by public administrations). This type of encryption should be operational by 2016.</a:t>
            </a:r>
            <a:endParaRPr lang="fr-FR" sz="1400" dirty="0" smtClean="0"/>
          </a:p>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24</a:t>
            </a:fld>
            <a:endParaRPr lang="en-US"/>
          </a:p>
        </p:txBody>
      </p:sp>
    </p:spTree>
    <p:extLst>
      <p:ext uri="{BB962C8B-B14F-4D97-AF65-F5344CB8AC3E}">
        <p14:creationId xmlns:p14="http://schemas.microsoft.com/office/powerpoint/2010/main" val="195808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sz="100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25</a:t>
            </a:fld>
            <a:endParaRPr lang="en-US" dirty="0"/>
          </a:p>
        </p:txBody>
      </p:sp>
    </p:spTree>
    <p:extLst>
      <p:ext uri="{BB962C8B-B14F-4D97-AF65-F5344CB8AC3E}">
        <p14:creationId xmlns:p14="http://schemas.microsoft.com/office/powerpoint/2010/main" val="418114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26</a:t>
            </a:fld>
            <a:endParaRPr lang="en-US"/>
          </a:p>
        </p:txBody>
      </p:sp>
    </p:spTree>
    <p:extLst>
      <p:ext uri="{BB962C8B-B14F-4D97-AF65-F5344CB8AC3E}">
        <p14:creationId xmlns:p14="http://schemas.microsoft.com/office/powerpoint/2010/main" val="11084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1200"/>
              </a:spcAft>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28</a:t>
            </a:fld>
            <a:endParaRPr lang="en-US"/>
          </a:p>
        </p:txBody>
      </p:sp>
    </p:spTree>
    <p:extLst>
      <p:ext uri="{BB962C8B-B14F-4D97-AF65-F5344CB8AC3E}">
        <p14:creationId xmlns:p14="http://schemas.microsoft.com/office/powerpoint/2010/main" val="88388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29</a:t>
            </a:fld>
            <a:endParaRPr lang="en-US"/>
          </a:p>
        </p:txBody>
      </p:sp>
    </p:spTree>
    <p:extLst>
      <p:ext uri="{BB962C8B-B14F-4D97-AF65-F5344CB8AC3E}">
        <p14:creationId xmlns:p14="http://schemas.microsoft.com/office/powerpoint/2010/main" val="1958086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sz="1000" i="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30</a:t>
            </a:fld>
            <a:endParaRPr lang="en-US" dirty="0"/>
          </a:p>
        </p:txBody>
      </p:sp>
    </p:spTree>
    <p:extLst>
      <p:ext uri="{BB962C8B-B14F-4D97-AF65-F5344CB8AC3E}">
        <p14:creationId xmlns:p14="http://schemas.microsoft.com/office/powerpoint/2010/main" val="3957703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1200"/>
              </a:spcAft>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33</a:t>
            </a:fld>
            <a:endParaRPr lang="en-US"/>
          </a:p>
        </p:txBody>
      </p:sp>
    </p:spTree>
    <p:extLst>
      <p:ext uri="{BB962C8B-B14F-4D97-AF65-F5344CB8AC3E}">
        <p14:creationId xmlns:p14="http://schemas.microsoft.com/office/powerpoint/2010/main" val="88388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sz="1200" dirty="0" smtClean="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4</a:t>
            </a:fld>
            <a:endParaRPr lang="en-US" dirty="0"/>
          </a:p>
        </p:txBody>
      </p:sp>
    </p:spTree>
    <p:extLst>
      <p:ext uri="{BB962C8B-B14F-4D97-AF65-F5344CB8AC3E}">
        <p14:creationId xmlns:p14="http://schemas.microsoft.com/office/powerpoint/2010/main" val="3997469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34</a:t>
            </a:fld>
            <a:endParaRPr lang="en-US"/>
          </a:p>
        </p:txBody>
      </p:sp>
    </p:spTree>
    <p:extLst>
      <p:ext uri="{BB962C8B-B14F-4D97-AF65-F5344CB8AC3E}">
        <p14:creationId xmlns:p14="http://schemas.microsoft.com/office/powerpoint/2010/main" val="1958086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35</a:t>
            </a:fld>
            <a:endParaRPr lang="en-US"/>
          </a:p>
        </p:txBody>
      </p:sp>
    </p:spTree>
    <p:extLst>
      <p:ext uri="{BB962C8B-B14F-4D97-AF65-F5344CB8AC3E}">
        <p14:creationId xmlns:p14="http://schemas.microsoft.com/office/powerpoint/2010/main" val="626720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smtClean="0"/>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36</a:t>
            </a:fld>
            <a:endParaRPr lang="en-US"/>
          </a:p>
        </p:txBody>
      </p:sp>
    </p:spTree>
    <p:extLst>
      <p:ext uri="{BB962C8B-B14F-4D97-AF65-F5344CB8AC3E}">
        <p14:creationId xmlns:p14="http://schemas.microsoft.com/office/powerpoint/2010/main" val="3956903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smtClean="0"/>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41</a:t>
            </a:fld>
            <a:endParaRPr lang="en-US"/>
          </a:p>
        </p:txBody>
      </p:sp>
    </p:spTree>
    <p:extLst>
      <p:ext uri="{BB962C8B-B14F-4D97-AF65-F5344CB8AC3E}">
        <p14:creationId xmlns:p14="http://schemas.microsoft.com/office/powerpoint/2010/main" val="11667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dirty="0" smtClean="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5</a:t>
            </a:fld>
            <a:endParaRPr lang="en-US" dirty="0"/>
          </a:p>
        </p:txBody>
      </p:sp>
    </p:spTree>
    <p:extLst>
      <p:ext uri="{BB962C8B-B14F-4D97-AF65-F5344CB8AC3E}">
        <p14:creationId xmlns:p14="http://schemas.microsoft.com/office/powerpoint/2010/main" val="173598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6</a:t>
            </a:fld>
            <a:endParaRPr lang="en-US" dirty="0"/>
          </a:p>
        </p:txBody>
      </p:sp>
    </p:spTree>
    <p:extLst>
      <p:ext uri="{BB962C8B-B14F-4D97-AF65-F5344CB8AC3E}">
        <p14:creationId xmlns:p14="http://schemas.microsoft.com/office/powerpoint/2010/main" val="168567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000" dirty="0" smtClean="0">
                <a:latin typeface="+mn-lt"/>
              </a:rPr>
              <a:t>The “once-only” principle is well represented across Europe with only a few EU countries not applying it.</a:t>
            </a:r>
            <a:endParaRPr lang="fr-CH" sz="100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7</a:t>
            </a:fld>
            <a:endParaRPr lang="en-US" dirty="0"/>
          </a:p>
        </p:txBody>
      </p:sp>
    </p:spTree>
    <p:extLst>
      <p:ext uri="{BB962C8B-B14F-4D97-AF65-F5344CB8AC3E}">
        <p14:creationId xmlns:p14="http://schemas.microsoft.com/office/powerpoint/2010/main" val="326997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r>
              <a:rPr lang="en-GB" sz="1000" dirty="0" smtClean="0">
                <a:latin typeface="+mn-lt"/>
              </a:rPr>
              <a:t>Once-only strategies involve eliminating the unnecessary administrative burden involved when users (citizens, businesses or other public sector entities) are required to supply the same information more than once to government.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0" i="0" kern="1200" dirty="0" smtClean="0">
                <a:solidFill>
                  <a:schemeClr val="tx1"/>
                </a:solidFill>
                <a:effectLst/>
                <a:latin typeface="+mn-lt"/>
                <a:ea typeface="+mn-ea"/>
                <a:cs typeface="+mn-cs"/>
              </a:rPr>
              <a:t>According to the Study on eGovernment and the Reduction of Administrative Burden conducted by DG CNECT</a:t>
            </a:r>
            <a:r>
              <a:rPr lang="en-GB" sz="1000" b="0" i="0" kern="1200" baseline="0" dirty="0" smtClean="0">
                <a:solidFill>
                  <a:schemeClr val="tx1"/>
                </a:solidFill>
                <a:effectLst/>
                <a:latin typeface="+mn-lt"/>
                <a:ea typeface="+mn-ea"/>
                <a:cs typeface="+mn-cs"/>
              </a:rPr>
              <a:t> </a:t>
            </a:r>
            <a:r>
              <a:rPr lang="en-GB" sz="1000" b="0" i="0" kern="1200" dirty="0" smtClean="0">
                <a:solidFill>
                  <a:schemeClr val="tx1"/>
                </a:solidFill>
                <a:effectLst/>
                <a:latin typeface="+mn-lt"/>
                <a:ea typeface="+mn-ea"/>
                <a:cs typeface="+mn-cs"/>
              </a:rPr>
              <a:t>, more than 70% of EU countries have undertaken initiatives to put into practice the “once only” principle.</a:t>
            </a:r>
            <a:endParaRPr lang="fr-CH" sz="1000" dirty="0">
              <a:latin typeface="+mn-lt"/>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8</a:t>
            </a:fld>
            <a:endParaRPr lang="en-US"/>
          </a:p>
        </p:txBody>
      </p:sp>
    </p:spTree>
    <p:extLst>
      <p:ext uri="{BB962C8B-B14F-4D97-AF65-F5344CB8AC3E}">
        <p14:creationId xmlns:p14="http://schemas.microsoft.com/office/powerpoint/2010/main" val="402922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endParaRPr lang="fr-CH" dirty="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9</a:t>
            </a:fld>
            <a:endParaRPr lang="en-US"/>
          </a:p>
        </p:txBody>
      </p:sp>
    </p:spTree>
    <p:extLst>
      <p:ext uri="{BB962C8B-B14F-4D97-AF65-F5344CB8AC3E}">
        <p14:creationId xmlns:p14="http://schemas.microsoft.com/office/powerpoint/2010/main" val="101952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baseline="0" dirty="0" smtClean="0"/>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10</a:t>
            </a:fld>
            <a:endParaRPr lang="en-US"/>
          </a:p>
        </p:txBody>
      </p:sp>
    </p:spTree>
    <p:extLst>
      <p:ext uri="{BB962C8B-B14F-4D97-AF65-F5344CB8AC3E}">
        <p14:creationId xmlns:p14="http://schemas.microsoft.com/office/powerpoint/2010/main" val="1052442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2" descr="C:\Users\schimi\Pictures\PPT Presi\Essai2.png"/>
          <p:cNvPicPr>
            <a:picLocks noChangeAspect="1" noChangeArrowheads="1"/>
          </p:cNvPicPr>
          <p:nvPr userDrawn="1"/>
        </p:nvPicPr>
        <p:blipFill>
          <a:blip r:embed="rId2" cstate="print"/>
          <a:srcRect/>
          <a:stretch>
            <a:fillRect/>
          </a:stretch>
        </p:blipFill>
        <p:spPr bwMode="auto">
          <a:xfrm>
            <a:off x="0" y="5245134"/>
            <a:ext cx="9144000" cy="1612865"/>
          </a:xfrm>
          <a:prstGeom prst="rect">
            <a:avLst/>
          </a:prstGeom>
          <a:noFill/>
        </p:spPr>
      </p:pic>
      <p:sp>
        <p:nvSpPr>
          <p:cNvPr id="3" name="Sous-titre 2"/>
          <p:cNvSpPr>
            <a:spLocks noGrp="1"/>
          </p:cNvSpPr>
          <p:nvPr>
            <p:ph type="subTitle" idx="1" hasCustomPrompt="1"/>
          </p:nvPr>
        </p:nvSpPr>
        <p:spPr>
          <a:xfrm>
            <a:off x="4499992" y="2636912"/>
            <a:ext cx="4392488" cy="1512168"/>
          </a:xfrm>
        </p:spPr>
        <p:txBody>
          <a:bodyPr/>
          <a:lstStyle>
            <a:lvl1pPr marL="0" indent="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ajouter un sous-titre</a:t>
            </a:r>
            <a:endParaRPr lang="fr-CH" dirty="0"/>
          </a:p>
        </p:txBody>
      </p:sp>
      <p:sp>
        <p:nvSpPr>
          <p:cNvPr id="13" name="Titre 12"/>
          <p:cNvSpPr>
            <a:spLocks noGrp="1"/>
          </p:cNvSpPr>
          <p:nvPr>
            <p:ph type="title" hasCustomPrompt="1"/>
          </p:nvPr>
        </p:nvSpPr>
        <p:spPr>
          <a:xfrm>
            <a:off x="4499992" y="1628800"/>
            <a:ext cx="4392488" cy="1008881"/>
          </a:xfrm>
        </p:spPr>
        <p:txBody>
          <a:bodyPr/>
          <a:lstStyle>
            <a:lvl1pPr>
              <a:defRPr/>
            </a:lvl1pPr>
          </a:lstStyle>
          <a:p>
            <a:r>
              <a:rPr lang="fr-FR" dirty="0" smtClean="0"/>
              <a:t>Cliquez pour ajouter un titre</a:t>
            </a:r>
            <a:endParaRPr lang="fr-CH" dirty="0"/>
          </a:p>
        </p:txBody>
      </p:sp>
      <p:sp>
        <p:nvSpPr>
          <p:cNvPr id="19" name="Espace réservé de la date 18"/>
          <p:cNvSpPr>
            <a:spLocks noGrp="1"/>
          </p:cNvSpPr>
          <p:nvPr>
            <p:ph type="dt" sz="half" idx="10"/>
          </p:nvPr>
        </p:nvSpPr>
        <p:spPr>
          <a:xfrm>
            <a:off x="4499992" y="4149080"/>
            <a:ext cx="2133600" cy="476250"/>
          </a:xfrm>
        </p:spPr>
        <p:txBody>
          <a:bodyPr/>
          <a:lstStyle/>
          <a:p>
            <a:pPr>
              <a:defRPr/>
            </a:pPr>
            <a:r>
              <a:rPr lang="fr-FR" smtClean="0"/>
              <a:t>February 2015</a:t>
            </a:r>
            <a:endParaRPr lang="en-US" dirty="0"/>
          </a:p>
        </p:txBody>
      </p:sp>
      <p:pic>
        <p:nvPicPr>
          <p:cNvPr id="7" name="Picture 2" descr="C:\Users\schimi\Pictures\PPT Presi\logo_presidence_2015_en\LOGO_PRESIDENCE_2015_EN\LOGO_PRESIDENCE_2015_CMYK_EN.png"/>
          <p:cNvPicPr>
            <a:picLocks noChangeAspect="1" noChangeArrowheads="1"/>
          </p:cNvPicPr>
          <p:nvPr userDrawn="1"/>
        </p:nvPicPr>
        <p:blipFill>
          <a:blip r:embed="rId3" cstate="print"/>
          <a:srcRect/>
          <a:stretch>
            <a:fillRect/>
          </a:stretch>
        </p:blipFill>
        <p:spPr bwMode="auto">
          <a:xfrm>
            <a:off x="395536" y="332656"/>
            <a:ext cx="3264783" cy="5796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252000" y="154800"/>
            <a:ext cx="6432963" cy="903600"/>
          </a:xfrm>
        </p:spPr>
        <p:txBody>
          <a:bodyPr/>
          <a:lstStyle>
            <a:lvl1pPr>
              <a:defRPr/>
            </a:lvl1pPr>
          </a:lstStyle>
          <a:p>
            <a:r>
              <a:rPr lang="en-US" noProof="0" dirty="0" smtClean="0"/>
              <a:t>Click here to add the headline</a:t>
            </a:r>
            <a:endParaRPr lang="en-US" noProof="0" dirty="0"/>
          </a:p>
        </p:txBody>
      </p:sp>
      <p:sp>
        <p:nvSpPr>
          <p:cNvPr id="5" name="Textplatzhalter 11"/>
          <p:cNvSpPr>
            <a:spLocks noGrp="1"/>
          </p:cNvSpPr>
          <p:nvPr>
            <p:ph type="body" sz="quarter" idx="13" hasCustomPrompt="1"/>
          </p:nvPr>
        </p:nvSpPr>
        <p:spPr bwMode="gray">
          <a:xfrm>
            <a:off x="252412" y="6306344"/>
            <a:ext cx="4011613" cy="443899"/>
          </a:xfrm>
        </p:spPr>
        <p:txBody>
          <a:bodyPr anchor="b" anchorCtr="0"/>
          <a:lstStyle>
            <a:lvl1pPr>
              <a:spcAft>
                <a:spcPts val="0"/>
              </a:spcAft>
              <a:buFontTx/>
              <a:buNone/>
              <a:defRPr sz="800">
                <a:solidFill>
                  <a:schemeClr val="tx1"/>
                </a:solidFill>
              </a:defRPr>
            </a:lvl1pPr>
            <a:lvl2pPr>
              <a:spcBef>
                <a:spcPts val="0"/>
              </a:spcBef>
              <a:buFontTx/>
              <a:buNone/>
              <a:defRPr sz="1000">
                <a:solidFill>
                  <a:schemeClr val="tx1"/>
                </a:solidFill>
              </a:defRPr>
            </a:lvl2pPr>
            <a:lvl3pPr marL="0" indent="0">
              <a:spcBef>
                <a:spcPts val="0"/>
              </a:spcBef>
              <a:buFontTx/>
              <a:buNone/>
              <a:defRPr sz="1000">
                <a:solidFill>
                  <a:schemeClr val="tx1"/>
                </a:solidFill>
              </a:defRPr>
            </a:lvl3pPr>
            <a:lvl4pPr marL="0" indent="0">
              <a:spcBef>
                <a:spcPts val="0"/>
              </a:spcBef>
              <a:buFontTx/>
              <a:buNone/>
              <a:defRPr sz="1000">
                <a:solidFill>
                  <a:schemeClr val="tx1"/>
                </a:solidFill>
              </a:defRPr>
            </a:lvl4pPr>
            <a:lvl5pPr marL="0" indent="0">
              <a:spcBef>
                <a:spcPts val="0"/>
              </a:spcBef>
              <a:buFontTx/>
              <a:buNone/>
              <a:defRPr sz="1000">
                <a:solidFill>
                  <a:schemeClr val="tx1"/>
                </a:solidFill>
              </a:defRPr>
            </a:lvl5pPr>
          </a:lstStyle>
          <a:p>
            <a:pPr lvl="0"/>
            <a:r>
              <a:rPr lang="en-US" noProof="0" dirty="0" smtClean="0"/>
              <a:t>Source:</a:t>
            </a:r>
            <a:endParaRPr lang="en-US" noProof="0" dirty="0"/>
          </a:p>
        </p:txBody>
      </p:sp>
    </p:spTree>
    <p:extLst>
      <p:ext uri="{BB962C8B-B14F-4D97-AF65-F5344CB8AC3E}">
        <p14:creationId xmlns:p14="http://schemas.microsoft.com/office/powerpoint/2010/main" val="2884780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0000"/>
            <a:ext cx="8229600" cy="4929411"/>
          </a:xfrm>
        </p:spPr>
        <p:txBody>
          <a:bodyPr/>
          <a:lstStyle>
            <a:lvl1pPr>
              <a:buSzPct val="80000"/>
              <a:defRPr/>
            </a:lvl1pPr>
            <a:lvl2pPr>
              <a:buSzPct val="100000"/>
              <a:defRPr/>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12" name="Titre 11"/>
          <p:cNvSpPr>
            <a:spLocks noGrp="1"/>
          </p:cNvSpPr>
          <p:nvPr>
            <p:ph type="title"/>
          </p:nvPr>
        </p:nvSpPr>
        <p:spPr/>
        <p:txBody>
          <a:bodyPr/>
          <a:lstStyle/>
          <a:p>
            <a:r>
              <a:rPr lang="fr-FR" smtClean="0"/>
              <a:t>Cliquez pour modifier le style du titre</a:t>
            </a:r>
            <a:endParaRPr lang="fr-CH"/>
          </a:p>
        </p:txBody>
      </p:sp>
      <p:sp>
        <p:nvSpPr>
          <p:cNvPr id="13" name="Espace réservé de la date 12"/>
          <p:cNvSpPr>
            <a:spLocks noGrp="1"/>
          </p:cNvSpPr>
          <p:nvPr>
            <p:ph type="dt" sz="half" idx="10"/>
          </p:nvPr>
        </p:nvSpPr>
        <p:spPr/>
        <p:txBody>
          <a:bodyPr/>
          <a:lstStyle/>
          <a:p>
            <a:pPr>
              <a:defRPr/>
            </a:pPr>
            <a:r>
              <a:rPr lang="fr-FR" dirty="0" err="1" smtClean="0"/>
              <a:t>October</a:t>
            </a:r>
            <a:r>
              <a:rPr lang="fr-FR" dirty="0" smtClean="0"/>
              <a:t> 2015</a:t>
            </a:r>
            <a:endParaRPr lang="en-US" dirty="0"/>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996952"/>
            <a:ext cx="7772400" cy="2772023"/>
          </a:xfrm>
        </p:spPr>
        <p:txBody>
          <a:bodyPr anchor="t"/>
          <a:lstStyle>
            <a:lvl1pPr algn="l">
              <a:defRPr sz="3000" b="0" cap="none" baseline="0"/>
            </a:lvl1pPr>
          </a:lstStyle>
          <a:p>
            <a:r>
              <a:rPr lang="fr-FR" dirty="0" smtClean="0"/>
              <a:t>Cliquez pour modifier le style du titre</a:t>
            </a:r>
            <a:endParaRPr lang="fr-CH" dirty="0"/>
          </a:p>
        </p:txBody>
      </p:sp>
      <p:sp>
        <p:nvSpPr>
          <p:cNvPr id="4"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6"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B61A5853-74E8-4477-9BDE-179E73DE4D1F}"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contenu 3"/>
          <p:cNvSpPr>
            <a:spLocks noGrp="1"/>
          </p:cNvSpPr>
          <p:nvPr>
            <p:ph sz="half" idx="2"/>
          </p:nvPr>
        </p:nvSpPr>
        <p:spPr>
          <a:xfrm>
            <a:off x="4648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8" name="Espace réservé de la date 7"/>
          <p:cNvSpPr>
            <a:spLocks noGrp="1"/>
          </p:cNvSpPr>
          <p:nvPr>
            <p:ph type="dt" sz="half" idx="10"/>
          </p:nvPr>
        </p:nvSpPr>
        <p:spPr/>
        <p:txBody>
          <a:bodyPr/>
          <a:lstStyle/>
          <a:p>
            <a:pPr>
              <a:defRPr/>
            </a:pPr>
            <a:r>
              <a:rPr lang="fr-FR" dirty="0" err="1" smtClean="0"/>
              <a:t>October</a:t>
            </a:r>
            <a:r>
              <a:rPr lang="fr-FR" dirty="0" smtClean="0"/>
              <a:t> 2015</a:t>
            </a:r>
            <a:endParaRPr lang="en-US" dirty="0"/>
          </a:p>
        </p:txBody>
      </p:sp>
      <p:sp>
        <p:nvSpPr>
          <p:cNvPr id="11"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115888"/>
            <a:ext cx="6120680" cy="504825"/>
          </a:xfrm>
        </p:spPr>
        <p:txBody>
          <a:bodyPr/>
          <a:lstStyle>
            <a:lvl1pPr>
              <a:defRPr/>
            </a:lvl1pPr>
          </a:lstStyle>
          <a:p>
            <a:r>
              <a:rPr lang="fr-FR" dirty="0" smtClean="0"/>
              <a:t>Cliquez pour modifier le style du titre</a:t>
            </a:r>
            <a:endParaRPr lang="fr-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9"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CH" dirty="0"/>
          </a:p>
        </p:txBody>
      </p:sp>
      <p:sp>
        <p:nvSpPr>
          <p:cNvPr id="3"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5"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6705A76D-C765-4406-92B4-4EB6523E831A}"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4"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7D7B2DC5-527A-43BE-8519-F2D492EEFA6F}"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nchor="b"/>
          <a:lstStyle>
            <a:lvl1pPr algn="l">
              <a:defRPr sz="2800" b="0"/>
            </a:lvl1pPr>
          </a:lstStyle>
          <a:p>
            <a:r>
              <a:rPr lang="fr-FR" dirty="0" smtClean="0"/>
              <a:t>Cliquez pour modifier le style du titre</a:t>
            </a:r>
            <a:endParaRPr lang="fr-CH" dirty="0"/>
          </a:p>
        </p:txBody>
      </p:sp>
      <p:sp>
        <p:nvSpPr>
          <p:cNvPr id="3" name="Espace réservé du contenu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texte 3"/>
          <p:cNvSpPr>
            <a:spLocks noGrp="1"/>
          </p:cNvSpPr>
          <p:nvPr>
            <p:ph type="body" sz="half" idx="2"/>
          </p:nvPr>
        </p:nvSpPr>
        <p:spPr>
          <a:xfrm>
            <a:off x="457200" y="1052736"/>
            <a:ext cx="3008313"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17021AA4-CC86-4390-A2EB-97155ED80552}"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53950"/>
            <a:ext cx="6192688" cy="566738"/>
          </a:xfrm>
        </p:spPr>
        <p:txBody>
          <a:bodyPr anchor="b"/>
          <a:lstStyle>
            <a:lvl1pPr algn="l">
              <a:defRPr sz="2800" b="0"/>
            </a:lvl1pPr>
          </a:lstStyle>
          <a:p>
            <a:r>
              <a:rPr lang="fr-FR" dirty="0" smtClean="0"/>
              <a:t>Cliquez pour modifier le style du titre</a:t>
            </a:r>
            <a:endParaRPr lang="fr-CH" dirty="0"/>
          </a:p>
        </p:txBody>
      </p:sp>
      <p:sp>
        <p:nvSpPr>
          <p:cNvPr id="3" name="Espace réservé pour une image  2"/>
          <p:cNvSpPr>
            <a:spLocks noGrp="1"/>
          </p:cNvSpPr>
          <p:nvPr>
            <p:ph type="pic" idx="1"/>
          </p:nvPr>
        </p:nvSpPr>
        <p:spPr>
          <a:xfrm>
            <a:off x="1792288" y="104239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r>
              <a:rPr lang="fr-FR" dirty="0" err="1" smtClean="0"/>
              <a:t>October</a:t>
            </a:r>
            <a:r>
              <a:rPr lang="fr-FR" dirty="0" smtClean="0"/>
              <a:t> 2015</a:t>
            </a:r>
            <a:endParaRPr lang="en-US" dirty="0"/>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8A7D1C0C-5C3B-412A-8A2E-0A1766C03E50}"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21536971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323528" y="116632"/>
            <a:ext cx="576064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Cliquez</a:t>
            </a:r>
            <a:r>
              <a:rPr lang="en-US" dirty="0" smtClean="0"/>
              <a:t> pour modifier le style du </a:t>
            </a:r>
            <a:r>
              <a:rPr lang="en-US" dirty="0" err="1" smtClean="0"/>
              <a:t>titre</a:t>
            </a:r>
            <a:endParaRPr lang="en-US" dirty="0" smtClean="0"/>
          </a:p>
        </p:txBody>
      </p:sp>
      <p:sp>
        <p:nvSpPr>
          <p:cNvPr id="1027" name="Rectangle 3"/>
          <p:cNvSpPr>
            <a:spLocks noGrp="1" noChangeArrowheads="1"/>
          </p:cNvSpPr>
          <p:nvPr>
            <p:ph type="body" idx="1"/>
          </p:nvPr>
        </p:nvSpPr>
        <p:spPr bwMode="auto">
          <a:xfrm>
            <a:off x="457200" y="1260475"/>
            <a:ext cx="82296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en-US" dirty="0" smtClean="0"/>
          </a:p>
        </p:txBody>
      </p:sp>
      <p:sp>
        <p:nvSpPr>
          <p:cNvPr id="1028" name="Rectangle 4"/>
          <p:cNvSpPr>
            <a:spLocks noGrp="1" noChangeArrowheads="1"/>
          </p:cNvSpPr>
          <p:nvPr>
            <p:ph type="dt" sz="half" idx="2"/>
          </p:nvPr>
        </p:nvSpPr>
        <p:spPr bwMode="auto">
          <a:xfrm>
            <a:off x="457200" y="646050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mn-lt"/>
              </a:defRPr>
            </a:lvl1pPr>
          </a:lstStyle>
          <a:p>
            <a:pPr>
              <a:defRPr/>
            </a:pPr>
            <a:r>
              <a:rPr lang="fr-FR" dirty="0" err="1" smtClean="0"/>
              <a:t>October</a:t>
            </a:r>
            <a:r>
              <a:rPr lang="fr-FR" dirty="0" smtClean="0"/>
              <a:t> 2015</a:t>
            </a:r>
            <a:endParaRPr lang="en-US" dirty="0"/>
          </a:p>
        </p:txBody>
      </p:sp>
      <p:sp>
        <p:nvSpPr>
          <p:cNvPr id="1030" name="Rectangle 6"/>
          <p:cNvSpPr>
            <a:spLocks noGrp="1" noChangeArrowheads="1"/>
          </p:cNvSpPr>
          <p:nvPr>
            <p:ph type="sldNum" sz="quarter" idx="4"/>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400" kern="1200">
                <a:solidFill>
                  <a:schemeClr val="tx2"/>
                </a:solidFill>
                <a:latin typeface="+mn-lt"/>
                <a:ea typeface="+mn-ea"/>
                <a:cs typeface="+mn-cs"/>
              </a:defRPr>
            </a:lvl1pPr>
          </a:lstStyle>
          <a:p>
            <a:pPr>
              <a:defRPr/>
            </a:pPr>
            <a:fld id="{9BAA5FE0-F9D2-408F-983E-B87BCD5EA5C6}" type="slidenum">
              <a:rPr lang="fr-CH" smtClean="0"/>
              <a:pPr>
                <a:defRPr/>
              </a:pPr>
              <a:t>‹#›</a:t>
            </a:fld>
            <a:endParaRPr lang="fr-CH" dirty="0"/>
          </a:p>
        </p:txBody>
      </p:sp>
      <p:sp>
        <p:nvSpPr>
          <p:cNvPr id="10" name="Line 6"/>
          <p:cNvSpPr>
            <a:spLocks noChangeShapeType="1"/>
          </p:cNvSpPr>
          <p:nvPr userDrawn="1"/>
        </p:nvSpPr>
        <p:spPr bwMode="auto">
          <a:xfrm flipH="1">
            <a:off x="323850" y="620688"/>
            <a:ext cx="5760318" cy="25"/>
          </a:xfrm>
          <a:prstGeom prst="line">
            <a:avLst/>
          </a:prstGeom>
          <a:ln>
            <a:solidFill>
              <a:schemeClr val="accent2">
                <a:lumMod val="60000"/>
                <a:lumOff val="40000"/>
              </a:schemeClr>
            </a:solidFill>
            <a:headEnd/>
            <a:tailEnd/>
          </a:ln>
        </p:spPr>
        <p:style>
          <a:lnRef idx="1">
            <a:schemeClr val="dk1"/>
          </a:lnRef>
          <a:fillRef idx="0">
            <a:schemeClr val="dk1"/>
          </a:fillRef>
          <a:effectRef idx="0">
            <a:schemeClr val="dk1"/>
          </a:effectRef>
          <a:fontRef idx="minor">
            <a:schemeClr val="tx1"/>
          </a:fontRef>
        </p:style>
        <p:txBody>
          <a:bodyPr/>
          <a:lstStyle/>
          <a:p>
            <a:pPr>
              <a:defRPr/>
            </a:pPr>
            <a:endParaRPr lang="fr-CH">
              <a:latin typeface="Arial" pitchFamily="34" charset="0"/>
            </a:endParaRPr>
          </a:p>
        </p:txBody>
      </p:sp>
      <p:pic>
        <p:nvPicPr>
          <p:cNvPr id="3" name="Picture 2" descr="C:\Users\schimi\Pictures\PPT Presi\logo_presidence_2015_en\LOGO_PRESIDENCE_2015_EN\LOGO_PRESIDENCE_2015_CMYK_EN.png"/>
          <p:cNvPicPr>
            <a:picLocks noChangeAspect="1" noChangeArrowheads="1"/>
          </p:cNvPicPr>
          <p:nvPr userDrawn="1"/>
        </p:nvPicPr>
        <p:blipFill>
          <a:blip r:embed="rId16" cstate="print"/>
          <a:srcRect/>
          <a:stretch>
            <a:fillRect/>
          </a:stretch>
        </p:blipFill>
        <p:spPr bwMode="auto">
          <a:xfrm>
            <a:off x="6516216" y="116632"/>
            <a:ext cx="2433379" cy="432000"/>
          </a:xfrm>
          <a:prstGeom prst="rect">
            <a:avLst/>
          </a:prstGeom>
          <a:noFill/>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alibri" pitchFamily="34" charset="0"/>
        </a:defRPr>
      </a:lvl2pPr>
      <a:lvl3pPr algn="l" rtl="0" eaLnBrk="0" fontAlgn="base" hangingPunct="0">
        <a:spcBef>
          <a:spcPct val="0"/>
        </a:spcBef>
        <a:spcAft>
          <a:spcPct val="0"/>
        </a:spcAft>
        <a:defRPr sz="2800">
          <a:solidFill>
            <a:schemeClr val="tx1"/>
          </a:solidFill>
          <a:latin typeface="Calibri" pitchFamily="34" charset="0"/>
        </a:defRPr>
      </a:lvl3pPr>
      <a:lvl4pPr algn="l" rtl="0" eaLnBrk="0" fontAlgn="base" hangingPunct="0">
        <a:spcBef>
          <a:spcPct val="0"/>
        </a:spcBef>
        <a:spcAft>
          <a:spcPct val="0"/>
        </a:spcAft>
        <a:defRPr sz="2800">
          <a:solidFill>
            <a:schemeClr val="tx1"/>
          </a:solidFill>
          <a:latin typeface="Calibri" pitchFamily="34" charset="0"/>
        </a:defRPr>
      </a:lvl4pPr>
      <a:lvl5pPr algn="l"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8.png"/><Relationship Id="rId18" Type="http://schemas.openxmlformats.org/officeDocument/2006/relationships/image" Target="../media/image29.png"/><Relationship Id="rId3" Type="http://schemas.openxmlformats.org/officeDocument/2006/relationships/slideLayout" Target="../slideLayouts/slideLayout2.xml"/><Relationship Id="rId21" Type="http://schemas.openxmlformats.org/officeDocument/2006/relationships/image" Target="../media/image32.png"/><Relationship Id="rId7" Type="http://schemas.openxmlformats.org/officeDocument/2006/relationships/image" Target="../media/image17.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tags" Target="../tags/tag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23.png"/><Relationship Id="rId24" Type="http://schemas.openxmlformats.org/officeDocument/2006/relationships/image" Target="../media/image15.png"/><Relationship Id="rId5" Type="http://schemas.openxmlformats.org/officeDocument/2006/relationships/oleObject" Target="../embeddings/oleObject5.bin"/><Relationship Id="rId15" Type="http://schemas.openxmlformats.org/officeDocument/2006/relationships/image" Target="../media/image26.png"/><Relationship Id="rId23" Type="http://schemas.openxmlformats.org/officeDocument/2006/relationships/image" Target="../media/image20.png"/><Relationship Id="rId10" Type="http://schemas.openxmlformats.org/officeDocument/2006/relationships/image" Target="../media/image19.png"/><Relationship Id="rId19" Type="http://schemas.openxmlformats.org/officeDocument/2006/relationships/image" Target="../media/image30.png"/><Relationship Id="rId4" Type="http://schemas.openxmlformats.org/officeDocument/2006/relationships/notesSlide" Target="../notesSlides/notesSlide9.xml"/><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image" Target="../media/image34.emf"/><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notesSlide" Target="../notesSlides/notesSlide10.xml"/><Relationship Id="rId1" Type="http://schemas.openxmlformats.org/officeDocument/2006/relationships/vmlDrawing" Target="../drawings/vmlDrawing6.v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oleObject" Target="../embeddings/oleObject7.bin"/><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slideLayout" Target="../slideLayouts/slideLayout2.xml"/><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image" Target="../media/image1.emf"/><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oleObject" Target="../embeddings/oleObject10.bin"/><Relationship Id="rId3" Type="http://schemas.openxmlformats.org/officeDocument/2006/relationships/tags" Target="../tags/tag34.xml"/><Relationship Id="rId21" Type="http://schemas.openxmlformats.org/officeDocument/2006/relationships/notesSlide" Target="../notesSlides/notesSlide11.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35.emf"/><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oleObject" Target="../embeddings/oleObject9.bin"/><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1.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8.bin"/><Relationship Id="rId27"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1.emf"/><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oleObject" Target="../embeddings/oleObject12.bin"/><Relationship Id="rId2" Type="http://schemas.openxmlformats.org/officeDocument/2006/relationships/tags" Target="../tags/tag52.xml"/><Relationship Id="rId16" Type="http://schemas.openxmlformats.org/officeDocument/2006/relationships/notesSlide" Target="../notesSlides/notesSlide14.xml"/><Relationship Id="rId20" Type="http://schemas.openxmlformats.org/officeDocument/2006/relationships/image" Target="../media/image37.emf"/><Relationship Id="rId1" Type="http://schemas.openxmlformats.org/officeDocument/2006/relationships/vmlDrawing" Target="../drawings/vmlDrawing9.v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slideLayout" Target="../slideLayouts/slideLayout2.xml"/><Relationship Id="rId10" Type="http://schemas.openxmlformats.org/officeDocument/2006/relationships/tags" Target="../tags/tag60.xml"/><Relationship Id="rId19" Type="http://schemas.openxmlformats.org/officeDocument/2006/relationships/oleObject" Target="../embeddings/oleObject13.bin"/><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16.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9" Type="http://schemas.openxmlformats.org/officeDocument/2006/relationships/oleObject" Target="../embeddings/oleObject16.bin"/><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notesSlide" Target="../notesSlides/notesSlide15.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slideLayout" Target="../slideLayouts/slideLayout2.xml"/><Relationship Id="rId38" Type="http://schemas.openxmlformats.org/officeDocument/2006/relationships/image" Target="../media/image38.emf"/><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vmlDrawing" Target="../drawings/vmlDrawing10.v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37" Type="http://schemas.openxmlformats.org/officeDocument/2006/relationships/oleObject" Target="../embeddings/oleObject15.bin"/><Relationship Id="rId40" Type="http://schemas.openxmlformats.org/officeDocument/2006/relationships/image" Target="../media/image39.emf"/><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image" Target="../media/image1.emf"/><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 Type="http://schemas.openxmlformats.org/officeDocument/2006/relationships/tags" Target="../tags/tag97.xml"/><Relationship Id="rId21" Type="http://schemas.openxmlformats.org/officeDocument/2006/relationships/tags" Target="../tags/tag115.xml"/><Relationship Id="rId34" Type="http://schemas.openxmlformats.org/officeDocument/2006/relationships/oleObject" Target="../embeddings/oleObject18.bin"/><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image" Target="../media/image1.emf"/><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1" Type="http://schemas.openxmlformats.org/officeDocument/2006/relationships/vmlDrawing" Target="../drawings/vmlDrawing11.v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oleObject" Target="../embeddings/oleObject17.bin"/><Relationship Id="rId37" Type="http://schemas.openxmlformats.org/officeDocument/2006/relationships/image" Target="../media/image41.emf"/><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oleObject" Target="../embeddings/oleObject19.bin"/><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notesSlide" Target="../notesSlides/notesSlide16.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slideLayout" Target="../slideLayouts/slideLayout2.xml"/><Relationship Id="rId35" Type="http://schemas.openxmlformats.org/officeDocument/2006/relationships/image" Target="../media/image40.emf"/></Relationships>
</file>

<file path=ppt/slides/_rels/slide18.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 Type="http://schemas.openxmlformats.org/officeDocument/2006/relationships/tags" Target="../tags/tag125.xml"/><Relationship Id="rId21" Type="http://schemas.openxmlformats.org/officeDocument/2006/relationships/tags" Target="../tags/tag143.xml"/><Relationship Id="rId34" Type="http://schemas.openxmlformats.org/officeDocument/2006/relationships/oleObject" Target="../embeddings/oleObject21.bin"/><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image" Target="../media/image1.emf"/><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1" Type="http://schemas.openxmlformats.org/officeDocument/2006/relationships/vmlDrawing" Target="../drawings/vmlDrawing12.v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oleObject" Target="../embeddings/oleObject20.bin"/><Relationship Id="rId37" Type="http://schemas.openxmlformats.org/officeDocument/2006/relationships/image" Target="../media/image43.emf"/><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oleObject" Target="../embeddings/oleObject22.bin"/><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notesSlide" Target="../notesSlides/notesSlide17.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slideLayout" Target="../slideLayouts/slideLayout2.xml"/><Relationship Id="rId35"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oleObject" Target="../embeddings/oleObject23.bin"/><Relationship Id="rId3" Type="http://schemas.openxmlformats.org/officeDocument/2006/relationships/tags" Target="../tags/tag1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notesSlide" Target="../notesSlides/notesSlide18.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image" Target="../media/image44.emf"/><Relationship Id="rId1" Type="http://schemas.openxmlformats.org/officeDocument/2006/relationships/vmlDrawing" Target="../drawings/vmlDrawing13.v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Layout" Target="../slideLayouts/slideLayout2.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oleObject" Target="../embeddings/oleObject24.bin"/><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image" Target="../media/image45.emf"/><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image" Target="../media/image1.emf"/><Relationship Id="rId30"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174.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175.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20.xml"/><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176.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8.jpeg"/><Relationship Id="rId2" Type="http://schemas.openxmlformats.org/officeDocument/2006/relationships/tags" Target="../tags/tag177.xml"/><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image" Target="../media/image50.png"/><Relationship Id="rId5" Type="http://schemas.openxmlformats.org/officeDocument/2006/relationships/oleObject" Target="../embeddings/oleObject29.bin"/><Relationship Id="rId10" Type="http://schemas.openxmlformats.org/officeDocument/2006/relationships/image" Target="../media/image23.png"/><Relationship Id="rId4" Type="http://schemas.openxmlformats.org/officeDocument/2006/relationships/notesSlide" Target="../notesSlides/notesSlide22.xml"/><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178.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179.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25.xml"/><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vmlDrawing" Target="../drawings/vmlDrawing20.vml"/><Relationship Id="rId6" Type="http://schemas.openxmlformats.org/officeDocument/2006/relationships/image" Target="../media/image51.png"/><Relationship Id="rId5" Type="http://schemas.openxmlformats.org/officeDocument/2006/relationships/image" Target="../media/image1.e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18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4.gif"/><Relationship Id="rId2" Type="http://schemas.openxmlformats.org/officeDocument/2006/relationships/tags" Target="../tags/tag18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83.xml"/><Relationship Id="rId1" Type="http://schemas.openxmlformats.org/officeDocument/2006/relationships/vmlDrawing" Target="../drawings/vmlDrawing23.vml"/><Relationship Id="rId6" Type="http://schemas.openxmlformats.org/officeDocument/2006/relationships/image" Target="../media/image54.gif"/><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vmlDrawing" Target="../drawings/vmlDrawing24.vml"/><Relationship Id="rId6" Type="http://schemas.openxmlformats.org/officeDocument/2006/relationships/image" Target="../media/image54.gif"/><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2.xml"/><Relationship Id="rId7" Type="http://schemas.openxmlformats.org/officeDocument/2006/relationships/image" Target="../media/image54.gif"/><Relationship Id="rId2" Type="http://schemas.openxmlformats.org/officeDocument/2006/relationships/tags" Target="../tags/tag18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tags" Target="../tags/tag186.xml"/><Relationship Id="rId1" Type="http://schemas.openxmlformats.org/officeDocument/2006/relationships/vmlDrawing" Target="../drawings/vmlDrawing26.vml"/><Relationship Id="rId6" Type="http://schemas.openxmlformats.org/officeDocument/2006/relationships/image" Target="../media/image1.emf"/><Relationship Id="rId11" Type="http://schemas.openxmlformats.org/officeDocument/2006/relationships/image" Target="../media/image63.jpeg"/><Relationship Id="rId5" Type="http://schemas.openxmlformats.org/officeDocument/2006/relationships/oleObject" Target="../embeddings/oleObject38.bin"/><Relationship Id="rId10" Type="http://schemas.openxmlformats.org/officeDocument/2006/relationships/image" Target="../media/image62.jpeg"/><Relationship Id="rId4" Type="http://schemas.openxmlformats.org/officeDocument/2006/relationships/notesSlide" Target="../notesSlides/notesSlide33.xml"/><Relationship Id="rId9"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20.png"/><Relationship Id="rId4" Type="http://schemas.openxmlformats.org/officeDocument/2006/relationships/notesSlide" Target="../notesSlides/notesSlide8.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79912" y="1988840"/>
            <a:ext cx="5040560" cy="1008881"/>
          </a:xfrm>
        </p:spPr>
        <p:txBody>
          <a:bodyPr/>
          <a:lstStyle/>
          <a:p>
            <a:pPr algn="r"/>
            <a:r>
              <a:rPr lang="en-GB" dirty="0" smtClean="0"/>
              <a:t>Security and data protection measures in the context of ‘Once-only’ and reuse of existing data approaches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574" r="3339"/>
          <a:stretch/>
        </p:blipFill>
        <p:spPr>
          <a:xfrm>
            <a:off x="6012160" y="0"/>
            <a:ext cx="3131840" cy="938755"/>
          </a:xfrm>
          <a:prstGeom prst="rect">
            <a:avLst/>
          </a:prstGeom>
        </p:spPr>
      </p:pic>
      <p:pic>
        <p:nvPicPr>
          <p:cNvPr id="6" name="Picture 94" descr="http://www.evalyzer.com/wp-content/uploads/2015/08/logo-cti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304800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845207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9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10</a:t>
            </a:fld>
            <a:endParaRPr lang="en-GB" dirty="0"/>
          </a:p>
        </p:txBody>
      </p:sp>
      <p:sp>
        <p:nvSpPr>
          <p:cNvPr id="4" name="TextBox 3"/>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a:t>
            </a:r>
            <a:r>
              <a:rPr lang="en-GB" b="1" dirty="0" smtClean="0">
                <a:solidFill>
                  <a:schemeClr val="bg1"/>
                </a:solidFill>
                <a:latin typeface="+mn-lt"/>
              </a:rPr>
              <a:t>types </a:t>
            </a:r>
            <a:r>
              <a:rPr lang="en-GB" b="1" dirty="0">
                <a:solidFill>
                  <a:schemeClr val="bg1"/>
                </a:solidFill>
                <a:latin typeface="+mn-lt"/>
              </a:rPr>
              <a:t>of data are supplied only once by citizens and/or businesses?</a:t>
            </a:r>
          </a:p>
        </p:txBody>
      </p:sp>
      <p:sp>
        <p:nvSpPr>
          <p:cNvPr id="117" name="TextBox 116"/>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graphicFrame>
        <p:nvGraphicFramePr>
          <p:cNvPr id="118" name="Table 117"/>
          <p:cNvGraphicFramePr>
            <a:graphicFrameLocks noGrp="1"/>
          </p:cNvGraphicFramePr>
          <p:nvPr>
            <p:extLst>
              <p:ext uri="{D42A27DB-BD31-4B8C-83A1-F6EECF244321}">
                <p14:modId xmlns:p14="http://schemas.microsoft.com/office/powerpoint/2010/main" val="3057237596"/>
              </p:ext>
            </p:extLst>
          </p:nvPr>
        </p:nvGraphicFramePr>
        <p:xfrm>
          <a:off x="107950" y="1484784"/>
          <a:ext cx="8928101" cy="4022598"/>
        </p:xfrm>
        <a:graphic>
          <a:graphicData uri="http://schemas.openxmlformats.org/drawingml/2006/table">
            <a:tbl>
              <a:tblPr firstRow="1" bandRow="1">
                <a:tableStyleId>{5C22544A-7EE6-4342-B048-85BDC9FD1C3A}</a:tableStyleId>
              </a:tblPr>
              <a:tblGrid>
                <a:gridCol w="1275443"/>
                <a:gridCol w="1275443"/>
                <a:gridCol w="1275443"/>
                <a:gridCol w="1275443"/>
                <a:gridCol w="1275443"/>
                <a:gridCol w="1275443"/>
                <a:gridCol w="1275443"/>
              </a:tblGrid>
              <a:tr h="590483">
                <a:tc>
                  <a:txBody>
                    <a:bodyPr/>
                    <a:lstStyle/>
                    <a:p>
                      <a:r>
                        <a:rPr lang="en-GB" sz="1100" dirty="0" smtClean="0"/>
                        <a:t>Country</a:t>
                      </a:r>
                      <a:endParaRPr lang="en-GB" sz="11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fld id="{C8C43A38-8F65-4ED0-BA1C-5333CBAFAB38}" type="datetime'''Pe''''rsonal d''ata r''''''e''lat''ed'' to ''citiz''ens'">
                        <a:rPr lang="en-US" sz="1100" smtClean="0"/>
                        <a:pPr marL="0" marR="0" indent="0" algn="l" defTabSz="914400" rtl="0" eaLnBrk="1" fontAlgn="auto" latinLnBrk="0" hangingPunct="1">
                          <a:lnSpc>
                            <a:spcPct val="100000"/>
                          </a:lnSpc>
                          <a:spcBef>
                            <a:spcPts val="0"/>
                          </a:spcBef>
                          <a:spcAft>
                            <a:spcPts val="0"/>
                          </a:spcAft>
                          <a:buClrTx/>
                          <a:buSzTx/>
                          <a:buFontTx/>
                          <a:buNone/>
                          <a:tabLst/>
                          <a:defRPr/>
                        </a:pPr>
                        <a:t>Personal data related to citizens</a:t>
                      </a:fld>
                      <a:endParaRPr lang="en-GB" sz="1100" dirty="0" smtClean="0">
                        <a:sym typeface="+mn-lt"/>
                      </a:endParaRPr>
                    </a:p>
                  </a:txBody>
                  <a:tcPr/>
                </a:tc>
                <a:tc>
                  <a:txBody>
                    <a:bodyPr/>
                    <a:lstStyle/>
                    <a:p>
                      <a:fld id="{FC32CE9A-FBB8-45F3-BA7D-C9153A9AADAE}" type="datetime'Id''e''n''tificati''on da''ta ''re''lat''ed to ''businesse''s'">
                        <a:rPr lang="en-US" sz="1100" smtClean="0"/>
                        <a:pPr/>
                        <a:t>Identification data related to businesses</a:t>
                      </a:fld>
                      <a:endParaRPr lang="en-GB" sz="1100" dirty="0"/>
                    </a:p>
                  </a:txBody>
                  <a:tcPr/>
                </a:tc>
                <a:tc>
                  <a:txBody>
                    <a:bodyPr/>
                    <a:lstStyle/>
                    <a:p>
                      <a:r>
                        <a:rPr lang="en-US" sz="1100" dirty="0" smtClean="0"/>
                        <a:t>Geographic data</a:t>
                      </a:r>
                      <a:endParaRPr lang="en-GB" sz="1100" dirty="0"/>
                    </a:p>
                  </a:txBody>
                  <a:tcPr/>
                </a:tc>
                <a:tc>
                  <a:txBody>
                    <a:bodyPr/>
                    <a:lstStyle/>
                    <a:p>
                      <a:pPr marL="0" algn="l" defTabSz="914400" rtl="0" eaLnBrk="1" latinLnBrk="0" hangingPunct="1"/>
                      <a:fld id="{3EE7D1BE-1188-4720-A4FB-C12DB673F428}" type="datetime'''''''Fisca''''l/''''F''ina''n''''''ci''''al ''d''''''''ata'">
                        <a:rPr lang="en-US" sz="1100" kern="1200" smtClean="0">
                          <a:sym typeface="Calibri"/>
                        </a:rPr>
                        <a:pPr marL="0" algn="l" defTabSz="914400" rtl="0" eaLnBrk="1" latinLnBrk="0" hangingPunct="1"/>
                        <a:t>Fiscal/Financial data</a:t>
                      </a:fld>
                      <a:endParaRPr lang="en-GB" sz="1100" b="1" kern="1200" dirty="0">
                        <a:solidFill>
                          <a:schemeClr val="lt1"/>
                        </a:solidFill>
                        <a:latin typeface="+mn-lt"/>
                        <a:ea typeface="+mn-ea"/>
                        <a:cs typeface="+mn-cs"/>
                      </a:endParaRPr>
                    </a:p>
                  </a:txBody>
                  <a:tcPr marL="54000" marR="54000" marT="46800" marB="46800"/>
                </a:tc>
                <a:tc>
                  <a:txBody>
                    <a:bodyPr/>
                    <a:lstStyle/>
                    <a:p>
                      <a:r>
                        <a:rPr lang="en-GB" sz="1100" dirty="0" smtClean="0"/>
                        <a:t>Health</a:t>
                      </a:r>
                      <a:r>
                        <a:rPr lang="en-GB" sz="1100" baseline="0" dirty="0" smtClean="0"/>
                        <a:t> data</a:t>
                      </a:r>
                      <a:endParaRPr lang="en-GB" sz="1100" dirty="0"/>
                    </a:p>
                  </a:txBody>
                  <a:tcPr/>
                </a:tc>
                <a:tc>
                  <a:txBody>
                    <a:bodyPr/>
                    <a:lstStyle/>
                    <a:p>
                      <a:r>
                        <a:rPr lang="en-GB" sz="1100" dirty="0" smtClean="0"/>
                        <a:t>Other</a:t>
                      </a:r>
                      <a:endParaRPr lang="en-GB" sz="1100" dirty="0"/>
                    </a:p>
                  </a:txBody>
                  <a:tcP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solidFill>
                          <a:sym typeface="Wingdings"/>
                        </a:rPr>
                        <a:t></a:t>
                      </a:r>
                      <a:endParaRPr lang="en-GB" sz="1100" dirty="0" smtClean="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r>
              <a:tr h="176911">
                <a:tc>
                  <a:txBody>
                    <a:bodyPr/>
                    <a:lstStyle/>
                    <a:p>
                      <a:endParaRPr lang="en-GB" sz="100" dirty="0"/>
                    </a:p>
                  </a:txBody>
                  <a:tcP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endParaRPr lang="en-GB" sz="1100" dirty="0">
                        <a:solidFill>
                          <a:schemeClr val="bg2"/>
                        </a:solidFill>
                      </a:endParaRPr>
                    </a:p>
                  </a:txBody>
                  <a:tcPr marL="0" marR="0" marT="0" marB="0" anchor="ctr"/>
                </a:tc>
                <a:tc>
                  <a:txBody>
                    <a:bodyPr/>
                    <a:lstStyle/>
                    <a:p>
                      <a:pPr algn="ctr"/>
                      <a:r>
                        <a:rPr lang="en-GB" sz="1100" dirty="0" smtClean="0">
                          <a:solidFill>
                            <a:schemeClr val="bg2"/>
                          </a:solidFill>
                          <a:sym typeface="Wingdings"/>
                        </a:rPr>
                        <a:t></a:t>
                      </a:r>
                      <a:endParaRPr lang="en-GB" sz="1100" dirty="0">
                        <a:solidFill>
                          <a:schemeClr val="bg2"/>
                        </a:solidFill>
                      </a:endParaRPr>
                    </a:p>
                  </a:txBody>
                  <a:tcPr marL="0" marR="0" marT="0" marB="0" anchor="ctr"/>
                </a:tc>
              </a:tr>
              <a:tr h="176911">
                <a:tc>
                  <a:txBody>
                    <a:bodyPr/>
                    <a:lstStyle/>
                    <a:p>
                      <a:pPr algn="l"/>
                      <a:r>
                        <a:rPr lang="en-GB" sz="1000" b="1" dirty="0" smtClean="0">
                          <a:solidFill>
                            <a:schemeClr val="bg2"/>
                          </a:solidFill>
                        </a:rPr>
                        <a:t>Total</a:t>
                      </a:r>
                      <a:endParaRPr lang="en-GB" sz="1000" b="1" dirty="0">
                        <a:solidFill>
                          <a:schemeClr val="bg2"/>
                        </a:solidFill>
                      </a:endParaRPr>
                    </a:p>
                  </a:txBody>
                  <a:tcPr>
                    <a:solidFill>
                      <a:schemeClr val="tx1">
                        <a:lumMod val="20000"/>
                        <a:lumOff val="80000"/>
                      </a:schemeClr>
                    </a:solidFill>
                  </a:tcPr>
                </a:tc>
                <a:tc>
                  <a:txBody>
                    <a:bodyPr/>
                    <a:lstStyle/>
                    <a:p>
                      <a:pPr algn="ctr"/>
                      <a:r>
                        <a:rPr lang="en-GB" sz="1000" b="1" dirty="0" smtClean="0">
                          <a:solidFill>
                            <a:schemeClr val="bg2"/>
                          </a:solidFill>
                        </a:rPr>
                        <a:t>16</a:t>
                      </a:r>
                      <a:endParaRPr lang="en-GB" sz="1000" b="1" dirty="0">
                        <a:solidFill>
                          <a:schemeClr val="bg2"/>
                        </a:solidFill>
                      </a:endParaRPr>
                    </a:p>
                  </a:txBody>
                  <a:tcPr marL="0" marR="0" marT="0" marB="0" anchor="ctr">
                    <a:solidFill>
                      <a:schemeClr val="tx1">
                        <a:lumMod val="20000"/>
                        <a:lumOff val="80000"/>
                      </a:schemeClr>
                    </a:solidFill>
                  </a:tcPr>
                </a:tc>
                <a:tc>
                  <a:txBody>
                    <a:bodyPr/>
                    <a:lstStyle/>
                    <a:p>
                      <a:pPr algn="ctr"/>
                      <a:r>
                        <a:rPr lang="en-GB" sz="1000" b="1" dirty="0" smtClean="0">
                          <a:solidFill>
                            <a:schemeClr val="bg2"/>
                          </a:solidFill>
                        </a:rPr>
                        <a:t>13</a:t>
                      </a:r>
                      <a:endParaRPr lang="en-GB" sz="1000" b="1" dirty="0">
                        <a:solidFill>
                          <a:schemeClr val="bg2"/>
                        </a:solidFill>
                      </a:endParaRPr>
                    </a:p>
                  </a:txBody>
                  <a:tcPr marL="0" marR="0" marT="0" marB="0" anchor="ctr">
                    <a:solidFill>
                      <a:schemeClr val="tx1">
                        <a:lumMod val="20000"/>
                        <a:lumOff val="80000"/>
                      </a:schemeClr>
                    </a:solidFill>
                  </a:tcPr>
                </a:tc>
                <a:tc>
                  <a:txBody>
                    <a:bodyPr/>
                    <a:lstStyle/>
                    <a:p>
                      <a:pPr algn="ctr"/>
                      <a:r>
                        <a:rPr lang="en-GB" sz="1000" b="1" dirty="0" smtClean="0">
                          <a:solidFill>
                            <a:schemeClr val="bg2"/>
                          </a:solidFill>
                        </a:rPr>
                        <a:t>9</a:t>
                      </a:r>
                      <a:endParaRPr lang="en-GB" sz="1000" b="1" dirty="0">
                        <a:solidFill>
                          <a:schemeClr val="bg2"/>
                        </a:solidFill>
                      </a:endParaRPr>
                    </a:p>
                  </a:txBody>
                  <a:tcPr marL="0" marR="0" marT="0" marB="0" anchor="ctr">
                    <a:solidFill>
                      <a:schemeClr val="tx1">
                        <a:lumMod val="20000"/>
                        <a:lumOff val="80000"/>
                      </a:schemeClr>
                    </a:solidFill>
                  </a:tcPr>
                </a:tc>
                <a:tc>
                  <a:txBody>
                    <a:bodyPr/>
                    <a:lstStyle/>
                    <a:p>
                      <a:pPr algn="ctr"/>
                      <a:r>
                        <a:rPr lang="en-GB" sz="1000" b="1" dirty="0" smtClean="0">
                          <a:solidFill>
                            <a:schemeClr val="bg2"/>
                          </a:solidFill>
                        </a:rPr>
                        <a:t>7</a:t>
                      </a:r>
                    </a:p>
                  </a:txBody>
                  <a:tcPr marL="0" marR="0" marT="0" marB="0" anchor="ctr">
                    <a:solidFill>
                      <a:schemeClr val="tx1">
                        <a:lumMod val="20000"/>
                        <a:lumOff val="80000"/>
                      </a:schemeClr>
                    </a:solidFill>
                  </a:tcPr>
                </a:tc>
                <a:tc>
                  <a:txBody>
                    <a:bodyPr/>
                    <a:lstStyle/>
                    <a:p>
                      <a:pPr algn="ctr"/>
                      <a:r>
                        <a:rPr lang="en-GB" sz="1000" b="1" dirty="0" smtClean="0">
                          <a:solidFill>
                            <a:schemeClr val="bg2"/>
                          </a:solidFill>
                        </a:rPr>
                        <a:t>6</a:t>
                      </a:r>
                      <a:endParaRPr lang="en-GB" sz="1000" b="1" dirty="0">
                        <a:solidFill>
                          <a:schemeClr val="bg2"/>
                        </a:solidFill>
                      </a:endParaRPr>
                    </a:p>
                  </a:txBody>
                  <a:tcPr marL="0" marR="0" marT="0" marB="0" anchor="ctr">
                    <a:solidFill>
                      <a:schemeClr val="tx1">
                        <a:lumMod val="20000"/>
                        <a:lumOff val="80000"/>
                      </a:schemeClr>
                    </a:solidFill>
                  </a:tcPr>
                </a:tc>
                <a:tc>
                  <a:txBody>
                    <a:bodyPr/>
                    <a:lstStyle/>
                    <a:p>
                      <a:pPr algn="ctr"/>
                      <a:r>
                        <a:rPr lang="en-GB" sz="1000" b="1" dirty="0" smtClean="0">
                          <a:solidFill>
                            <a:schemeClr val="bg2"/>
                          </a:solidFill>
                        </a:rPr>
                        <a:t>6</a:t>
                      </a:r>
                      <a:endParaRPr lang="en-GB" sz="1000" b="1" dirty="0">
                        <a:solidFill>
                          <a:schemeClr val="bg2"/>
                        </a:solidFill>
                      </a:endParaRPr>
                    </a:p>
                  </a:txBody>
                  <a:tcPr marL="0" marR="0" marT="0" marB="0" anchor="ctr">
                    <a:solidFill>
                      <a:schemeClr val="tx1">
                        <a:lumMod val="20000"/>
                        <a:lumOff val="80000"/>
                      </a:schemeClr>
                    </a:solidFill>
                  </a:tcPr>
                </a:tc>
              </a:tr>
            </a:tbl>
          </a:graphicData>
        </a:graphic>
      </p:graphicFrame>
      <p:grpSp>
        <p:nvGrpSpPr>
          <p:cNvPr id="122" name="Group 121"/>
          <p:cNvGrpSpPr/>
          <p:nvPr/>
        </p:nvGrpSpPr>
        <p:grpSpPr>
          <a:xfrm>
            <a:off x="197321" y="3648654"/>
            <a:ext cx="935161" cy="246221"/>
            <a:chOff x="182399" y="2043047"/>
            <a:chExt cx="935161" cy="246221"/>
          </a:xfrm>
        </p:grpSpPr>
        <p:sp>
          <p:nvSpPr>
            <p:cNvPr id="123" name="TextBox 122"/>
            <p:cNvSpPr txBox="1"/>
            <p:nvPr/>
          </p:nvSpPr>
          <p:spPr>
            <a:xfrm>
              <a:off x="469488" y="2043047"/>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Belgium</a:t>
              </a:r>
              <a:endParaRPr lang="en-US" sz="1000" dirty="0">
                <a:solidFill>
                  <a:schemeClr val="bg2"/>
                </a:solidFill>
                <a:latin typeface="+mn-lt"/>
                <a:cs typeface="Arial" panose="020B0604020202020204" pitchFamily="34" charset="0"/>
              </a:endParaRPr>
            </a:p>
          </p:txBody>
        </p:sp>
        <p:pic>
          <p:nvPicPr>
            <p:cNvPr id="124" name="Picture 1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399" y="2102445"/>
              <a:ext cx="194400" cy="129600"/>
            </a:xfrm>
            <a:prstGeom prst="rect">
              <a:avLst/>
            </a:prstGeom>
          </p:spPr>
        </p:pic>
      </p:grpSp>
      <p:grpSp>
        <p:nvGrpSpPr>
          <p:cNvPr id="125" name="Group 124"/>
          <p:cNvGrpSpPr/>
          <p:nvPr/>
        </p:nvGrpSpPr>
        <p:grpSpPr>
          <a:xfrm>
            <a:off x="196378" y="3998835"/>
            <a:ext cx="936104" cy="246221"/>
            <a:chOff x="181456" y="2226597"/>
            <a:chExt cx="936104" cy="246221"/>
          </a:xfrm>
        </p:grpSpPr>
        <p:sp>
          <p:nvSpPr>
            <p:cNvPr id="126" name="TextBox 125"/>
            <p:cNvSpPr txBox="1"/>
            <p:nvPr/>
          </p:nvSpPr>
          <p:spPr>
            <a:xfrm>
              <a:off x="469488" y="2226597"/>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Bulgaria</a:t>
              </a:r>
              <a:endParaRPr lang="en-US" sz="1000" dirty="0">
                <a:solidFill>
                  <a:schemeClr val="bg2"/>
                </a:solidFill>
                <a:latin typeface="+mn-lt"/>
                <a:cs typeface="Arial" panose="020B0604020202020204" pitchFamily="34" charset="0"/>
              </a:endParaRPr>
            </a:p>
          </p:txBody>
        </p:sp>
        <p:pic>
          <p:nvPicPr>
            <p:cNvPr id="127" name="Picture 1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456" y="2295154"/>
              <a:ext cx="194400" cy="116640"/>
            </a:xfrm>
            <a:prstGeom prst="rect">
              <a:avLst/>
            </a:prstGeom>
          </p:spPr>
        </p:pic>
      </p:grpSp>
      <p:grpSp>
        <p:nvGrpSpPr>
          <p:cNvPr id="128" name="Group 127"/>
          <p:cNvGrpSpPr/>
          <p:nvPr/>
        </p:nvGrpSpPr>
        <p:grpSpPr>
          <a:xfrm>
            <a:off x="197321" y="5054987"/>
            <a:ext cx="864096" cy="246221"/>
            <a:chOff x="181456" y="4518853"/>
            <a:chExt cx="864096" cy="246221"/>
          </a:xfrm>
        </p:grpSpPr>
        <p:sp>
          <p:nvSpPr>
            <p:cNvPr id="129" name="TextBox 128"/>
            <p:cNvSpPr txBox="1"/>
            <p:nvPr/>
          </p:nvSpPr>
          <p:spPr>
            <a:xfrm>
              <a:off x="469488" y="4518853"/>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Italy</a:t>
              </a:r>
              <a:endParaRPr lang="en-US" sz="1000" dirty="0">
                <a:solidFill>
                  <a:schemeClr val="bg2"/>
                </a:solidFill>
                <a:latin typeface="+mn-lt"/>
                <a:cs typeface="Arial" panose="020B0604020202020204" pitchFamily="34" charset="0"/>
              </a:endParaRPr>
            </a:p>
          </p:txBody>
        </p:sp>
        <p:pic>
          <p:nvPicPr>
            <p:cNvPr id="130" name="Picture 1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456" y="4587069"/>
              <a:ext cx="194400" cy="129600"/>
            </a:xfrm>
            <a:prstGeom prst="rect">
              <a:avLst/>
            </a:prstGeom>
          </p:spPr>
        </p:pic>
      </p:grpSp>
      <p:grpSp>
        <p:nvGrpSpPr>
          <p:cNvPr id="131" name="Group 130"/>
          <p:cNvGrpSpPr/>
          <p:nvPr/>
        </p:nvGrpSpPr>
        <p:grpSpPr>
          <a:xfrm>
            <a:off x="197321" y="2211476"/>
            <a:ext cx="864096" cy="246221"/>
            <a:chOff x="181456" y="4686048"/>
            <a:chExt cx="864096" cy="246221"/>
          </a:xfrm>
        </p:grpSpPr>
        <p:sp>
          <p:nvSpPr>
            <p:cNvPr id="132" name="TextBox 131"/>
            <p:cNvSpPr txBox="1"/>
            <p:nvPr/>
          </p:nvSpPr>
          <p:spPr>
            <a:xfrm>
              <a:off x="469488" y="4686048"/>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Latvia</a:t>
              </a:r>
              <a:endParaRPr lang="en-US" sz="1000" dirty="0">
                <a:solidFill>
                  <a:schemeClr val="bg2"/>
                </a:solidFill>
                <a:latin typeface="+mn-lt"/>
                <a:cs typeface="Arial" panose="020B0604020202020204" pitchFamily="34" charset="0"/>
              </a:endParaRPr>
            </a:p>
          </p:txBody>
        </p:sp>
        <p:pic>
          <p:nvPicPr>
            <p:cNvPr id="133" name="Picture 1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456" y="4770614"/>
              <a:ext cx="194400" cy="97200"/>
            </a:xfrm>
            <a:prstGeom prst="rect">
              <a:avLst/>
            </a:prstGeom>
          </p:spPr>
        </p:pic>
      </p:grpSp>
      <p:grpSp>
        <p:nvGrpSpPr>
          <p:cNvPr id="134" name="Group 133"/>
          <p:cNvGrpSpPr/>
          <p:nvPr/>
        </p:nvGrpSpPr>
        <p:grpSpPr>
          <a:xfrm>
            <a:off x="197321" y="2750731"/>
            <a:ext cx="1150184" cy="246221"/>
            <a:chOff x="181456" y="5038040"/>
            <a:chExt cx="1150184" cy="246221"/>
          </a:xfrm>
        </p:grpSpPr>
        <p:sp>
          <p:nvSpPr>
            <p:cNvPr id="135" name="TextBox 134"/>
            <p:cNvSpPr txBox="1"/>
            <p:nvPr/>
          </p:nvSpPr>
          <p:spPr>
            <a:xfrm>
              <a:off x="469488" y="5038040"/>
              <a:ext cx="86215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Luxembourg</a:t>
              </a:r>
              <a:endParaRPr lang="en-US" sz="1000" dirty="0">
                <a:solidFill>
                  <a:schemeClr val="bg2"/>
                </a:solidFill>
                <a:latin typeface="+mn-lt"/>
                <a:cs typeface="Arial" panose="020B0604020202020204" pitchFamily="34" charset="0"/>
              </a:endParaRPr>
            </a:p>
          </p:txBody>
        </p:sp>
        <p:pic>
          <p:nvPicPr>
            <p:cNvPr id="136" name="Picture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456" y="5112914"/>
              <a:ext cx="194400" cy="116407"/>
            </a:xfrm>
            <a:prstGeom prst="rect">
              <a:avLst/>
            </a:prstGeom>
          </p:spPr>
        </p:pic>
      </p:grpSp>
      <p:grpSp>
        <p:nvGrpSpPr>
          <p:cNvPr id="137" name="Group 136"/>
          <p:cNvGrpSpPr/>
          <p:nvPr/>
        </p:nvGrpSpPr>
        <p:grpSpPr>
          <a:xfrm>
            <a:off x="197321" y="2550887"/>
            <a:ext cx="1150184" cy="246221"/>
            <a:chOff x="181456" y="5390032"/>
            <a:chExt cx="1150184" cy="246221"/>
          </a:xfrm>
        </p:grpSpPr>
        <p:sp>
          <p:nvSpPr>
            <p:cNvPr id="138" name="TextBox 137"/>
            <p:cNvSpPr txBox="1"/>
            <p:nvPr/>
          </p:nvSpPr>
          <p:spPr>
            <a:xfrm>
              <a:off x="469488" y="5390032"/>
              <a:ext cx="86215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Netherlands</a:t>
              </a:r>
              <a:endParaRPr lang="en-US" sz="1000" dirty="0">
                <a:solidFill>
                  <a:schemeClr val="bg2"/>
                </a:solidFill>
                <a:latin typeface="+mn-lt"/>
                <a:cs typeface="Arial" panose="020B0604020202020204" pitchFamily="34" charset="0"/>
              </a:endParaRPr>
            </a:p>
          </p:txBody>
        </p:sp>
        <p:pic>
          <p:nvPicPr>
            <p:cNvPr id="139" name="Picture 1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456" y="5458248"/>
              <a:ext cx="194400" cy="129600"/>
            </a:xfrm>
            <a:prstGeom prst="rect">
              <a:avLst/>
            </a:prstGeom>
          </p:spPr>
        </p:pic>
      </p:grpSp>
      <p:grpSp>
        <p:nvGrpSpPr>
          <p:cNvPr id="140" name="Group 139"/>
          <p:cNvGrpSpPr/>
          <p:nvPr/>
        </p:nvGrpSpPr>
        <p:grpSpPr>
          <a:xfrm>
            <a:off x="197321" y="4869160"/>
            <a:ext cx="936104" cy="246221"/>
            <a:chOff x="181456" y="5926821"/>
            <a:chExt cx="936104" cy="246221"/>
          </a:xfrm>
        </p:grpSpPr>
        <p:sp>
          <p:nvSpPr>
            <p:cNvPr id="141" name="TextBox 140"/>
            <p:cNvSpPr txBox="1"/>
            <p:nvPr/>
          </p:nvSpPr>
          <p:spPr>
            <a:xfrm>
              <a:off x="469488" y="5926821"/>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Portugal</a:t>
              </a:r>
              <a:endParaRPr lang="en-US" sz="1000" dirty="0">
                <a:solidFill>
                  <a:schemeClr val="bg2"/>
                </a:solidFill>
                <a:latin typeface="+mn-lt"/>
                <a:cs typeface="Arial" panose="020B0604020202020204" pitchFamily="34" charset="0"/>
              </a:endParaRPr>
            </a:p>
          </p:txBody>
        </p:sp>
        <p:pic>
          <p:nvPicPr>
            <p:cNvPr id="142" name="Picture 1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456" y="5995037"/>
              <a:ext cx="194400" cy="129600"/>
            </a:xfrm>
            <a:prstGeom prst="rect">
              <a:avLst/>
            </a:prstGeom>
          </p:spPr>
        </p:pic>
      </p:grpSp>
      <p:grpSp>
        <p:nvGrpSpPr>
          <p:cNvPr id="143" name="Group 142"/>
          <p:cNvGrpSpPr/>
          <p:nvPr/>
        </p:nvGrpSpPr>
        <p:grpSpPr>
          <a:xfrm>
            <a:off x="197321" y="3265756"/>
            <a:ext cx="935161" cy="246221"/>
            <a:chOff x="182399" y="2389046"/>
            <a:chExt cx="935161" cy="246221"/>
          </a:xfrm>
        </p:grpSpPr>
        <p:sp>
          <p:nvSpPr>
            <p:cNvPr id="144" name="TextBox 143"/>
            <p:cNvSpPr txBox="1"/>
            <p:nvPr/>
          </p:nvSpPr>
          <p:spPr>
            <a:xfrm>
              <a:off x="469488" y="2389046"/>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Croatia</a:t>
              </a:r>
              <a:endParaRPr lang="en-US" sz="1000" dirty="0">
                <a:solidFill>
                  <a:schemeClr val="bg2"/>
                </a:solidFill>
                <a:latin typeface="+mn-lt"/>
                <a:cs typeface="Arial" panose="020B0604020202020204" pitchFamily="34" charset="0"/>
              </a:endParaRPr>
            </a:p>
          </p:txBody>
        </p:sp>
        <p:pic>
          <p:nvPicPr>
            <p:cNvPr id="145" name="Picture 1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399" y="2464644"/>
              <a:ext cx="194400" cy="97200"/>
            </a:xfrm>
            <a:prstGeom prst="rect">
              <a:avLst/>
            </a:prstGeom>
          </p:spPr>
        </p:pic>
      </p:grpSp>
      <p:grpSp>
        <p:nvGrpSpPr>
          <p:cNvPr id="146" name="Group 145"/>
          <p:cNvGrpSpPr/>
          <p:nvPr/>
        </p:nvGrpSpPr>
        <p:grpSpPr>
          <a:xfrm>
            <a:off x="197321" y="3820801"/>
            <a:ext cx="1119648" cy="246221"/>
            <a:chOff x="1436127" y="5396824"/>
            <a:chExt cx="1119648" cy="246221"/>
          </a:xfrm>
        </p:grpSpPr>
        <p:sp>
          <p:nvSpPr>
            <p:cNvPr id="147" name="TextBox 146"/>
            <p:cNvSpPr txBox="1"/>
            <p:nvPr/>
          </p:nvSpPr>
          <p:spPr>
            <a:xfrm>
              <a:off x="1724158" y="5396824"/>
              <a:ext cx="831617"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Sweden</a:t>
              </a:r>
              <a:endParaRPr lang="en-US" sz="1000" dirty="0">
                <a:solidFill>
                  <a:schemeClr val="bg2"/>
                </a:solidFill>
                <a:latin typeface="+mn-lt"/>
                <a:cs typeface="Arial" panose="020B0604020202020204" pitchFamily="34" charset="0"/>
              </a:endParaRPr>
            </a:p>
          </p:txBody>
        </p:sp>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36127" y="5469127"/>
              <a:ext cx="194400" cy="121500"/>
            </a:xfrm>
            <a:prstGeom prst="rect">
              <a:avLst/>
            </a:prstGeom>
          </p:spPr>
        </p:pic>
      </p:grpSp>
      <p:grpSp>
        <p:nvGrpSpPr>
          <p:cNvPr id="149" name="Group 148"/>
          <p:cNvGrpSpPr/>
          <p:nvPr/>
        </p:nvGrpSpPr>
        <p:grpSpPr>
          <a:xfrm>
            <a:off x="197321" y="4521233"/>
            <a:ext cx="864096" cy="246221"/>
            <a:chOff x="1436127" y="5742576"/>
            <a:chExt cx="864096" cy="246221"/>
          </a:xfrm>
        </p:grpSpPr>
        <p:sp>
          <p:nvSpPr>
            <p:cNvPr id="150" name="TextBox 149"/>
            <p:cNvSpPr txBox="1"/>
            <p:nvPr/>
          </p:nvSpPr>
          <p:spPr>
            <a:xfrm>
              <a:off x="1724159" y="5742576"/>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Turkey</a:t>
              </a:r>
              <a:endParaRPr lang="en-US" sz="1000" dirty="0">
                <a:solidFill>
                  <a:schemeClr val="bg2"/>
                </a:solidFill>
                <a:latin typeface="+mn-lt"/>
                <a:cs typeface="Arial" panose="020B0604020202020204" pitchFamily="34" charset="0"/>
              </a:endParaRPr>
            </a:p>
          </p:txBody>
        </p:sp>
        <p:pic>
          <p:nvPicPr>
            <p:cNvPr id="151" name="Picture 1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36127" y="5810792"/>
              <a:ext cx="194400" cy="129600"/>
            </a:xfrm>
            <a:prstGeom prst="rect">
              <a:avLst/>
            </a:prstGeom>
          </p:spPr>
        </p:pic>
      </p:grpSp>
      <p:grpSp>
        <p:nvGrpSpPr>
          <p:cNvPr id="152" name="Group 151"/>
          <p:cNvGrpSpPr/>
          <p:nvPr/>
        </p:nvGrpSpPr>
        <p:grpSpPr>
          <a:xfrm>
            <a:off x="197321" y="2911426"/>
            <a:ext cx="936104" cy="246221"/>
            <a:chOff x="181456" y="6103925"/>
            <a:chExt cx="936104" cy="246221"/>
          </a:xfrm>
        </p:grpSpPr>
        <p:sp>
          <p:nvSpPr>
            <p:cNvPr id="153" name="TextBox 152"/>
            <p:cNvSpPr txBox="1"/>
            <p:nvPr/>
          </p:nvSpPr>
          <p:spPr>
            <a:xfrm>
              <a:off x="469488" y="6103925"/>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Romania</a:t>
              </a:r>
              <a:endParaRPr lang="en-US" sz="1000" dirty="0">
                <a:solidFill>
                  <a:schemeClr val="bg2"/>
                </a:solidFill>
                <a:latin typeface="+mn-lt"/>
                <a:cs typeface="Arial" panose="020B0604020202020204" pitchFamily="34" charset="0"/>
              </a:endParaRPr>
            </a:p>
          </p:txBody>
        </p:sp>
        <p:pic>
          <p:nvPicPr>
            <p:cNvPr id="154" name="Picture 1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1456" y="6172141"/>
              <a:ext cx="194400" cy="129600"/>
            </a:xfrm>
            <a:prstGeom prst="rect">
              <a:avLst/>
            </a:prstGeom>
          </p:spPr>
        </p:pic>
      </p:grpSp>
      <p:grpSp>
        <p:nvGrpSpPr>
          <p:cNvPr id="155" name="Group 154"/>
          <p:cNvGrpSpPr/>
          <p:nvPr/>
        </p:nvGrpSpPr>
        <p:grpSpPr>
          <a:xfrm>
            <a:off x="199265" y="4161193"/>
            <a:ext cx="936104" cy="246221"/>
            <a:chOff x="181456" y="6278813"/>
            <a:chExt cx="936104" cy="246221"/>
          </a:xfrm>
        </p:grpSpPr>
        <p:sp>
          <p:nvSpPr>
            <p:cNvPr id="156" name="TextBox 155"/>
            <p:cNvSpPr txBox="1"/>
            <p:nvPr/>
          </p:nvSpPr>
          <p:spPr>
            <a:xfrm>
              <a:off x="469488" y="6278813"/>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Slovakia</a:t>
              </a:r>
              <a:endParaRPr lang="en-US" sz="1000" dirty="0">
                <a:solidFill>
                  <a:schemeClr val="bg2"/>
                </a:solidFill>
                <a:latin typeface="+mn-lt"/>
                <a:cs typeface="Arial" panose="020B0604020202020204" pitchFamily="34" charset="0"/>
              </a:endParaRPr>
            </a:p>
          </p:txBody>
        </p:sp>
        <p:pic>
          <p:nvPicPr>
            <p:cNvPr id="157" name="Picture 1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1456" y="6347029"/>
              <a:ext cx="194400" cy="129600"/>
            </a:xfrm>
            <a:prstGeom prst="rect">
              <a:avLst/>
            </a:prstGeom>
          </p:spPr>
        </p:pic>
      </p:grpSp>
      <p:grpSp>
        <p:nvGrpSpPr>
          <p:cNvPr id="158" name="Group 157"/>
          <p:cNvGrpSpPr/>
          <p:nvPr/>
        </p:nvGrpSpPr>
        <p:grpSpPr>
          <a:xfrm>
            <a:off x="197321" y="4335406"/>
            <a:ext cx="936104" cy="246221"/>
            <a:chOff x="181456" y="6455917"/>
            <a:chExt cx="936104" cy="246221"/>
          </a:xfrm>
        </p:grpSpPr>
        <p:sp>
          <p:nvSpPr>
            <p:cNvPr id="159" name="TextBox 158"/>
            <p:cNvSpPr txBox="1"/>
            <p:nvPr/>
          </p:nvSpPr>
          <p:spPr>
            <a:xfrm>
              <a:off x="469488" y="6455917"/>
              <a:ext cx="64807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Slovenia</a:t>
              </a:r>
              <a:endParaRPr lang="en-US" sz="1000" dirty="0">
                <a:solidFill>
                  <a:schemeClr val="bg2"/>
                </a:solidFill>
                <a:latin typeface="+mn-lt"/>
                <a:cs typeface="Arial" panose="020B0604020202020204" pitchFamily="34" charset="0"/>
              </a:endParaRPr>
            </a:p>
          </p:txBody>
        </p:sp>
        <p:pic>
          <p:nvPicPr>
            <p:cNvPr id="160" name="Picture 1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1456" y="6540483"/>
              <a:ext cx="194400" cy="97200"/>
            </a:xfrm>
            <a:prstGeom prst="rect">
              <a:avLst/>
            </a:prstGeom>
          </p:spPr>
        </p:pic>
      </p:grpSp>
      <p:grpSp>
        <p:nvGrpSpPr>
          <p:cNvPr id="161" name="Group 160"/>
          <p:cNvGrpSpPr/>
          <p:nvPr/>
        </p:nvGrpSpPr>
        <p:grpSpPr>
          <a:xfrm>
            <a:off x="197321" y="3084388"/>
            <a:ext cx="864096" cy="246221"/>
            <a:chOff x="189353" y="6639163"/>
            <a:chExt cx="864096" cy="246221"/>
          </a:xfrm>
        </p:grpSpPr>
        <p:sp>
          <p:nvSpPr>
            <p:cNvPr id="162" name="TextBox 161"/>
            <p:cNvSpPr txBox="1"/>
            <p:nvPr/>
          </p:nvSpPr>
          <p:spPr>
            <a:xfrm>
              <a:off x="477385" y="6639163"/>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Spain</a:t>
              </a:r>
              <a:endParaRPr lang="en-US" sz="1000" dirty="0">
                <a:solidFill>
                  <a:schemeClr val="bg2"/>
                </a:solidFill>
                <a:latin typeface="+mn-lt"/>
                <a:cs typeface="Arial" panose="020B0604020202020204" pitchFamily="34" charset="0"/>
              </a:endParaRPr>
            </a:p>
          </p:txBody>
        </p:sp>
        <p:pic>
          <p:nvPicPr>
            <p:cNvPr id="163" name="Picture 1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9353" y="6707379"/>
              <a:ext cx="194400" cy="129600"/>
            </a:xfrm>
            <a:prstGeom prst="rect">
              <a:avLst/>
            </a:prstGeom>
          </p:spPr>
        </p:pic>
      </p:grpSp>
      <p:grpSp>
        <p:nvGrpSpPr>
          <p:cNvPr id="8" name="Group 7"/>
          <p:cNvGrpSpPr/>
          <p:nvPr/>
        </p:nvGrpSpPr>
        <p:grpSpPr>
          <a:xfrm>
            <a:off x="199265" y="4710218"/>
            <a:ext cx="1296144" cy="246221"/>
            <a:chOff x="197321" y="4550931"/>
            <a:chExt cx="1296144" cy="246221"/>
          </a:xfrm>
        </p:grpSpPr>
        <p:sp>
          <p:nvSpPr>
            <p:cNvPr id="165" name="TextBox 164"/>
            <p:cNvSpPr txBox="1"/>
            <p:nvPr/>
          </p:nvSpPr>
          <p:spPr>
            <a:xfrm>
              <a:off x="485353" y="4550931"/>
              <a:ext cx="1008112" cy="246221"/>
            </a:xfrm>
            <a:prstGeom prst="rect">
              <a:avLst/>
            </a:prstGeom>
            <a:noFill/>
          </p:spPr>
          <p:txBody>
            <a:bodyPr wrap="square" rtlCol="0">
              <a:spAutoFit/>
            </a:bodyPr>
            <a:lstStyle/>
            <a:p>
              <a:r>
                <a:rPr lang="en-GB" sz="1000" dirty="0">
                  <a:solidFill>
                    <a:schemeClr val="bg2"/>
                  </a:solidFill>
                  <a:latin typeface="+mn-lt"/>
                  <a:cs typeface="Arial" panose="020B0604020202020204" pitchFamily="34" charset="0"/>
                </a:rPr>
                <a:t>Czech Republic</a:t>
              </a:r>
            </a:p>
          </p:txBody>
        </p:sp>
        <p:pic>
          <p:nvPicPr>
            <p:cNvPr id="166" name="Picture 16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321" y="4609241"/>
              <a:ext cx="194400" cy="129600"/>
            </a:xfrm>
            <a:prstGeom prst="rect">
              <a:avLst/>
            </a:prstGeom>
          </p:spPr>
        </p:pic>
      </p:grpSp>
      <p:grpSp>
        <p:nvGrpSpPr>
          <p:cNvPr id="10" name="Group 9"/>
          <p:cNvGrpSpPr/>
          <p:nvPr/>
        </p:nvGrpSpPr>
        <p:grpSpPr>
          <a:xfrm>
            <a:off x="197321" y="3457293"/>
            <a:ext cx="1298088" cy="246221"/>
            <a:chOff x="197321" y="3457293"/>
            <a:chExt cx="1298088" cy="246221"/>
          </a:xfrm>
        </p:grpSpPr>
        <p:sp>
          <p:nvSpPr>
            <p:cNvPr id="168" name="TextBox 167"/>
            <p:cNvSpPr txBox="1"/>
            <p:nvPr/>
          </p:nvSpPr>
          <p:spPr>
            <a:xfrm>
              <a:off x="487297" y="3457293"/>
              <a:ext cx="1008112"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Cyprus</a:t>
              </a:r>
              <a:endParaRPr lang="en-US" sz="1000" dirty="0">
                <a:solidFill>
                  <a:schemeClr val="bg2"/>
                </a:solidFill>
                <a:latin typeface="+mn-lt"/>
                <a:cs typeface="Arial" panose="020B0604020202020204" pitchFamily="34" charset="0"/>
              </a:endParaRPr>
            </a:p>
          </p:txBody>
        </p:sp>
        <p:pic>
          <p:nvPicPr>
            <p:cNvPr id="169" name="Picture 16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321" y="3516874"/>
              <a:ext cx="194400" cy="127059"/>
            </a:xfrm>
            <a:prstGeom prst="rect">
              <a:avLst/>
            </a:prstGeom>
          </p:spPr>
        </p:pic>
      </p:grpSp>
      <p:grpSp>
        <p:nvGrpSpPr>
          <p:cNvPr id="7" name="Group 6"/>
          <p:cNvGrpSpPr/>
          <p:nvPr/>
        </p:nvGrpSpPr>
        <p:grpSpPr>
          <a:xfrm>
            <a:off x="197321" y="2029747"/>
            <a:ext cx="864096" cy="246221"/>
            <a:chOff x="197321" y="2029747"/>
            <a:chExt cx="864096" cy="246221"/>
          </a:xfrm>
        </p:grpSpPr>
        <p:sp>
          <p:nvSpPr>
            <p:cNvPr id="120" name="TextBox 119"/>
            <p:cNvSpPr txBox="1"/>
            <p:nvPr/>
          </p:nvSpPr>
          <p:spPr>
            <a:xfrm>
              <a:off x="485353" y="2029747"/>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Austria</a:t>
              </a:r>
              <a:endParaRPr lang="en-US" sz="1000" dirty="0">
                <a:solidFill>
                  <a:schemeClr val="bg2"/>
                </a:solidFill>
                <a:latin typeface="+mn-lt"/>
                <a:cs typeface="Arial" panose="020B0604020202020204" pitchFamily="34" charset="0"/>
              </a:endParaRPr>
            </a:p>
          </p:txBody>
        </p:sp>
        <p:pic>
          <p:nvPicPr>
            <p:cNvPr id="121" name="Picture 12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7321" y="2097963"/>
              <a:ext cx="194400" cy="129600"/>
            </a:xfrm>
            <a:prstGeom prst="rect">
              <a:avLst/>
            </a:prstGeom>
          </p:spPr>
        </p:pic>
      </p:grpSp>
      <p:grpSp>
        <p:nvGrpSpPr>
          <p:cNvPr id="6" name="Group 5"/>
          <p:cNvGrpSpPr/>
          <p:nvPr/>
        </p:nvGrpSpPr>
        <p:grpSpPr>
          <a:xfrm>
            <a:off x="197321" y="2387759"/>
            <a:ext cx="865888" cy="246221"/>
            <a:chOff x="195529" y="2204864"/>
            <a:chExt cx="865888" cy="246221"/>
          </a:xfrm>
        </p:grpSpPr>
        <p:pic>
          <p:nvPicPr>
            <p:cNvPr id="59" name="Picture 7" descr="Flag of  Estonia"/>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5529" y="2270374"/>
              <a:ext cx="194400" cy="11520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485353" y="2204864"/>
              <a:ext cx="576064" cy="246221"/>
            </a:xfrm>
            <a:prstGeom prst="rect">
              <a:avLst/>
            </a:prstGeom>
            <a:noFill/>
          </p:spPr>
          <p:txBody>
            <a:bodyPr wrap="square" rtlCol="0">
              <a:spAutoFit/>
            </a:bodyPr>
            <a:lstStyle/>
            <a:p>
              <a:r>
                <a:rPr lang="en-GB" sz="1000" dirty="0" smtClean="0">
                  <a:solidFill>
                    <a:schemeClr val="bg2"/>
                  </a:solidFill>
                  <a:latin typeface="+mn-lt"/>
                  <a:cs typeface="Arial" panose="020B0604020202020204" pitchFamily="34" charset="0"/>
                </a:rPr>
                <a:t>Estonia</a:t>
              </a:r>
              <a:endParaRPr lang="en-US" sz="1000" dirty="0">
                <a:solidFill>
                  <a:schemeClr val="bg2"/>
                </a:solidFill>
                <a:latin typeface="+mn-lt"/>
                <a:cs typeface="Arial" panose="020B0604020202020204" pitchFamily="34" charset="0"/>
              </a:endParaRPr>
            </a:p>
          </p:txBody>
        </p:sp>
      </p:grpSp>
      <p:sp>
        <p:nvSpPr>
          <p:cNvPr id="2" name="Rectangle 1"/>
          <p:cNvSpPr/>
          <p:nvPr/>
        </p:nvSpPr>
        <p:spPr>
          <a:xfrm>
            <a:off x="1396999" y="1511301"/>
            <a:ext cx="2521857" cy="400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07951" y="5949281"/>
            <a:ext cx="8928545"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2" indent="-4763">
              <a:lnSpc>
                <a:spcPct val="150000"/>
              </a:lnSpc>
              <a:spcBef>
                <a:spcPts val="500"/>
              </a:spcBef>
              <a:buClr>
                <a:srgbClr val="ED7404"/>
              </a:buClr>
            </a:pPr>
            <a:r>
              <a:rPr lang="en-US" sz="1200" dirty="0">
                <a:solidFill>
                  <a:srgbClr val="808080"/>
                </a:solidFill>
                <a:cs typeface="Arial" panose="020B0604020202020204" pitchFamily="34" charset="0"/>
              </a:rPr>
              <a:t>As part of ‘other’,  data related to vehicles were cited by two different countries as data supplied  only once </a:t>
            </a:r>
            <a:r>
              <a:rPr lang="en-GB" sz="1200" dirty="0">
                <a:solidFill>
                  <a:srgbClr val="808080"/>
                </a:solidFill>
                <a:cs typeface="Arial" panose="020B0604020202020204" pitchFamily="34" charset="0"/>
              </a:rPr>
              <a:t>by citizens and/or </a:t>
            </a:r>
            <a:r>
              <a:rPr lang="en-GB" sz="1200" dirty="0" smtClean="0">
                <a:solidFill>
                  <a:srgbClr val="808080"/>
                </a:solidFill>
                <a:cs typeface="Arial" panose="020B0604020202020204" pitchFamily="34" charset="0"/>
              </a:rPr>
              <a:t>businesses.</a:t>
            </a:r>
            <a:endParaRPr lang="en-US" sz="1200" dirty="0">
              <a:solidFill>
                <a:srgbClr val="808080"/>
              </a:solidFill>
              <a:cs typeface="Arial" panose="020B0604020202020204" pitchFamily="34" charset="0"/>
            </a:endParaRPr>
          </a:p>
        </p:txBody>
      </p:sp>
    </p:spTree>
    <p:extLst>
      <p:ext uri="{BB962C8B-B14F-4D97-AF65-F5344CB8AC3E}">
        <p14:creationId xmlns:p14="http://schemas.microsoft.com/office/powerpoint/2010/main" val="2853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3787035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10"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000">
              <a:latin typeface="Arial"/>
              <a:cs typeface="Arial"/>
              <a:sym typeface="Arial"/>
            </a:endParaRPr>
          </a:p>
        </p:txBody>
      </p:sp>
      <p:sp>
        <p:nvSpPr>
          <p:cNvPr id="27" name="Rectangle 26"/>
          <p:cNvSpPr/>
          <p:nvPr/>
        </p:nvSpPr>
        <p:spPr>
          <a:xfrm>
            <a:off x="4067944" y="1700213"/>
            <a:ext cx="1908000" cy="3673003"/>
          </a:xfrm>
          <a:prstGeom prst="rect">
            <a:avLst/>
          </a:prstGeom>
          <a:solidFill>
            <a:schemeClr val="accent3">
              <a:lumMod val="95000"/>
            </a:schemeClr>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11</a:t>
            </a:fld>
            <a:endParaRPr lang="en-GB" dirty="0"/>
          </a:p>
        </p:txBody>
      </p:sp>
      <p:sp>
        <p:nvSpPr>
          <p:cNvPr id="4" name="TextBox 3"/>
          <p:cNvSpPr txBox="1"/>
          <p:nvPr/>
        </p:nvSpPr>
        <p:spPr>
          <a:xfrm>
            <a:off x="107950" y="908720"/>
            <a:ext cx="8928099" cy="369332"/>
          </a:xfrm>
          <a:prstGeom prst="rect">
            <a:avLst/>
          </a:prstGeom>
          <a:solidFill>
            <a:srgbClr val="5496D4"/>
          </a:solidFill>
        </p:spPr>
        <p:txBody>
          <a:bodyPr wrap="square" rtlCol="0">
            <a:spAutoFit/>
          </a:bodyPr>
          <a:lstStyle/>
          <a:p>
            <a:r>
              <a:rPr lang="en-GB" b="1" dirty="0" smtClean="0">
                <a:solidFill>
                  <a:schemeClr val="bg1"/>
                </a:solidFill>
                <a:latin typeface="+mn-lt"/>
              </a:rPr>
              <a:t>Is </a:t>
            </a:r>
            <a:r>
              <a:rPr lang="en-GB" b="1" dirty="0">
                <a:solidFill>
                  <a:schemeClr val="bg1"/>
                </a:solidFill>
                <a:latin typeface="+mn-lt"/>
              </a:rPr>
              <a:t>there, in your country, a law establishing authentic sources?</a:t>
            </a:r>
            <a:endParaRPr lang="en-GB" b="1" dirty="0" smtClean="0">
              <a:solidFill>
                <a:schemeClr val="bg1"/>
              </a:solidFill>
              <a:latin typeface="+mn-lt"/>
            </a:endParaRPr>
          </a:p>
        </p:txBody>
      </p:sp>
      <p:graphicFrame>
        <p:nvGraphicFramePr>
          <p:cNvPr id="25" name="Object 24"/>
          <p:cNvGraphicFramePr>
            <a:graphicFrameLocks noChangeAspect="1"/>
          </p:cNvGraphicFramePr>
          <p:nvPr>
            <p:custDataLst>
              <p:tags r:id="rId4"/>
            </p:custDataLst>
            <p:extLst>
              <p:ext uri="{D42A27DB-BD31-4B8C-83A1-F6EECF244321}">
                <p14:modId xmlns:p14="http://schemas.microsoft.com/office/powerpoint/2010/main" val="2066080758"/>
              </p:ext>
            </p:extLst>
          </p:nvPr>
        </p:nvGraphicFramePr>
        <p:xfrm>
          <a:off x="3810000" y="1714500"/>
          <a:ext cx="5438769" cy="3762334"/>
        </p:xfrm>
        <a:graphic>
          <a:graphicData uri="http://schemas.openxmlformats.org/presentationml/2006/ole">
            <mc:AlternateContent xmlns:mc="http://schemas.openxmlformats.org/markup-compatibility/2006">
              <mc:Choice xmlns:v="urn:schemas-microsoft-com:vml" Requires="v">
                <p:oleObj spid="_x0000_s7811" name="Chart" r:id="rId32" imgW="5438769" imgH="3762334" progId="MSGraph.Chart.8">
                  <p:embed followColorScheme="full"/>
                </p:oleObj>
              </mc:Choice>
              <mc:Fallback>
                <p:oleObj name="Chart" r:id="rId32" imgW="5438769" imgH="3762334" progId="MSGraph.Chart.8">
                  <p:embed followColorScheme="full"/>
                  <p:pic>
                    <p:nvPicPr>
                      <p:cNvPr id="0" name=""/>
                      <p:cNvPicPr>
                        <a:picLocks noChangeAspect="1" noChangeArrowheads="1"/>
                      </p:cNvPicPr>
                      <p:nvPr/>
                    </p:nvPicPr>
                    <p:blipFill>
                      <a:blip r:embed="rId33"/>
                      <a:srcRect/>
                      <a:stretch>
                        <a:fillRect/>
                      </a:stretch>
                    </p:blipFill>
                    <p:spPr bwMode="auto">
                      <a:xfrm>
                        <a:off x="3810000" y="1714500"/>
                        <a:ext cx="5438769" cy="3762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Text Placeholder 18"/>
          <p:cNvSpPr>
            <a:spLocks noGrp="1"/>
          </p:cNvSpPr>
          <p:nvPr>
            <p:custDataLst>
              <p:tags r:id="rId5"/>
            </p:custDataLst>
          </p:nvPr>
        </p:nvSpPr>
        <p:spPr bwMode="gray">
          <a:xfrm>
            <a:off x="3724275" y="2338388"/>
            <a:ext cx="1555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6F71B2AD-9309-4716-B918-4D3CA4A40E63}" type="datetime'''''''''''''''''''1''''''''''''''''''''0'''''''''''''">
              <a:rPr lang="en-US" sz="1200">
                <a:sym typeface="+mn-lt"/>
              </a:rPr>
              <a:pPr marL="0" indent="0" algn="r">
                <a:spcBef>
                  <a:spcPct val="0"/>
                </a:spcBef>
                <a:buNone/>
              </a:pPr>
              <a:t>10</a:t>
            </a:fld>
            <a:endParaRPr lang="en-GB" sz="1200" dirty="0">
              <a:sym typeface="+mn-lt"/>
            </a:endParaRPr>
          </a:p>
        </p:txBody>
      </p:sp>
      <p:sp>
        <p:nvSpPr>
          <p:cNvPr id="70" name="Text Placeholder 17"/>
          <p:cNvSpPr>
            <a:spLocks noGrp="1"/>
          </p:cNvSpPr>
          <p:nvPr>
            <p:custDataLst>
              <p:tags r:id="rId6"/>
            </p:custDataLst>
          </p:nvPr>
        </p:nvSpPr>
        <p:spPr bwMode="gray">
          <a:xfrm>
            <a:off x="3802063" y="2928938"/>
            <a:ext cx="777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F5FC2E9C-9F93-459F-B1C8-CCE20A528B6A}" type="datetime'''''''''''''''''''''''''8'''''''''''''''''''''''''''''''''">
              <a:rPr lang="en-US" sz="1200">
                <a:sym typeface="+mn-lt"/>
              </a:rPr>
              <a:pPr marL="0" indent="0" algn="r">
                <a:spcBef>
                  <a:spcPct val="0"/>
                </a:spcBef>
                <a:buNone/>
              </a:pPr>
              <a:t>8</a:t>
            </a:fld>
            <a:endParaRPr lang="en-GB" sz="1200" dirty="0">
              <a:sym typeface="+mn-lt"/>
            </a:endParaRPr>
          </a:p>
        </p:txBody>
      </p:sp>
      <p:sp>
        <p:nvSpPr>
          <p:cNvPr id="33" name="Rectangle 32"/>
          <p:cNvSpPr/>
          <p:nvPr>
            <p:custDataLst>
              <p:tags r:id="rId7"/>
            </p:custDataLst>
          </p:nvPr>
        </p:nvSpPr>
        <p:spPr bwMode="gray">
          <a:xfrm>
            <a:off x="3802063" y="3519488"/>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1BD35B84-DD85-4D18-96FC-59C92BE4B0AA}" type="datetime'''''''''''''''''''''''''6'''''''''''''''''''''''''">
              <a:rPr lang="en-US" sz="1200">
                <a:solidFill>
                  <a:schemeClr val="tx2"/>
                </a:solidFill>
                <a:sym typeface="+mn-lt"/>
              </a:rPr>
              <a:pPr/>
              <a:t>6</a:t>
            </a:fld>
            <a:endParaRPr lang="en-GB" sz="1200" dirty="0">
              <a:solidFill>
                <a:schemeClr val="tx2"/>
              </a:solidFill>
              <a:sym typeface="+mn-lt"/>
            </a:endParaRPr>
          </a:p>
        </p:txBody>
      </p:sp>
      <p:sp>
        <p:nvSpPr>
          <p:cNvPr id="34" name="Text Placeholder 16"/>
          <p:cNvSpPr>
            <a:spLocks noGrp="1"/>
          </p:cNvSpPr>
          <p:nvPr>
            <p:custDataLst>
              <p:tags r:id="rId8"/>
            </p:custDataLst>
          </p:nvPr>
        </p:nvSpPr>
        <p:spPr bwMode="gray">
          <a:xfrm>
            <a:off x="3802063" y="4100513"/>
            <a:ext cx="77788"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C15B8423-A4F0-4930-9BF0-DE49D656F6D2}" type="datetime'''4'''''''''''''''''''''''''''''''''">
              <a:rPr lang="en-US" sz="1200">
                <a:solidFill>
                  <a:schemeClr val="tx2"/>
                </a:solidFill>
                <a:sym typeface="+mn-lt"/>
              </a:rPr>
              <a:pPr/>
              <a:t>4</a:t>
            </a:fld>
            <a:endParaRPr lang="en-GB" sz="1200" dirty="0">
              <a:solidFill>
                <a:schemeClr val="tx2"/>
              </a:solidFill>
              <a:sym typeface="+mn-lt"/>
            </a:endParaRPr>
          </a:p>
        </p:txBody>
      </p:sp>
      <p:sp>
        <p:nvSpPr>
          <p:cNvPr id="35" name="Text Placeholder 14"/>
          <p:cNvSpPr>
            <a:spLocks noGrp="1"/>
          </p:cNvSpPr>
          <p:nvPr>
            <p:custDataLst>
              <p:tags r:id="rId9"/>
            </p:custDataLst>
          </p:nvPr>
        </p:nvSpPr>
        <p:spPr bwMode="gray">
          <a:xfrm>
            <a:off x="3802063" y="4691063"/>
            <a:ext cx="77788"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63A755EE-CDCD-401E-B150-9A71DC38E48E}" type="datetime'''2'''''''''''''''''''''''''''''''''''''''''''''''">
              <a:rPr lang="en-US" sz="1200">
                <a:solidFill>
                  <a:schemeClr val="tx2"/>
                </a:solidFill>
                <a:sym typeface="+mn-lt"/>
              </a:rPr>
              <a:pPr/>
              <a:t>2</a:t>
            </a:fld>
            <a:endParaRPr lang="en-GB" sz="1200" dirty="0">
              <a:solidFill>
                <a:schemeClr val="tx2"/>
              </a:solidFill>
              <a:sym typeface="+mn-lt"/>
            </a:endParaRPr>
          </a:p>
        </p:txBody>
      </p:sp>
      <p:sp>
        <p:nvSpPr>
          <p:cNvPr id="37" name="Text Placeholder 1"/>
          <p:cNvSpPr>
            <a:spLocks noGrp="1"/>
          </p:cNvSpPr>
          <p:nvPr>
            <p:custDataLst>
              <p:tags r:id="rId10"/>
            </p:custDataLst>
          </p:nvPr>
        </p:nvSpPr>
        <p:spPr bwMode="gray">
          <a:xfrm>
            <a:off x="3724275" y="1747838"/>
            <a:ext cx="1555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F491E0FC-E51A-4A90-8D58-4F9354D77D11}" type="datetime'''''''1''''''2'''''''''''''''">
              <a:rPr lang="en-US" sz="1200">
                <a:sym typeface="+mn-lt"/>
              </a:rPr>
              <a:pPr marL="0" indent="0" algn="r">
                <a:spcBef>
                  <a:spcPct val="0"/>
                </a:spcBef>
                <a:buNone/>
              </a:pPr>
              <a:t>12</a:t>
            </a:fld>
            <a:endParaRPr lang="en-GB" sz="1200" dirty="0">
              <a:sym typeface="+mn-lt"/>
            </a:endParaRPr>
          </a:p>
        </p:txBody>
      </p:sp>
      <p:cxnSp>
        <p:nvCxnSpPr>
          <p:cNvPr id="10" name="Straight Connector 9"/>
          <p:cNvCxnSpPr/>
          <p:nvPr>
            <p:custDataLst>
              <p:tags r:id="rId11"/>
            </p:custDataLst>
          </p:nvPr>
        </p:nvCxnSpPr>
        <p:spPr bwMode="auto">
          <a:xfrm>
            <a:off x="5867400" y="534670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2"/>
            </p:custDataLst>
          </p:nvPr>
        </p:nvCxnSpPr>
        <p:spPr bwMode="auto">
          <a:xfrm>
            <a:off x="8953500" y="534670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 Placeholder 228"/>
          <p:cNvSpPr>
            <a:spLocks noGrp="1"/>
          </p:cNvSpPr>
          <p:nvPr>
            <p:custDataLst>
              <p:tags r:id="rId13"/>
            </p:custDataLst>
          </p:nvPr>
        </p:nvSpPr>
        <p:spPr bwMode="auto">
          <a:xfrm>
            <a:off x="3395663" y="1463675"/>
            <a:ext cx="1211263" cy="182563"/>
          </a:xfrm>
          <a:prstGeom prst="rect">
            <a:avLst/>
          </a:prstGeom>
          <a:noFill/>
          <a:effectLst/>
        </p:spPr>
        <p:txBody>
          <a:bodyPr wrap="none" lIns="0" tIns="0" rIns="0" bIns="0" numCol="1" spc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smtClean="0">
                <a:solidFill>
                  <a:schemeClr val="tx2"/>
                </a:solidFill>
                <a:sym typeface="+mn-lt"/>
              </a:rPr>
              <a:t>Number of answers</a:t>
            </a:r>
            <a:endParaRPr lang="en-GB" sz="1200" dirty="0">
              <a:solidFill>
                <a:schemeClr val="tx2"/>
              </a:solidFill>
              <a:sym typeface="+mn-lt"/>
            </a:endParaRPr>
          </a:p>
        </p:txBody>
      </p:sp>
      <p:sp>
        <p:nvSpPr>
          <p:cNvPr id="47" name="Text Placeholder 168"/>
          <p:cNvSpPr>
            <a:spLocks noGrp="1"/>
          </p:cNvSpPr>
          <p:nvPr>
            <p:custDataLst>
              <p:tags r:id="rId14"/>
            </p:custDataLst>
          </p:nvPr>
        </p:nvSpPr>
        <p:spPr bwMode="auto">
          <a:xfrm>
            <a:off x="6149975" y="5511800"/>
            <a:ext cx="846138" cy="547688"/>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B8FB34F-7FED-447F-99B5-86E6597E1559}" type="datetime'Ge''''o''gr''aphic ''(i''ncludi''''''ng a''ddress) d''a''t''a'">
              <a:rPr lang="en-US" sz="1200" smtClean="0">
                <a:solidFill>
                  <a:schemeClr val="tx2"/>
                </a:solidFill>
                <a:latin typeface="Calibri"/>
                <a:sym typeface="Calibri"/>
              </a:rPr>
              <a:pPr/>
              <a:t>Geographic (including address) data</a:t>
            </a:fld>
            <a:endParaRPr lang="en-GB" sz="1200" dirty="0">
              <a:solidFill>
                <a:schemeClr val="tx2"/>
              </a:solidFill>
              <a:latin typeface="Calibri"/>
              <a:cs typeface="Arial"/>
              <a:sym typeface="Calibri"/>
            </a:endParaRPr>
          </a:p>
        </p:txBody>
      </p:sp>
      <p:sp>
        <p:nvSpPr>
          <p:cNvPr id="48" name="Text Placeholder 162"/>
          <p:cNvSpPr>
            <a:spLocks noGrp="1"/>
          </p:cNvSpPr>
          <p:nvPr>
            <p:custDataLst>
              <p:tags r:id="rId15"/>
            </p:custDataLst>
          </p:nvPr>
        </p:nvSpPr>
        <p:spPr bwMode="auto">
          <a:xfrm>
            <a:off x="5121275" y="5511800"/>
            <a:ext cx="844550"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62CF42C-30BF-4B6A-96F9-126DF088BD62}" type="datetime'''''''Id''entificati''o''n d''ata relate''d to bu''sin''esses'">
              <a:rPr lang="en-US" sz="1200" smtClean="0">
                <a:solidFill>
                  <a:schemeClr val="tx2"/>
                </a:solidFill>
                <a:latin typeface="Calibri"/>
                <a:sym typeface="Calibri"/>
              </a:rPr>
              <a:pPr/>
              <a:t>Identification data related to businesses</a:t>
            </a:fld>
            <a:endParaRPr lang="en-GB" sz="1200" dirty="0">
              <a:solidFill>
                <a:schemeClr val="tx2"/>
              </a:solidFill>
              <a:latin typeface="Calibri"/>
              <a:cs typeface="Arial"/>
              <a:sym typeface="Calibri"/>
            </a:endParaRPr>
          </a:p>
        </p:txBody>
      </p:sp>
      <p:sp>
        <p:nvSpPr>
          <p:cNvPr id="49" name="Text Placeholder 167"/>
          <p:cNvSpPr>
            <a:spLocks noGrp="1"/>
          </p:cNvSpPr>
          <p:nvPr>
            <p:custDataLst>
              <p:tags r:id="rId16"/>
            </p:custDataLst>
          </p:nvPr>
        </p:nvSpPr>
        <p:spPr bwMode="auto">
          <a:xfrm>
            <a:off x="4135438" y="5511800"/>
            <a:ext cx="758825" cy="547688"/>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F049D58-076C-476F-B01B-03F150E184E5}" type="datetime'''Pe''r''sonal'' data ''''''relat''ed to ci''''''t''iz''''ens'">
              <a:rPr lang="en-US" sz="1200" smtClean="0">
                <a:solidFill>
                  <a:schemeClr val="tx2"/>
                </a:solidFill>
                <a:latin typeface="Calibri"/>
                <a:sym typeface="Calibri"/>
              </a:rPr>
              <a:pPr/>
              <a:t>Personal data related to citizens</a:t>
            </a:fld>
            <a:endParaRPr lang="en-GB" sz="1200" dirty="0">
              <a:solidFill>
                <a:schemeClr val="tx2"/>
              </a:solidFill>
              <a:latin typeface="Calibri"/>
              <a:cs typeface="Arial"/>
              <a:sym typeface="Calibri"/>
            </a:endParaRPr>
          </a:p>
        </p:txBody>
      </p:sp>
      <p:sp>
        <p:nvSpPr>
          <p:cNvPr id="66" name="Text Placeholder 13"/>
          <p:cNvSpPr>
            <a:spLocks noGrp="1"/>
          </p:cNvSpPr>
          <p:nvPr>
            <p:custDataLst>
              <p:tags r:id="rId17"/>
            </p:custDataLst>
          </p:nvPr>
        </p:nvSpPr>
        <p:spPr bwMode="auto">
          <a:xfrm>
            <a:off x="8264525" y="5511800"/>
            <a:ext cx="73025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A8B2D278-FBDF-491A-AE33-D683EFDD1439}" type="datetime'H''eal''''t''''h'''' ''d''''a''''''''t''''''''''''''''''a'''">
              <a:rPr lang="en-US" sz="1200">
                <a:latin typeface="Calibri"/>
                <a:cs typeface="Arial"/>
                <a:sym typeface="Calibri"/>
              </a:rPr>
              <a:pPr marL="0" indent="0" algn="ctr">
                <a:spcBef>
                  <a:spcPct val="0"/>
                </a:spcBef>
                <a:buNone/>
              </a:pPr>
              <a:t>Health data</a:t>
            </a:fld>
            <a:endParaRPr lang="en-GB" sz="1200" dirty="0">
              <a:latin typeface="Calibri"/>
              <a:cs typeface="Arial"/>
              <a:sym typeface="Calibri"/>
            </a:endParaRPr>
          </a:p>
        </p:txBody>
      </p:sp>
      <p:sp>
        <p:nvSpPr>
          <p:cNvPr id="44" name="Text Placeholder 169"/>
          <p:cNvSpPr>
            <a:spLocks noGrp="1"/>
          </p:cNvSpPr>
          <p:nvPr>
            <p:custDataLst>
              <p:tags r:id="rId18"/>
            </p:custDataLst>
          </p:nvPr>
        </p:nvSpPr>
        <p:spPr bwMode="auto">
          <a:xfrm>
            <a:off x="7124700" y="5511800"/>
            <a:ext cx="952500" cy="365125"/>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7356AB5-F1C5-4953-9911-FBDCDA91209C}" type="datetime'F''''i''''sc''''al/''''''''Fi''''na''''n''c''i''''al da''t''a'">
              <a:rPr lang="en-US" sz="1200" smtClean="0">
                <a:solidFill>
                  <a:schemeClr val="tx2"/>
                </a:solidFill>
                <a:latin typeface="Calibri"/>
                <a:sym typeface="Calibri"/>
              </a:rPr>
              <a:pPr/>
              <a:t>Fiscal/Financial data</a:t>
            </a:fld>
            <a:endParaRPr lang="en-GB" sz="1200" dirty="0">
              <a:solidFill>
                <a:schemeClr val="tx2"/>
              </a:solidFill>
              <a:latin typeface="Calibri"/>
              <a:cs typeface="Arial"/>
              <a:sym typeface="Calibri"/>
            </a:endParaRPr>
          </a:p>
        </p:txBody>
      </p:sp>
      <p:sp>
        <p:nvSpPr>
          <p:cNvPr id="8" name="Rectangle 7"/>
          <p:cNvSpPr/>
          <p:nvPr>
            <p:custDataLst>
              <p:tags r:id="rId19"/>
            </p:custDataLst>
          </p:nvPr>
        </p:nvSpPr>
        <p:spPr bwMode="auto">
          <a:xfrm>
            <a:off x="201613" y="4389438"/>
            <a:ext cx="1827213" cy="984250"/>
          </a:xfrm>
          <a:prstGeom prst="rect">
            <a:avLst/>
          </a:prstGeom>
          <a:noFill/>
          <a:ln w="127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custDataLst>
              <p:tags r:id="rId20"/>
            </p:custDataLst>
          </p:nvPr>
        </p:nvSpPr>
        <p:spPr bwMode="auto">
          <a:xfrm>
            <a:off x="252413" y="5145088"/>
            <a:ext cx="214312" cy="160338"/>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custDataLst>
              <p:tags r:id="rId21"/>
            </p:custDataLst>
          </p:nvPr>
        </p:nvSpPr>
        <p:spPr bwMode="auto">
          <a:xfrm>
            <a:off x="252413" y="4911725"/>
            <a:ext cx="214313" cy="160338"/>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custDataLst>
              <p:tags r:id="rId22"/>
            </p:custDataLst>
          </p:nvPr>
        </p:nvSpPr>
        <p:spPr bwMode="auto">
          <a:xfrm>
            <a:off x="252413" y="4678363"/>
            <a:ext cx="214313" cy="160338"/>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custDataLst>
              <p:tags r:id="rId23"/>
            </p:custDataLst>
          </p:nvPr>
        </p:nvSpPr>
        <p:spPr bwMode="auto">
          <a:xfrm>
            <a:off x="252413" y="4445000"/>
            <a:ext cx="214313" cy="160338"/>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1"/>
          <p:cNvSpPr>
            <a:spLocks noGrp="1"/>
          </p:cNvSpPr>
          <p:nvPr>
            <p:custDataLst>
              <p:tags r:id="rId24"/>
            </p:custDataLst>
          </p:nvPr>
        </p:nvSpPr>
        <p:spPr bwMode="auto">
          <a:xfrm>
            <a:off x="517525" y="5140325"/>
            <a:ext cx="6635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F50593EE-E1A9-4426-90C0-0FF3D85C418A}" type="datetime'No'''' ''''ans''''''''''''''''''''''''''w''''e''r'''''''''''''">
              <a:rPr lang="en-US" sz="1200">
                <a:latin typeface="Calibri"/>
                <a:cs typeface="Arial"/>
                <a:sym typeface="Calibri"/>
              </a:rPr>
              <a:pPr marL="0" indent="0">
                <a:spcBef>
                  <a:spcPct val="0"/>
                </a:spcBef>
                <a:buNone/>
              </a:pPr>
              <a:t>No answer</a:t>
            </a:fld>
            <a:endParaRPr lang="en-GB" sz="1200" dirty="0">
              <a:latin typeface="Calibri"/>
              <a:cs typeface="Arial"/>
              <a:sym typeface="Calibri"/>
            </a:endParaRPr>
          </a:p>
        </p:txBody>
      </p:sp>
      <p:sp>
        <p:nvSpPr>
          <p:cNvPr id="69" name="Text Placeholder 16"/>
          <p:cNvSpPr>
            <a:spLocks noGrp="1"/>
          </p:cNvSpPr>
          <p:nvPr>
            <p:custDataLst>
              <p:tags r:id="rId25"/>
            </p:custDataLst>
          </p:nvPr>
        </p:nvSpPr>
        <p:spPr bwMode="auto">
          <a:xfrm>
            <a:off x="517525" y="4906963"/>
            <a:ext cx="14605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953FAB6A-E2B6-40E5-9DBA-CBD1B4B2B210}" type="datetime'''''Do''n’''t'''' ''''''k''n''ow/''No'' ''''op''in''i''''o''n'">
              <a:rPr lang="en-US" sz="1200">
                <a:latin typeface="Calibri"/>
                <a:cs typeface="Arial"/>
                <a:sym typeface="Calibri"/>
              </a:rPr>
              <a:pPr marL="0" indent="0">
                <a:spcBef>
                  <a:spcPct val="0"/>
                </a:spcBef>
                <a:buNone/>
              </a:pPr>
              <a:t>Don’t know/No opinion</a:t>
            </a:fld>
            <a:endParaRPr lang="en-GB" sz="1200" dirty="0">
              <a:latin typeface="Calibri"/>
              <a:cs typeface="Arial"/>
              <a:sym typeface="Calibri"/>
            </a:endParaRPr>
          </a:p>
        </p:txBody>
      </p:sp>
      <p:sp>
        <p:nvSpPr>
          <p:cNvPr id="68" name="Text Placeholder 15"/>
          <p:cNvSpPr>
            <a:spLocks noGrp="1"/>
          </p:cNvSpPr>
          <p:nvPr>
            <p:custDataLst>
              <p:tags r:id="rId26"/>
            </p:custDataLst>
          </p:nvPr>
        </p:nvSpPr>
        <p:spPr bwMode="auto">
          <a:xfrm>
            <a:off x="517525" y="4673600"/>
            <a:ext cx="1793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D17137B6-B7FB-4C62-837D-60B9A8135D90}" type="datetime'''N''''''''''''''''''''''''''''''''''''''o'">
              <a:rPr lang="en-US" sz="1200">
                <a:latin typeface="Calibri"/>
                <a:cs typeface="Arial"/>
                <a:sym typeface="Calibri"/>
              </a:rPr>
              <a:pPr marL="0" indent="0">
                <a:spcBef>
                  <a:spcPct val="0"/>
                </a:spcBef>
                <a:buNone/>
              </a:pPr>
              <a:t>No</a:t>
            </a:fld>
            <a:endParaRPr lang="en-GB" sz="1200" dirty="0">
              <a:latin typeface="Calibri"/>
              <a:cs typeface="Arial"/>
              <a:sym typeface="Calibri"/>
            </a:endParaRPr>
          </a:p>
        </p:txBody>
      </p:sp>
      <p:sp>
        <p:nvSpPr>
          <p:cNvPr id="67" name="Text Placeholder 14"/>
          <p:cNvSpPr>
            <a:spLocks noGrp="1"/>
          </p:cNvSpPr>
          <p:nvPr>
            <p:custDataLst>
              <p:tags r:id="rId27"/>
            </p:custDataLst>
          </p:nvPr>
        </p:nvSpPr>
        <p:spPr bwMode="auto">
          <a:xfrm>
            <a:off x="517525" y="4440238"/>
            <a:ext cx="2000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65B8B49D-ED9F-4900-8CCD-13143C7AABD5}" type="datetime'''''''''''Y''''''''e''''''''''''''''''''''''''''''''s'''''''''">
              <a:rPr lang="en-US" sz="1200">
                <a:latin typeface="Calibri"/>
                <a:cs typeface="Arial"/>
                <a:sym typeface="Calibri"/>
              </a:rPr>
              <a:pPr marL="0" indent="0">
                <a:spcBef>
                  <a:spcPct val="0"/>
                </a:spcBef>
                <a:buNone/>
              </a:pPr>
              <a:t>Yes</a:t>
            </a:fld>
            <a:endParaRPr lang="en-GB" sz="1200" dirty="0">
              <a:latin typeface="Calibri"/>
              <a:cs typeface="Arial"/>
              <a:sym typeface="Calibri"/>
            </a:endParaRPr>
          </a:p>
        </p:txBody>
      </p:sp>
      <p:sp>
        <p:nvSpPr>
          <p:cNvPr id="29" name="TextBox 28"/>
          <p:cNvSpPr txBox="1"/>
          <p:nvPr/>
        </p:nvSpPr>
        <p:spPr>
          <a:xfrm>
            <a:off x="4663283" y="6525924"/>
            <a:ext cx="3653133" cy="33855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a:t>
            </a:r>
            <a:r>
              <a:rPr lang="en-GB" sz="800" dirty="0" smtClean="0">
                <a:solidFill>
                  <a:schemeClr val="bg2"/>
                </a:solidFill>
                <a:latin typeface="+mn-lt"/>
              </a:rPr>
              <a:t>n=25</a:t>
            </a:r>
          </a:p>
          <a:p>
            <a:pPr marL="355600"/>
            <a:r>
              <a:rPr lang="nl-NL" sz="800" dirty="0" smtClean="0">
                <a:solidFill>
                  <a:schemeClr val="bg2"/>
                </a:solidFill>
                <a:latin typeface="+mn-lt"/>
              </a:rPr>
              <a:t>Van </a:t>
            </a:r>
            <a:r>
              <a:rPr lang="nl-NL" sz="800" dirty="0">
                <a:solidFill>
                  <a:schemeClr val="bg2"/>
                </a:solidFill>
                <a:latin typeface="+mn-lt"/>
              </a:rPr>
              <a:t>Duivenbode &amp; de Vries, </a:t>
            </a:r>
            <a:r>
              <a:rPr lang="nl-NL" sz="800" dirty="0" smtClean="0">
                <a:solidFill>
                  <a:schemeClr val="bg2"/>
                </a:solidFill>
                <a:latin typeface="+mn-lt"/>
              </a:rPr>
              <a:t>2004</a:t>
            </a:r>
            <a:endParaRPr lang="nl-NL" sz="800" dirty="0">
              <a:solidFill>
                <a:schemeClr val="bg2"/>
              </a:solidFill>
              <a:latin typeface="+mn-lt"/>
            </a:endParaRPr>
          </a:p>
        </p:txBody>
      </p:sp>
      <p:sp>
        <p:nvSpPr>
          <p:cNvPr id="36" name="Rectangle 35"/>
          <p:cNvSpPr/>
          <p:nvPr/>
        </p:nvSpPr>
        <p:spPr>
          <a:xfrm>
            <a:off x="179387" y="1646238"/>
            <a:ext cx="2756909" cy="1266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2" indent="-4763">
              <a:lnSpc>
                <a:spcPct val="150000"/>
              </a:lnSpc>
              <a:spcBef>
                <a:spcPts val="500"/>
              </a:spcBef>
              <a:buClr>
                <a:srgbClr val="ED7404"/>
              </a:buClr>
            </a:pPr>
            <a:r>
              <a:rPr lang="en-US" sz="1100" dirty="0">
                <a:solidFill>
                  <a:schemeClr val="bg2"/>
                </a:solidFill>
                <a:cs typeface="Arial" panose="020B0604020202020204" pitchFamily="34" charset="0"/>
              </a:rPr>
              <a:t>For each type of aforementioned data, the establishment of related </a:t>
            </a:r>
            <a:r>
              <a:rPr lang="en-US" sz="1100" u="sng" dirty="0">
                <a:solidFill>
                  <a:schemeClr val="bg2"/>
                </a:solidFill>
                <a:cs typeface="Arial" panose="020B0604020202020204" pitchFamily="34" charset="0"/>
              </a:rPr>
              <a:t>authentic sources</a:t>
            </a:r>
            <a:r>
              <a:rPr lang="en-US" sz="1100" dirty="0">
                <a:solidFill>
                  <a:schemeClr val="bg2"/>
                </a:solidFill>
                <a:cs typeface="Arial" panose="020B0604020202020204" pitchFamily="34" charset="0"/>
              </a:rPr>
              <a:t> is widely supported by a specific </a:t>
            </a:r>
            <a:r>
              <a:rPr lang="en-US" sz="1100" dirty="0" smtClean="0">
                <a:solidFill>
                  <a:schemeClr val="bg2"/>
                </a:solidFill>
                <a:cs typeface="Arial" panose="020B0604020202020204" pitchFamily="34" charset="0"/>
              </a:rPr>
              <a:t>law.</a:t>
            </a:r>
            <a:endParaRPr lang="en-US" sz="1100" dirty="0">
              <a:solidFill>
                <a:schemeClr val="bg2"/>
              </a:solidFill>
              <a:cs typeface="Arial" panose="020B0604020202020204" pitchFamily="34" charset="0"/>
            </a:endParaRPr>
          </a:p>
        </p:txBody>
      </p:sp>
      <p:sp>
        <p:nvSpPr>
          <p:cNvPr id="14" name="Rectangle 13"/>
          <p:cNvSpPr/>
          <p:nvPr/>
        </p:nvSpPr>
        <p:spPr>
          <a:xfrm>
            <a:off x="107950" y="5949280"/>
            <a:ext cx="3893344" cy="900246"/>
          </a:xfrm>
          <a:prstGeom prst="rect">
            <a:avLst/>
          </a:prstGeom>
        </p:spPr>
        <p:txBody>
          <a:bodyPr wrap="square">
            <a:spAutoFit/>
          </a:bodyPr>
          <a:lstStyle/>
          <a:p>
            <a:r>
              <a:rPr lang="en-GB" sz="1050" dirty="0" smtClean="0">
                <a:latin typeface="+mn-lt"/>
              </a:rPr>
              <a:t>Note: </a:t>
            </a:r>
          </a:p>
          <a:p>
            <a:r>
              <a:rPr lang="en-GB" sz="1050" dirty="0" smtClean="0">
                <a:solidFill>
                  <a:schemeClr val="bg1">
                    <a:lumMod val="50000"/>
                  </a:schemeClr>
                </a:solidFill>
                <a:latin typeface="+mn-lt"/>
              </a:rPr>
              <a:t>An </a:t>
            </a:r>
            <a:r>
              <a:rPr lang="en-GB" sz="1050" dirty="0">
                <a:solidFill>
                  <a:schemeClr val="bg1">
                    <a:lumMod val="50000"/>
                  </a:schemeClr>
                </a:solidFill>
                <a:latin typeface="+mn-lt"/>
              </a:rPr>
              <a:t>authentic source is a high quality </a:t>
            </a:r>
            <a:r>
              <a:rPr lang="en-GB" sz="1050" dirty="0" smtClean="0">
                <a:solidFill>
                  <a:schemeClr val="bg1">
                    <a:lumMod val="50000"/>
                  </a:schemeClr>
                </a:solidFill>
                <a:latin typeface="+mn-lt"/>
              </a:rPr>
              <a:t>database, accompanied </a:t>
            </a:r>
            <a:r>
              <a:rPr lang="en-GB" sz="1050" dirty="0">
                <a:solidFill>
                  <a:schemeClr val="bg1">
                    <a:lumMod val="50000"/>
                  </a:schemeClr>
                </a:solidFill>
                <a:latin typeface="+mn-lt"/>
              </a:rPr>
              <a:t>by explicit guarantees ensuring for its quality </a:t>
            </a:r>
            <a:r>
              <a:rPr lang="en-GB" sz="1050" dirty="0" smtClean="0">
                <a:solidFill>
                  <a:schemeClr val="bg1">
                    <a:lumMod val="50000"/>
                  </a:schemeClr>
                </a:solidFill>
                <a:latin typeface="+mn-lt"/>
              </a:rPr>
              <a:t>assurance and that </a:t>
            </a:r>
            <a:r>
              <a:rPr lang="en-GB" sz="1050" dirty="0">
                <a:solidFill>
                  <a:schemeClr val="bg1">
                    <a:lumMod val="50000"/>
                  </a:schemeClr>
                </a:solidFill>
                <a:latin typeface="+mn-lt"/>
              </a:rPr>
              <a:t>contains essential and/or frequently-used data pertaining to persons, institutions, issues, activities or </a:t>
            </a:r>
            <a:r>
              <a:rPr lang="en-GB" sz="1050" dirty="0" smtClean="0">
                <a:solidFill>
                  <a:schemeClr val="bg1">
                    <a:lumMod val="50000"/>
                  </a:schemeClr>
                </a:solidFill>
                <a:latin typeface="+mn-lt"/>
              </a:rPr>
              <a:t>occurrences.</a:t>
            </a:r>
            <a:endParaRPr lang="en-GB" sz="1050" dirty="0">
              <a:solidFill>
                <a:schemeClr val="bg1">
                  <a:lumMod val="50000"/>
                </a:schemeClr>
              </a:solidFill>
              <a:latin typeface="+mn-lt"/>
            </a:endParaRPr>
          </a:p>
        </p:txBody>
      </p:sp>
    </p:spTree>
    <p:extLst>
      <p:ext uri="{BB962C8B-B14F-4D97-AF65-F5344CB8AC3E}">
        <p14:creationId xmlns:p14="http://schemas.microsoft.com/office/powerpoint/2010/main" val="6092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182459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177"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200">
              <a:latin typeface="Calibri"/>
              <a:cs typeface="Arial"/>
              <a:sym typeface="Calibri"/>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12</a:t>
            </a:fld>
            <a:endParaRPr lang="en-GB" dirty="0"/>
          </a:p>
        </p:txBody>
      </p:sp>
      <p:sp>
        <p:nvSpPr>
          <p:cNvPr id="4" name="TextBox 3"/>
          <p:cNvSpPr txBox="1"/>
          <p:nvPr/>
        </p:nvSpPr>
        <p:spPr>
          <a:xfrm>
            <a:off x="107950" y="908720"/>
            <a:ext cx="8928099" cy="369332"/>
          </a:xfrm>
          <a:prstGeom prst="rect">
            <a:avLst/>
          </a:prstGeom>
          <a:solidFill>
            <a:srgbClr val="5496D4"/>
          </a:solidFill>
        </p:spPr>
        <p:txBody>
          <a:bodyPr wrap="square" rtlCol="0">
            <a:spAutoFit/>
          </a:bodyPr>
          <a:lstStyle/>
          <a:p>
            <a:r>
              <a:rPr lang="en-GB" b="1" dirty="0" smtClean="0">
                <a:solidFill>
                  <a:schemeClr val="bg1"/>
                </a:solidFill>
                <a:latin typeface="+mn-lt"/>
              </a:rPr>
              <a:t>How are data related to citizen/businesses provided?</a:t>
            </a:r>
          </a:p>
        </p:txBody>
      </p:sp>
      <p:sp>
        <p:nvSpPr>
          <p:cNvPr id="30" name="TextBox 29"/>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questionnaire</a:t>
            </a:r>
            <a:endParaRPr lang="en-GB" sz="800" dirty="0">
              <a:solidFill>
                <a:schemeClr val="bg2"/>
              </a:solidFill>
              <a:latin typeface="+mn-lt"/>
            </a:endParaRPr>
          </a:p>
        </p:txBody>
      </p:sp>
      <p:sp>
        <p:nvSpPr>
          <p:cNvPr id="32" name="Title 1"/>
          <p:cNvSpPr txBox="1">
            <a:spLocks/>
          </p:cNvSpPr>
          <p:nvPr/>
        </p:nvSpPr>
        <p:spPr bwMode="auto">
          <a:xfrm>
            <a:off x="581025" y="1460500"/>
            <a:ext cx="3856037" cy="2826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900" b="1">
                <a:solidFill>
                  <a:schemeClr val="tx2"/>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a:lstStyle>
          <a:p>
            <a:endParaRPr lang="en-GB" sz="1200" b="0" kern="0" dirty="0">
              <a:latin typeface="+mn-lt"/>
              <a:cs typeface="Arial" panose="020B0604020202020204" pitchFamily="34" charset="0"/>
            </a:endParaRPr>
          </a:p>
        </p:txBody>
      </p:sp>
      <p:graphicFrame>
        <p:nvGraphicFramePr>
          <p:cNvPr id="36" name="Object 35"/>
          <p:cNvGraphicFramePr>
            <a:graphicFrameLocks noChangeAspect="1"/>
          </p:cNvGraphicFramePr>
          <p:nvPr>
            <p:custDataLst>
              <p:tags r:id="rId4"/>
            </p:custDataLst>
            <p:extLst>
              <p:ext uri="{D42A27DB-BD31-4B8C-83A1-F6EECF244321}">
                <p14:modId xmlns:p14="http://schemas.microsoft.com/office/powerpoint/2010/main" val="1067843924"/>
              </p:ext>
            </p:extLst>
          </p:nvPr>
        </p:nvGraphicFramePr>
        <p:xfrm>
          <a:off x="952500" y="2133600"/>
          <a:ext cx="2686182" cy="2705004"/>
        </p:xfrm>
        <a:graphic>
          <a:graphicData uri="http://schemas.openxmlformats.org/presentationml/2006/ole">
            <mc:AlternateContent xmlns:mc="http://schemas.openxmlformats.org/markup-compatibility/2006">
              <mc:Choice xmlns:v="urn:schemas-microsoft-com:vml" Requires="v">
                <p:oleObj spid="_x0000_s74178" name="Chart" r:id="rId24" imgW="2686182" imgH="2705004" progId="MSGraph.Chart.8">
                  <p:embed followColorScheme="full"/>
                </p:oleObj>
              </mc:Choice>
              <mc:Fallback>
                <p:oleObj name="Chart" r:id="rId24" imgW="2686182" imgH="2705004" progId="MSGraph.Chart.8">
                  <p:embed followColorScheme="full"/>
                  <p:pic>
                    <p:nvPicPr>
                      <p:cNvPr id="0" name=""/>
                      <p:cNvPicPr>
                        <a:picLocks noChangeAspect="1" noChangeArrowheads="1"/>
                      </p:cNvPicPr>
                      <p:nvPr/>
                    </p:nvPicPr>
                    <p:blipFill>
                      <a:blip r:embed="rId25"/>
                      <a:srcRect/>
                      <a:stretch>
                        <a:fillRect/>
                      </a:stretch>
                    </p:blipFill>
                    <p:spPr bwMode="auto">
                      <a:xfrm>
                        <a:off x="952500" y="2133600"/>
                        <a:ext cx="2686182" cy="2705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Placeholder 27"/>
          <p:cNvSpPr>
            <a:spLocks noGrp="1"/>
          </p:cNvSpPr>
          <p:nvPr>
            <p:custDataLst>
              <p:tags r:id="rId5"/>
            </p:custDataLst>
          </p:nvPr>
        </p:nvSpPr>
        <p:spPr bwMode="gray">
          <a:xfrm>
            <a:off x="2571750" y="4211638"/>
            <a:ext cx="30956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4B1A1A64-F9A3-4840-B4CB-8B8AE28BC4F5}" type="datetime'''''''3''6''''''''''%'''''''''''''''''''''''''''''''''''''''">
              <a:rPr lang="en-US" sz="1200">
                <a:solidFill>
                  <a:schemeClr val="bg1"/>
                </a:solidFill>
              </a:rPr>
              <a:pPr/>
              <a:t>36%</a:t>
            </a:fld>
            <a:r>
              <a:rPr lang="en-US" sz="1200" dirty="0" smtClean="0">
                <a:solidFill>
                  <a:schemeClr val="bg1"/>
                </a:solidFill>
                <a:latin typeface="Calibri"/>
                <a:cs typeface="Arial"/>
                <a:sym typeface="Calibri"/>
              </a:rPr>
              <a:t/>
            </a:r>
            <a:br>
              <a:rPr lang="en-US" sz="1200" dirty="0" smtClean="0">
                <a:solidFill>
                  <a:schemeClr val="bg1"/>
                </a:solidFill>
                <a:latin typeface="Calibri"/>
                <a:cs typeface="Arial"/>
                <a:sym typeface="Calibri"/>
              </a:rPr>
            </a:br>
            <a:r>
              <a:rPr lang="en-US" sz="1200" dirty="0" smtClean="0">
                <a:solidFill>
                  <a:schemeClr val="bg1"/>
                </a:solidFill>
                <a:latin typeface="Calibri"/>
                <a:cs typeface="Arial"/>
                <a:sym typeface="Calibri"/>
              </a:rPr>
              <a:t>(</a:t>
            </a:r>
            <a:fld id="{A380BE5A-EF9D-475E-BD1B-9199BCB663F6}" type="datetime'''''''''''9'''''''''''''''''''''''''''''''''''''''''''''">
              <a:rPr lang="en-US" sz="1200">
                <a:solidFill>
                  <a:schemeClr val="bg1"/>
                </a:solidFill>
              </a:rPr>
              <a:pPr/>
              <a:t>9</a:t>
            </a:fld>
            <a:r>
              <a:rPr lang="en-US" sz="1200" dirty="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38" name="Text Placeholder 3"/>
          <p:cNvSpPr>
            <a:spLocks noGrp="1"/>
          </p:cNvSpPr>
          <p:nvPr>
            <p:custDataLst>
              <p:tags r:id="rId6"/>
            </p:custDataLst>
          </p:nvPr>
        </p:nvSpPr>
        <p:spPr bwMode="auto">
          <a:xfrm>
            <a:off x="1198563" y="4749800"/>
            <a:ext cx="2700338" cy="5476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GB" sz="1200" dirty="0">
                <a:cs typeface="Arial"/>
              </a:rPr>
              <a:t>Data are collected in existing registers and</a:t>
            </a:r>
          </a:p>
          <a:p>
            <a:pPr marL="0" indent="0">
              <a:spcBef>
                <a:spcPct val="0"/>
              </a:spcBef>
              <a:buNone/>
            </a:pPr>
            <a:r>
              <a:rPr lang="en-GB" sz="1200" dirty="0">
                <a:cs typeface="Arial"/>
              </a:rPr>
              <a:t>made available to citizens/business in order</a:t>
            </a:r>
          </a:p>
          <a:p>
            <a:pPr marL="0" indent="0">
              <a:spcBef>
                <a:spcPct val="0"/>
              </a:spcBef>
              <a:buNone/>
            </a:pPr>
            <a:r>
              <a:rPr lang="en-GB" sz="1200" dirty="0">
                <a:cs typeface="Arial"/>
              </a:rPr>
              <a:t>to perform an electronic public </a:t>
            </a:r>
            <a:r>
              <a:rPr lang="en-GB" sz="1200" dirty="0" smtClean="0">
                <a:cs typeface="Arial"/>
              </a:rPr>
              <a:t>service</a:t>
            </a:r>
            <a:endParaRPr lang="en-GB" sz="1200" dirty="0">
              <a:latin typeface="Calibri"/>
              <a:cs typeface="Arial"/>
              <a:sym typeface="Calibri"/>
            </a:endParaRPr>
          </a:p>
        </p:txBody>
      </p:sp>
      <p:sp>
        <p:nvSpPr>
          <p:cNvPr id="39" name="Text Placeholder 28"/>
          <p:cNvSpPr>
            <a:spLocks noGrp="1"/>
          </p:cNvSpPr>
          <p:nvPr>
            <p:custDataLst>
              <p:tags r:id="rId7"/>
            </p:custDataLst>
          </p:nvPr>
        </p:nvSpPr>
        <p:spPr bwMode="gray">
          <a:xfrm>
            <a:off x="1347788" y="3916363"/>
            <a:ext cx="23177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247E3D82-0C87-438F-A003-F43FB1804084}" type="datetime'''''''''8''%'''''''''''''''''''''''''''''''''''">
              <a:rPr lang="en-US" sz="1200">
                <a:solidFill>
                  <a:schemeClr val="bg1"/>
                </a:solidFill>
              </a:rPr>
              <a:pPr/>
              <a:t>8%</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1421D32A-B71F-44F0-BEE2-7C0AAFBFC525}" type="datetime'''''''''''''''''''2'''''''''''''''''''''''''''''''''''''''''''">
              <a:rPr lang="en-US" sz="1200" smtClean="0">
                <a:solidFill>
                  <a:schemeClr val="bg1"/>
                </a:solidFill>
              </a:rPr>
              <a:pPr marL="0" indent="0" algn="ctr">
                <a:spcBef>
                  <a:spcPct val="0"/>
                </a:spcBef>
                <a:buNone/>
              </a:pPr>
              <a:t>2</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0" name="Text Placeholder 26"/>
          <p:cNvSpPr>
            <a:spLocks noGrp="1"/>
          </p:cNvSpPr>
          <p:nvPr>
            <p:custDataLst>
              <p:tags r:id="rId8"/>
            </p:custDataLst>
          </p:nvPr>
        </p:nvSpPr>
        <p:spPr bwMode="gray">
          <a:xfrm>
            <a:off x="2081213" y="2286000"/>
            <a:ext cx="30956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4A3351C9-538E-48EA-BECB-E9008D0DC9BF}" type="datetime'''''''''''''''''''''''''5''''2''%'''''''''''''''''''''''">
              <a:rPr lang="en-US" sz="1200">
                <a:solidFill>
                  <a:schemeClr val="tx2"/>
                </a:solidFill>
              </a:rPr>
              <a:pPr/>
              <a:t>52%</a:t>
            </a:fld>
            <a:r>
              <a:rPr lang="en-US" sz="1200" dirty="0" smtClean="0">
                <a:solidFill>
                  <a:schemeClr val="tx2"/>
                </a:solidFill>
                <a:latin typeface="Calibri"/>
                <a:cs typeface="Arial"/>
                <a:sym typeface="Calibri"/>
              </a:rPr>
              <a:t/>
            </a:r>
            <a:br>
              <a:rPr lang="en-US" sz="1200" dirty="0" smtClean="0">
                <a:solidFill>
                  <a:schemeClr val="tx2"/>
                </a:solidFill>
                <a:latin typeface="Calibri"/>
                <a:cs typeface="Arial"/>
                <a:sym typeface="Calibri"/>
              </a:rPr>
            </a:br>
            <a:r>
              <a:rPr lang="en-US" sz="1200" dirty="0" smtClean="0">
                <a:solidFill>
                  <a:schemeClr val="tx2"/>
                </a:solidFill>
                <a:latin typeface="Calibri"/>
                <a:cs typeface="Arial"/>
                <a:sym typeface="Calibri"/>
              </a:rPr>
              <a:t>(</a:t>
            </a:r>
            <a:fld id="{3D7D6978-10FD-48AF-A829-428DCA7D3E0E}" type="datetime'''''''''''''''''''''''''''''''''''''''''1''''''''''''3'''''">
              <a:rPr lang="en-US" sz="1200">
                <a:solidFill>
                  <a:schemeClr val="tx2"/>
                </a:solidFill>
              </a:rPr>
              <a:pPr/>
              <a:t>13</a:t>
            </a:fld>
            <a:r>
              <a:rPr lang="en-US" sz="1200" dirty="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41" name="Text Placeholder 1"/>
          <p:cNvSpPr>
            <a:spLocks noGrp="1"/>
          </p:cNvSpPr>
          <p:nvPr>
            <p:custDataLst>
              <p:tags r:id="rId9"/>
            </p:custDataLst>
          </p:nvPr>
        </p:nvSpPr>
        <p:spPr bwMode="auto">
          <a:xfrm>
            <a:off x="909638" y="1866900"/>
            <a:ext cx="260032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r>
              <a:rPr lang="en-GB" sz="1200" dirty="0">
                <a:cs typeface="Arial"/>
              </a:rPr>
              <a:t>Data are collected in existing registers and</a:t>
            </a:r>
          </a:p>
          <a:p>
            <a:pPr marL="0" indent="0" algn="r">
              <a:spcBef>
                <a:spcPct val="0"/>
              </a:spcBef>
              <a:buNone/>
            </a:pPr>
            <a:r>
              <a:rPr lang="en-GB" sz="1200" dirty="0">
                <a:cs typeface="Arial"/>
              </a:rPr>
              <a:t>shared across public </a:t>
            </a:r>
            <a:r>
              <a:rPr lang="en-GB" sz="1200" dirty="0" smtClean="0">
                <a:cs typeface="Arial"/>
              </a:rPr>
              <a:t>administrations</a:t>
            </a:r>
            <a:endParaRPr lang="en-GB" sz="1200" dirty="0">
              <a:cs typeface="Arial"/>
              <a:sym typeface="Calibri"/>
            </a:endParaRPr>
          </a:p>
        </p:txBody>
      </p:sp>
      <p:sp>
        <p:nvSpPr>
          <p:cNvPr id="42" name="Text Placeholder 5"/>
          <p:cNvSpPr>
            <a:spLocks noGrp="1"/>
          </p:cNvSpPr>
          <p:nvPr>
            <p:custDataLst>
              <p:tags r:id="rId10"/>
            </p:custDataLst>
          </p:nvPr>
        </p:nvSpPr>
        <p:spPr bwMode="auto">
          <a:xfrm>
            <a:off x="681038" y="3738563"/>
            <a:ext cx="3603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DCEDB8EF-6DDE-4444-99A5-7A277E43B795}" type="datetime'O''''''''''''''''''t''''''''h''e''''''''''''''r'''''">
              <a:rPr lang="en-US" sz="1200">
                <a:cs typeface="Arial"/>
              </a:rPr>
              <a:pPr marL="0" indent="0" algn="r">
                <a:spcBef>
                  <a:spcPct val="0"/>
                </a:spcBef>
                <a:buNone/>
              </a:pPr>
              <a:t>Other</a:t>
            </a:fld>
            <a:endParaRPr lang="en-GB" sz="1200" dirty="0">
              <a:latin typeface="Calibri"/>
              <a:cs typeface="Arial"/>
              <a:sym typeface="Calibri"/>
            </a:endParaRPr>
          </a:p>
        </p:txBody>
      </p:sp>
      <p:sp>
        <p:nvSpPr>
          <p:cNvPr id="44" name="Text Placeholder 29"/>
          <p:cNvSpPr>
            <a:spLocks noGrp="1"/>
          </p:cNvSpPr>
          <p:nvPr>
            <p:custDataLst>
              <p:tags r:id="rId11"/>
            </p:custDataLst>
          </p:nvPr>
        </p:nvSpPr>
        <p:spPr bwMode="gray">
          <a:xfrm>
            <a:off x="1238250" y="3551238"/>
            <a:ext cx="231775" cy="365125"/>
          </a:xfrm>
          <a:prstGeom prst="rect">
            <a:avLst/>
          </a:prstGeom>
          <a:solidFill>
            <a:schemeClr val="tx2"/>
          </a:solidFill>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4912463E-5D4F-4576-B9A5-01D88E1C88DE}"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BE5425F0-57CE-4D65-8EC0-BC9DCA5267A2}" type="datetime'''''''''''''''''''''''''1'''''''''''''''''''''''''''''''">
              <a:rPr lang="en-US" sz="1200" smtClean="0">
                <a:solidFill>
                  <a:schemeClr val="bg1"/>
                </a:solidFill>
              </a:rPr>
              <a:pPr marL="0" indent="0" algn="ctr">
                <a:spcBef>
                  <a:spcPct val="0"/>
                </a:spcBef>
                <a:buNone/>
              </a:pPr>
              <a:t>1</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5" name="Text Placeholder 4"/>
          <p:cNvSpPr>
            <a:spLocks noGrp="1"/>
          </p:cNvSpPr>
          <p:nvPr>
            <p:custDataLst>
              <p:tags r:id="rId12"/>
            </p:custDataLst>
          </p:nvPr>
        </p:nvSpPr>
        <p:spPr bwMode="auto">
          <a:xfrm>
            <a:off x="581025" y="4243388"/>
            <a:ext cx="69215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FDA521DE-F395-4DFC-9C5F-2036E2409208}" type="datetime'D''''ecl''a''r''a''''''''t''i''''v''e&#10;''''''dat''''''''''a'''">
              <a:rPr lang="en-US" sz="1200">
                <a:cs typeface="Arial"/>
              </a:rPr>
              <a:pPr/>
              <a:t>Declarative
data</a:t>
            </a:fld>
            <a:endParaRPr lang="en-GB" sz="1200" dirty="0">
              <a:latin typeface="Calibri"/>
              <a:cs typeface="Arial"/>
              <a:sym typeface="Calibri"/>
            </a:endParaRPr>
          </a:p>
        </p:txBody>
      </p:sp>
      <p:sp>
        <p:nvSpPr>
          <p:cNvPr id="46" name="TextBox 45"/>
          <p:cNvSpPr txBox="1"/>
          <p:nvPr/>
        </p:nvSpPr>
        <p:spPr>
          <a:xfrm>
            <a:off x="107504" y="1450975"/>
            <a:ext cx="4356000" cy="276999"/>
          </a:xfrm>
          <a:prstGeom prst="rect">
            <a:avLst/>
          </a:prstGeom>
          <a:solidFill>
            <a:srgbClr val="EAF5F6"/>
          </a:solidFill>
        </p:spPr>
        <p:txBody>
          <a:bodyPr wrap="square" rtlCol="0">
            <a:spAutoFit/>
          </a:bodyPr>
          <a:lstStyle/>
          <a:p>
            <a:pPr algn="ctr"/>
            <a:fld id="{0F049D58-076C-476F-B01B-03F150E184E5}" type="datetime'''Pe''r''sonal'' data ''''''relat''ed to ci''''''t''iz''''ens'">
              <a:rPr lang="en-US" sz="1200">
                <a:solidFill>
                  <a:schemeClr val="tx2"/>
                </a:solidFill>
                <a:latin typeface="Calibri"/>
                <a:sym typeface="Calibri"/>
              </a:rPr>
              <a:pPr algn="ctr"/>
              <a:t>Personal data related to citizens</a:t>
            </a:fld>
            <a:endParaRPr lang="en-GB" sz="1200" dirty="0">
              <a:solidFill>
                <a:schemeClr val="bg2"/>
              </a:solidFill>
              <a:latin typeface="+mn-lt"/>
            </a:endParaRPr>
          </a:p>
        </p:txBody>
      </p:sp>
      <p:sp>
        <p:nvSpPr>
          <p:cNvPr id="50" name="Title 1"/>
          <p:cNvSpPr txBox="1">
            <a:spLocks/>
          </p:cNvSpPr>
          <p:nvPr/>
        </p:nvSpPr>
        <p:spPr bwMode="auto">
          <a:xfrm>
            <a:off x="5021263" y="1460500"/>
            <a:ext cx="3856037" cy="2826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900" b="1">
                <a:solidFill>
                  <a:schemeClr val="tx2"/>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a:lstStyle>
          <a:p>
            <a:endParaRPr lang="en-GB" sz="1200" b="0" kern="0" dirty="0">
              <a:latin typeface="+mn-lt"/>
              <a:cs typeface="Arial" panose="020B0604020202020204" pitchFamily="34" charset="0"/>
            </a:endParaRPr>
          </a:p>
        </p:txBody>
      </p:sp>
      <p:sp>
        <p:nvSpPr>
          <p:cNvPr id="51" name="TextBox 50"/>
          <p:cNvSpPr txBox="1"/>
          <p:nvPr/>
        </p:nvSpPr>
        <p:spPr>
          <a:xfrm>
            <a:off x="4659313" y="1450975"/>
            <a:ext cx="4376737" cy="276999"/>
          </a:xfrm>
          <a:prstGeom prst="rect">
            <a:avLst/>
          </a:prstGeom>
          <a:solidFill>
            <a:srgbClr val="EAF5F6"/>
          </a:solidFill>
        </p:spPr>
        <p:txBody>
          <a:bodyPr wrap="square" rtlCol="0">
            <a:spAutoFit/>
          </a:bodyPr>
          <a:lstStyle/>
          <a:p>
            <a:pPr algn="ctr"/>
            <a:fld id="{762CF42C-30BF-4B6A-96F9-126DF088BD62}" type="datetime'''''''Id''entificati''o''n d''ata relate''d to bu''sin''esses'">
              <a:rPr lang="en-US" sz="1200">
                <a:solidFill>
                  <a:schemeClr val="tx2"/>
                </a:solidFill>
                <a:latin typeface="Calibri"/>
                <a:sym typeface="Calibri"/>
              </a:rPr>
              <a:pPr algn="ctr"/>
              <a:t>Identification data related to businesses</a:t>
            </a:fld>
            <a:endParaRPr lang="en-GB" sz="1200" dirty="0">
              <a:solidFill>
                <a:schemeClr val="tx2"/>
              </a:solidFill>
              <a:latin typeface="Calibri"/>
              <a:cs typeface="Arial"/>
              <a:sym typeface="Calibri"/>
            </a:endParaRPr>
          </a:p>
        </p:txBody>
      </p:sp>
      <p:sp>
        <p:nvSpPr>
          <p:cNvPr id="52" name="Rectangle 51"/>
          <p:cNvSpPr/>
          <p:nvPr/>
        </p:nvSpPr>
        <p:spPr>
          <a:xfrm>
            <a:off x="4659313" y="1436688"/>
            <a:ext cx="4376737" cy="3863975"/>
          </a:xfrm>
          <a:prstGeom prst="rect">
            <a:avLst/>
          </a:prstGeom>
          <a:noFill/>
          <a:ln w="3175">
            <a:solidFill>
              <a:srgbClr val="549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sp>
        <p:nvSpPr>
          <p:cNvPr id="55" name="Rectangle 54"/>
          <p:cNvSpPr/>
          <p:nvPr/>
        </p:nvSpPr>
        <p:spPr>
          <a:xfrm>
            <a:off x="107504" y="1436688"/>
            <a:ext cx="4352925" cy="3863975"/>
          </a:xfrm>
          <a:prstGeom prst="rect">
            <a:avLst/>
          </a:prstGeom>
          <a:noFill/>
          <a:ln w="3175">
            <a:solidFill>
              <a:srgbClr val="549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6" name="Object 65"/>
          <p:cNvGraphicFramePr>
            <a:graphicFrameLocks noChangeAspect="1"/>
          </p:cNvGraphicFramePr>
          <p:nvPr>
            <p:custDataLst>
              <p:tags r:id="rId13"/>
            </p:custDataLst>
            <p:extLst>
              <p:ext uri="{D42A27DB-BD31-4B8C-83A1-F6EECF244321}">
                <p14:modId xmlns:p14="http://schemas.microsoft.com/office/powerpoint/2010/main" val="2265918999"/>
              </p:ext>
            </p:extLst>
          </p:nvPr>
        </p:nvGraphicFramePr>
        <p:xfrm>
          <a:off x="5486399" y="2133600"/>
          <a:ext cx="2695630" cy="2705004"/>
        </p:xfrm>
        <a:graphic>
          <a:graphicData uri="http://schemas.openxmlformats.org/presentationml/2006/ole">
            <mc:AlternateContent xmlns:mc="http://schemas.openxmlformats.org/markup-compatibility/2006">
              <mc:Choice xmlns:v="urn:schemas-microsoft-com:vml" Requires="v">
                <p:oleObj spid="_x0000_s74179" name="Chart" r:id="rId26" imgW="2695630" imgH="2705004" progId="MSGraph.Chart.8">
                  <p:embed followColorScheme="full"/>
                </p:oleObj>
              </mc:Choice>
              <mc:Fallback>
                <p:oleObj name="Chart" r:id="rId26" imgW="2695630" imgH="2705004" progId="MSGraph.Chart.8">
                  <p:embed followColorScheme="full"/>
                  <p:pic>
                    <p:nvPicPr>
                      <p:cNvPr id="0" name=""/>
                      <p:cNvPicPr>
                        <a:picLocks noChangeAspect="1" noChangeArrowheads="1"/>
                      </p:cNvPicPr>
                      <p:nvPr/>
                    </p:nvPicPr>
                    <p:blipFill>
                      <a:blip r:embed="rId27"/>
                      <a:srcRect/>
                      <a:stretch>
                        <a:fillRect/>
                      </a:stretch>
                    </p:blipFill>
                    <p:spPr bwMode="auto">
                      <a:xfrm>
                        <a:off x="5486399" y="2133600"/>
                        <a:ext cx="2695630" cy="2705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 Placeholder 27"/>
          <p:cNvSpPr>
            <a:spLocks noGrp="1"/>
          </p:cNvSpPr>
          <p:nvPr>
            <p:custDataLst>
              <p:tags r:id="rId14"/>
            </p:custDataLst>
          </p:nvPr>
        </p:nvSpPr>
        <p:spPr bwMode="gray">
          <a:xfrm>
            <a:off x="6824663" y="4314825"/>
            <a:ext cx="30956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04718EB1-F247-49A8-9290-EF1CFC576E76}" type="datetime'4''''''''''''5''''''''%'''''''''''''''''''''''''''''''''''''">
              <a:rPr lang="en-US" sz="1200">
                <a:solidFill>
                  <a:schemeClr val="bg1"/>
                </a:solidFill>
              </a:rPr>
              <a:pPr/>
              <a:t>45%</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2CB6E886-2F69-4DE9-8E61-2E69F520CACF}" type="datetime'1''''''''''''''''''''''''''''''''''''''''''''''0'''''">
              <a:rPr lang="en-US" sz="1200">
                <a:solidFill>
                  <a:schemeClr val="bg1"/>
                </a:solidFill>
              </a:rPr>
              <a:pPr/>
              <a:t>10</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73" name="Text Placeholder 3"/>
          <p:cNvSpPr>
            <a:spLocks noGrp="1"/>
          </p:cNvSpPr>
          <p:nvPr>
            <p:custDataLst>
              <p:tags r:id="rId15"/>
            </p:custDataLst>
          </p:nvPr>
        </p:nvSpPr>
        <p:spPr bwMode="auto">
          <a:xfrm>
            <a:off x="5575300" y="4749800"/>
            <a:ext cx="2700338" cy="5476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GB" sz="1200" dirty="0">
                <a:cs typeface="Arial"/>
              </a:rPr>
              <a:t>Data are collected in existing registers and</a:t>
            </a:r>
          </a:p>
          <a:p>
            <a:pPr marL="0" indent="0">
              <a:spcBef>
                <a:spcPct val="0"/>
              </a:spcBef>
              <a:buNone/>
            </a:pPr>
            <a:r>
              <a:rPr lang="en-GB" sz="1200" dirty="0">
                <a:cs typeface="Arial"/>
              </a:rPr>
              <a:t>made available to citizens/business in order</a:t>
            </a:r>
          </a:p>
          <a:p>
            <a:pPr marL="0" indent="0">
              <a:spcBef>
                <a:spcPct val="0"/>
              </a:spcBef>
              <a:buNone/>
            </a:pPr>
            <a:r>
              <a:rPr lang="en-GB" sz="1200" dirty="0">
                <a:cs typeface="Arial"/>
              </a:rPr>
              <a:t>to perform an electronic public </a:t>
            </a:r>
            <a:r>
              <a:rPr lang="en-GB" sz="1200" dirty="0" smtClean="0">
                <a:cs typeface="Arial"/>
              </a:rPr>
              <a:t>service</a:t>
            </a:r>
            <a:endParaRPr lang="en-GB" sz="1200" dirty="0">
              <a:latin typeface="Calibri"/>
              <a:cs typeface="Arial"/>
              <a:sym typeface="Calibri"/>
            </a:endParaRPr>
          </a:p>
        </p:txBody>
      </p:sp>
      <p:sp>
        <p:nvSpPr>
          <p:cNvPr id="76" name="Text Placeholder 28"/>
          <p:cNvSpPr>
            <a:spLocks noGrp="1"/>
          </p:cNvSpPr>
          <p:nvPr>
            <p:custDataLst>
              <p:tags r:id="rId16"/>
            </p:custDataLst>
          </p:nvPr>
        </p:nvSpPr>
        <p:spPr bwMode="gray">
          <a:xfrm>
            <a:off x="5638800" y="3463925"/>
            <a:ext cx="231775" cy="365125"/>
          </a:xfrm>
          <a:prstGeom prst="rect">
            <a:avLst/>
          </a:prstGeom>
          <a:solidFill>
            <a:schemeClr val="hlink"/>
          </a:solidFill>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C5569969-82AB-4507-ABA8-3BF8D6A44655}" type="datetime'''''''''''''''''''''''''''5''''%'''''''''''''''''">
              <a:rPr lang="en-US" sz="1200">
                <a:solidFill>
                  <a:schemeClr val="bg1"/>
                </a:solidFill>
              </a:rPr>
              <a:pPr/>
              <a:t>5%</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B2223D27-6DE8-40BD-BEE8-F0BCD63DD54A}" type="datetime'''''''''''''''''''''''''''''''''''1'''''''''''''''">
              <a:rPr lang="en-US" sz="1200">
                <a:solidFill>
                  <a:schemeClr val="bg1"/>
                </a:solidFill>
              </a:rPr>
              <a:pPr/>
              <a:t>1</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77" name="Text Placeholder 26"/>
          <p:cNvSpPr>
            <a:spLocks noGrp="1"/>
          </p:cNvSpPr>
          <p:nvPr>
            <p:custDataLst>
              <p:tags r:id="rId17"/>
            </p:custDataLst>
          </p:nvPr>
        </p:nvSpPr>
        <p:spPr bwMode="gray">
          <a:xfrm>
            <a:off x="6680200" y="2278063"/>
            <a:ext cx="30956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D1CC4C15-0106-48F4-8694-E3B057DF9C46}" type="datetime'''''5''''''''''''''0''''''%'''''''''''''''''''''''''''''''''">
              <a:rPr lang="en-US" sz="1200">
                <a:solidFill>
                  <a:schemeClr val="tx2"/>
                </a:solidFill>
              </a:rPr>
              <a:pPr/>
              <a:t>50%</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D6183C9C-4453-4C24-95DB-C67250636979}" type="datetime'''''''''''11'''''''''''''''''''''''''''''''''''''''''''''''''">
              <a:rPr lang="en-US" sz="1200">
                <a:solidFill>
                  <a:schemeClr val="tx2"/>
                </a:solidFill>
              </a:rPr>
              <a:pPr/>
              <a:t>11</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78" name="Text Placeholder 1"/>
          <p:cNvSpPr>
            <a:spLocks noGrp="1"/>
          </p:cNvSpPr>
          <p:nvPr>
            <p:custDataLst>
              <p:tags r:id="rId18"/>
            </p:custDataLst>
          </p:nvPr>
        </p:nvSpPr>
        <p:spPr bwMode="auto">
          <a:xfrm>
            <a:off x="5534025" y="1866900"/>
            <a:ext cx="260032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GB" sz="1200" dirty="0">
                <a:cs typeface="Arial"/>
              </a:rPr>
              <a:t>Data are collected in existing registers and</a:t>
            </a:r>
          </a:p>
          <a:p>
            <a:pPr marL="0" indent="0">
              <a:spcBef>
                <a:spcPct val="0"/>
              </a:spcBef>
              <a:buNone/>
            </a:pPr>
            <a:r>
              <a:rPr lang="en-GB" sz="1200" dirty="0">
                <a:cs typeface="Arial"/>
              </a:rPr>
              <a:t>shared across public </a:t>
            </a:r>
            <a:r>
              <a:rPr lang="en-GB" sz="1200" dirty="0" smtClean="0">
                <a:cs typeface="Arial"/>
              </a:rPr>
              <a:t>administrations</a:t>
            </a:r>
            <a:endParaRPr lang="en-GB" sz="1200" dirty="0">
              <a:cs typeface="Arial"/>
              <a:sym typeface="Calibri"/>
            </a:endParaRPr>
          </a:p>
        </p:txBody>
      </p:sp>
      <p:sp>
        <p:nvSpPr>
          <p:cNvPr id="81" name="Text Placeholder 4"/>
          <p:cNvSpPr>
            <a:spLocks noGrp="1"/>
          </p:cNvSpPr>
          <p:nvPr>
            <p:custDataLst>
              <p:tags r:id="rId19"/>
            </p:custDataLst>
          </p:nvPr>
        </p:nvSpPr>
        <p:spPr bwMode="auto">
          <a:xfrm>
            <a:off x="4859338" y="3546475"/>
            <a:ext cx="69215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BFD61275-CC93-4844-B1F2-F16B6AD206E6}" type="datetime'De''c''''''l''a''r''''at''''iv''''''''''''''''e&#10;''''''data'">
              <a:rPr lang="en-US" sz="1200">
                <a:cs typeface="Arial"/>
              </a:rPr>
              <a:pPr/>
              <a:t>Declarative
data</a:t>
            </a:fld>
            <a:endParaRPr lang="en-GB" sz="1200" dirty="0">
              <a:latin typeface="Calibri"/>
              <a:cs typeface="Arial"/>
              <a:sym typeface="Calibri"/>
            </a:endParaRPr>
          </a:p>
        </p:txBody>
      </p:sp>
      <p:sp>
        <p:nvSpPr>
          <p:cNvPr id="33" name="Rectangle 32"/>
          <p:cNvSpPr/>
          <p:nvPr/>
        </p:nvSpPr>
        <p:spPr>
          <a:xfrm>
            <a:off x="107952" y="5373216"/>
            <a:ext cx="8928098"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Personal data related to citizens and identification data related to businesses are primarily collected in existing registers and shared across public administrations but also, to a minor extent, made available to citizens /businesses in order to perform an electronic public service. </a:t>
            </a:r>
          </a:p>
        </p:txBody>
      </p:sp>
      <p:sp>
        <p:nvSpPr>
          <p:cNvPr id="14" name="Rectangle 13"/>
          <p:cNvSpPr/>
          <p:nvPr/>
        </p:nvSpPr>
        <p:spPr>
          <a:xfrm>
            <a:off x="1259632" y="2852936"/>
            <a:ext cx="2160240" cy="430887"/>
          </a:xfrm>
          <a:prstGeom prst="rect">
            <a:avLst/>
          </a:prstGeom>
        </p:spPr>
        <p:txBody>
          <a:bodyPr wrap="square">
            <a:spAutoFit/>
          </a:bodyPr>
          <a:lstStyle/>
          <a:p>
            <a:pPr algn="ctr"/>
            <a:r>
              <a:rPr lang="es-ES" sz="1100" dirty="0">
                <a:solidFill>
                  <a:schemeClr val="bg1">
                    <a:lumMod val="50000"/>
                  </a:schemeClr>
                </a:solidFill>
                <a:latin typeface="+mn-lt"/>
              </a:rPr>
              <a:t>AT, BG, CY, EE, ES, HR, LT, LU, NL, RO, SI, SK, TR</a:t>
            </a:r>
          </a:p>
        </p:txBody>
      </p:sp>
      <p:sp>
        <p:nvSpPr>
          <p:cNvPr id="15" name="Rectangle 14"/>
          <p:cNvSpPr/>
          <p:nvPr/>
        </p:nvSpPr>
        <p:spPr>
          <a:xfrm>
            <a:off x="2180635" y="3645024"/>
            <a:ext cx="1239237" cy="430887"/>
          </a:xfrm>
          <a:prstGeom prst="rect">
            <a:avLst/>
          </a:prstGeom>
        </p:spPr>
        <p:txBody>
          <a:bodyPr wrap="square">
            <a:spAutoFit/>
          </a:bodyPr>
          <a:lstStyle/>
          <a:p>
            <a:pPr algn="ctr"/>
            <a:r>
              <a:rPr lang="en-GB" sz="1100" dirty="0">
                <a:solidFill>
                  <a:schemeClr val="bg1"/>
                </a:solidFill>
                <a:latin typeface="+mn-lt"/>
              </a:rPr>
              <a:t>AT, BE, CY, EE, HR, LU, SI, SK, TR </a:t>
            </a:r>
          </a:p>
        </p:txBody>
      </p:sp>
      <p:sp>
        <p:nvSpPr>
          <p:cNvPr id="16" name="Rectangle 15"/>
          <p:cNvSpPr/>
          <p:nvPr/>
        </p:nvSpPr>
        <p:spPr>
          <a:xfrm>
            <a:off x="1506379" y="3717032"/>
            <a:ext cx="545341" cy="261610"/>
          </a:xfrm>
          <a:prstGeom prst="rect">
            <a:avLst/>
          </a:prstGeom>
        </p:spPr>
        <p:txBody>
          <a:bodyPr wrap="none">
            <a:spAutoFit/>
          </a:bodyPr>
          <a:lstStyle/>
          <a:p>
            <a:pPr algn="ctr"/>
            <a:r>
              <a:rPr lang="en-GB" sz="1100" dirty="0">
                <a:solidFill>
                  <a:schemeClr val="bg1"/>
                </a:solidFill>
                <a:latin typeface="+mn-lt"/>
              </a:rPr>
              <a:t>CY, LU</a:t>
            </a:r>
          </a:p>
        </p:txBody>
      </p:sp>
      <p:sp>
        <p:nvSpPr>
          <p:cNvPr id="112" name="Rectangle 111"/>
          <p:cNvSpPr/>
          <p:nvPr/>
        </p:nvSpPr>
        <p:spPr>
          <a:xfrm>
            <a:off x="5796136" y="2854097"/>
            <a:ext cx="2160240" cy="430887"/>
          </a:xfrm>
          <a:prstGeom prst="rect">
            <a:avLst/>
          </a:prstGeom>
        </p:spPr>
        <p:txBody>
          <a:bodyPr wrap="square">
            <a:spAutoFit/>
          </a:bodyPr>
          <a:lstStyle/>
          <a:p>
            <a:pPr algn="ctr"/>
            <a:r>
              <a:rPr lang="es-ES" sz="1100" dirty="0">
                <a:solidFill>
                  <a:schemeClr val="bg1">
                    <a:lumMod val="50000"/>
                  </a:schemeClr>
                </a:solidFill>
                <a:latin typeface="+mn-lt"/>
              </a:rPr>
              <a:t>AT, BG, CY, CZ, EE, HR, LT, LU, NL, SI, SL</a:t>
            </a:r>
          </a:p>
        </p:txBody>
      </p:sp>
      <p:sp>
        <p:nvSpPr>
          <p:cNvPr id="116" name="Rectangle 115"/>
          <p:cNvSpPr/>
          <p:nvPr/>
        </p:nvSpPr>
        <p:spPr>
          <a:xfrm>
            <a:off x="6357099" y="3645024"/>
            <a:ext cx="1239237" cy="430887"/>
          </a:xfrm>
          <a:prstGeom prst="rect">
            <a:avLst/>
          </a:prstGeom>
        </p:spPr>
        <p:txBody>
          <a:bodyPr wrap="square">
            <a:spAutoFit/>
          </a:bodyPr>
          <a:lstStyle/>
          <a:p>
            <a:pPr algn="ctr"/>
            <a:r>
              <a:rPr lang="en-GB" sz="1100" dirty="0">
                <a:solidFill>
                  <a:schemeClr val="bg1"/>
                </a:solidFill>
                <a:latin typeface="+mn-lt"/>
              </a:rPr>
              <a:t>AT, BE, CY, EE, HR, LU, NL, RO, SI, SL </a:t>
            </a:r>
            <a:endParaRPr lang="fr-CH" sz="1100" dirty="0">
              <a:solidFill>
                <a:schemeClr val="bg1"/>
              </a:solidFill>
              <a:latin typeface="+mn-lt"/>
            </a:endParaRPr>
          </a:p>
        </p:txBody>
      </p:sp>
      <p:sp>
        <p:nvSpPr>
          <p:cNvPr id="118" name="Rectangle 117"/>
          <p:cNvSpPr/>
          <p:nvPr/>
        </p:nvSpPr>
        <p:spPr>
          <a:xfrm>
            <a:off x="5940152" y="3455422"/>
            <a:ext cx="328936" cy="261610"/>
          </a:xfrm>
          <a:prstGeom prst="rect">
            <a:avLst/>
          </a:prstGeom>
        </p:spPr>
        <p:txBody>
          <a:bodyPr wrap="none">
            <a:spAutoFit/>
          </a:bodyPr>
          <a:lstStyle/>
          <a:p>
            <a:pPr algn="ctr"/>
            <a:r>
              <a:rPr lang="en-GB" sz="1100" dirty="0" smtClean="0">
                <a:solidFill>
                  <a:schemeClr val="bg1"/>
                </a:solidFill>
                <a:latin typeface="+mn-lt"/>
              </a:rPr>
              <a:t>CY</a:t>
            </a:r>
            <a:endParaRPr lang="en-GB" sz="1100" dirty="0">
              <a:solidFill>
                <a:schemeClr val="bg1"/>
              </a:solidFill>
              <a:latin typeface="+mn-lt"/>
            </a:endParaRPr>
          </a:p>
        </p:txBody>
      </p:sp>
      <p:sp>
        <p:nvSpPr>
          <p:cNvPr id="43" name="Rectangle 42"/>
          <p:cNvSpPr/>
          <p:nvPr/>
        </p:nvSpPr>
        <p:spPr>
          <a:xfrm>
            <a:off x="107950" y="6093296"/>
            <a:ext cx="4352480" cy="738664"/>
          </a:xfrm>
          <a:prstGeom prst="rect">
            <a:avLst/>
          </a:prstGeom>
        </p:spPr>
        <p:txBody>
          <a:bodyPr wrap="square">
            <a:spAutoFit/>
          </a:bodyPr>
          <a:lstStyle/>
          <a:p>
            <a:r>
              <a:rPr lang="en-GB" sz="1050" dirty="0" smtClean="0">
                <a:latin typeface="+mn-lt"/>
              </a:rPr>
              <a:t>Note: </a:t>
            </a:r>
          </a:p>
          <a:p>
            <a:r>
              <a:rPr lang="en-GB" sz="1050" dirty="0" smtClean="0">
                <a:solidFill>
                  <a:schemeClr val="bg1">
                    <a:lumMod val="50000"/>
                  </a:schemeClr>
                </a:solidFill>
                <a:latin typeface="+mn-lt"/>
              </a:rPr>
              <a:t>‘Declarative data’ refers </a:t>
            </a:r>
            <a:r>
              <a:rPr lang="fr-FR" sz="1050" dirty="0">
                <a:solidFill>
                  <a:schemeClr val="bg1">
                    <a:lumMod val="50000"/>
                  </a:schemeClr>
                </a:solidFill>
                <a:latin typeface="+mn-lt"/>
              </a:rPr>
              <a:t>to the </a:t>
            </a:r>
            <a:r>
              <a:rPr lang="en-GB" sz="1050" dirty="0">
                <a:solidFill>
                  <a:schemeClr val="bg1">
                    <a:lumMod val="50000"/>
                  </a:schemeClr>
                </a:solidFill>
                <a:latin typeface="+mn-lt"/>
              </a:rPr>
              <a:t>data provided by the citizens/businesses themselves, for example in a personal space, in order to be reused afterwards for other electronic public services.</a:t>
            </a:r>
          </a:p>
        </p:txBody>
      </p:sp>
    </p:spTree>
    <p:extLst>
      <p:ext uri="{BB962C8B-B14F-4D97-AF65-F5344CB8AC3E}">
        <p14:creationId xmlns:p14="http://schemas.microsoft.com/office/powerpoint/2010/main" val="24126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8163341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1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13</a:t>
            </a:fld>
            <a:endParaRPr lang="en-GB" dirty="0"/>
          </a:p>
        </p:txBody>
      </p:sp>
      <p:sp>
        <p:nvSpPr>
          <p:cNvPr id="4" name="TextBox 3"/>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How does your country concretely implement the consent of ‘data subject’?</a:t>
            </a:r>
          </a:p>
        </p:txBody>
      </p:sp>
      <p:grpSp>
        <p:nvGrpSpPr>
          <p:cNvPr id="107" name="Group 106"/>
          <p:cNvGrpSpPr/>
          <p:nvPr/>
        </p:nvGrpSpPr>
        <p:grpSpPr>
          <a:xfrm>
            <a:off x="3563888" y="1412776"/>
            <a:ext cx="5466394" cy="4525190"/>
            <a:chOff x="3428590" y="1928130"/>
            <a:chExt cx="5466394" cy="4525190"/>
          </a:xfrm>
        </p:grpSpPr>
        <p:grpSp>
          <p:nvGrpSpPr>
            <p:cNvPr id="108" name="Country Europe (shapes)"/>
            <p:cNvGrpSpPr/>
            <p:nvPr/>
          </p:nvGrpSpPr>
          <p:grpSpPr>
            <a:xfrm>
              <a:off x="3428590" y="1928130"/>
              <a:ext cx="5466394" cy="4460169"/>
              <a:chOff x="2684463" y="1143000"/>
              <a:chExt cx="6015037" cy="4991100"/>
            </a:xfrm>
            <a:solidFill>
              <a:srgbClr val="B5B5B5">
                <a:lumMod val="40000"/>
                <a:lumOff val="60000"/>
              </a:srgbClr>
            </a:solidFill>
            <a:effectLst>
              <a:outerShdw blurRad="50800" dist="38100" dir="2700000" algn="tl" rotWithShape="0">
                <a:prstClr val="black">
                  <a:alpha val="40000"/>
                </a:prstClr>
              </a:outerShdw>
            </a:effectLst>
          </p:grpSpPr>
          <p:sp>
            <p:nvSpPr>
              <p:cNvPr id="144" name="Turkey" descr="© INSCALE GmbH, 05.05.2010&#10;http://www.presentationload.com/"/>
              <p:cNvSpPr>
                <a:spLocks noEditPoints="1"/>
              </p:cNvSpPr>
              <p:nvPr/>
            </p:nvSpPr>
            <p:spPr bwMode="auto">
              <a:xfrm>
                <a:off x="6521450" y="4591050"/>
                <a:ext cx="2178050" cy="121920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5" name="Switzerland" descr="© INSCALE GmbH, 05.05.2010&#10;http://www.presentationload.com/"/>
              <p:cNvSpPr>
                <a:spLocks/>
              </p:cNvSpPr>
              <p:nvPr/>
            </p:nvSpPr>
            <p:spPr bwMode="auto">
              <a:xfrm>
                <a:off x="4438650" y="4432300"/>
                <a:ext cx="442912" cy="274637"/>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6" name="Sweden" descr="© INSCALE GmbH, 05.05.2010&#10;http://www.presentationload.com/"/>
              <p:cNvSpPr>
                <a:spLocks noEditPoints="1"/>
              </p:cNvSpPr>
              <p:nvPr/>
            </p:nvSpPr>
            <p:spPr bwMode="auto">
              <a:xfrm>
                <a:off x="4957763" y="1476375"/>
                <a:ext cx="779462" cy="1914525"/>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7" name="Spain" descr="© INSCALE GmbH, 05.05.2010&#10;http://www.presentationload.com/"/>
              <p:cNvSpPr>
                <a:spLocks noEditPoints="1"/>
              </p:cNvSpPr>
              <p:nvPr/>
            </p:nvSpPr>
            <p:spPr bwMode="auto">
              <a:xfrm>
                <a:off x="2852738" y="4773613"/>
                <a:ext cx="1344612" cy="1111250"/>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8" name="Slovenia" descr="© INSCALE GmbH, 05.05.2010&#10;http://www.presentationload.com/"/>
              <p:cNvSpPr>
                <a:spLocks/>
              </p:cNvSpPr>
              <p:nvPr/>
            </p:nvSpPr>
            <p:spPr bwMode="auto">
              <a:xfrm>
                <a:off x="5165725" y="4545013"/>
                <a:ext cx="307975" cy="21748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80A3CA"/>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9" name="Slovakia" descr="© INSCALE GmbH, 05.05.2010&#10;http://www.presentationload.com/"/>
              <p:cNvSpPr>
                <a:spLocks/>
              </p:cNvSpPr>
              <p:nvPr/>
            </p:nvSpPr>
            <p:spPr bwMode="auto">
              <a:xfrm>
                <a:off x="5483225" y="4140200"/>
                <a:ext cx="523875" cy="277812"/>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0" name="Serbia" descr="© INSCALE GmbH, 05.05.2010&#10;http://www.presentationload.com/"/>
              <p:cNvSpPr>
                <a:spLocks/>
              </p:cNvSpPr>
              <p:nvPr/>
            </p:nvSpPr>
            <p:spPr bwMode="auto">
              <a:xfrm>
                <a:off x="5708650" y="4608513"/>
                <a:ext cx="463550" cy="525041"/>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1" name="Russia" descr="© INSCALE GmbH, 05.05.2010&#10;http://www.presentationload.com/"/>
              <p:cNvSpPr>
                <a:spLocks noChangeAspect="1"/>
              </p:cNvSpPr>
              <p:nvPr/>
            </p:nvSpPr>
            <p:spPr bwMode="auto">
              <a:xfrm>
                <a:off x="5670550" y="3346450"/>
                <a:ext cx="249237" cy="136525"/>
              </a:xfrm>
              <a:custGeom>
                <a:avLst/>
                <a:gdLst/>
                <a:ahLst/>
                <a:cxnLst>
                  <a:cxn ang="0">
                    <a:pos x="73" y="18"/>
                  </a:cxn>
                  <a:cxn ang="0">
                    <a:pos x="75" y="13"/>
                  </a:cxn>
                  <a:cxn ang="0">
                    <a:pos x="67" y="7"/>
                  </a:cxn>
                  <a:cxn ang="0">
                    <a:pos x="60" y="7"/>
                  </a:cxn>
                  <a:cxn ang="0">
                    <a:pos x="53" y="9"/>
                  </a:cxn>
                  <a:cxn ang="0">
                    <a:pos x="53" y="7"/>
                  </a:cxn>
                  <a:cxn ang="0">
                    <a:pos x="46" y="6"/>
                  </a:cxn>
                  <a:cxn ang="0">
                    <a:pos x="41" y="4"/>
                  </a:cxn>
                  <a:cxn ang="0">
                    <a:pos x="37" y="5"/>
                  </a:cxn>
                  <a:cxn ang="0">
                    <a:pos x="34" y="2"/>
                  </a:cxn>
                  <a:cxn ang="0">
                    <a:pos x="33" y="5"/>
                  </a:cxn>
                  <a:cxn ang="0">
                    <a:pos x="30" y="5"/>
                  </a:cxn>
                  <a:cxn ang="0">
                    <a:pos x="34" y="16"/>
                  </a:cxn>
                  <a:cxn ang="0">
                    <a:pos x="29" y="19"/>
                  </a:cxn>
                  <a:cxn ang="0">
                    <a:pos x="24" y="19"/>
                  </a:cxn>
                  <a:cxn ang="0">
                    <a:pos x="21" y="18"/>
                  </a:cxn>
                  <a:cxn ang="0">
                    <a:pos x="16" y="19"/>
                  </a:cxn>
                  <a:cxn ang="0">
                    <a:pos x="24" y="7"/>
                  </a:cxn>
                  <a:cxn ang="0">
                    <a:pos x="24" y="5"/>
                  </a:cxn>
                  <a:cxn ang="0">
                    <a:pos x="27" y="1"/>
                  </a:cxn>
                  <a:cxn ang="0">
                    <a:pos x="26" y="0"/>
                  </a:cxn>
                  <a:cxn ang="0">
                    <a:pos x="24" y="1"/>
                  </a:cxn>
                  <a:cxn ang="0">
                    <a:pos x="21" y="7"/>
                  </a:cxn>
                  <a:cxn ang="0">
                    <a:pos x="15" y="16"/>
                  </a:cxn>
                  <a:cxn ang="0">
                    <a:pos x="13" y="18"/>
                  </a:cxn>
                  <a:cxn ang="0">
                    <a:pos x="1" y="20"/>
                  </a:cxn>
                  <a:cxn ang="0">
                    <a:pos x="0" y="24"/>
                  </a:cxn>
                  <a:cxn ang="0">
                    <a:pos x="2" y="26"/>
                  </a:cxn>
                  <a:cxn ang="0">
                    <a:pos x="0" y="34"/>
                  </a:cxn>
                  <a:cxn ang="0">
                    <a:pos x="2" y="34"/>
                  </a:cxn>
                  <a:cxn ang="0">
                    <a:pos x="2" y="32"/>
                  </a:cxn>
                  <a:cxn ang="0">
                    <a:pos x="4" y="31"/>
                  </a:cxn>
                  <a:cxn ang="0">
                    <a:pos x="5" y="33"/>
                  </a:cxn>
                  <a:cxn ang="0">
                    <a:pos x="8" y="30"/>
                  </a:cxn>
                  <a:cxn ang="0">
                    <a:pos x="14" y="31"/>
                  </a:cxn>
                  <a:cxn ang="0">
                    <a:pos x="10" y="32"/>
                  </a:cxn>
                  <a:cxn ang="0">
                    <a:pos x="10" y="34"/>
                  </a:cxn>
                  <a:cxn ang="0">
                    <a:pos x="5" y="37"/>
                  </a:cxn>
                  <a:cxn ang="0">
                    <a:pos x="4" y="36"/>
                  </a:cxn>
                  <a:cxn ang="0">
                    <a:pos x="2" y="42"/>
                  </a:cxn>
                  <a:cxn ang="0">
                    <a:pos x="39" y="42"/>
                  </a:cxn>
                  <a:cxn ang="0">
                    <a:pos x="75" y="36"/>
                  </a:cxn>
                  <a:cxn ang="0">
                    <a:pos x="72" y="25"/>
                  </a:cxn>
                  <a:cxn ang="0">
                    <a:pos x="73" y="18"/>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2" name="Romania" descr="© INSCALE GmbH, 05.05.2010&#10;http://www.presentationload.com/"/>
              <p:cNvSpPr>
                <a:spLocks noEditPoints="1"/>
              </p:cNvSpPr>
              <p:nvPr/>
            </p:nvSpPr>
            <p:spPr bwMode="auto">
              <a:xfrm>
                <a:off x="5838825" y="4219575"/>
                <a:ext cx="955675" cy="679450"/>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3" name="Portugal" descr="© INSCALE GmbH, 05.05.2010&#10;http://www.presentationload.com/"/>
              <p:cNvSpPr>
                <a:spLocks/>
              </p:cNvSpPr>
              <p:nvPr/>
            </p:nvSpPr>
            <p:spPr bwMode="auto">
              <a:xfrm>
                <a:off x="2684463" y="4979988"/>
                <a:ext cx="431800" cy="715962"/>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4" name="Poland" descr="© INSCALE GmbH, 05.05.2010&#10;http://www.presentationload.com/"/>
              <p:cNvSpPr>
                <a:spLocks/>
              </p:cNvSpPr>
              <p:nvPr/>
            </p:nvSpPr>
            <p:spPr bwMode="auto">
              <a:xfrm>
                <a:off x="5195888" y="3438525"/>
                <a:ext cx="917575" cy="757237"/>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5" name="Norway" descr="© INSCALE GmbH, 05.05.2010&#10;http://www.presentationload.com/"/>
              <p:cNvSpPr>
                <a:spLocks noEditPoints="1"/>
              </p:cNvSpPr>
              <p:nvPr/>
            </p:nvSpPr>
            <p:spPr bwMode="auto">
              <a:xfrm>
                <a:off x="4508500" y="1143000"/>
                <a:ext cx="1471612" cy="187325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6" name="Netherlands" descr="© INSCALE GmbH, 05.05.2010&#10;http://www.presentationload.com/"/>
              <p:cNvSpPr>
                <a:spLocks noEditPoints="1"/>
              </p:cNvSpPr>
              <p:nvPr/>
            </p:nvSpPr>
            <p:spPr bwMode="auto">
              <a:xfrm>
                <a:off x="4254500" y="3632200"/>
                <a:ext cx="358775" cy="376237"/>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7" name="Montenegro" descr="© INSCALE GmbH, 05.05.2010&#10;http://www.presentationload.com/"/>
              <p:cNvSpPr>
                <a:spLocks/>
              </p:cNvSpPr>
              <p:nvPr/>
            </p:nvSpPr>
            <p:spPr bwMode="auto">
              <a:xfrm>
                <a:off x="5710238" y="4976813"/>
                <a:ext cx="187325" cy="233362"/>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8" name="Macedonia" descr="© INSCALE GmbH, 05.05.2010&#10;http://www.presentationload.com/"/>
              <p:cNvSpPr>
                <a:spLocks/>
              </p:cNvSpPr>
              <p:nvPr/>
            </p:nvSpPr>
            <p:spPr bwMode="auto">
              <a:xfrm>
                <a:off x="5937250" y="5105400"/>
                <a:ext cx="268287" cy="225425"/>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9" name="Malta" descr="© INSCALE GmbH, 05.05.2010&#10;http://www.presentationload.com/"/>
              <p:cNvSpPr>
                <a:spLocks noEditPoints="1"/>
              </p:cNvSpPr>
              <p:nvPr/>
            </p:nvSpPr>
            <p:spPr bwMode="auto">
              <a:xfrm>
                <a:off x="5295900" y="6042026"/>
                <a:ext cx="134893" cy="92074"/>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3" name="Luxembourg" descr="© INSCALE GmbH, 05.05.2010&#10;http://www.presentationload.com/"/>
              <p:cNvSpPr>
                <a:spLocks/>
              </p:cNvSpPr>
              <p:nvPr/>
            </p:nvSpPr>
            <p:spPr bwMode="auto">
              <a:xfrm>
                <a:off x="4456113" y="4092575"/>
                <a:ext cx="74612" cy="106362"/>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5" name="Lithonia" descr="© INSCALE GmbH, 05.05.2010&#10;http://www.presentationload.com/"/>
              <p:cNvSpPr>
                <a:spLocks/>
              </p:cNvSpPr>
              <p:nvPr/>
            </p:nvSpPr>
            <p:spPr bwMode="auto">
              <a:xfrm>
                <a:off x="5737225" y="3146425"/>
                <a:ext cx="473075" cy="357187"/>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6" name="Latvia" descr="© INSCALE GmbH, 05.05.2010&#10;http://www.presentationload.com/"/>
              <p:cNvSpPr>
                <a:spLocks/>
              </p:cNvSpPr>
              <p:nvPr/>
            </p:nvSpPr>
            <p:spPr bwMode="auto">
              <a:xfrm>
                <a:off x="5726113" y="2919413"/>
                <a:ext cx="568325" cy="3206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8" name="Kosovo" descr="© INSCALE GmbH, 05.05.2010&#10;http://www.presentationload.com/"/>
              <p:cNvSpPr>
                <a:spLocks/>
              </p:cNvSpPr>
              <p:nvPr/>
            </p:nvSpPr>
            <p:spPr bwMode="auto">
              <a:xfrm>
                <a:off x="5858622" y="5005434"/>
                <a:ext cx="199550" cy="204741"/>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0" name="Italy" descr="© INSCALE GmbH, 05.05.2010&#10;http://www.presentationload.com/"/>
              <p:cNvSpPr>
                <a:spLocks noEditPoints="1"/>
              </p:cNvSpPr>
              <p:nvPr/>
            </p:nvSpPr>
            <p:spPr bwMode="auto">
              <a:xfrm>
                <a:off x="4491038" y="4529138"/>
                <a:ext cx="1255712" cy="1443037"/>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3" name="Ireland" descr="© INSCALE GmbH, 05.05.2010&#10;http://www.presentationload.com/"/>
              <p:cNvSpPr>
                <a:spLocks noEditPoints="1"/>
              </p:cNvSpPr>
              <p:nvPr/>
            </p:nvSpPr>
            <p:spPr bwMode="auto">
              <a:xfrm>
                <a:off x="3089275" y="3200400"/>
                <a:ext cx="434975" cy="493712"/>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4" name="Iceland" descr="© INSCALE GmbH, 05.05.2010&#10;http://www.presentationload.com/"/>
              <p:cNvSpPr>
                <a:spLocks noEditPoints="1"/>
              </p:cNvSpPr>
              <p:nvPr/>
            </p:nvSpPr>
            <p:spPr bwMode="auto">
              <a:xfrm>
                <a:off x="2936875" y="1406525"/>
                <a:ext cx="608012" cy="500062"/>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6" name="Hungary" descr="© INSCALE GmbH, 05.05.2010&#10;http://www.presentationload.com/"/>
              <p:cNvSpPr>
                <a:spLocks/>
              </p:cNvSpPr>
              <p:nvPr/>
            </p:nvSpPr>
            <p:spPr bwMode="auto">
              <a:xfrm>
                <a:off x="5429250" y="4264025"/>
                <a:ext cx="639762" cy="427037"/>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7" name="Greece" descr="© INSCALE GmbH, 05.05.2010&#10;http://www.presentationload.com/"/>
              <p:cNvSpPr>
                <a:spLocks noEditPoints="1"/>
              </p:cNvSpPr>
              <p:nvPr/>
            </p:nvSpPr>
            <p:spPr bwMode="auto">
              <a:xfrm>
                <a:off x="5875338" y="5122863"/>
                <a:ext cx="1027112" cy="9620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9" name="Great Britain" descr="© INSCALE GmbH, 05.05.2010&#10;http://www.presentationload.com/"/>
              <p:cNvSpPr>
                <a:spLocks noEditPoints="1"/>
              </p:cNvSpPr>
              <p:nvPr/>
            </p:nvSpPr>
            <p:spPr bwMode="auto">
              <a:xfrm>
                <a:off x="3381375" y="2557463"/>
                <a:ext cx="760412" cy="1425575"/>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accent3">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0" name="Germany (example: colored)" descr="© INSCALE GmbH, 05.05.2010&#10;http://www.presentationload.com/"/>
              <p:cNvSpPr>
                <a:spLocks noEditPoints="1"/>
              </p:cNvSpPr>
              <p:nvPr/>
            </p:nvSpPr>
            <p:spPr bwMode="auto">
              <a:xfrm>
                <a:off x="4478338" y="3413125"/>
                <a:ext cx="812800" cy="1096962"/>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accent3">
                  <a:lumMod val="85000"/>
                </a:schemeClr>
              </a:solidFill>
              <a:ln w="3175">
                <a:solidFill>
                  <a:sysClr val="window" lastClr="FFFFFF"/>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0" name="France" descr="© INSCALE GmbH, 05.05.2010&#10;http://www.presentationload.com/"/>
              <p:cNvSpPr>
                <a:spLocks noEditPoints="1"/>
              </p:cNvSpPr>
              <p:nvPr/>
            </p:nvSpPr>
            <p:spPr bwMode="auto">
              <a:xfrm>
                <a:off x="3451225" y="3937000"/>
                <a:ext cx="1335087" cy="138747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chemeClr val="accent3">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3" name="Finland" descr="© INSCALE GmbH, 05.05.2010&#10;http://www.presentationload.com/"/>
              <p:cNvSpPr>
                <a:spLocks noEditPoints="1"/>
              </p:cNvSpPr>
              <p:nvPr/>
            </p:nvSpPr>
            <p:spPr bwMode="auto">
              <a:xfrm>
                <a:off x="5473700" y="1279525"/>
                <a:ext cx="814387" cy="1435100"/>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5" name="Faroe Islands" descr="© INSCALE GmbH, 05.05.2010&#10;http://www.presentationload.com/"/>
              <p:cNvSpPr>
                <a:spLocks noEditPoints="1"/>
              </p:cNvSpPr>
              <p:nvPr/>
            </p:nvSpPr>
            <p:spPr bwMode="auto">
              <a:xfrm>
                <a:off x="3732213" y="2273300"/>
                <a:ext cx="109537" cy="131762"/>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6" name="Estonia" descr="© INSCALE GmbH, 05.05.2010&#10;http://www.presentationload.com/"/>
              <p:cNvSpPr>
                <a:spLocks noEditPoints="1"/>
              </p:cNvSpPr>
              <p:nvPr/>
            </p:nvSpPr>
            <p:spPr bwMode="auto">
              <a:xfrm>
                <a:off x="5753100" y="2689225"/>
                <a:ext cx="458787" cy="29051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8" name="Denmark" descr="© INSCALE GmbH, 05.05.2010&#10;http://www.presentationload.com/"/>
              <p:cNvSpPr>
                <a:spLocks noEditPoints="1"/>
              </p:cNvSpPr>
              <p:nvPr/>
            </p:nvSpPr>
            <p:spPr bwMode="auto">
              <a:xfrm>
                <a:off x="4700588" y="3048000"/>
                <a:ext cx="571500" cy="436562"/>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9" name="Cyprus" descr="© INSCALE GmbH, 05.05.2010&#10;http://www.presentationload.com/"/>
              <p:cNvSpPr>
                <a:spLocks/>
              </p:cNvSpPr>
              <p:nvPr/>
            </p:nvSpPr>
            <p:spPr bwMode="auto">
              <a:xfrm>
                <a:off x="7440613" y="5705475"/>
                <a:ext cx="239712" cy="227012"/>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1" name="Czech Republic" descr="© INSCALE GmbH, 05.05.2010&#10;http://www.presentationload.com/"/>
              <p:cNvSpPr>
                <a:spLocks/>
              </p:cNvSpPr>
              <p:nvPr/>
            </p:nvSpPr>
            <p:spPr bwMode="auto">
              <a:xfrm>
                <a:off x="5030788" y="3970338"/>
                <a:ext cx="628650" cy="355600"/>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2" name="Croatia" descr="© INSCALE GmbH, 05.05.2010&#10;http://www.presentationload.com/"/>
              <p:cNvSpPr>
                <a:spLocks noEditPoints="1"/>
              </p:cNvSpPr>
              <p:nvPr/>
            </p:nvSpPr>
            <p:spPr bwMode="auto">
              <a:xfrm>
                <a:off x="5175250" y="4592638"/>
                <a:ext cx="596900" cy="547687"/>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5" name="Bulgaria" descr="© INSCALE GmbH, 05.05.2010&#10;http://www.presentationload.com/"/>
              <p:cNvSpPr>
                <a:spLocks/>
              </p:cNvSpPr>
              <p:nvPr/>
            </p:nvSpPr>
            <p:spPr bwMode="auto">
              <a:xfrm>
                <a:off x="6092825" y="4772025"/>
                <a:ext cx="639762" cy="46513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6" name="Bosnia a. Herzegovina" descr="© INSCALE GmbH, 05.05.2010&#10;http://www.presentationload.com/"/>
              <p:cNvSpPr>
                <a:spLocks/>
              </p:cNvSpPr>
              <p:nvPr/>
            </p:nvSpPr>
            <p:spPr bwMode="auto">
              <a:xfrm>
                <a:off x="5392738" y="4765675"/>
                <a:ext cx="422275" cy="361950"/>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7" name="Belgium" descr="© INSCALE GmbH, 05.05.2010&#10;http://www.presentationload.com/"/>
              <p:cNvSpPr>
                <a:spLocks/>
              </p:cNvSpPr>
              <p:nvPr/>
            </p:nvSpPr>
            <p:spPr bwMode="auto">
              <a:xfrm>
                <a:off x="4183063" y="3900488"/>
                <a:ext cx="341312" cy="282575"/>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8" name="Austria" descr="© INSCALE GmbH, 05.05.2010&#10;http://www.presentationload.com/"/>
              <p:cNvSpPr>
                <a:spLocks/>
              </p:cNvSpPr>
              <p:nvPr/>
            </p:nvSpPr>
            <p:spPr bwMode="auto">
              <a:xfrm>
                <a:off x="4783138" y="4260850"/>
                <a:ext cx="731837" cy="363537"/>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9" name="Albania" descr="© INSCALE GmbH, 05.05.2010&#10;http://www.presentationload.com/"/>
              <p:cNvSpPr>
                <a:spLocks/>
              </p:cNvSpPr>
              <p:nvPr/>
            </p:nvSpPr>
            <p:spPr bwMode="auto">
              <a:xfrm>
                <a:off x="5802313" y="5097463"/>
                <a:ext cx="214312" cy="407987"/>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grpSp>
        <p:sp>
          <p:nvSpPr>
            <p:cNvPr id="110" name="Rectangle 109"/>
            <p:cNvSpPr/>
            <p:nvPr/>
          </p:nvSpPr>
          <p:spPr bwMode="ltGray">
            <a:xfrm>
              <a:off x="5600192" y="5024474"/>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SI</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1" name="Rectangle 110"/>
            <p:cNvSpPr/>
            <p:nvPr/>
          </p:nvSpPr>
          <p:spPr bwMode="ltGray">
            <a:xfrm>
              <a:off x="5974881" y="423631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PL</a:t>
              </a:r>
            </a:p>
          </p:txBody>
        </p:sp>
        <p:sp>
          <p:nvSpPr>
            <p:cNvPr id="112" name="Rectangle 111"/>
            <p:cNvSpPr/>
            <p:nvPr/>
          </p:nvSpPr>
          <p:spPr bwMode="ltGray">
            <a:xfrm>
              <a:off x="4922392" y="42508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NL</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3" name="Rectangle 112"/>
            <p:cNvSpPr/>
            <p:nvPr/>
          </p:nvSpPr>
          <p:spPr bwMode="ltGray">
            <a:xfrm>
              <a:off x="3927944" y="562826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ES</a:t>
              </a:r>
            </a:p>
          </p:txBody>
        </p:sp>
        <p:sp>
          <p:nvSpPr>
            <p:cNvPr id="114" name="Rectangle 113"/>
            <p:cNvSpPr/>
            <p:nvPr/>
          </p:nvSpPr>
          <p:spPr bwMode="ltGray">
            <a:xfrm>
              <a:off x="6401657" y="360953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LV</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5" name="Rectangle 114"/>
            <p:cNvSpPr/>
            <p:nvPr/>
          </p:nvSpPr>
          <p:spPr bwMode="ltGray">
            <a:xfrm>
              <a:off x="6587961" y="494500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RO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6" name="Rectangle 115"/>
            <p:cNvSpPr/>
            <p:nvPr/>
          </p:nvSpPr>
          <p:spPr bwMode="ltGray">
            <a:xfrm>
              <a:off x="5325297" y="429073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DE</a:t>
              </a:r>
            </a:p>
          </p:txBody>
        </p:sp>
        <p:sp>
          <p:nvSpPr>
            <p:cNvPr id="117" name="Rectangle 116"/>
            <p:cNvSpPr/>
            <p:nvPr/>
          </p:nvSpPr>
          <p:spPr bwMode="ltGray">
            <a:xfrm>
              <a:off x="5684457" y="4571149"/>
              <a:ext cx="375101" cy="12305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CZ</a:t>
              </a:r>
              <a:endParaRPr lang="en-GB" sz="800" b="0" kern="0" noProof="0" dirty="0" smtClean="0">
                <a:solidFill>
                  <a:srgbClr val="000000"/>
                </a:solidFill>
                <a:latin typeface="Calibri" panose="020F0502020204030204" pitchFamily="34" charset="0"/>
              </a:endParaRPr>
            </a:p>
          </p:txBody>
        </p:sp>
        <p:sp>
          <p:nvSpPr>
            <p:cNvPr id="118" name="Rectangle 117"/>
            <p:cNvSpPr/>
            <p:nvPr/>
          </p:nvSpPr>
          <p:spPr bwMode="ltGray">
            <a:xfrm>
              <a:off x="3889836" y="400781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IE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9" name="Rectangle 118"/>
            <p:cNvSpPr/>
            <p:nvPr/>
          </p:nvSpPr>
          <p:spPr bwMode="ltGray">
            <a:xfrm>
              <a:off x="6248168" y="2895133"/>
              <a:ext cx="288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FI</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0" name="Rectangle 119"/>
            <p:cNvSpPr/>
            <p:nvPr/>
          </p:nvSpPr>
          <p:spPr bwMode="ltGray">
            <a:xfrm>
              <a:off x="6610082" y="532930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BG</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1" name="Rectangle 120"/>
            <p:cNvSpPr/>
            <p:nvPr/>
          </p:nvSpPr>
          <p:spPr bwMode="ltGray">
            <a:xfrm>
              <a:off x="5560902" y="351557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2" name="Rectangle 121"/>
            <p:cNvSpPr/>
            <p:nvPr/>
          </p:nvSpPr>
          <p:spPr bwMode="ltGray">
            <a:xfrm>
              <a:off x="6016312" y="4864423"/>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HU</a:t>
              </a:r>
            </a:p>
          </p:txBody>
        </p:sp>
        <p:sp>
          <p:nvSpPr>
            <p:cNvPr id="123" name="Rectangle 122"/>
            <p:cNvSpPr/>
            <p:nvPr/>
          </p:nvSpPr>
          <p:spPr bwMode="ltGray">
            <a:xfrm>
              <a:off x="5439284" y="538217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IT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4" name="Rectangle 123"/>
            <p:cNvSpPr/>
            <p:nvPr/>
          </p:nvSpPr>
          <p:spPr bwMode="ltGray">
            <a:xfrm>
              <a:off x="4319415" y="419273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UK</a:t>
              </a:r>
            </a:p>
          </p:txBody>
        </p:sp>
        <p:sp>
          <p:nvSpPr>
            <p:cNvPr id="125" name="Rectangle 124"/>
            <p:cNvSpPr/>
            <p:nvPr/>
          </p:nvSpPr>
          <p:spPr bwMode="ltGray">
            <a:xfrm>
              <a:off x="4794432" y="444948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BE</a:t>
              </a:r>
            </a:p>
          </p:txBody>
        </p:sp>
        <p:sp>
          <p:nvSpPr>
            <p:cNvPr id="126" name="Rectangle 125"/>
            <p:cNvSpPr/>
            <p:nvPr/>
          </p:nvSpPr>
          <p:spPr bwMode="ltGray">
            <a:xfrm>
              <a:off x="4579918" y="4909044"/>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7" name="Rectangle 126"/>
            <p:cNvSpPr/>
            <p:nvPr/>
          </p:nvSpPr>
          <p:spPr bwMode="ltGray">
            <a:xfrm>
              <a:off x="3441765" y="56465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PT</a:t>
              </a:r>
            </a:p>
          </p:txBody>
        </p:sp>
        <p:sp>
          <p:nvSpPr>
            <p:cNvPr id="128" name="Rectangle 127"/>
            <p:cNvSpPr/>
            <p:nvPr/>
          </p:nvSpPr>
          <p:spPr bwMode="ltGray">
            <a:xfrm>
              <a:off x="6037790" y="465433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SK</a:t>
              </a:r>
              <a:endParaRPr lang="en-GB" sz="800" b="0" kern="0" noProof="0" dirty="0" smtClean="0">
                <a:solidFill>
                  <a:srgbClr val="000000"/>
                </a:solidFill>
                <a:latin typeface="Calibri" panose="020F0502020204030204" pitchFamily="34" charset="0"/>
              </a:endParaRPr>
            </a:p>
          </p:txBody>
        </p:sp>
        <p:sp>
          <p:nvSpPr>
            <p:cNvPr id="129" name="Rectangle 128"/>
            <p:cNvSpPr/>
            <p:nvPr/>
          </p:nvSpPr>
          <p:spPr bwMode="ltGray">
            <a:xfrm>
              <a:off x="5263083" y="3800143"/>
              <a:ext cx="388007" cy="100656"/>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DK</a:t>
              </a:r>
            </a:p>
          </p:txBody>
        </p:sp>
        <p:sp>
          <p:nvSpPr>
            <p:cNvPr id="130" name="Rectangle 129"/>
            <p:cNvSpPr/>
            <p:nvPr/>
          </p:nvSpPr>
          <p:spPr bwMode="ltGray">
            <a:xfrm>
              <a:off x="5699018" y="516115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HR</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1" name="Rectangle 130"/>
            <p:cNvSpPr/>
            <p:nvPr/>
          </p:nvSpPr>
          <p:spPr bwMode="ltGray">
            <a:xfrm>
              <a:off x="6328419" y="3382829"/>
              <a:ext cx="361864"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EE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2" name="Rectangle 131"/>
            <p:cNvSpPr/>
            <p:nvPr/>
          </p:nvSpPr>
          <p:spPr bwMode="ltGray">
            <a:xfrm>
              <a:off x="6273597" y="380686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3" name="Rectangle 132"/>
            <p:cNvSpPr/>
            <p:nvPr/>
          </p:nvSpPr>
          <p:spPr bwMode="ltGray">
            <a:xfrm>
              <a:off x="4886392" y="462844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LU</a:t>
              </a:r>
            </a:p>
          </p:txBody>
        </p:sp>
        <p:sp>
          <p:nvSpPr>
            <p:cNvPr id="134" name="Rectangle 133"/>
            <p:cNvSpPr/>
            <p:nvPr/>
          </p:nvSpPr>
          <p:spPr bwMode="ltGray">
            <a:xfrm>
              <a:off x="7740392" y="608512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CY</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5" name="Rectangle 134"/>
            <p:cNvSpPr/>
            <p:nvPr/>
          </p:nvSpPr>
          <p:spPr bwMode="ltGray">
            <a:xfrm>
              <a:off x="5773683" y="630932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MT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6" name="Rectangle 135"/>
            <p:cNvSpPr/>
            <p:nvPr/>
          </p:nvSpPr>
          <p:spPr bwMode="ltGray">
            <a:xfrm>
              <a:off x="6409400" y="572650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GR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7" name="Rectangle 136"/>
            <p:cNvSpPr/>
            <p:nvPr/>
          </p:nvSpPr>
          <p:spPr bwMode="ltGray">
            <a:xfrm>
              <a:off x="3808480" y="241155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IS</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8" name="Rectangle 137"/>
            <p:cNvSpPr/>
            <p:nvPr/>
          </p:nvSpPr>
          <p:spPr bwMode="ltGray">
            <a:xfrm>
              <a:off x="7548944" y="555839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TR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9" name="Rectangle 138"/>
            <p:cNvSpPr/>
            <p:nvPr/>
          </p:nvSpPr>
          <p:spPr bwMode="ltGray">
            <a:xfrm>
              <a:off x="5233713" y="319144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noProof="0" dirty="0" smtClean="0">
                  <a:solidFill>
                    <a:srgbClr val="000000"/>
                  </a:solidFill>
                  <a:latin typeface="Calibri" panose="020F0502020204030204" pitchFamily="34" charset="0"/>
                </a:rPr>
                <a:t>NO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0" name="Rectangle 139"/>
            <p:cNvSpPr/>
            <p:nvPr/>
          </p:nvSpPr>
          <p:spPr bwMode="ltGray">
            <a:xfrm>
              <a:off x="5004048" y="49411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CH</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1" name="Rectangle 140"/>
            <p:cNvSpPr/>
            <p:nvPr/>
          </p:nvSpPr>
          <p:spPr bwMode="ltGray">
            <a:xfrm>
              <a:off x="6344807" y="5492049"/>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MK</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2" name="Rectangle 141"/>
            <p:cNvSpPr/>
            <p:nvPr/>
          </p:nvSpPr>
          <p:spPr bwMode="ltGray">
            <a:xfrm>
              <a:off x="5256104" y="4881030"/>
              <a:ext cx="252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LI</a:t>
              </a:r>
            </a:p>
          </p:txBody>
        </p:sp>
        <p:sp>
          <p:nvSpPr>
            <p:cNvPr id="143" name="Rectangle 142"/>
            <p:cNvSpPr/>
            <p:nvPr/>
          </p:nvSpPr>
          <p:spPr bwMode="ltGray">
            <a:xfrm>
              <a:off x="5615724" y="4793662"/>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AT</a:t>
              </a:r>
            </a:p>
          </p:txBody>
        </p:sp>
      </p:grpSp>
      <p:sp>
        <p:nvSpPr>
          <p:cNvPr id="97" name="TextBox 96"/>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sp>
        <p:nvSpPr>
          <p:cNvPr id="100" name="Rectangle 99"/>
          <p:cNvSpPr/>
          <p:nvPr/>
        </p:nvSpPr>
        <p:spPr>
          <a:xfrm>
            <a:off x="103138" y="2004201"/>
            <a:ext cx="2884686" cy="378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2" indent="-4763">
              <a:lnSpc>
                <a:spcPts val="2500"/>
              </a:lnSpc>
              <a:spcBef>
                <a:spcPts val="0"/>
              </a:spcBef>
              <a:buClr>
                <a:srgbClr val="ED7404"/>
              </a:buClr>
            </a:pPr>
            <a:r>
              <a:rPr lang="en-GB" sz="1100" dirty="0">
                <a:solidFill>
                  <a:schemeClr val="bg2"/>
                </a:solidFill>
                <a:cs typeface="Arial" panose="020B0604020202020204" pitchFamily="34" charset="0"/>
              </a:rPr>
              <a:t>Out of a total of </a:t>
            </a:r>
            <a:r>
              <a:rPr lang="en-GB" sz="1100" dirty="0" smtClean="0">
                <a:solidFill>
                  <a:schemeClr val="bg2"/>
                </a:solidFill>
                <a:cs typeface="Arial" panose="020B0604020202020204" pitchFamily="34" charset="0"/>
              </a:rPr>
              <a:t>25 </a:t>
            </a:r>
            <a:r>
              <a:rPr lang="en-GB" sz="1100" dirty="0">
                <a:solidFill>
                  <a:schemeClr val="bg2"/>
                </a:solidFill>
                <a:cs typeface="Arial" panose="020B0604020202020204" pitchFamily="34" charset="0"/>
              </a:rPr>
              <a:t>European countries, </a:t>
            </a:r>
            <a:endParaRPr lang="en-GB" sz="1100" dirty="0" smtClean="0">
              <a:solidFill>
                <a:schemeClr val="bg2"/>
              </a:solidFill>
              <a:cs typeface="Arial" panose="020B0604020202020204" pitchFamily="34" charset="0"/>
            </a:endParaRPr>
          </a:p>
          <a:p>
            <a:pPr marL="179388" lvl="2" indent="-4763">
              <a:lnSpc>
                <a:spcPts val="2500"/>
              </a:lnSpc>
              <a:spcBef>
                <a:spcPts val="0"/>
              </a:spcBef>
              <a:buClr>
                <a:srgbClr val="ED7404"/>
              </a:buClr>
            </a:pPr>
            <a:r>
              <a:rPr lang="en-US" sz="1100" b="1" dirty="0" smtClean="0">
                <a:solidFill>
                  <a:schemeClr val="bg2"/>
                </a:solidFill>
                <a:cs typeface="Arial" panose="020B0604020202020204" pitchFamily="34" charset="0"/>
              </a:rPr>
              <a:t>10</a:t>
            </a:r>
            <a:r>
              <a:rPr lang="en-US" sz="1100" dirty="0" smtClean="0">
                <a:solidFill>
                  <a:schemeClr val="bg2"/>
                </a:solidFill>
                <a:cs typeface="Arial" panose="020B0604020202020204" pitchFamily="34" charset="0"/>
              </a:rPr>
              <a:t> </a:t>
            </a:r>
            <a:r>
              <a:rPr lang="en-US" sz="1100" dirty="0">
                <a:solidFill>
                  <a:schemeClr val="bg2"/>
                </a:solidFill>
                <a:cs typeface="Arial" panose="020B0604020202020204" pitchFamily="34" charset="0"/>
              </a:rPr>
              <a:t>countries apply the principle that </a:t>
            </a:r>
            <a:r>
              <a:rPr lang="en-US" sz="1100" b="1" dirty="0">
                <a:solidFill>
                  <a:schemeClr val="bg2"/>
                </a:solidFill>
                <a:cs typeface="Arial" panose="020B0604020202020204" pitchFamily="34" charset="0"/>
              </a:rPr>
              <a:t>explicit consent has to be given by the ‘data subjects’</a:t>
            </a:r>
            <a:r>
              <a:rPr lang="en-US" sz="1100" dirty="0">
                <a:solidFill>
                  <a:schemeClr val="bg2"/>
                </a:solidFill>
                <a:cs typeface="Arial" panose="020B0604020202020204" pitchFamily="34" charset="0"/>
              </a:rPr>
              <a:t> before their related data can be processed, whereas this processing is </a:t>
            </a:r>
            <a:r>
              <a:rPr lang="en-US" sz="1100" b="1" dirty="0">
                <a:solidFill>
                  <a:schemeClr val="bg2"/>
                </a:solidFill>
                <a:cs typeface="Arial" panose="020B0604020202020204" pitchFamily="34" charset="0"/>
              </a:rPr>
              <a:t>set by default by law in 6 other countries</a:t>
            </a:r>
            <a:r>
              <a:rPr lang="en-US" sz="1100" dirty="0">
                <a:solidFill>
                  <a:schemeClr val="bg2"/>
                </a:solidFill>
                <a:cs typeface="Arial" panose="020B0604020202020204" pitchFamily="34" charset="0"/>
              </a:rPr>
              <a:t>. Depending on the concerned data, </a:t>
            </a:r>
          </a:p>
          <a:p>
            <a:pPr marL="179388" lvl="2" indent="-4763">
              <a:lnSpc>
                <a:spcPts val="2500"/>
              </a:lnSpc>
              <a:spcBef>
                <a:spcPts val="0"/>
              </a:spcBef>
              <a:buClr>
                <a:srgbClr val="ED7404"/>
              </a:buClr>
            </a:pPr>
            <a:r>
              <a:rPr lang="en-US" sz="1100" dirty="0" smtClean="0">
                <a:solidFill>
                  <a:schemeClr val="bg2"/>
                </a:solidFill>
                <a:cs typeface="Arial" panose="020B0604020202020204" pitchFamily="34" charset="0"/>
              </a:rPr>
              <a:t>3 additional EU countries </a:t>
            </a:r>
            <a:r>
              <a:rPr lang="en-US" sz="1100" dirty="0">
                <a:solidFill>
                  <a:schemeClr val="bg2"/>
                </a:solidFill>
                <a:cs typeface="Arial" panose="020B0604020202020204" pitchFamily="34" charset="0"/>
              </a:rPr>
              <a:t>require the explicit consent of ‘data subjects’ if the processing of those data is not imposed by law.</a:t>
            </a:r>
          </a:p>
        </p:txBody>
      </p:sp>
      <p:grpSp>
        <p:nvGrpSpPr>
          <p:cNvPr id="101" name="Group 100"/>
          <p:cNvGrpSpPr/>
          <p:nvPr/>
        </p:nvGrpSpPr>
        <p:grpSpPr>
          <a:xfrm>
            <a:off x="4090616" y="5958709"/>
            <a:ext cx="5053384" cy="638643"/>
            <a:chOff x="703381" y="4361551"/>
            <a:chExt cx="5176553" cy="638643"/>
          </a:xfrm>
        </p:grpSpPr>
        <p:grpSp>
          <p:nvGrpSpPr>
            <p:cNvPr id="102" name="Group 101"/>
            <p:cNvGrpSpPr/>
            <p:nvPr/>
          </p:nvGrpSpPr>
          <p:grpSpPr>
            <a:xfrm>
              <a:off x="717627" y="4407627"/>
              <a:ext cx="2458074" cy="261610"/>
              <a:chOff x="-5214264" y="8505598"/>
              <a:chExt cx="2181541" cy="261610"/>
            </a:xfrm>
          </p:grpSpPr>
          <p:sp>
            <p:nvSpPr>
              <p:cNvPr id="178" name="Rectangle 177"/>
              <p:cNvSpPr/>
              <p:nvPr/>
            </p:nvSpPr>
            <p:spPr>
              <a:xfrm>
                <a:off x="-5214264" y="8571936"/>
                <a:ext cx="241247" cy="13046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1" name="TextBox 180"/>
              <p:cNvSpPr txBox="1"/>
              <p:nvPr/>
            </p:nvSpPr>
            <p:spPr>
              <a:xfrm>
                <a:off x="-4973017" y="8505598"/>
                <a:ext cx="1940294" cy="261610"/>
              </a:xfrm>
              <a:prstGeom prst="rect">
                <a:avLst/>
              </a:prstGeom>
              <a:noFill/>
            </p:spPr>
            <p:txBody>
              <a:bodyPr wrap="square" rtlCol="0">
                <a:spAutoFit/>
              </a:bodyPr>
              <a:lstStyle/>
              <a:p>
                <a:r>
                  <a:rPr lang="en-GB" sz="1100" dirty="0">
                    <a:solidFill>
                      <a:schemeClr val="bg2"/>
                    </a:solidFill>
                    <a:latin typeface="+mn-lt"/>
                  </a:rPr>
                  <a:t>Explicit consent to </a:t>
                </a:r>
                <a:r>
                  <a:rPr lang="en-GB" sz="1100" dirty="0" smtClean="0">
                    <a:solidFill>
                      <a:schemeClr val="bg2"/>
                    </a:solidFill>
                    <a:latin typeface="+mn-lt"/>
                  </a:rPr>
                  <a:t>be given</a:t>
                </a:r>
                <a:endParaRPr lang="en-GB" sz="1100" dirty="0">
                  <a:solidFill>
                    <a:schemeClr val="bg2"/>
                  </a:solidFill>
                  <a:latin typeface="+mn-lt"/>
                </a:endParaRPr>
              </a:p>
            </p:txBody>
          </p:sp>
        </p:grpSp>
        <p:grpSp>
          <p:nvGrpSpPr>
            <p:cNvPr id="103" name="Group 102"/>
            <p:cNvGrpSpPr/>
            <p:nvPr/>
          </p:nvGrpSpPr>
          <p:grpSpPr>
            <a:xfrm>
              <a:off x="703381" y="4695659"/>
              <a:ext cx="2774983" cy="261610"/>
              <a:chOff x="-5226921" y="8529601"/>
              <a:chExt cx="2462799" cy="261610"/>
            </a:xfrm>
          </p:grpSpPr>
          <p:sp>
            <p:nvSpPr>
              <p:cNvPr id="172" name="Rectangle 171"/>
              <p:cNvSpPr/>
              <p:nvPr/>
            </p:nvSpPr>
            <p:spPr>
              <a:xfrm>
                <a:off x="-5226921" y="8599720"/>
                <a:ext cx="241247" cy="130461"/>
              </a:xfrm>
              <a:prstGeom prst="rect">
                <a:avLst/>
              </a:prstGeom>
              <a:solidFill>
                <a:srgbClr val="FDC7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5" name="TextBox 174"/>
              <p:cNvSpPr txBox="1"/>
              <p:nvPr/>
            </p:nvSpPr>
            <p:spPr>
              <a:xfrm>
                <a:off x="-4973030" y="8529601"/>
                <a:ext cx="2208908" cy="261610"/>
              </a:xfrm>
              <a:prstGeom prst="rect">
                <a:avLst/>
              </a:prstGeom>
              <a:noFill/>
            </p:spPr>
            <p:txBody>
              <a:bodyPr wrap="square" rtlCol="0">
                <a:spAutoFit/>
              </a:bodyPr>
              <a:lstStyle/>
              <a:p>
                <a:r>
                  <a:rPr lang="en-GB" sz="1100" dirty="0">
                    <a:solidFill>
                      <a:schemeClr val="bg2"/>
                    </a:solidFill>
                    <a:latin typeface="+mn-lt"/>
                  </a:rPr>
                  <a:t>By law, no explicit consent needed</a:t>
                </a:r>
              </a:p>
            </p:txBody>
          </p:sp>
        </p:grpSp>
        <p:grpSp>
          <p:nvGrpSpPr>
            <p:cNvPr id="104" name="Group 103"/>
            <p:cNvGrpSpPr/>
            <p:nvPr/>
          </p:nvGrpSpPr>
          <p:grpSpPr>
            <a:xfrm>
              <a:off x="3311715" y="4738584"/>
              <a:ext cx="1176295" cy="261610"/>
              <a:chOff x="-2912010" y="8044467"/>
              <a:chExt cx="1043962" cy="261610"/>
            </a:xfrm>
          </p:grpSpPr>
          <p:sp>
            <p:nvSpPr>
              <p:cNvPr id="167" name="Rectangle 166"/>
              <p:cNvSpPr/>
              <p:nvPr/>
            </p:nvSpPr>
            <p:spPr>
              <a:xfrm>
                <a:off x="-2912010" y="8090892"/>
                <a:ext cx="241247" cy="130461"/>
              </a:xfrm>
              <a:prstGeom prst="rect">
                <a:avLst/>
              </a:prstGeom>
              <a:solidFill>
                <a:schemeClr val="accent3">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1" name="TextBox 170"/>
              <p:cNvSpPr txBox="1"/>
              <p:nvPr/>
            </p:nvSpPr>
            <p:spPr>
              <a:xfrm>
                <a:off x="-2634848" y="8044467"/>
                <a:ext cx="766800" cy="261610"/>
              </a:xfrm>
              <a:prstGeom prst="rect">
                <a:avLst/>
              </a:prstGeom>
              <a:noFill/>
            </p:spPr>
            <p:txBody>
              <a:bodyPr wrap="square" rtlCol="0">
                <a:spAutoFit/>
              </a:bodyPr>
              <a:lstStyle/>
              <a:p>
                <a:r>
                  <a:rPr lang="en-GB" sz="1100" dirty="0" smtClean="0">
                    <a:solidFill>
                      <a:schemeClr val="bg2"/>
                    </a:solidFill>
                    <a:latin typeface="+mn-lt"/>
                  </a:rPr>
                  <a:t>No answer</a:t>
                </a:r>
                <a:endParaRPr lang="en-GB" sz="1100" dirty="0">
                  <a:solidFill>
                    <a:schemeClr val="bg2"/>
                  </a:solidFill>
                  <a:latin typeface="+mn-lt"/>
                </a:endParaRPr>
              </a:p>
            </p:txBody>
          </p:sp>
        </p:grpSp>
        <p:grpSp>
          <p:nvGrpSpPr>
            <p:cNvPr id="105" name="Group 104"/>
            <p:cNvGrpSpPr/>
            <p:nvPr/>
          </p:nvGrpSpPr>
          <p:grpSpPr>
            <a:xfrm>
              <a:off x="3307580" y="4361551"/>
              <a:ext cx="2572354" cy="430887"/>
              <a:chOff x="-2915675" y="7931464"/>
              <a:chExt cx="2282964" cy="430887"/>
            </a:xfrm>
          </p:grpSpPr>
          <p:sp>
            <p:nvSpPr>
              <p:cNvPr id="106" name="Rectangle 105"/>
              <p:cNvSpPr/>
              <p:nvPr/>
            </p:nvSpPr>
            <p:spPr>
              <a:xfrm>
                <a:off x="-2915675" y="8043878"/>
                <a:ext cx="241247" cy="130461"/>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4" name="TextBox 163"/>
              <p:cNvSpPr txBox="1"/>
              <p:nvPr/>
            </p:nvSpPr>
            <p:spPr>
              <a:xfrm>
                <a:off x="-2678288" y="7931464"/>
                <a:ext cx="2045577" cy="430887"/>
              </a:xfrm>
              <a:prstGeom prst="rect">
                <a:avLst/>
              </a:prstGeom>
              <a:noFill/>
            </p:spPr>
            <p:txBody>
              <a:bodyPr wrap="square" rtlCol="0">
                <a:spAutoFit/>
              </a:bodyPr>
              <a:lstStyle/>
              <a:p>
                <a:fld id="{B36ED6F8-17D7-4889-BBFF-E1F558BFB40E}" type="datetime'Expli''cit consent to be given or imposed ''''b''y'' la''''w'">
                  <a:rPr lang="en-US" sz="1100">
                    <a:solidFill>
                      <a:schemeClr val="bg2"/>
                    </a:solidFill>
                    <a:latin typeface="+mn-lt"/>
                  </a:rPr>
                  <a:pPr/>
                  <a:t>Explicit consent to be given or imposed by law</a:t>
                </a:fld>
                <a:endParaRPr lang="en-GB" sz="1100" dirty="0">
                  <a:solidFill>
                    <a:schemeClr val="bg2"/>
                  </a:solidFill>
                  <a:latin typeface="+mn-lt"/>
                </a:endParaRPr>
              </a:p>
            </p:txBody>
          </p:sp>
        </p:grpSp>
      </p:grpSp>
    </p:spTree>
    <p:extLst>
      <p:ext uri="{BB962C8B-B14F-4D97-AF65-F5344CB8AC3E}">
        <p14:creationId xmlns:p14="http://schemas.microsoft.com/office/powerpoint/2010/main" val="16743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817865" y="2083995"/>
            <a:ext cx="1953935" cy="404745"/>
          </a:xfrm>
          <a:prstGeom prst="rect">
            <a:avLst/>
          </a:prstGeom>
          <a:solidFill>
            <a:srgbClr val="009999"/>
          </a:solid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lvl="0" algn="ctr"/>
            <a:r>
              <a:rPr lang="en-US" sz="1200" b="1" dirty="0" smtClean="0">
                <a:solidFill>
                  <a:srgbClr val="FFFFFF"/>
                </a:solidFill>
              </a:rPr>
              <a:t>Organisational barriers (21)</a:t>
            </a:r>
            <a:endParaRPr lang="en-US" sz="1200" b="1" dirty="0">
              <a:solidFill>
                <a:srgbClr val="FFFFFF"/>
              </a:solidFill>
            </a:endParaRPr>
          </a:p>
        </p:txBody>
      </p:sp>
      <p:sp>
        <p:nvSpPr>
          <p:cNvPr id="7" name="Pentagon 6"/>
          <p:cNvSpPr>
            <a:spLocks/>
          </p:cNvSpPr>
          <p:nvPr/>
        </p:nvSpPr>
        <p:spPr bwMode="gray">
          <a:xfrm rot="5400000">
            <a:off x="5719429" y="3949627"/>
            <a:ext cx="215701" cy="538735"/>
          </a:xfrm>
          <a:prstGeom prst="homePlate">
            <a:avLst>
              <a:gd name="adj" fmla="val 1000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dirty="0">
              <a:solidFill>
                <a:srgbClr val="000000"/>
              </a:solidFill>
            </a:endParaRPr>
          </a:p>
        </p:txBody>
      </p:sp>
      <p:sp>
        <p:nvSpPr>
          <p:cNvPr id="9" name="Pentagon 8"/>
          <p:cNvSpPr>
            <a:spLocks/>
          </p:cNvSpPr>
          <p:nvPr/>
        </p:nvSpPr>
        <p:spPr bwMode="gray">
          <a:xfrm rot="5400000">
            <a:off x="3670969" y="3949628"/>
            <a:ext cx="215701" cy="538735"/>
          </a:xfrm>
          <a:prstGeom prst="homePlate">
            <a:avLst>
              <a:gd name="adj" fmla="val 1000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dirty="0">
              <a:solidFill>
                <a:srgbClr val="000000"/>
              </a:solidFill>
            </a:endParaRPr>
          </a:p>
        </p:txBody>
      </p:sp>
      <p:sp>
        <p:nvSpPr>
          <p:cNvPr id="11" name="Rectangle 10"/>
          <p:cNvSpPr/>
          <p:nvPr/>
        </p:nvSpPr>
        <p:spPr>
          <a:xfrm>
            <a:off x="817706" y="4426797"/>
            <a:ext cx="1954088" cy="1162443"/>
          </a:xfrm>
          <a:prstGeom prst="rect">
            <a:avLst/>
          </a:prstGeom>
          <a:solidFill>
            <a:srgbClr val="EAF5F6"/>
          </a:solidFill>
        </p:spPr>
        <p:txBody>
          <a:bodyPr wrap="square" anchor="ctr">
            <a:noAutofit/>
          </a:bodyPr>
          <a:lstStyle/>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rPr>
              <a:t>Identification of information ownership</a:t>
            </a:r>
          </a:p>
          <a:p>
            <a:pPr marL="180000" lvl="2" indent="-180000">
              <a:spcBef>
                <a:spcPts val="500"/>
              </a:spcBef>
              <a:buClr>
                <a:schemeClr val="bg1">
                  <a:lumMod val="50000"/>
                </a:schemeClr>
              </a:buClr>
              <a:buFont typeface="Calibri" panose="020F0502020204030204" pitchFamily="34" charset="0"/>
              <a:buChar char="›"/>
            </a:pPr>
            <a:r>
              <a:rPr lang="en-GB" sz="1200" dirty="0">
                <a:solidFill>
                  <a:schemeClr val="bg1">
                    <a:lumMod val="50000"/>
                  </a:schemeClr>
                </a:solidFill>
                <a:latin typeface="+mn-lt"/>
              </a:rPr>
              <a:t>Common strategy coordinated by one entity</a:t>
            </a:r>
            <a:endParaRPr lang="en-US" sz="1200" dirty="0">
              <a:solidFill>
                <a:schemeClr val="bg1">
                  <a:lumMod val="50000"/>
                </a:schemeClr>
              </a:solidFill>
              <a:latin typeface="+mn-lt"/>
            </a:endParaRPr>
          </a:p>
        </p:txBody>
      </p:sp>
      <p:sp>
        <p:nvSpPr>
          <p:cNvPr id="13" name="Rectangle 12"/>
          <p:cNvSpPr>
            <a:spLocks noChangeArrowheads="1"/>
          </p:cNvSpPr>
          <p:nvPr/>
        </p:nvSpPr>
        <p:spPr bwMode="gray">
          <a:xfrm>
            <a:off x="817865" y="2488740"/>
            <a:ext cx="1953935" cy="1496120"/>
          </a:xfrm>
          <a:prstGeom prst="rect">
            <a:avLst/>
          </a:prstGeom>
          <a:noFill/>
          <a:ln w="9525">
            <a:solidFill>
              <a:srgbClr val="B6DCDF"/>
            </a:solidFill>
            <a:miter lim="800000"/>
            <a:headEnd/>
            <a:tailEnd/>
          </a:ln>
          <a:effectLst/>
        </p:spPr>
        <p:txBody>
          <a:bodyPr lIns="108000" tIns="108000" rIns="144000" bIns="72000"/>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180000" lvl="2" indent="-180000">
              <a:spcBef>
                <a:spcPts val="500"/>
              </a:spcBef>
              <a:buClr>
                <a:schemeClr val="bg1">
                  <a:lumMod val="50000"/>
                </a:schemeClr>
              </a:buClr>
              <a:buFont typeface="Calibri" panose="020F0502020204030204" pitchFamily="34" charset="0"/>
              <a:buChar char="›"/>
            </a:pPr>
            <a:r>
              <a:rPr lang="en-GB" altLang="de-DE" sz="1200" dirty="0">
                <a:solidFill>
                  <a:schemeClr val="bg1">
                    <a:lumMod val="50000"/>
                  </a:schemeClr>
                </a:solidFill>
                <a:latin typeface="+mn-lt"/>
                <a:cs typeface="+mn-cs"/>
              </a:rPr>
              <a:t>Lack of resources</a:t>
            </a:r>
          </a:p>
          <a:p>
            <a:pPr marL="180000" lvl="2" indent="-180000">
              <a:spcBef>
                <a:spcPts val="500"/>
              </a:spcBef>
              <a:buClr>
                <a:schemeClr val="bg1">
                  <a:lumMod val="50000"/>
                </a:schemeClr>
              </a:buClr>
              <a:buFont typeface="Calibri" panose="020F0502020204030204" pitchFamily="34" charset="0"/>
              <a:buChar char="›"/>
            </a:pPr>
            <a:r>
              <a:rPr lang="en-GB" altLang="de-DE" sz="1200" dirty="0">
                <a:solidFill>
                  <a:schemeClr val="bg1">
                    <a:lumMod val="50000"/>
                  </a:schemeClr>
                </a:solidFill>
                <a:latin typeface="+mn-lt"/>
                <a:cs typeface="+mn-cs"/>
              </a:rPr>
              <a:t>Lack of willingness to share data  with other administrations</a:t>
            </a:r>
          </a:p>
          <a:p>
            <a:pPr marL="180000" lvl="2" indent="-180000">
              <a:spcBef>
                <a:spcPts val="500"/>
              </a:spcBef>
              <a:buClr>
                <a:schemeClr val="bg1">
                  <a:lumMod val="50000"/>
                </a:schemeClr>
              </a:buClr>
              <a:buFont typeface="Calibri" panose="020F0502020204030204" pitchFamily="34" charset="0"/>
              <a:buChar char="›"/>
            </a:pPr>
            <a:r>
              <a:rPr lang="en-GB" altLang="de-DE" sz="1200" dirty="0">
                <a:solidFill>
                  <a:schemeClr val="bg1">
                    <a:lumMod val="50000"/>
                  </a:schemeClr>
                </a:solidFill>
                <a:latin typeface="+mn-lt"/>
                <a:cs typeface="+mn-cs"/>
              </a:rPr>
              <a:t>Lack of harmonisation of different processes</a:t>
            </a:r>
          </a:p>
        </p:txBody>
      </p:sp>
      <p:sp>
        <p:nvSpPr>
          <p:cNvPr id="15" name="TextBox 14"/>
          <p:cNvSpPr txBox="1"/>
          <p:nvPr/>
        </p:nvSpPr>
        <p:spPr>
          <a:xfrm>
            <a:off x="107950" y="908720"/>
            <a:ext cx="8928099" cy="646331"/>
          </a:xfrm>
          <a:prstGeom prst="rect">
            <a:avLst/>
          </a:prstGeom>
          <a:solidFill>
            <a:srgbClr val="5496D4"/>
          </a:solidFill>
        </p:spPr>
        <p:txBody>
          <a:bodyPr wrap="square" rtlCol="0">
            <a:spAutoFit/>
          </a:bodyPr>
          <a:lstStyle/>
          <a:p>
            <a:r>
              <a:rPr lang="en-GB" b="1" dirty="0">
                <a:solidFill>
                  <a:schemeClr val="bg1"/>
                </a:solidFill>
                <a:latin typeface="+mn-lt"/>
              </a:rPr>
              <a:t>What are the main barriers that your country aims to overcome in order to ensure the implementation of the </a:t>
            </a:r>
            <a:r>
              <a:rPr lang="en-GB" b="1" dirty="0" smtClean="0">
                <a:solidFill>
                  <a:schemeClr val="bg1"/>
                </a:solidFill>
                <a:latin typeface="+mn-lt"/>
              </a:rPr>
              <a:t>OOP? What are the measures taken to overcome these barriers?</a:t>
            </a:r>
          </a:p>
        </p:txBody>
      </p:sp>
      <p:sp>
        <p:nvSpPr>
          <p:cNvPr id="16" name="Rectangle 15"/>
          <p:cNvSpPr/>
          <p:nvPr/>
        </p:nvSpPr>
        <p:spPr bwMode="gray">
          <a:xfrm>
            <a:off x="2834089" y="2083995"/>
            <a:ext cx="1953935" cy="404745"/>
          </a:xfrm>
          <a:prstGeom prst="rect">
            <a:avLst/>
          </a:prstGeom>
          <a:solidFill>
            <a:srgbClr val="009999"/>
          </a:solid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lvl="0" algn="ctr"/>
            <a:r>
              <a:rPr lang="en-US" sz="1200" b="1" dirty="0" smtClean="0">
                <a:solidFill>
                  <a:srgbClr val="FFFFFF"/>
                </a:solidFill>
              </a:rPr>
              <a:t>Semantic barriers (16)</a:t>
            </a:r>
            <a:endParaRPr lang="en-US" sz="1200" b="1" dirty="0">
              <a:solidFill>
                <a:srgbClr val="FFFFFF"/>
              </a:solidFill>
            </a:endParaRPr>
          </a:p>
        </p:txBody>
      </p:sp>
      <p:sp>
        <p:nvSpPr>
          <p:cNvPr id="17" name="Rectangle 16"/>
          <p:cNvSpPr/>
          <p:nvPr/>
        </p:nvSpPr>
        <p:spPr>
          <a:xfrm>
            <a:off x="2833930" y="4426797"/>
            <a:ext cx="1954088" cy="1162443"/>
          </a:xfrm>
          <a:prstGeom prst="rect">
            <a:avLst/>
          </a:prstGeom>
          <a:solidFill>
            <a:srgbClr val="EAF5F6"/>
          </a:solidFill>
        </p:spPr>
        <p:txBody>
          <a:bodyPr wrap="square" anchor="t">
            <a:noAutofit/>
          </a:bodyPr>
          <a:lstStyle/>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rPr>
              <a:t>Establishment and promotion of common vocabularies</a:t>
            </a:r>
          </a:p>
        </p:txBody>
      </p:sp>
      <p:sp>
        <p:nvSpPr>
          <p:cNvPr id="18" name="Rectangle 17"/>
          <p:cNvSpPr>
            <a:spLocks noChangeArrowheads="1"/>
          </p:cNvSpPr>
          <p:nvPr/>
        </p:nvSpPr>
        <p:spPr bwMode="gray">
          <a:xfrm>
            <a:off x="2834089" y="2488740"/>
            <a:ext cx="1953935" cy="1496120"/>
          </a:xfrm>
          <a:prstGeom prst="rect">
            <a:avLst/>
          </a:prstGeom>
          <a:noFill/>
          <a:ln w="9525">
            <a:solidFill>
              <a:srgbClr val="B6DCDF"/>
            </a:solidFill>
            <a:miter lim="800000"/>
            <a:headEnd/>
            <a:tailEnd/>
          </a:ln>
          <a:effectLst/>
        </p:spPr>
        <p:txBody>
          <a:bodyPr lIns="108000" tIns="108000" rIns="144000" bIns="72000"/>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180000" lvl="2" indent="-180000">
              <a:spcBef>
                <a:spcPts val="500"/>
              </a:spcBef>
              <a:buClr>
                <a:schemeClr val="bg1">
                  <a:lumMod val="50000"/>
                </a:schemeClr>
              </a:buClr>
              <a:buFont typeface="Calibri" panose="020F0502020204030204" pitchFamily="34" charset="0"/>
              <a:buChar char="›"/>
            </a:pPr>
            <a:r>
              <a:rPr lang="en-GB" sz="1200" dirty="0">
                <a:solidFill>
                  <a:schemeClr val="bg1">
                    <a:lumMod val="50000"/>
                  </a:schemeClr>
                </a:solidFill>
                <a:latin typeface="+mn-lt"/>
                <a:cs typeface="+mn-cs"/>
              </a:rPr>
              <a:t>Inconsistencies in data elements definition</a:t>
            </a:r>
          </a:p>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cs typeface="+mn-cs"/>
              </a:rPr>
              <a:t>Different data models</a:t>
            </a:r>
          </a:p>
        </p:txBody>
      </p:sp>
      <p:sp>
        <p:nvSpPr>
          <p:cNvPr id="19" name="Rectangle 18"/>
          <p:cNvSpPr/>
          <p:nvPr/>
        </p:nvSpPr>
        <p:spPr bwMode="gray">
          <a:xfrm>
            <a:off x="4850313" y="2083995"/>
            <a:ext cx="1953935" cy="404745"/>
          </a:xfrm>
          <a:prstGeom prst="rect">
            <a:avLst/>
          </a:prstGeom>
          <a:solidFill>
            <a:srgbClr val="009999"/>
          </a:solid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lvl="0" algn="ctr"/>
            <a:r>
              <a:rPr lang="en-US" sz="1200" b="1" dirty="0" smtClean="0">
                <a:solidFill>
                  <a:srgbClr val="FFFFFF"/>
                </a:solidFill>
              </a:rPr>
              <a:t>Legal barriers (13) </a:t>
            </a:r>
            <a:endParaRPr lang="en-US" sz="1200" b="1" dirty="0">
              <a:solidFill>
                <a:srgbClr val="FFFFFF"/>
              </a:solidFill>
            </a:endParaRPr>
          </a:p>
        </p:txBody>
      </p:sp>
      <p:sp>
        <p:nvSpPr>
          <p:cNvPr id="20" name="Rectangle 19"/>
          <p:cNvSpPr/>
          <p:nvPr/>
        </p:nvSpPr>
        <p:spPr>
          <a:xfrm>
            <a:off x="4850154" y="4426797"/>
            <a:ext cx="1954088" cy="1162443"/>
          </a:xfrm>
          <a:prstGeom prst="rect">
            <a:avLst/>
          </a:prstGeom>
          <a:solidFill>
            <a:srgbClr val="EAF5F6"/>
          </a:solidFill>
        </p:spPr>
        <p:txBody>
          <a:bodyPr wrap="square" anchor="t">
            <a:noAutofit/>
          </a:bodyPr>
          <a:lstStyle/>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rPr>
              <a:t>No measures mentioned</a:t>
            </a:r>
          </a:p>
        </p:txBody>
      </p:sp>
      <p:sp>
        <p:nvSpPr>
          <p:cNvPr id="21" name="Rectangle 20"/>
          <p:cNvSpPr>
            <a:spLocks noChangeArrowheads="1"/>
          </p:cNvSpPr>
          <p:nvPr/>
        </p:nvSpPr>
        <p:spPr bwMode="gray">
          <a:xfrm>
            <a:off x="4850313" y="2488740"/>
            <a:ext cx="1953935" cy="1496120"/>
          </a:xfrm>
          <a:prstGeom prst="rect">
            <a:avLst/>
          </a:prstGeom>
          <a:noFill/>
          <a:ln w="9525">
            <a:solidFill>
              <a:srgbClr val="B6DCDF"/>
            </a:solidFill>
            <a:miter lim="800000"/>
            <a:headEnd/>
            <a:tailEnd/>
          </a:ln>
          <a:effectLst/>
        </p:spPr>
        <p:txBody>
          <a:bodyPr lIns="108000" tIns="108000" rIns="144000" bIns="72000"/>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cs typeface="+mn-cs"/>
              </a:rPr>
              <a:t>Specific provisions related to the processing of personal data</a:t>
            </a:r>
          </a:p>
        </p:txBody>
      </p:sp>
      <p:sp>
        <p:nvSpPr>
          <p:cNvPr id="22" name="Rectangle 21"/>
          <p:cNvSpPr/>
          <p:nvPr/>
        </p:nvSpPr>
        <p:spPr bwMode="gray">
          <a:xfrm>
            <a:off x="6866537" y="2083995"/>
            <a:ext cx="1953935" cy="404745"/>
          </a:xfrm>
          <a:prstGeom prst="rect">
            <a:avLst/>
          </a:prstGeom>
          <a:solidFill>
            <a:srgbClr val="009999"/>
          </a:solid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lvl="0" algn="ctr"/>
            <a:r>
              <a:rPr lang="en-US" sz="1200" b="1" dirty="0" smtClean="0">
                <a:solidFill>
                  <a:srgbClr val="FFFFFF"/>
                </a:solidFill>
              </a:rPr>
              <a:t>Technical barriers (9)</a:t>
            </a:r>
            <a:endParaRPr lang="en-US" sz="1200" b="1" dirty="0">
              <a:solidFill>
                <a:srgbClr val="FFFFFF"/>
              </a:solidFill>
            </a:endParaRPr>
          </a:p>
        </p:txBody>
      </p:sp>
      <p:sp>
        <p:nvSpPr>
          <p:cNvPr id="23" name="Rectangle 22"/>
          <p:cNvSpPr/>
          <p:nvPr/>
        </p:nvSpPr>
        <p:spPr>
          <a:xfrm>
            <a:off x="6866378" y="4426797"/>
            <a:ext cx="1954088" cy="1162443"/>
          </a:xfrm>
          <a:prstGeom prst="rect">
            <a:avLst/>
          </a:prstGeom>
          <a:solidFill>
            <a:srgbClr val="EAF5F6"/>
          </a:solidFill>
        </p:spPr>
        <p:txBody>
          <a:bodyPr wrap="square" anchor="t">
            <a:noAutofit/>
          </a:bodyPr>
          <a:lstStyle/>
          <a:p>
            <a:pPr marL="180000" lvl="2" indent="-180000">
              <a:spcBef>
                <a:spcPts val="500"/>
              </a:spcBef>
              <a:buClr>
                <a:schemeClr val="bg1">
                  <a:lumMod val="50000"/>
                </a:schemeClr>
              </a:buClr>
              <a:buFont typeface="Calibri" panose="020F0502020204030204" pitchFamily="34" charset="0"/>
              <a:buChar char="›"/>
            </a:pPr>
            <a:r>
              <a:rPr lang="en-US" sz="1200" dirty="0">
                <a:solidFill>
                  <a:schemeClr val="bg1">
                    <a:lumMod val="50000"/>
                  </a:schemeClr>
                </a:solidFill>
                <a:latin typeface="+mn-lt"/>
              </a:rPr>
              <a:t>No measures mentioned</a:t>
            </a:r>
          </a:p>
        </p:txBody>
      </p:sp>
      <p:sp>
        <p:nvSpPr>
          <p:cNvPr id="24" name="Rectangle 23"/>
          <p:cNvSpPr>
            <a:spLocks noChangeArrowheads="1"/>
          </p:cNvSpPr>
          <p:nvPr/>
        </p:nvSpPr>
        <p:spPr bwMode="gray">
          <a:xfrm>
            <a:off x="6866537" y="2488740"/>
            <a:ext cx="1953935" cy="1496120"/>
          </a:xfrm>
          <a:prstGeom prst="rect">
            <a:avLst/>
          </a:prstGeom>
          <a:noFill/>
          <a:ln w="9525">
            <a:solidFill>
              <a:srgbClr val="B6DCDF"/>
            </a:solidFill>
            <a:miter lim="800000"/>
            <a:headEnd/>
            <a:tailEnd/>
          </a:ln>
          <a:effectLst/>
        </p:spPr>
        <p:txBody>
          <a:bodyPr lIns="108000" tIns="108000" rIns="144000" bIns="72000"/>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180000" lvl="2" indent="-180000">
              <a:spcBef>
                <a:spcPts val="500"/>
              </a:spcBef>
              <a:buClr>
                <a:schemeClr val="bg1">
                  <a:lumMod val="50000"/>
                </a:schemeClr>
              </a:buClr>
              <a:buFont typeface="Calibri" panose="020F0502020204030204" pitchFamily="34" charset="0"/>
              <a:buChar char="›"/>
            </a:pPr>
            <a:r>
              <a:rPr lang="en-GB" sz="1200" dirty="0">
                <a:solidFill>
                  <a:schemeClr val="bg1">
                    <a:lumMod val="50000"/>
                  </a:schemeClr>
                </a:solidFill>
                <a:latin typeface="+mn-lt"/>
                <a:cs typeface="+mn-cs"/>
              </a:rPr>
              <a:t>Legacy systems</a:t>
            </a:r>
            <a:endParaRPr lang="en-US" sz="1200" dirty="0">
              <a:solidFill>
                <a:schemeClr val="bg1">
                  <a:lumMod val="50000"/>
                </a:schemeClr>
              </a:solidFill>
              <a:latin typeface="+mn-lt"/>
              <a:cs typeface="+mn-cs"/>
            </a:endParaRPr>
          </a:p>
        </p:txBody>
      </p:sp>
      <p:sp>
        <p:nvSpPr>
          <p:cNvPr id="25" name="Pentagon 24"/>
          <p:cNvSpPr>
            <a:spLocks/>
          </p:cNvSpPr>
          <p:nvPr/>
        </p:nvSpPr>
        <p:spPr bwMode="gray">
          <a:xfrm rot="5400000">
            <a:off x="1654745" y="3962876"/>
            <a:ext cx="215701" cy="538735"/>
          </a:xfrm>
          <a:prstGeom prst="homePlate">
            <a:avLst>
              <a:gd name="adj" fmla="val 1000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dirty="0">
              <a:solidFill>
                <a:srgbClr val="000000"/>
              </a:solidFill>
            </a:endParaRPr>
          </a:p>
        </p:txBody>
      </p:sp>
      <p:sp>
        <p:nvSpPr>
          <p:cNvPr id="26" name="Pentagon 25"/>
          <p:cNvSpPr>
            <a:spLocks/>
          </p:cNvSpPr>
          <p:nvPr/>
        </p:nvSpPr>
        <p:spPr bwMode="gray">
          <a:xfrm rot="5400000">
            <a:off x="7735571" y="3962875"/>
            <a:ext cx="215701" cy="538735"/>
          </a:xfrm>
          <a:prstGeom prst="homePlate">
            <a:avLst>
              <a:gd name="adj" fmla="val 1000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dirty="0">
              <a:solidFill>
                <a:srgbClr val="000000"/>
              </a:solidFill>
            </a:endParaRPr>
          </a:p>
        </p:txBody>
      </p:sp>
      <p:sp>
        <p:nvSpPr>
          <p:cNvPr id="27" name="TextBox 26"/>
          <p:cNvSpPr txBox="1"/>
          <p:nvPr/>
        </p:nvSpPr>
        <p:spPr>
          <a:xfrm rot="16200000">
            <a:off x="-358038" y="3005969"/>
            <a:ext cx="1496122" cy="461665"/>
          </a:xfrm>
          <a:prstGeom prst="rect">
            <a:avLst/>
          </a:prstGeom>
          <a:solidFill>
            <a:srgbClr val="009999"/>
          </a:solidFill>
          <a:ln>
            <a:noFill/>
          </a:ln>
        </p:spPr>
        <p:txBody>
          <a:bodyPr wrap="square" rtlCol="0">
            <a:spAutoFit/>
          </a:bodyPr>
          <a:lstStyle/>
          <a:p>
            <a:pPr algn="ctr">
              <a:spcBef>
                <a:spcPts val="600"/>
              </a:spcBef>
              <a:spcAft>
                <a:spcPts val="600"/>
              </a:spcAft>
            </a:pPr>
            <a:r>
              <a:rPr lang="en-GB" sz="1200" b="1" dirty="0" smtClean="0">
                <a:solidFill>
                  <a:schemeClr val="bg1"/>
                </a:solidFill>
                <a:latin typeface="+mn-lt"/>
              </a:rPr>
              <a:t>Main barriers encountered</a:t>
            </a:r>
            <a:endParaRPr lang="en-GB" sz="1200" b="1" dirty="0">
              <a:solidFill>
                <a:schemeClr val="bg1"/>
              </a:solidFill>
              <a:latin typeface="+mn-lt"/>
            </a:endParaRPr>
          </a:p>
        </p:txBody>
      </p:sp>
      <p:sp>
        <p:nvSpPr>
          <p:cNvPr id="28" name="TextBox 27"/>
          <p:cNvSpPr txBox="1"/>
          <p:nvPr/>
        </p:nvSpPr>
        <p:spPr>
          <a:xfrm rot="16200000">
            <a:off x="-177297" y="4777186"/>
            <a:ext cx="1162442" cy="461665"/>
          </a:xfrm>
          <a:prstGeom prst="rect">
            <a:avLst/>
          </a:prstGeom>
          <a:solidFill>
            <a:srgbClr val="92D050"/>
          </a:solidFill>
          <a:ln>
            <a:noFill/>
          </a:ln>
        </p:spPr>
        <p:txBody>
          <a:bodyPr wrap="square" rtlCol="0">
            <a:spAutoFit/>
          </a:bodyPr>
          <a:lstStyle/>
          <a:p>
            <a:pPr algn="ctr">
              <a:spcBef>
                <a:spcPts val="600"/>
              </a:spcBef>
              <a:spcAft>
                <a:spcPts val="600"/>
              </a:spcAft>
            </a:pPr>
            <a:r>
              <a:rPr lang="en-GB" sz="1200" b="1" dirty="0" smtClean="0">
                <a:solidFill>
                  <a:schemeClr val="bg1"/>
                </a:solidFill>
                <a:latin typeface="+mn-lt"/>
              </a:rPr>
              <a:t>Measures proposed</a:t>
            </a:r>
            <a:endParaRPr lang="en-GB" sz="1200" b="1" dirty="0">
              <a:solidFill>
                <a:schemeClr val="bg1"/>
              </a:solidFill>
              <a:latin typeface="+mn-lt"/>
            </a:endParaRPr>
          </a:p>
        </p:txBody>
      </p:sp>
      <p:sp>
        <p:nvSpPr>
          <p:cNvPr id="29" name="Rectangle 28"/>
          <p:cNvSpPr/>
          <p:nvPr/>
        </p:nvSpPr>
        <p:spPr>
          <a:xfrm>
            <a:off x="107952" y="5805265"/>
            <a:ext cx="8928098" cy="504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bg1">
                    <a:lumMod val="50000"/>
                  </a:schemeClr>
                </a:solidFill>
              </a:rPr>
              <a:t>Other barriers mentioned: implementation </a:t>
            </a:r>
            <a:r>
              <a:rPr lang="en-GB" sz="1200" dirty="0">
                <a:solidFill>
                  <a:schemeClr val="bg1">
                    <a:lumMod val="50000"/>
                  </a:schemeClr>
                </a:solidFill>
              </a:rPr>
              <a:t>cost related to the implementation of the OOP </a:t>
            </a:r>
            <a:r>
              <a:rPr lang="en-GB" sz="1200" dirty="0" smtClean="0">
                <a:solidFill>
                  <a:schemeClr val="bg1">
                    <a:lumMod val="50000"/>
                  </a:schemeClr>
                </a:solidFill>
              </a:rPr>
              <a:t>and lack </a:t>
            </a:r>
            <a:r>
              <a:rPr lang="en-GB" sz="1200" dirty="0">
                <a:solidFill>
                  <a:schemeClr val="bg1">
                    <a:lumMod val="50000"/>
                  </a:schemeClr>
                </a:solidFill>
              </a:rPr>
              <a:t>of </a:t>
            </a:r>
            <a:r>
              <a:rPr lang="en-GB" sz="1200" dirty="0" smtClean="0">
                <a:solidFill>
                  <a:schemeClr val="bg1">
                    <a:lumMod val="50000"/>
                  </a:schemeClr>
                </a:solidFill>
              </a:rPr>
              <a:t>budget.</a:t>
            </a:r>
            <a:endParaRPr lang="en-GB" sz="1200" dirty="0">
              <a:solidFill>
                <a:schemeClr val="bg1">
                  <a:lumMod val="50000"/>
                </a:schemeClr>
              </a:solidFill>
            </a:endParaRPr>
          </a:p>
        </p:txBody>
      </p:sp>
      <p:sp>
        <p:nvSpPr>
          <p:cNvPr id="32" name="Espace réservé du numéro de diapositive 4"/>
          <p:cNvSpPr txBox="1">
            <a:spLocks/>
          </p:cNvSpPr>
          <p:nvPr/>
        </p:nvSpPr>
        <p:spPr>
          <a:xfrm>
            <a:off x="8027988" y="6454154"/>
            <a:ext cx="648000" cy="503238"/>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9BAA5FE0-F9D2-408F-983E-B87BCD5EA5C6}" type="slidenum">
              <a:rPr lang="en-GB" sz="1400" smtClean="0">
                <a:solidFill>
                  <a:schemeClr val="bg1">
                    <a:lumMod val="50000"/>
                  </a:schemeClr>
                </a:solidFill>
                <a:latin typeface="+mn-lt"/>
              </a:rPr>
              <a:pPr algn="r">
                <a:defRPr/>
              </a:pPr>
              <a:t>14</a:t>
            </a:fld>
            <a:endParaRPr lang="en-GB" sz="1400" dirty="0">
              <a:solidFill>
                <a:schemeClr val="bg1">
                  <a:lumMod val="50000"/>
                </a:schemeClr>
              </a:solidFill>
              <a:latin typeface="+mn-lt"/>
            </a:endParaRPr>
          </a:p>
        </p:txBody>
      </p:sp>
      <p:sp>
        <p:nvSpPr>
          <p:cNvPr id="35" name="Titre 2"/>
          <p:cNvSpPr>
            <a:spLocks noGrp="1"/>
          </p:cNvSpPr>
          <p:nvPr>
            <p:ph type="title"/>
          </p:nvPr>
        </p:nvSpPr>
        <p:spPr>
          <a:xfrm>
            <a:off x="323528" y="116632"/>
            <a:ext cx="5760640" cy="504825"/>
          </a:xfrm>
        </p:spPr>
        <p:txBody>
          <a:bodyPr/>
          <a:lstStyle/>
          <a:p>
            <a:r>
              <a:rPr lang="en-GB" dirty="0"/>
              <a:t>Key findings</a:t>
            </a:r>
          </a:p>
        </p:txBody>
      </p:sp>
      <p:sp>
        <p:nvSpPr>
          <p:cNvPr id="30" name="TextBox 29"/>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spTree>
    <p:extLst>
      <p:ext uri="{BB962C8B-B14F-4D97-AF65-F5344CB8AC3E}">
        <p14:creationId xmlns:p14="http://schemas.microsoft.com/office/powerpoint/2010/main" val="89466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443722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4"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800">
              <a:latin typeface="Arial"/>
              <a:cs typeface="Arial"/>
              <a:sym typeface="Arial"/>
            </a:endParaRPr>
          </a:p>
        </p:txBody>
      </p:sp>
      <p:graphicFrame>
        <p:nvGraphicFramePr>
          <p:cNvPr id="14" name="Object 13"/>
          <p:cNvGraphicFramePr>
            <a:graphicFrameLocks noChangeAspect="1"/>
          </p:cNvGraphicFramePr>
          <p:nvPr>
            <p:custDataLst>
              <p:tags r:id="rId4"/>
            </p:custDataLst>
            <p:extLst>
              <p:ext uri="{D42A27DB-BD31-4B8C-83A1-F6EECF244321}">
                <p14:modId xmlns:p14="http://schemas.microsoft.com/office/powerpoint/2010/main" val="2832830977"/>
              </p:ext>
            </p:extLst>
          </p:nvPr>
        </p:nvGraphicFramePr>
        <p:xfrm>
          <a:off x="723899" y="1562099"/>
          <a:ext cx="2695630" cy="2714722"/>
        </p:xfrm>
        <a:graphic>
          <a:graphicData uri="http://schemas.openxmlformats.org/presentationml/2006/ole">
            <mc:AlternateContent xmlns:mc="http://schemas.openxmlformats.org/markup-compatibility/2006">
              <mc:Choice xmlns:v="urn:schemas-microsoft-com:vml" Requires="v">
                <p:oleObj spid="_x0000_s10815" name="Chart" r:id="rId19" imgW="2695630" imgH="2714722" progId="MSGraph.Chart.8">
                  <p:embed followColorScheme="full"/>
                </p:oleObj>
              </mc:Choice>
              <mc:Fallback>
                <p:oleObj name="Chart" r:id="rId19" imgW="2695630" imgH="2714722" progId="MSGraph.Chart.8">
                  <p:embed followColorScheme="full"/>
                  <p:pic>
                    <p:nvPicPr>
                      <p:cNvPr id="0" name=""/>
                      <p:cNvPicPr>
                        <a:picLocks noChangeAspect="1" noChangeArrowheads="1"/>
                      </p:cNvPicPr>
                      <p:nvPr/>
                    </p:nvPicPr>
                    <p:blipFill>
                      <a:blip r:embed="rId20"/>
                      <a:srcRect/>
                      <a:stretch>
                        <a:fillRect/>
                      </a:stretch>
                    </p:blipFill>
                    <p:spPr bwMode="auto">
                      <a:xfrm>
                        <a:off x="723899" y="1562099"/>
                        <a:ext cx="2695630" cy="2714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Placeholder 4"/>
          <p:cNvSpPr>
            <a:spLocks noGrp="1"/>
          </p:cNvSpPr>
          <p:nvPr>
            <p:custDataLst>
              <p:tags r:id="rId5"/>
            </p:custDataLst>
          </p:nvPr>
        </p:nvSpPr>
        <p:spPr bwMode="gray">
          <a:xfrm>
            <a:off x="1309688" y="1963739"/>
            <a:ext cx="212725" cy="244475"/>
          </a:xfrm>
          <a:prstGeom prst="rect">
            <a:avLst/>
          </a:prstGeom>
          <a:noFill/>
          <a:extLst>
            <a:ext uri="{909E8E84-426E-40DD-AFC4-6F175D3DCCD1}">
              <a14:hiddenFill xmlns:a14="http://schemas.microsoft.com/office/drawing/2010/main">
                <a:solidFill>
                  <a:srgbClr val="B6DCDF"/>
                </a:solidFill>
              </a14:hiddenFill>
            </a:ext>
          </a:extLst>
        </p:spPr>
        <p:txBody>
          <a:bodyPr wrap="none" lIns="14288" tIns="0" rIns="14288"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AF0D1A60-B6CE-4617-BB90-36FE8B034DDC}" type="datetime'''''''''''''''''''1'''''''''''''''">
              <a:rPr lang="en-US" sz="800">
                <a:solidFill>
                  <a:schemeClr val="bg1"/>
                </a:solidFill>
                <a:latin typeface="Calibri"/>
                <a:cs typeface="Arial"/>
                <a:sym typeface="Calibri"/>
              </a:rPr>
              <a:pPr marL="0" indent="0" algn="ctr">
                <a:spcBef>
                  <a:spcPct val="0"/>
                </a:spcBef>
                <a:buNone/>
              </a:pPr>
              <a:t>1</a:t>
            </a:fld>
            <a:r>
              <a:rPr lang="en-US" sz="800" smtClean="0">
                <a:solidFill>
                  <a:schemeClr val="bg1"/>
                </a:solidFill>
                <a:latin typeface="Calibri"/>
                <a:cs typeface="Arial"/>
                <a:sym typeface="Calibri"/>
              </a:rPr>
              <a:t/>
            </a:r>
            <a:br>
              <a:rPr lang="en-US" sz="800" smtClean="0">
                <a:solidFill>
                  <a:schemeClr val="bg1"/>
                </a:solidFill>
                <a:latin typeface="Calibri"/>
                <a:cs typeface="Arial"/>
                <a:sym typeface="Calibri"/>
              </a:rPr>
            </a:br>
            <a:r>
              <a:rPr lang="en-US" sz="800" smtClean="0">
                <a:solidFill>
                  <a:schemeClr val="bg1"/>
                </a:solidFill>
                <a:latin typeface="Calibri"/>
                <a:cs typeface="Arial"/>
                <a:sym typeface="Calibri"/>
              </a:rPr>
              <a:t>(</a:t>
            </a:r>
            <a:fld id="{5D05A90A-3D8B-4263-926C-2B83B6D75EFD}" type="datetime'5''''''''''''''''''''%'''''''''''''">
              <a:rPr lang="en-US" sz="800">
                <a:solidFill>
                  <a:schemeClr val="bg1"/>
                </a:solidFill>
                <a:cs typeface="Arial"/>
              </a:rPr>
              <a:pPr/>
              <a:t>5%</a:t>
            </a:fld>
            <a:r>
              <a:rPr lang="en-GB" sz="800" smtClean="0">
                <a:solidFill>
                  <a:schemeClr val="bg1"/>
                </a:solidFill>
                <a:latin typeface="Calibri"/>
                <a:cs typeface="Arial"/>
                <a:sym typeface="Calibri"/>
              </a:rPr>
              <a:t>)</a:t>
            </a:r>
            <a:endParaRPr lang="en-GB" sz="800" dirty="0">
              <a:solidFill>
                <a:schemeClr val="bg1"/>
              </a:solidFill>
              <a:latin typeface="Calibri"/>
              <a:cs typeface="Arial"/>
              <a:sym typeface="Calibri"/>
            </a:endParaRPr>
          </a:p>
        </p:txBody>
      </p:sp>
      <p:sp>
        <p:nvSpPr>
          <p:cNvPr id="27" name="Text Placeholder 1"/>
          <p:cNvSpPr>
            <a:spLocks noGrp="1"/>
          </p:cNvSpPr>
          <p:nvPr>
            <p:custDataLst>
              <p:tags r:id="rId6"/>
            </p:custDataLst>
          </p:nvPr>
        </p:nvSpPr>
        <p:spPr bwMode="gray">
          <a:xfrm>
            <a:off x="971550" y="3243263"/>
            <a:ext cx="212725" cy="244475"/>
          </a:xfrm>
          <a:prstGeom prst="rect">
            <a:avLst/>
          </a:prstGeom>
          <a:noFill/>
          <a:extLst>
            <a:ext uri="{909E8E84-426E-40DD-AFC4-6F175D3DCCD1}">
              <a14:hiddenFill xmlns:a14="http://schemas.microsoft.com/office/drawing/2010/main">
                <a:solidFill>
                  <a:srgbClr val="9DB1CF"/>
                </a:solidFill>
              </a14:hiddenFill>
            </a:ext>
          </a:extLst>
        </p:spPr>
        <p:txBody>
          <a:bodyPr wrap="none" lIns="14288" tIns="0" rIns="14288"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F563B9FB-4B58-4CDD-8A4D-0A6B087964B2}" type="datetime'''''''1'''''''''''''''''''''''''''''''''''''''''''''''">
              <a:rPr lang="en-US" sz="800">
                <a:solidFill>
                  <a:schemeClr val="bg1"/>
                </a:solidFill>
                <a:cs typeface="Arial"/>
              </a:rPr>
              <a:pPr/>
              <a:t>1</a:t>
            </a:fld>
            <a:r>
              <a:rPr lang="en-US" sz="800" smtClean="0">
                <a:solidFill>
                  <a:schemeClr val="bg1"/>
                </a:solidFill>
                <a:latin typeface="Calibri"/>
                <a:cs typeface="Arial"/>
                <a:sym typeface="Calibri"/>
              </a:rPr>
              <a:t/>
            </a:r>
            <a:br>
              <a:rPr lang="en-US" sz="800" smtClean="0">
                <a:solidFill>
                  <a:schemeClr val="bg1"/>
                </a:solidFill>
                <a:latin typeface="Calibri"/>
                <a:cs typeface="Arial"/>
                <a:sym typeface="Calibri"/>
              </a:rPr>
            </a:br>
            <a:r>
              <a:rPr lang="en-US" sz="800" smtClean="0">
                <a:solidFill>
                  <a:schemeClr val="bg1"/>
                </a:solidFill>
                <a:latin typeface="Calibri"/>
                <a:cs typeface="Arial"/>
                <a:sym typeface="Calibri"/>
              </a:rPr>
              <a:t>(</a:t>
            </a:r>
            <a:fld id="{F200F2A2-3CF2-4A41-8519-EC276B97A3C8}" type="datetime'''''''''''''''''''5''''''''''''%'''''''''''''''''">
              <a:rPr lang="en-US" sz="800">
                <a:solidFill>
                  <a:schemeClr val="bg1"/>
                </a:solidFill>
                <a:cs typeface="Arial"/>
              </a:rPr>
              <a:pPr/>
              <a:t>5%</a:t>
            </a:fld>
            <a:r>
              <a:rPr lang="en-GB" sz="800" smtClean="0">
                <a:solidFill>
                  <a:schemeClr val="bg1"/>
                </a:solidFill>
                <a:latin typeface="Calibri"/>
                <a:cs typeface="Arial"/>
                <a:sym typeface="Calibri"/>
              </a:rPr>
              <a:t>)</a:t>
            </a:r>
            <a:endParaRPr lang="en-GB" sz="800" dirty="0">
              <a:solidFill>
                <a:schemeClr val="bg1"/>
              </a:solidFill>
              <a:latin typeface="Calibri"/>
              <a:cs typeface="Arial"/>
              <a:sym typeface="Calibri"/>
            </a:endParaRPr>
          </a:p>
        </p:txBody>
      </p:sp>
      <p:sp>
        <p:nvSpPr>
          <p:cNvPr id="23" name="Text Placeholder 28"/>
          <p:cNvSpPr>
            <a:spLocks noGrp="1"/>
          </p:cNvSpPr>
          <p:nvPr>
            <p:custDataLst>
              <p:tags r:id="rId7"/>
            </p:custDataLst>
          </p:nvPr>
        </p:nvSpPr>
        <p:spPr bwMode="gray">
          <a:xfrm>
            <a:off x="1436688" y="3735388"/>
            <a:ext cx="2635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14288" tIns="0" rIns="14288"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82BE134F-91D7-46C5-8C5C-DD6BBFB441C8}" type="datetime'''''''''''''''''''3'''''''">
              <a:rPr lang="en-US" sz="800">
                <a:solidFill>
                  <a:schemeClr val="tx2"/>
                </a:solidFill>
              </a:rPr>
              <a:pPr/>
              <a:t>3</a:t>
            </a:fld>
            <a:r>
              <a:rPr lang="en-US" sz="800" dirty="0" smtClean="0">
                <a:solidFill>
                  <a:schemeClr val="tx2"/>
                </a:solidFill>
                <a:latin typeface="Calibri"/>
                <a:cs typeface="Arial"/>
                <a:sym typeface="Calibri"/>
              </a:rPr>
              <a:t/>
            </a:r>
            <a:br>
              <a:rPr lang="en-US" sz="800" dirty="0" smtClean="0">
                <a:solidFill>
                  <a:schemeClr val="tx2"/>
                </a:solidFill>
                <a:latin typeface="Calibri"/>
                <a:cs typeface="Arial"/>
                <a:sym typeface="Calibri"/>
              </a:rPr>
            </a:br>
            <a:r>
              <a:rPr lang="en-US" sz="800" dirty="0" smtClean="0">
                <a:solidFill>
                  <a:schemeClr val="tx2"/>
                </a:solidFill>
                <a:latin typeface="Calibri"/>
                <a:cs typeface="Arial"/>
                <a:sym typeface="Calibri"/>
              </a:rPr>
              <a:t>(</a:t>
            </a:r>
            <a:fld id="{E4C0F052-289B-48BF-8993-7D1DDD4AFCFD}" type="datetime'''1''''''''''''''''''6''''''''''''''''''''''%'">
              <a:rPr lang="en-US" sz="800">
                <a:solidFill>
                  <a:schemeClr val="tx2"/>
                </a:solidFill>
              </a:rPr>
              <a:pPr/>
              <a:t>16%</a:t>
            </a:fld>
            <a:r>
              <a:rPr lang="en-US" sz="800" dirty="0" smtClean="0">
                <a:solidFill>
                  <a:schemeClr val="tx2"/>
                </a:solidFill>
                <a:latin typeface="Calibri"/>
                <a:cs typeface="Arial"/>
                <a:sym typeface="Calibri"/>
              </a:rPr>
              <a:t>)</a:t>
            </a:r>
            <a:endParaRPr lang="en-GB" sz="800" dirty="0">
              <a:solidFill>
                <a:schemeClr val="tx2"/>
              </a:solidFill>
              <a:latin typeface="Calibri"/>
              <a:cs typeface="Arial"/>
              <a:sym typeface="Calibri"/>
            </a:endParaRPr>
          </a:p>
        </p:txBody>
      </p:sp>
      <p:sp>
        <p:nvSpPr>
          <p:cNvPr id="28" name="Text Placeholder 3"/>
          <p:cNvSpPr>
            <a:spLocks noGrp="1"/>
          </p:cNvSpPr>
          <p:nvPr>
            <p:custDataLst>
              <p:tags r:id="rId8"/>
            </p:custDataLst>
          </p:nvPr>
        </p:nvSpPr>
        <p:spPr bwMode="gray">
          <a:xfrm>
            <a:off x="898525" y="2543175"/>
            <a:ext cx="2635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14288" tIns="0" rIns="14288"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1E598D98-BF84-4CEC-8320-A80D9B375856}" type="datetime'''''''''''''''''''''''''''''3'''''''''''''">
              <a:rPr lang="en-US" sz="800">
                <a:cs typeface="Arial"/>
              </a:rPr>
              <a:pPr/>
              <a:t>3</a:t>
            </a:fld>
            <a:r>
              <a:rPr lang="en-US" sz="800" smtClean="0">
                <a:latin typeface="Calibri"/>
                <a:cs typeface="Arial"/>
                <a:sym typeface="Calibri"/>
              </a:rPr>
              <a:t/>
            </a:r>
            <a:br>
              <a:rPr lang="en-US" sz="800" smtClean="0">
                <a:latin typeface="Calibri"/>
                <a:cs typeface="Arial"/>
                <a:sym typeface="Calibri"/>
              </a:rPr>
            </a:br>
            <a:r>
              <a:rPr lang="en-US" sz="800" smtClean="0">
                <a:latin typeface="Calibri"/>
                <a:cs typeface="Arial"/>
                <a:sym typeface="Calibri"/>
              </a:rPr>
              <a:t>(</a:t>
            </a:r>
            <a:fld id="{E7056E5A-2AC8-42F6-B469-16484305327B}" type="datetime'''''''''''''''''''''''''''''''''''''1''''''6''''''''''''%'">
              <a:rPr lang="en-US" sz="800">
                <a:cs typeface="Arial"/>
              </a:rPr>
              <a:pPr/>
              <a:t>16%</a:t>
            </a:fld>
            <a:r>
              <a:rPr lang="en-GB" sz="800" smtClean="0">
                <a:latin typeface="Calibri"/>
                <a:cs typeface="Arial"/>
                <a:sym typeface="Calibri"/>
              </a:rPr>
              <a:t>)</a:t>
            </a:r>
            <a:endParaRPr lang="en-GB" sz="800" dirty="0">
              <a:latin typeface="Calibri"/>
              <a:cs typeface="Arial"/>
              <a:sym typeface="Calibri"/>
            </a:endParaRPr>
          </a:p>
        </p:txBody>
      </p:sp>
      <p:sp>
        <p:nvSpPr>
          <p:cNvPr id="189" name="Text Placeholder 45"/>
          <p:cNvSpPr>
            <a:spLocks noGrp="1"/>
          </p:cNvSpPr>
          <p:nvPr>
            <p:custDataLst>
              <p:tags r:id="rId9"/>
            </p:custDataLst>
          </p:nvPr>
        </p:nvSpPr>
        <p:spPr bwMode="auto">
          <a:xfrm>
            <a:off x="628650" y="34051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238A05E8-5BF9-4EFD-A1E1-8F125A5C076D}" type="datetime'''''''''O''''''th''''''''''''''''e''''''''r'''''''''''''''''''">
              <a:rPr lang="en-US" sz="800">
                <a:latin typeface="Arial"/>
                <a:cs typeface="Arial"/>
                <a:sym typeface="Arial"/>
              </a:rPr>
              <a:pPr marL="0" indent="0" algn="r">
                <a:spcBef>
                  <a:spcPct val="0"/>
                </a:spcBef>
                <a:buNone/>
              </a:pPr>
              <a:t>Other</a:t>
            </a:fld>
            <a:endParaRPr lang="en-GB" sz="800" dirty="0">
              <a:latin typeface="Arial"/>
              <a:cs typeface="Arial"/>
              <a:sym typeface="Arial"/>
            </a:endParaRPr>
          </a:p>
        </p:txBody>
      </p:sp>
      <p:sp>
        <p:nvSpPr>
          <p:cNvPr id="191" name="Text Placeholder 47"/>
          <p:cNvSpPr>
            <a:spLocks noGrp="1"/>
          </p:cNvSpPr>
          <p:nvPr>
            <p:custDataLst>
              <p:tags r:id="rId10"/>
            </p:custDataLst>
          </p:nvPr>
        </p:nvSpPr>
        <p:spPr bwMode="auto">
          <a:xfrm>
            <a:off x="793750" y="1677988"/>
            <a:ext cx="5159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752D8535-E7D6-462E-A9CC-79B8DD6B8343}" type="datetime'''''Fr''o''nt-o''''ff''''ic''e''''&#10;i''nte''g''r''at''''io''n'">
              <a:rPr lang="en-US" sz="800">
                <a:latin typeface="Arial"/>
                <a:cs typeface="Arial"/>
                <a:sym typeface="Arial"/>
              </a:rPr>
              <a:pPr marL="0" indent="0" algn="r">
                <a:spcBef>
                  <a:spcPct val="0"/>
                </a:spcBef>
                <a:buNone/>
              </a:pPr>
              <a:t>Front-office
integration</a:t>
            </a:fld>
            <a:endParaRPr lang="en-GB" sz="800" dirty="0">
              <a:latin typeface="Arial"/>
              <a:cs typeface="Arial"/>
              <a:sym typeface="Arial"/>
            </a:endParaRPr>
          </a:p>
        </p:txBody>
      </p:sp>
      <p:sp>
        <p:nvSpPr>
          <p:cNvPr id="188" name="Text Placeholder 44"/>
          <p:cNvSpPr>
            <a:spLocks noGrp="1"/>
          </p:cNvSpPr>
          <p:nvPr>
            <p:custDataLst>
              <p:tags r:id="rId11"/>
            </p:custDataLst>
          </p:nvPr>
        </p:nvSpPr>
        <p:spPr bwMode="auto">
          <a:xfrm>
            <a:off x="1011238" y="4059238"/>
            <a:ext cx="5048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1B81B1C4-1DB2-4006-AA98-E487EA7F4054}" type="datetime'B''''''ac''k-''''''o''''ffic''e&#10;in''t''''egr''at''''''io''n'">
              <a:rPr lang="en-US" sz="800">
                <a:latin typeface="Arial"/>
                <a:cs typeface="Arial"/>
                <a:sym typeface="Arial"/>
              </a:rPr>
              <a:pPr marL="0" indent="0" algn="r">
                <a:spcBef>
                  <a:spcPct val="0"/>
                </a:spcBef>
                <a:buNone/>
              </a:pPr>
              <a:t>Back-office
integration</a:t>
            </a:fld>
            <a:endParaRPr lang="en-GB" sz="800" dirty="0">
              <a:latin typeface="Arial"/>
              <a:cs typeface="Arial"/>
              <a:sym typeface="Arial"/>
            </a:endParaRPr>
          </a:p>
        </p:txBody>
      </p:sp>
      <p:sp>
        <p:nvSpPr>
          <p:cNvPr id="187" name="Text Placeholder 43"/>
          <p:cNvSpPr>
            <a:spLocks noGrp="1"/>
          </p:cNvSpPr>
          <p:nvPr>
            <p:custDataLst>
              <p:tags r:id="rId12"/>
            </p:custDataLst>
          </p:nvPr>
        </p:nvSpPr>
        <p:spPr bwMode="auto">
          <a:xfrm>
            <a:off x="2819400" y="1544638"/>
            <a:ext cx="915988" cy="3667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478A83C0-84DB-4BE8-9537-75F52AFF47B6}" type="datetime'''Combination o''f bot''h&#10;Front &amp; Back-offi''ce&#10;integr''ation'">
              <a:rPr lang="en-US" sz="800">
                <a:latin typeface="Arial"/>
                <a:cs typeface="Arial"/>
                <a:sym typeface="Arial"/>
              </a:rPr>
              <a:pPr marL="0" indent="0">
                <a:spcBef>
                  <a:spcPct val="0"/>
                </a:spcBef>
                <a:buNone/>
              </a:pPr>
              <a:t>Combination of both
Front &amp; Back-office
integration</a:t>
            </a:fld>
            <a:endParaRPr lang="en-GB" sz="800" dirty="0">
              <a:latin typeface="Arial"/>
              <a:cs typeface="Arial"/>
              <a:sym typeface="Arial"/>
            </a:endParaRPr>
          </a:p>
        </p:txBody>
      </p:sp>
      <p:sp>
        <p:nvSpPr>
          <p:cNvPr id="190" name="Text Placeholder 46"/>
          <p:cNvSpPr>
            <a:spLocks noGrp="1"/>
          </p:cNvSpPr>
          <p:nvPr>
            <p:custDataLst>
              <p:tags r:id="rId13"/>
            </p:custDataLst>
          </p:nvPr>
        </p:nvSpPr>
        <p:spPr bwMode="auto">
          <a:xfrm>
            <a:off x="274638" y="2462213"/>
            <a:ext cx="53340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Bef>
                <a:spcPct val="0"/>
              </a:spcBef>
              <a:buNone/>
            </a:pPr>
            <a:fld id="{367824EB-761C-4132-8878-036E2B44172B}" type="datetime'D''o''''n''’t'' ''''kno''''''w/''&#10;N''''o'' op''ini''on'">
              <a:rPr lang="en-US" sz="800">
                <a:latin typeface="Arial"/>
                <a:cs typeface="Arial"/>
                <a:sym typeface="Arial"/>
              </a:rPr>
              <a:pPr marL="0" indent="0" algn="r">
                <a:spcBef>
                  <a:spcPct val="0"/>
                </a:spcBef>
                <a:buNone/>
              </a:pPr>
              <a:t>Don’t know/
No opinion</a:t>
            </a:fld>
            <a:endParaRPr lang="en-GB" sz="800" dirty="0">
              <a:latin typeface="Arial"/>
              <a:cs typeface="Arial"/>
              <a:sym typeface="Arial"/>
            </a:endParaRPr>
          </a:p>
        </p:txBody>
      </p:sp>
      <p:sp>
        <p:nvSpPr>
          <p:cNvPr id="16" name="Text Placeholder 26"/>
          <p:cNvSpPr>
            <a:spLocks noGrp="1"/>
          </p:cNvSpPr>
          <p:nvPr>
            <p:custDataLst>
              <p:tags r:id="rId14"/>
            </p:custDataLst>
          </p:nvPr>
        </p:nvSpPr>
        <p:spPr bwMode="gray">
          <a:xfrm>
            <a:off x="2981325" y="2543175"/>
            <a:ext cx="2635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14288" tIns="0" rIns="14288"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2AC074CB-E7BC-420B-8005-CCC43358E46D}" type="datetime'''''''''''''''''''''''''''''''''''''''11'''''''''''''">
              <a:rPr lang="en-US" sz="800">
                <a:solidFill>
                  <a:schemeClr val="bg1"/>
                </a:solidFill>
              </a:rPr>
              <a:pPr/>
              <a:t>11</a:t>
            </a:fld>
            <a:r>
              <a:rPr lang="en-US" sz="800" smtClean="0">
                <a:solidFill>
                  <a:schemeClr val="bg1"/>
                </a:solidFill>
                <a:latin typeface="Calibri"/>
                <a:cs typeface="Arial"/>
                <a:sym typeface="Calibri"/>
              </a:rPr>
              <a:t/>
            </a:r>
            <a:br>
              <a:rPr lang="en-US" sz="800" smtClean="0">
                <a:solidFill>
                  <a:schemeClr val="bg1"/>
                </a:solidFill>
                <a:latin typeface="Calibri"/>
                <a:cs typeface="Arial"/>
                <a:sym typeface="Calibri"/>
              </a:rPr>
            </a:br>
            <a:r>
              <a:rPr lang="en-US" sz="800" smtClean="0">
                <a:solidFill>
                  <a:schemeClr val="bg1"/>
                </a:solidFill>
                <a:latin typeface="Calibri"/>
                <a:cs typeface="Arial"/>
                <a:sym typeface="Calibri"/>
              </a:rPr>
              <a:t>(</a:t>
            </a:r>
            <a:fld id="{9F21B48E-811F-4AA2-9E70-1C2670F13DF2}" type="datetime'''''''5''''8''''''''''''''''''''%'">
              <a:rPr lang="en-US" sz="800">
                <a:solidFill>
                  <a:schemeClr val="bg1"/>
                </a:solidFill>
              </a:rPr>
              <a:pPr/>
              <a:t>58%</a:t>
            </a:fld>
            <a:r>
              <a:rPr lang="en-US" sz="800" smtClean="0">
                <a:solidFill>
                  <a:schemeClr val="bg1"/>
                </a:solidFill>
                <a:latin typeface="Calibri"/>
                <a:cs typeface="Arial"/>
                <a:sym typeface="Calibri"/>
              </a:rPr>
              <a:t>)</a:t>
            </a:r>
            <a:endParaRPr lang="en-GB" sz="800" dirty="0">
              <a:solidFill>
                <a:schemeClr val="bg1"/>
              </a:solidFill>
              <a:latin typeface="Calibri"/>
              <a:cs typeface="Arial"/>
              <a:sym typeface="Calibri"/>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15</a:t>
            </a:fld>
            <a:endParaRPr lang="en-GB" dirty="0"/>
          </a:p>
        </p:txBody>
      </p:sp>
      <p:sp>
        <p:nvSpPr>
          <p:cNvPr id="4" name="TextBox 3"/>
          <p:cNvSpPr txBox="1"/>
          <p:nvPr/>
        </p:nvSpPr>
        <p:spPr>
          <a:xfrm>
            <a:off x="107950" y="908720"/>
            <a:ext cx="8929527" cy="369332"/>
          </a:xfrm>
          <a:prstGeom prst="rect">
            <a:avLst/>
          </a:prstGeom>
          <a:solidFill>
            <a:srgbClr val="5496D4"/>
          </a:solidFill>
        </p:spPr>
        <p:txBody>
          <a:bodyPr wrap="square" rtlCol="0">
            <a:spAutoFit/>
          </a:bodyPr>
          <a:lstStyle/>
          <a:p>
            <a:r>
              <a:rPr lang="en-GB" b="1" dirty="0" smtClean="0">
                <a:solidFill>
                  <a:schemeClr val="bg1"/>
                </a:solidFill>
                <a:latin typeface="+mn-lt"/>
              </a:rPr>
              <a:t>What approach is currently used by your country to implement the OOP?</a:t>
            </a:r>
            <a:endParaRPr lang="en-GB" b="1" dirty="0">
              <a:solidFill>
                <a:schemeClr val="bg1"/>
              </a:solidFill>
              <a:latin typeface="+mn-lt"/>
            </a:endParaRPr>
          </a:p>
        </p:txBody>
      </p:sp>
      <p:sp>
        <p:nvSpPr>
          <p:cNvPr id="20" name="TextBox 19"/>
          <p:cNvSpPr txBox="1"/>
          <p:nvPr/>
        </p:nvSpPr>
        <p:spPr>
          <a:xfrm>
            <a:off x="4663283" y="6525924"/>
            <a:ext cx="3653133" cy="215444"/>
          </a:xfrm>
          <a:prstGeom prst="rect">
            <a:avLst/>
          </a:prstGeom>
          <a:noFill/>
          <a:ln w="6350">
            <a:noFill/>
          </a:ln>
        </p:spPr>
        <p:txBody>
          <a:bodyPr wrap="square" rtlCol="0">
            <a:spAutoFit/>
          </a:bodyPr>
          <a:lstStyle/>
          <a:p>
            <a:r>
              <a:rPr lang="en-GB" sz="800" dirty="0">
                <a:solidFill>
                  <a:schemeClr val="bg2"/>
                </a:solidFill>
                <a:latin typeface="+mn-lt"/>
              </a:rPr>
              <a:t>Source: Online questionnaire (KURT SALMON 2015), </a:t>
            </a:r>
            <a:r>
              <a:rPr lang="en-GB" sz="800" dirty="0" smtClean="0">
                <a:solidFill>
                  <a:schemeClr val="bg2"/>
                </a:solidFill>
                <a:latin typeface="+mn-lt"/>
              </a:rPr>
              <a:t>n=25</a:t>
            </a:r>
            <a:endParaRPr lang="en-GB" sz="800" dirty="0">
              <a:solidFill>
                <a:schemeClr val="bg2"/>
              </a:solidFill>
              <a:latin typeface="+mn-lt"/>
            </a:endParaRPr>
          </a:p>
        </p:txBody>
      </p:sp>
      <p:grpSp>
        <p:nvGrpSpPr>
          <p:cNvPr id="108" name="Group 107"/>
          <p:cNvGrpSpPr/>
          <p:nvPr/>
        </p:nvGrpSpPr>
        <p:grpSpPr>
          <a:xfrm>
            <a:off x="3979284" y="1394040"/>
            <a:ext cx="5129219" cy="4483232"/>
            <a:chOff x="3428590" y="1928130"/>
            <a:chExt cx="5466394" cy="4541815"/>
          </a:xfrm>
        </p:grpSpPr>
        <p:grpSp>
          <p:nvGrpSpPr>
            <p:cNvPr id="109" name="Country Europe (shapes)"/>
            <p:cNvGrpSpPr/>
            <p:nvPr/>
          </p:nvGrpSpPr>
          <p:grpSpPr>
            <a:xfrm>
              <a:off x="3428590" y="1928130"/>
              <a:ext cx="5466394" cy="4460169"/>
              <a:chOff x="2684463" y="1143000"/>
              <a:chExt cx="6015037" cy="4991100"/>
            </a:xfrm>
            <a:solidFill>
              <a:srgbClr val="B5B5B5">
                <a:lumMod val="40000"/>
                <a:lumOff val="60000"/>
              </a:srgbClr>
            </a:solidFill>
            <a:effectLst>
              <a:outerShdw blurRad="50800" dist="38100" dir="2700000" algn="tl" rotWithShape="0">
                <a:prstClr val="black">
                  <a:alpha val="40000"/>
                </a:prstClr>
              </a:outerShdw>
            </a:effectLst>
          </p:grpSpPr>
          <p:sp>
            <p:nvSpPr>
              <p:cNvPr id="144" name="Turkey" descr="© INSCALE GmbH, 05.05.2010&#10;http://www.presentationload.com/"/>
              <p:cNvSpPr>
                <a:spLocks noEditPoints="1"/>
              </p:cNvSpPr>
              <p:nvPr/>
            </p:nvSpPr>
            <p:spPr bwMode="auto">
              <a:xfrm>
                <a:off x="6521450" y="4591050"/>
                <a:ext cx="2178050" cy="121920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5" name="Switzerland" descr="© INSCALE GmbH, 05.05.2010&#10;http://www.presentationload.com/"/>
              <p:cNvSpPr>
                <a:spLocks/>
              </p:cNvSpPr>
              <p:nvPr/>
            </p:nvSpPr>
            <p:spPr bwMode="auto">
              <a:xfrm>
                <a:off x="4438650" y="4432300"/>
                <a:ext cx="442912" cy="274637"/>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6" name="Sweden" descr="© INSCALE GmbH, 05.05.2010&#10;http://www.presentationload.com/"/>
              <p:cNvSpPr>
                <a:spLocks noEditPoints="1"/>
              </p:cNvSpPr>
              <p:nvPr/>
            </p:nvSpPr>
            <p:spPr bwMode="auto">
              <a:xfrm>
                <a:off x="4957763" y="1476375"/>
                <a:ext cx="779462" cy="1914525"/>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7" name="Spain" descr="© INSCALE GmbH, 05.05.2010&#10;http://www.presentationload.com/"/>
              <p:cNvSpPr>
                <a:spLocks noEditPoints="1"/>
              </p:cNvSpPr>
              <p:nvPr/>
            </p:nvSpPr>
            <p:spPr bwMode="auto">
              <a:xfrm>
                <a:off x="2852738" y="4773613"/>
                <a:ext cx="1344612" cy="1111250"/>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8" name="Slovenia" descr="© INSCALE GmbH, 05.05.2010&#10;http://www.presentationload.com/"/>
              <p:cNvSpPr>
                <a:spLocks/>
              </p:cNvSpPr>
              <p:nvPr/>
            </p:nvSpPr>
            <p:spPr bwMode="auto">
              <a:xfrm>
                <a:off x="5165725" y="4545013"/>
                <a:ext cx="307975" cy="21748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9" name="Slovakia" descr="© INSCALE GmbH, 05.05.2010&#10;http://www.presentationload.com/"/>
              <p:cNvSpPr>
                <a:spLocks/>
              </p:cNvSpPr>
              <p:nvPr/>
            </p:nvSpPr>
            <p:spPr bwMode="auto">
              <a:xfrm>
                <a:off x="5483225" y="4140200"/>
                <a:ext cx="523875" cy="277812"/>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0" name="Serbia" descr="© INSCALE GmbH, 05.05.2010&#10;http://www.presentationload.com/"/>
              <p:cNvSpPr>
                <a:spLocks/>
              </p:cNvSpPr>
              <p:nvPr/>
            </p:nvSpPr>
            <p:spPr bwMode="auto">
              <a:xfrm>
                <a:off x="5708650" y="4608513"/>
                <a:ext cx="463550" cy="525041"/>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1" name="Russia" descr="© INSCALE GmbH, 05.05.2010&#10;http://www.presentationload.com/"/>
              <p:cNvSpPr>
                <a:spLocks noChangeAspect="1"/>
              </p:cNvSpPr>
              <p:nvPr/>
            </p:nvSpPr>
            <p:spPr bwMode="auto">
              <a:xfrm>
                <a:off x="5670550" y="3346450"/>
                <a:ext cx="249237" cy="136525"/>
              </a:xfrm>
              <a:custGeom>
                <a:avLst/>
                <a:gdLst/>
                <a:ahLst/>
                <a:cxnLst>
                  <a:cxn ang="0">
                    <a:pos x="73" y="18"/>
                  </a:cxn>
                  <a:cxn ang="0">
                    <a:pos x="75" y="13"/>
                  </a:cxn>
                  <a:cxn ang="0">
                    <a:pos x="67" y="7"/>
                  </a:cxn>
                  <a:cxn ang="0">
                    <a:pos x="60" y="7"/>
                  </a:cxn>
                  <a:cxn ang="0">
                    <a:pos x="53" y="9"/>
                  </a:cxn>
                  <a:cxn ang="0">
                    <a:pos x="53" y="7"/>
                  </a:cxn>
                  <a:cxn ang="0">
                    <a:pos x="46" y="6"/>
                  </a:cxn>
                  <a:cxn ang="0">
                    <a:pos x="41" y="4"/>
                  </a:cxn>
                  <a:cxn ang="0">
                    <a:pos x="37" y="5"/>
                  </a:cxn>
                  <a:cxn ang="0">
                    <a:pos x="34" y="2"/>
                  </a:cxn>
                  <a:cxn ang="0">
                    <a:pos x="33" y="5"/>
                  </a:cxn>
                  <a:cxn ang="0">
                    <a:pos x="30" y="5"/>
                  </a:cxn>
                  <a:cxn ang="0">
                    <a:pos x="34" y="16"/>
                  </a:cxn>
                  <a:cxn ang="0">
                    <a:pos x="29" y="19"/>
                  </a:cxn>
                  <a:cxn ang="0">
                    <a:pos x="24" y="19"/>
                  </a:cxn>
                  <a:cxn ang="0">
                    <a:pos x="21" y="18"/>
                  </a:cxn>
                  <a:cxn ang="0">
                    <a:pos x="16" y="19"/>
                  </a:cxn>
                  <a:cxn ang="0">
                    <a:pos x="24" y="7"/>
                  </a:cxn>
                  <a:cxn ang="0">
                    <a:pos x="24" y="5"/>
                  </a:cxn>
                  <a:cxn ang="0">
                    <a:pos x="27" y="1"/>
                  </a:cxn>
                  <a:cxn ang="0">
                    <a:pos x="26" y="0"/>
                  </a:cxn>
                  <a:cxn ang="0">
                    <a:pos x="24" y="1"/>
                  </a:cxn>
                  <a:cxn ang="0">
                    <a:pos x="21" y="7"/>
                  </a:cxn>
                  <a:cxn ang="0">
                    <a:pos x="15" y="16"/>
                  </a:cxn>
                  <a:cxn ang="0">
                    <a:pos x="13" y="18"/>
                  </a:cxn>
                  <a:cxn ang="0">
                    <a:pos x="1" y="20"/>
                  </a:cxn>
                  <a:cxn ang="0">
                    <a:pos x="0" y="24"/>
                  </a:cxn>
                  <a:cxn ang="0">
                    <a:pos x="2" y="26"/>
                  </a:cxn>
                  <a:cxn ang="0">
                    <a:pos x="0" y="34"/>
                  </a:cxn>
                  <a:cxn ang="0">
                    <a:pos x="2" y="34"/>
                  </a:cxn>
                  <a:cxn ang="0">
                    <a:pos x="2" y="32"/>
                  </a:cxn>
                  <a:cxn ang="0">
                    <a:pos x="4" y="31"/>
                  </a:cxn>
                  <a:cxn ang="0">
                    <a:pos x="5" y="33"/>
                  </a:cxn>
                  <a:cxn ang="0">
                    <a:pos x="8" y="30"/>
                  </a:cxn>
                  <a:cxn ang="0">
                    <a:pos x="14" y="31"/>
                  </a:cxn>
                  <a:cxn ang="0">
                    <a:pos x="10" y="32"/>
                  </a:cxn>
                  <a:cxn ang="0">
                    <a:pos x="10" y="34"/>
                  </a:cxn>
                  <a:cxn ang="0">
                    <a:pos x="5" y="37"/>
                  </a:cxn>
                  <a:cxn ang="0">
                    <a:pos x="4" y="36"/>
                  </a:cxn>
                  <a:cxn ang="0">
                    <a:pos x="2" y="42"/>
                  </a:cxn>
                  <a:cxn ang="0">
                    <a:pos x="39" y="42"/>
                  </a:cxn>
                  <a:cxn ang="0">
                    <a:pos x="75" y="36"/>
                  </a:cxn>
                  <a:cxn ang="0">
                    <a:pos x="72" y="25"/>
                  </a:cxn>
                  <a:cxn ang="0">
                    <a:pos x="73" y="18"/>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2" name="Romania" descr="© INSCALE GmbH, 05.05.2010&#10;http://www.presentationload.com/"/>
              <p:cNvSpPr>
                <a:spLocks noEditPoints="1"/>
              </p:cNvSpPr>
              <p:nvPr/>
            </p:nvSpPr>
            <p:spPr bwMode="auto">
              <a:xfrm>
                <a:off x="5838825" y="4219575"/>
                <a:ext cx="955675" cy="679450"/>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3" name="Portugal" descr="© INSCALE GmbH, 05.05.2010&#10;http://www.presentationload.com/"/>
              <p:cNvSpPr>
                <a:spLocks/>
              </p:cNvSpPr>
              <p:nvPr/>
            </p:nvSpPr>
            <p:spPr bwMode="auto">
              <a:xfrm>
                <a:off x="2684463" y="4979988"/>
                <a:ext cx="431800" cy="715962"/>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4" name="Poland" descr="© INSCALE GmbH, 05.05.2010&#10;http://www.presentationload.com/"/>
              <p:cNvSpPr>
                <a:spLocks/>
              </p:cNvSpPr>
              <p:nvPr/>
            </p:nvSpPr>
            <p:spPr bwMode="auto">
              <a:xfrm>
                <a:off x="5195888" y="3438525"/>
                <a:ext cx="917575" cy="757237"/>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5" name="Norway" descr="© INSCALE GmbH, 05.05.2010&#10;http://www.presentationload.com/"/>
              <p:cNvSpPr>
                <a:spLocks noEditPoints="1"/>
              </p:cNvSpPr>
              <p:nvPr/>
            </p:nvSpPr>
            <p:spPr bwMode="auto">
              <a:xfrm>
                <a:off x="4508500" y="1143000"/>
                <a:ext cx="1471612" cy="187325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6" name="Netherlands" descr="© INSCALE GmbH, 05.05.2010&#10;http://www.presentationload.com/"/>
              <p:cNvSpPr>
                <a:spLocks noEditPoints="1"/>
              </p:cNvSpPr>
              <p:nvPr/>
            </p:nvSpPr>
            <p:spPr bwMode="auto">
              <a:xfrm>
                <a:off x="4254500" y="3632200"/>
                <a:ext cx="358775" cy="376237"/>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7" name="Montenegro" descr="© INSCALE GmbH, 05.05.2010&#10;http://www.presentationload.com/"/>
              <p:cNvSpPr>
                <a:spLocks/>
              </p:cNvSpPr>
              <p:nvPr/>
            </p:nvSpPr>
            <p:spPr bwMode="auto">
              <a:xfrm>
                <a:off x="5710238" y="4976813"/>
                <a:ext cx="187325" cy="233362"/>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8" name="Macedonia" descr="© INSCALE GmbH, 05.05.2010&#10;http://www.presentationload.com/"/>
              <p:cNvSpPr>
                <a:spLocks/>
              </p:cNvSpPr>
              <p:nvPr/>
            </p:nvSpPr>
            <p:spPr bwMode="auto">
              <a:xfrm>
                <a:off x="5937250" y="5105400"/>
                <a:ext cx="268287" cy="225425"/>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9" name="Malta" descr="© INSCALE GmbH, 05.05.2010&#10;http://www.presentationload.com/"/>
              <p:cNvSpPr>
                <a:spLocks noEditPoints="1"/>
              </p:cNvSpPr>
              <p:nvPr/>
            </p:nvSpPr>
            <p:spPr bwMode="auto">
              <a:xfrm>
                <a:off x="5295900" y="6042026"/>
                <a:ext cx="134893" cy="92074"/>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0" name="Luxembourg" descr="© INSCALE GmbH, 05.05.2010&#10;http://www.presentationload.com/"/>
              <p:cNvSpPr>
                <a:spLocks/>
              </p:cNvSpPr>
              <p:nvPr/>
            </p:nvSpPr>
            <p:spPr bwMode="auto">
              <a:xfrm>
                <a:off x="4456113" y="4092575"/>
                <a:ext cx="74612" cy="106362"/>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1" name="Lithonia" descr="© INSCALE GmbH, 05.05.2010&#10;http://www.presentationload.com/"/>
              <p:cNvSpPr>
                <a:spLocks/>
              </p:cNvSpPr>
              <p:nvPr/>
            </p:nvSpPr>
            <p:spPr bwMode="auto">
              <a:xfrm>
                <a:off x="5737225" y="3146425"/>
                <a:ext cx="473075" cy="357187"/>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2" name="Latvia" descr="© INSCALE GmbH, 05.05.2010&#10;http://www.presentationload.com/"/>
              <p:cNvSpPr>
                <a:spLocks/>
              </p:cNvSpPr>
              <p:nvPr/>
            </p:nvSpPr>
            <p:spPr bwMode="auto">
              <a:xfrm>
                <a:off x="5726113" y="2919413"/>
                <a:ext cx="568325" cy="3206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3" name="Kosovo" descr="© INSCALE GmbH, 05.05.2010&#10;http://www.presentationload.com/"/>
              <p:cNvSpPr>
                <a:spLocks/>
              </p:cNvSpPr>
              <p:nvPr/>
            </p:nvSpPr>
            <p:spPr bwMode="auto">
              <a:xfrm>
                <a:off x="5858622" y="5005434"/>
                <a:ext cx="199550" cy="204741"/>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4" name="Italy" descr="© INSCALE GmbH, 05.05.2010&#10;http://www.presentationload.com/"/>
              <p:cNvSpPr>
                <a:spLocks noEditPoints="1"/>
              </p:cNvSpPr>
              <p:nvPr/>
            </p:nvSpPr>
            <p:spPr bwMode="auto">
              <a:xfrm>
                <a:off x="4491038" y="4529138"/>
                <a:ext cx="1255712" cy="1443037"/>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5" name="Ireland" descr="© INSCALE GmbH, 05.05.2010&#10;http://www.presentationload.com/"/>
              <p:cNvSpPr>
                <a:spLocks noEditPoints="1"/>
              </p:cNvSpPr>
              <p:nvPr/>
            </p:nvSpPr>
            <p:spPr bwMode="auto">
              <a:xfrm>
                <a:off x="3089275" y="3200400"/>
                <a:ext cx="434975" cy="493712"/>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6" name="Iceland" descr="© INSCALE GmbH, 05.05.2010&#10;http://www.presentationload.com/"/>
              <p:cNvSpPr>
                <a:spLocks noEditPoints="1"/>
              </p:cNvSpPr>
              <p:nvPr/>
            </p:nvSpPr>
            <p:spPr bwMode="auto">
              <a:xfrm>
                <a:off x="2936875" y="1406525"/>
                <a:ext cx="608012" cy="500062"/>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7" name="Hungary" descr="© INSCALE GmbH, 05.05.2010&#10;http://www.presentationload.com/"/>
              <p:cNvSpPr>
                <a:spLocks/>
              </p:cNvSpPr>
              <p:nvPr/>
            </p:nvSpPr>
            <p:spPr bwMode="auto">
              <a:xfrm>
                <a:off x="5429250" y="4264025"/>
                <a:ext cx="639762" cy="427037"/>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8" name="Greece" descr="© INSCALE GmbH, 05.05.2010&#10;http://www.presentationload.com/"/>
              <p:cNvSpPr>
                <a:spLocks noEditPoints="1"/>
              </p:cNvSpPr>
              <p:nvPr/>
            </p:nvSpPr>
            <p:spPr bwMode="auto">
              <a:xfrm>
                <a:off x="5875338" y="5122863"/>
                <a:ext cx="1027112" cy="9620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9" name="Great Britain" descr="© INSCALE GmbH, 05.05.2010&#10;http://www.presentationload.com/"/>
              <p:cNvSpPr>
                <a:spLocks noEditPoints="1"/>
              </p:cNvSpPr>
              <p:nvPr/>
            </p:nvSpPr>
            <p:spPr bwMode="auto">
              <a:xfrm>
                <a:off x="3381375" y="2557463"/>
                <a:ext cx="760412" cy="1425575"/>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0" name="Germany (example: colored)" descr="© INSCALE GmbH, 05.05.2010&#10;http://www.presentationload.com/"/>
              <p:cNvSpPr>
                <a:spLocks noEditPoints="1"/>
              </p:cNvSpPr>
              <p:nvPr/>
            </p:nvSpPr>
            <p:spPr bwMode="auto">
              <a:xfrm>
                <a:off x="4478338" y="3413125"/>
                <a:ext cx="812800" cy="1096962"/>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bg1">
                  <a:lumMod val="85000"/>
                </a:schemeClr>
              </a:solidFill>
              <a:ln w="3175">
                <a:solidFill>
                  <a:sysClr val="window" lastClr="FFFFFF"/>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1" name="France" descr="© INSCALE GmbH, 05.05.2010&#10;http://www.presentationload.com/"/>
              <p:cNvSpPr>
                <a:spLocks noEditPoints="1"/>
              </p:cNvSpPr>
              <p:nvPr/>
            </p:nvSpPr>
            <p:spPr bwMode="auto">
              <a:xfrm>
                <a:off x="3451225" y="3937000"/>
                <a:ext cx="1335087" cy="138747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2" name="Finland" descr="© INSCALE GmbH, 05.05.2010&#10;http://www.presentationload.com/"/>
              <p:cNvSpPr>
                <a:spLocks noEditPoints="1"/>
              </p:cNvSpPr>
              <p:nvPr/>
            </p:nvSpPr>
            <p:spPr bwMode="auto">
              <a:xfrm>
                <a:off x="5473700" y="1279525"/>
                <a:ext cx="814387" cy="1435100"/>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3" name="Faroe Islands" descr="© INSCALE GmbH, 05.05.2010&#10;http://www.presentationload.com/"/>
              <p:cNvSpPr>
                <a:spLocks noEditPoints="1"/>
              </p:cNvSpPr>
              <p:nvPr/>
            </p:nvSpPr>
            <p:spPr bwMode="auto">
              <a:xfrm>
                <a:off x="3732213" y="2273300"/>
                <a:ext cx="109537" cy="131762"/>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4" name="Estonia" descr="© INSCALE GmbH, 05.05.2010&#10;http://www.presentationload.com/"/>
              <p:cNvSpPr>
                <a:spLocks noEditPoints="1"/>
              </p:cNvSpPr>
              <p:nvPr/>
            </p:nvSpPr>
            <p:spPr bwMode="auto">
              <a:xfrm>
                <a:off x="5753100" y="2689225"/>
                <a:ext cx="458787" cy="29051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5" name="Denmark" descr="© INSCALE GmbH, 05.05.2010&#10;http://www.presentationload.com/"/>
              <p:cNvSpPr>
                <a:spLocks noEditPoints="1"/>
              </p:cNvSpPr>
              <p:nvPr/>
            </p:nvSpPr>
            <p:spPr bwMode="auto">
              <a:xfrm>
                <a:off x="4700588" y="3048000"/>
                <a:ext cx="571500" cy="436562"/>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6" name="Cyprus" descr="© INSCALE GmbH, 05.05.2010&#10;http://www.presentationload.com/"/>
              <p:cNvSpPr>
                <a:spLocks/>
              </p:cNvSpPr>
              <p:nvPr/>
            </p:nvSpPr>
            <p:spPr bwMode="auto">
              <a:xfrm>
                <a:off x="7440613" y="5705475"/>
                <a:ext cx="239712" cy="227012"/>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7" name="Czech Republic" descr="© INSCALE GmbH, 05.05.2010&#10;http://www.presentationload.com/"/>
              <p:cNvSpPr>
                <a:spLocks/>
              </p:cNvSpPr>
              <p:nvPr/>
            </p:nvSpPr>
            <p:spPr bwMode="auto">
              <a:xfrm>
                <a:off x="5030788" y="3970338"/>
                <a:ext cx="628650" cy="355600"/>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rgbClr val="FA9D0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8" name="Croatia" descr="© INSCALE GmbH, 05.05.2010&#10;http://www.presentationload.com/"/>
              <p:cNvSpPr>
                <a:spLocks noEditPoints="1"/>
              </p:cNvSpPr>
              <p:nvPr/>
            </p:nvSpPr>
            <p:spPr bwMode="auto">
              <a:xfrm>
                <a:off x="5175250" y="4592638"/>
                <a:ext cx="596900" cy="547687"/>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9" name="Bulgaria" descr="© INSCALE GmbH, 05.05.2010&#10;http://www.presentationload.com/"/>
              <p:cNvSpPr>
                <a:spLocks/>
              </p:cNvSpPr>
              <p:nvPr/>
            </p:nvSpPr>
            <p:spPr bwMode="auto">
              <a:xfrm>
                <a:off x="6092825" y="4772025"/>
                <a:ext cx="639762" cy="46513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0" name="Bosnia a. Herzegovina" descr="© INSCALE GmbH, 05.05.2010&#10;http://www.presentationload.com/"/>
              <p:cNvSpPr>
                <a:spLocks/>
              </p:cNvSpPr>
              <p:nvPr/>
            </p:nvSpPr>
            <p:spPr bwMode="auto">
              <a:xfrm>
                <a:off x="5392738" y="4765675"/>
                <a:ext cx="422275" cy="361950"/>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1" name="Belgium" descr="© INSCALE GmbH, 05.05.2010&#10;http://www.presentationload.com/"/>
              <p:cNvSpPr>
                <a:spLocks/>
              </p:cNvSpPr>
              <p:nvPr/>
            </p:nvSpPr>
            <p:spPr bwMode="auto">
              <a:xfrm>
                <a:off x="4183063" y="3900488"/>
                <a:ext cx="341312" cy="282575"/>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2" name="Austria" descr="© INSCALE GmbH, 05.05.2010&#10;http://www.presentationload.com/"/>
              <p:cNvSpPr>
                <a:spLocks/>
              </p:cNvSpPr>
              <p:nvPr/>
            </p:nvSpPr>
            <p:spPr bwMode="auto">
              <a:xfrm>
                <a:off x="4783138" y="4260850"/>
                <a:ext cx="731837" cy="363537"/>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3" name="Albania" descr="© INSCALE GmbH, 05.05.2010&#10;http://www.presentationload.com/"/>
              <p:cNvSpPr>
                <a:spLocks/>
              </p:cNvSpPr>
              <p:nvPr/>
            </p:nvSpPr>
            <p:spPr bwMode="auto">
              <a:xfrm>
                <a:off x="5802313" y="5097463"/>
                <a:ext cx="214312" cy="407987"/>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grpSp>
        <p:sp>
          <p:nvSpPr>
            <p:cNvPr id="110" name="Rectangle 109"/>
            <p:cNvSpPr/>
            <p:nvPr/>
          </p:nvSpPr>
          <p:spPr bwMode="ltGray">
            <a:xfrm>
              <a:off x="5600192" y="5029785"/>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SI</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1" name="Rectangle 110"/>
            <p:cNvSpPr/>
            <p:nvPr/>
          </p:nvSpPr>
          <p:spPr bwMode="ltGray">
            <a:xfrm>
              <a:off x="5974881" y="423631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PL</a:t>
              </a:r>
            </a:p>
          </p:txBody>
        </p:sp>
        <p:sp>
          <p:nvSpPr>
            <p:cNvPr id="112" name="Rectangle 111"/>
            <p:cNvSpPr/>
            <p:nvPr/>
          </p:nvSpPr>
          <p:spPr bwMode="ltGray">
            <a:xfrm>
              <a:off x="4922392" y="42508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NL</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3" name="Rectangle 112"/>
            <p:cNvSpPr/>
            <p:nvPr/>
          </p:nvSpPr>
          <p:spPr bwMode="ltGray">
            <a:xfrm>
              <a:off x="3927944" y="562826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ES</a:t>
              </a:r>
            </a:p>
          </p:txBody>
        </p:sp>
        <p:sp>
          <p:nvSpPr>
            <p:cNvPr id="114" name="Rectangle 113"/>
            <p:cNvSpPr/>
            <p:nvPr/>
          </p:nvSpPr>
          <p:spPr bwMode="ltGray">
            <a:xfrm>
              <a:off x="6401657" y="360953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LV</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5" name="Rectangle 114"/>
            <p:cNvSpPr/>
            <p:nvPr/>
          </p:nvSpPr>
          <p:spPr bwMode="ltGray">
            <a:xfrm>
              <a:off x="6587961" y="494500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RO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6" name="Rectangle 115"/>
            <p:cNvSpPr/>
            <p:nvPr/>
          </p:nvSpPr>
          <p:spPr bwMode="ltGray">
            <a:xfrm>
              <a:off x="5325297" y="429073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DE</a:t>
              </a:r>
            </a:p>
          </p:txBody>
        </p:sp>
        <p:sp>
          <p:nvSpPr>
            <p:cNvPr id="117" name="Rectangle 116"/>
            <p:cNvSpPr/>
            <p:nvPr/>
          </p:nvSpPr>
          <p:spPr bwMode="ltGray">
            <a:xfrm>
              <a:off x="5684457" y="4571149"/>
              <a:ext cx="375101" cy="12305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CZ</a:t>
              </a:r>
              <a:endParaRPr lang="en-GB" sz="800" b="0" kern="0" noProof="0" dirty="0" smtClean="0">
                <a:solidFill>
                  <a:srgbClr val="000000"/>
                </a:solidFill>
                <a:latin typeface="Calibri" panose="020F0502020204030204" pitchFamily="34" charset="0"/>
              </a:endParaRPr>
            </a:p>
          </p:txBody>
        </p:sp>
        <p:sp>
          <p:nvSpPr>
            <p:cNvPr id="118" name="Rectangle 117"/>
            <p:cNvSpPr/>
            <p:nvPr/>
          </p:nvSpPr>
          <p:spPr bwMode="ltGray">
            <a:xfrm>
              <a:off x="3889836" y="400781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IE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9" name="Rectangle 118"/>
            <p:cNvSpPr/>
            <p:nvPr/>
          </p:nvSpPr>
          <p:spPr bwMode="ltGray">
            <a:xfrm>
              <a:off x="6248168" y="2895133"/>
              <a:ext cx="288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FI</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0" name="Rectangle 119"/>
            <p:cNvSpPr/>
            <p:nvPr/>
          </p:nvSpPr>
          <p:spPr bwMode="ltGray">
            <a:xfrm>
              <a:off x="6610082" y="532930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BG</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1" name="Rectangle 120"/>
            <p:cNvSpPr/>
            <p:nvPr/>
          </p:nvSpPr>
          <p:spPr bwMode="ltGray">
            <a:xfrm>
              <a:off x="5560902" y="351557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2" name="Rectangle 121"/>
            <p:cNvSpPr/>
            <p:nvPr/>
          </p:nvSpPr>
          <p:spPr bwMode="ltGray">
            <a:xfrm>
              <a:off x="6016312" y="4864423"/>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HU</a:t>
              </a:r>
            </a:p>
          </p:txBody>
        </p:sp>
        <p:sp>
          <p:nvSpPr>
            <p:cNvPr id="123" name="Rectangle 122"/>
            <p:cNvSpPr/>
            <p:nvPr/>
          </p:nvSpPr>
          <p:spPr bwMode="ltGray">
            <a:xfrm>
              <a:off x="5439284" y="538217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IT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4" name="Rectangle 123"/>
            <p:cNvSpPr/>
            <p:nvPr/>
          </p:nvSpPr>
          <p:spPr bwMode="ltGray">
            <a:xfrm>
              <a:off x="4319415" y="419273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UK</a:t>
              </a:r>
            </a:p>
          </p:txBody>
        </p:sp>
        <p:sp>
          <p:nvSpPr>
            <p:cNvPr id="125" name="Rectangle 124"/>
            <p:cNvSpPr/>
            <p:nvPr/>
          </p:nvSpPr>
          <p:spPr bwMode="ltGray">
            <a:xfrm>
              <a:off x="4794432" y="444948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BE</a:t>
              </a:r>
            </a:p>
          </p:txBody>
        </p:sp>
        <p:sp>
          <p:nvSpPr>
            <p:cNvPr id="126" name="Rectangle 125"/>
            <p:cNvSpPr/>
            <p:nvPr/>
          </p:nvSpPr>
          <p:spPr bwMode="ltGray">
            <a:xfrm>
              <a:off x="4579918" y="4909044"/>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7" name="Rectangle 126"/>
            <p:cNvSpPr/>
            <p:nvPr/>
          </p:nvSpPr>
          <p:spPr bwMode="ltGray">
            <a:xfrm>
              <a:off x="3441765" y="56465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PT</a:t>
              </a:r>
            </a:p>
          </p:txBody>
        </p:sp>
        <p:sp>
          <p:nvSpPr>
            <p:cNvPr id="128" name="Rectangle 127"/>
            <p:cNvSpPr/>
            <p:nvPr/>
          </p:nvSpPr>
          <p:spPr bwMode="ltGray">
            <a:xfrm>
              <a:off x="6037790" y="465433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SK</a:t>
              </a:r>
              <a:endParaRPr lang="en-GB" sz="800" b="0" kern="0" noProof="0" dirty="0" smtClean="0">
                <a:solidFill>
                  <a:srgbClr val="000000"/>
                </a:solidFill>
                <a:latin typeface="Calibri" panose="020F0502020204030204" pitchFamily="34" charset="0"/>
              </a:endParaRPr>
            </a:p>
          </p:txBody>
        </p:sp>
        <p:sp>
          <p:nvSpPr>
            <p:cNvPr id="129" name="Rectangle 128"/>
            <p:cNvSpPr/>
            <p:nvPr/>
          </p:nvSpPr>
          <p:spPr bwMode="ltGray">
            <a:xfrm>
              <a:off x="5263083" y="3800143"/>
              <a:ext cx="388007" cy="100656"/>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DK</a:t>
              </a:r>
            </a:p>
          </p:txBody>
        </p:sp>
        <p:sp>
          <p:nvSpPr>
            <p:cNvPr id="130" name="Rectangle 129"/>
            <p:cNvSpPr/>
            <p:nvPr/>
          </p:nvSpPr>
          <p:spPr bwMode="ltGray">
            <a:xfrm>
              <a:off x="5699018" y="517380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HR</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1" name="Rectangle 130"/>
            <p:cNvSpPr/>
            <p:nvPr/>
          </p:nvSpPr>
          <p:spPr bwMode="ltGray">
            <a:xfrm>
              <a:off x="6328419" y="3382829"/>
              <a:ext cx="361864"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EE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2" name="Rectangle 131"/>
            <p:cNvSpPr/>
            <p:nvPr/>
          </p:nvSpPr>
          <p:spPr bwMode="ltGray">
            <a:xfrm>
              <a:off x="6273597" y="380686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3" name="Rectangle 132"/>
            <p:cNvSpPr/>
            <p:nvPr/>
          </p:nvSpPr>
          <p:spPr bwMode="ltGray">
            <a:xfrm>
              <a:off x="4898395" y="464622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LU</a:t>
              </a:r>
            </a:p>
          </p:txBody>
        </p:sp>
        <p:sp>
          <p:nvSpPr>
            <p:cNvPr id="134" name="Rectangle 133"/>
            <p:cNvSpPr/>
            <p:nvPr/>
          </p:nvSpPr>
          <p:spPr bwMode="ltGray">
            <a:xfrm>
              <a:off x="7742896" y="607391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CY</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5" name="Rectangle 134"/>
            <p:cNvSpPr/>
            <p:nvPr/>
          </p:nvSpPr>
          <p:spPr bwMode="ltGray">
            <a:xfrm>
              <a:off x="5773683" y="6325945"/>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MT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6" name="Rectangle 135"/>
            <p:cNvSpPr/>
            <p:nvPr/>
          </p:nvSpPr>
          <p:spPr bwMode="ltGray">
            <a:xfrm>
              <a:off x="6409400" y="572650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GR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7" name="Rectangle 136"/>
            <p:cNvSpPr/>
            <p:nvPr/>
          </p:nvSpPr>
          <p:spPr bwMode="ltGray">
            <a:xfrm>
              <a:off x="3808480" y="241155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IS</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8" name="Rectangle 137"/>
            <p:cNvSpPr/>
            <p:nvPr/>
          </p:nvSpPr>
          <p:spPr bwMode="ltGray">
            <a:xfrm>
              <a:off x="7548944" y="555839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TR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9" name="Rectangle 138"/>
            <p:cNvSpPr/>
            <p:nvPr/>
          </p:nvSpPr>
          <p:spPr bwMode="ltGray">
            <a:xfrm>
              <a:off x="5233713" y="319144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noProof="0" dirty="0" smtClean="0">
                  <a:solidFill>
                    <a:srgbClr val="000000"/>
                  </a:solidFill>
                  <a:latin typeface="Calibri" panose="020F0502020204030204" pitchFamily="34" charset="0"/>
                </a:rPr>
                <a:t>NO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0" name="Rectangle 139"/>
            <p:cNvSpPr/>
            <p:nvPr/>
          </p:nvSpPr>
          <p:spPr bwMode="ltGray">
            <a:xfrm>
              <a:off x="5004048" y="49411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CH</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1" name="Rectangle 140"/>
            <p:cNvSpPr/>
            <p:nvPr/>
          </p:nvSpPr>
          <p:spPr bwMode="ltGray">
            <a:xfrm>
              <a:off x="6344807" y="5492049"/>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MK</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2" name="Rectangle 141"/>
            <p:cNvSpPr/>
            <p:nvPr/>
          </p:nvSpPr>
          <p:spPr bwMode="ltGray">
            <a:xfrm>
              <a:off x="5256104" y="4881030"/>
              <a:ext cx="252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LI</a:t>
              </a:r>
            </a:p>
          </p:txBody>
        </p:sp>
        <p:sp>
          <p:nvSpPr>
            <p:cNvPr id="143" name="Rectangle 142"/>
            <p:cNvSpPr/>
            <p:nvPr/>
          </p:nvSpPr>
          <p:spPr bwMode="ltGray">
            <a:xfrm>
              <a:off x="5615724" y="4793662"/>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AT</a:t>
              </a:r>
            </a:p>
          </p:txBody>
        </p:sp>
      </p:grpSp>
      <p:grpSp>
        <p:nvGrpSpPr>
          <p:cNvPr id="6" name="Group 5"/>
          <p:cNvGrpSpPr/>
          <p:nvPr/>
        </p:nvGrpSpPr>
        <p:grpSpPr>
          <a:xfrm>
            <a:off x="4104524" y="6021288"/>
            <a:ext cx="5003978" cy="504056"/>
            <a:chOff x="717628" y="4407627"/>
            <a:chExt cx="5125944" cy="504056"/>
          </a:xfrm>
        </p:grpSpPr>
        <p:grpSp>
          <p:nvGrpSpPr>
            <p:cNvPr id="196" name="Group 195"/>
            <p:cNvGrpSpPr/>
            <p:nvPr/>
          </p:nvGrpSpPr>
          <p:grpSpPr>
            <a:xfrm>
              <a:off x="717628" y="4407627"/>
              <a:ext cx="1891827" cy="261610"/>
              <a:chOff x="-5214264" y="8505598"/>
              <a:chExt cx="1678997" cy="261610"/>
            </a:xfrm>
          </p:grpSpPr>
          <p:sp>
            <p:nvSpPr>
              <p:cNvPr id="197" name="Rectangle 196"/>
              <p:cNvSpPr/>
              <p:nvPr/>
            </p:nvSpPr>
            <p:spPr>
              <a:xfrm>
                <a:off x="-5214264" y="8571936"/>
                <a:ext cx="241247" cy="13046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8" name="TextBox 197"/>
              <p:cNvSpPr txBox="1"/>
              <p:nvPr/>
            </p:nvSpPr>
            <p:spPr>
              <a:xfrm>
                <a:off x="-4973017" y="8505598"/>
                <a:ext cx="1437750" cy="261610"/>
              </a:xfrm>
              <a:prstGeom prst="rect">
                <a:avLst/>
              </a:prstGeom>
              <a:noFill/>
            </p:spPr>
            <p:txBody>
              <a:bodyPr wrap="square" rtlCol="0">
                <a:spAutoFit/>
              </a:bodyPr>
              <a:lstStyle/>
              <a:p>
                <a:r>
                  <a:rPr lang="en-GB" sz="1100" dirty="0" smtClean="0">
                    <a:solidFill>
                      <a:schemeClr val="bg2"/>
                    </a:solidFill>
                    <a:latin typeface="+mn-lt"/>
                  </a:rPr>
                  <a:t>Combination</a:t>
                </a:r>
                <a:endParaRPr lang="en-GB" sz="1100" dirty="0">
                  <a:solidFill>
                    <a:schemeClr val="bg2"/>
                  </a:solidFill>
                  <a:latin typeface="+mn-lt"/>
                </a:endParaRPr>
              </a:p>
            </p:txBody>
          </p:sp>
        </p:grpSp>
        <p:grpSp>
          <p:nvGrpSpPr>
            <p:cNvPr id="199" name="Group 198"/>
            <p:cNvGrpSpPr/>
            <p:nvPr/>
          </p:nvGrpSpPr>
          <p:grpSpPr>
            <a:xfrm>
              <a:off x="1976369" y="4411411"/>
              <a:ext cx="1855826" cy="261610"/>
              <a:chOff x="-4097131" y="8245353"/>
              <a:chExt cx="1647046" cy="261610"/>
            </a:xfrm>
          </p:grpSpPr>
          <p:sp>
            <p:nvSpPr>
              <p:cNvPr id="200" name="Rectangle 199"/>
              <p:cNvSpPr/>
              <p:nvPr/>
            </p:nvSpPr>
            <p:spPr>
              <a:xfrm>
                <a:off x="-4097131" y="8311691"/>
                <a:ext cx="241247" cy="130461"/>
              </a:xfrm>
              <a:prstGeom prst="rect">
                <a:avLst/>
              </a:prstGeom>
              <a:solidFill>
                <a:srgbClr val="FDC7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1" name="TextBox 200"/>
              <p:cNvSpPr txBox="1"/>
              <p:nvPr/>
            </p:nvSpPr>
            <p:spPr>
              <a:xfrm>
                <a:off x="-3855885" y="8245353"/>
                <a:ext cx="1405800" cy="261610"/>
              </a:xfrm>
              <a:prstGeom prst="rect">
                <a:avLst/>
              </a:prstGeom>
              <a:noFill/>
            </p:spPr>
            <p:txBody>
              <a:bodyPr wrap="square" rtlCol="0">
                <a:spAutoFit/>
              </a:bodyPr>
              <a:lstStyle/>
              <a:p>
                <a:r>
                  <a:rPr lang="en-GB" sz="1100" dirty="0" smtClean="0">
                    <a:solidFill>
                      <a:schemeClr val="bg2"/>
                    </a:solidFill>
                    <a:latin typeface="+mn-lt"/>
                  </a:rPr>
                  <a:t>Back-office integration</a:t>
                </a:r>
                <a:endParaRPr lang="en-GB" sz="1100" dirty="0">
                  <a:solidFill>
                    <a:schemeClr val="bg2"/>
                  </a:solidFill>
                  <a:latin typeface="+mn-lt"/>
                </a:endParaRPr>
              </a:p>
            </p:txBody>
          </p:sp>
        </p:grpSp>
        <p:grpSp>
          <p:nvGrpSpPr>
            <p:cNvPr id="202" name="Group 201"/>
            <p:cNvGrpSpPr/>
            <p:nvPr/>
          </p:nvGrpSpPr>
          <p:grpSpPr>
            <a:xfrm>
              <a:off x="724540" y="4650073"/>
              <a:ext cx="1135826" cy="261610"/>
              <a:chOff x="-5208129" y="7955956"/>
              <a:chExt cx="1008046" cy="261610"/>
            </a:xfrm>
          </p:grpSpPr>
          <p:sp>
            <p:nvSpPr>
              <p:cNvPr id="203" name="Rectangle 202"/>
              <p:cNvSpPr/>
              <p:nvPr/>
            </p:nvSpPr>
            <p:spPr>
              <a:xfrm>
                <a:off x="-5208129" y="8022294"/>
                <a:ext cx="241247" cy="130461"/>
              </a:xfrm>
              <a:prstGeom prst="rect">
                <a:avLst/>
              </a:prstGeom>
              <a:solidFill>
                <a:schemeClr val="accent3">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4" name="TextBox 203"/>
              <p:cNvSpPr txBox="1"/>
              <p:nvPr/>
            </p:nvSpPr>
            <p:spPr>
              <a:xfrm>
                <a:off x="-4966883" y="7955956"/>
                <a:ext cx="766800" cy="261610"/>
              </a:xfrm>
              <a:prstGeom prst="rect">
                <a:avLst/>
              </a:prstGeom>
              <a:noFill/>
            </p:spPr>
            <p:txBody>
              <a:bodyPr wrap="square" rtlCol="0">
                <a:spAutoFit/>
              </a:bodyPr>
              <a:lstStyle/>
              <a:p>
                <a:r>
                  <a:rPr lang="en-GB" sz="1100" dirty="0" smtClean="0">
                    <a:solidFill>
                      <a:schemeClr val="bg2"/>
                    </a:solidFill>
                    <a:latin typeface="+mn-lt"/>
                  </a:rPr>
                  <a:t>N/A</a:t>
                </a:r>
                <a:endParaRPr lang="en-GB" sz="1100" dirty="0">
                  <a:solidFill>
                    <a:schemeClr val="bg2"/>
                  </a:solidFill>
                  <a:latin typeface="+mn-lt"/>
                </a:endParaRPr>
              </a:p>
            </p:txBody>
          </p:sp>
        </p:grpSp>
        <p:grpSp>
          <p:nvGrpSpPr>
            <p:cNvPr id="206" name="Group 205"/>
            <p:cNvGrpSpPr/>
            <p:nvPr/>
          </p:nvGrpSpPr>
          <p:grpSpPr>
            <a:xfrm>
              <a:off x="3807745" y="4412174"/>
              <a:ext cx="2035827" cy="261610"/>
              <a:chOff x="-2471784" y="7982087"/>
              <a:chExt cx="1806797" cy="261610"/>
            </a:xfrm>
          </p:grpSpPr>
          <p:sp>
            <p:nvSpPr>
              <p:cNvPr id="207" name="Rectangle 206"/>
              <p:cNvSpPr/>
              <p:nvPr/>
            </p:nvSpPr>
            <p:spPr>
              <a:xfrm>
                <a:off x="-2471784" y="8048425"/>
                <a:ext cx="241247" cy="130461"/>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8" name="TextBox 207"/>
              <p:cNvSpPr txBox="1"/>
              <p:nvPr/>
            </p:nvSpPr>
            <p:spPr>
              <a:xfrm>
                <a:off x="-2230537" y="7982087"/>
                <a:ext cx="1565550" cy="261610"/>
              </a:xfrm>
              <a:prstGeom prst="rect">
                <a:avLst/>
              </a:prstGeom>
              <a:noFill/>
            </p:spPr>
            <p:txBody>
              <a:bodyPr wrap="square" rtlCol="0">
                <a:spAutoFit/>
              </a:bodyPr>
              <a:lstStyle/>
              <a:p>
                <a:r>
                  <a:rPr lang="en-GB" sz="1100" dirty="0">
                    <a:solidFill>
                      <a:schemeClr val="bg2"/>
                    </a:solidFill>
                    <a:latin typeface="+mn-lt"/>
                  </a:rPr>
                  <a:t>Front-office </a:t>
                </a:r>
                <a:r>
                  <a:rPr lang="en-GB" sz="1100" dirty="0" smtClean="0">
                    <a:solidFill>
                      <a:schemeClr val="bg2"/>
                    </a:solidFill>
                    <a:latin typeface="+mn-lt"/>
                  </a:rPr>
                  <a:t>integration</a:t>
                </a:r>
                <a:endParaRPr lang="en-GB" sz="1100" dirty="0">
                  <a:solidFill>
                    <a:schemeClr val="bg2"/>
                  </a:solidFill>
                  <a:latin typeface="+mn-lt"/>
                </a:endParaRPr>
              </a:p>
            </p:txBody>
          </p:sp>
        </p:grpSp>
      </p:grpSp>
      <p:sp>
        <p:nvSpPr>
          <p:cNvPr id="184" name="Rectangle 183"/>
          <p:cNvSpPr/>
          <p:nvPr/>
        </p:nvSpPr>
        <p:spPr>
          <a:xfrm>
            <a:off x="274638" y="4869160"/>
            <a:ext cx="3460750" cy="1704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2" indent="-4763">
              <a:lnSpc>
                <a:spcPct val="150000"/>
              </a:lnSpc>
              <a:spcBef>
                <a:spcPts val="500"/>
              </a:spcBef>
              <a:buClr>
                <a:srgbClr val="ED7404"/>
              </a:buClr>
            </a:pPr>
            <a:r>
              <a:rPr lang="en-US" sz="1100" dirty="0">
                <a:solidFill>
                  <a:srgbClr val="808080"/>
                </a:solidFill>
                <a:cs typeface="Arial" panose="020B0604020202020204" pitchFamily="34" charset="0"/>
              </a:rPr>
              <a:t>A </a:t>
            </a:r>
            <a:r>
              <a:rPr lang="en-US" sz="1100" b="1" dirty="0">
                <a:solidFill>
                  <a:srgbClr val="808080"/>
                </a:solidFill>
                <a:cs typeface="Arial" panose="020B0604020202020204" pitchFamily="34" charset="0"/>
              </a:rPr>
              <a:t>combination of both Front and Back-office integration is used by a vast majority of countrie</a:t>
            </a:r>
            <a:r>
              <a:rPr lang="en-US" sz="1100" dirty="0">
                <a:solidFill>
                  <a:srgbClr val="808080"/>
                </a:solidFill>
                <a:cs typeface="Arial" panose="020B0604020202020204" pitchFamily="34" charset="0"/>
              </a:rPr>
              <a:t>s to implement the OOP. In </a:t>
            </a:r>
            <a:r>
              <a:rPr lang="en-US" sz="1100" dirty="0" smtClean="0">
                <a:solidFill>
                  <a:srgbClr val="808080"/>
                </a:solidFill>
                <a:cs typeface="Arial" panose="020B0604020202020204" pitchFamily="34" charset="0"/>
              </a:rPr>
              <a:t>fact, </a:t>
            </a:r>
            <a:r>
              <a:rPr lang="en-US" sz="1100" dirty="0">
                <a:solidFill>
                  <a:srgbClr val="808080"/>
                </a:solidFill>
                <a:cs typeface="Arial" panose="020B0604020202020204" pitchFamily="34" charset="0"/>
              </a:rPr>
              <a:t>this approach </a:t>
            </a:r>
            <a:r>
              <a:rPr lang="en-US" sz="1100" dirty="0" smtClean="0">
                <a:solidFill>
                  <a:srgbClr val="808080"/>
                </a:solidFill>
                <a:cs typeface="Arial" panose="020B0604020202020204" pitchFamily="34" charset="0"/>
              </a:rPr>
              <a:t>facilitates the </a:t>
            </a:r>
            <a:r>
              <a:rPr lang="en-US" sz="1100" dirty="0">
                <a:solidFill>
                  <a:srgbClr val="808080"/>
                </a:solidFill>
                <a:cs typeface="Arial" panose="020B0604020202020204" pitchFamily="34" charset="0"/>
              </a:rPr>
              <a:t>different applications and related processes used to implement the </a:t>
            </a:r>
            <a:r>
              <a:rPr lang="en-US" sz="1100" dirty="0" smtClean="0">
                <a:solidFill>
                  <a:srgbClr val="808080"/>
                </a:solidFill>
                <a:cs typeface="Arial" panose="020B0604020202020204" pitchFamily="34" charset="0"/>
              </a:rPr>
              <a:t>OOP.</a:t>
            </a:r>
            <a:endParaRPr lang="en-US" sz="1100" dirty="0">
              <a:solidFill>
                <a:srgbClr val="808080"/>
              </a:solidFill>
              <a:cs typeface="Arial" panose="020B0604020202020204" pitchFamily="34" charset="0"/>
            </a:endParaRPr>
          </a:p>
        </p:txBody>
      </p:sp>
      <p:sp>
        <p:nvSpPr>
          <p:cNvPr id="185" name="Rectangle 184"/>
          <p:cNvSpPr/>
          <p:nvPr/>
        </p:nvSpPr>
        <p:spPr>
          <a:xfrm>
            <a:off x="5333315" y="6303650"/>
            <a:ext cx="265360" cy="130461"/>
          </a:xfrm>
          <a:prstGeom prst="rect">
            <a:avLst/>
          </a:prstGeom>
          <a:solidFill>
            <a:srgbClr val="FA9D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6" name="TextBox 185"/>
          <p:cNvSpPr txBox="1"/>
          <p:nvPr/>
        </p:nvSpPr>
        <p:spPr>
          <a:xfrm>
            <a:off x="5598674" y="6237312"/>
            <a:ext cx="1546310" cy="261610"/>
          </a:xfrm>
          <a:prstGeom prst="rect">
            <a:avLst/>
          </a:prstGeom>
          <a:noFill/>
        </p:spPr>
        <p:txBody>
          <a:bodyPr wrap="square" rtlCol="0">
            <a:spAutoFit/>
          </a:bodyPr>
          <a:lstStyle/>
          <a:p>
            <a:r>
              <a:rPr lang="en-GB" sz="1100" dirty="0" smtClean="0">
                <a:solidFill>
                  <a:schemeClr val="bg2"/>
                </a:solidFill>
                <a:latin typeface="+mn-lt"/>
              </a:rPr>
              <a:t>Other</a:t>
            </a:r>
            <a:endParaRPr lang="en-GB" sz="1100" dirty="0">
              <a:solidFill>
                <a:schemeClr val="bg2"/>
              </a:solidFill>
              <a:latin typeface="+mn-lt"/>
            </a:endParaRPr>
          </a:p>
        </p:txBody>
      </p:sp>
    </p:spTree>
    <p:extLst>
      <p:ext uri="{BB962C8B-B14F-4D97-AF65-F5344CB8AC3E}">
        <p14:creationId xmlns:p14="http://schemas.microsoft.com/office/powerpoint/2010/main" val="3329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fltVal val="0"/>
                                          </p:val>
                                        </p:tav>
                                        <p:tav tm="100000">
                                          <p:val>
                                            <p:strVal val="#ppt_w"/>
                                          </p:val>
                                        </p:tav>
                                      </p:tavLst>
                                    </p:anim>
                                    <p:anim calcmode="lin" valueType="num">
                                      <p:cBhvr>
                                        <p:cTn id="8" dur="500" fill="hold"/>
                                        <p:tgtEl>
                                          <p:spTgt spid="184"/>
                                        </p:tgtEl>
                                        <p:attrNameLst>
                                          <p:attrName>ppt_h</p:attrName>
                                        </p:attrNameLst>
                                      </p:cBhvr>
                                      <p:tavLst>
                                        <p:tav tm="0">
                                          <p:val>
                                            <p:fltVal val="0"/>
                                          </p:val>
                                        </p:tav>
                                        <p:tav tm="100000">
                                          <p:val>
                                            <p:strVal val="#ppt_h"/>
                                          </p:val>
                                        </p:tav>
                                      </p:tavLst>
                                    </p:anim>
                                    <p:animEffect transition="in" filter="fade">
                                      <p:cBhvr>
                                        <p:cTn id="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291491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277"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000">
              <a:latin typeface="Arial"/>
              <a:cs typeface="Arial"/>
              <a:sym typeface="Arial"/>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16</a:t>
            </a:fld>
            <a:endParaRPr lang="en-GB" dirty="0"/>
          </a:p>
        </p:txBody>
      </p:sp>
      <p:sp>
        <p:nvSpPr>
          <p:cNvPr id="4" name="TextBox 3"/>
          <p:cNvSpPr txBox="1"/>
          <p:nvPr/>
        </p:nvSpPr>
        <p:spPr>
          <a:xfrm>
            <a:off x="107505" y="908720"/>
            <a:ext cx="8928546" cy="369332"/>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in order </a:t>
            </a:r>
            <a:r>
              <a:rPr lang="en-GB" b="1" dirty="0" smtClean="0">
                <a:solidFill>
                  <a:schemeClr val="bg1"/>
                </a:solidFill>
                <a:latin typeface="+mn-lt"/>
              </a:rPr>
              <a:t>to ensure authentication and authorisation?</a:t>
            </a:r>
            <a:endParaRPr lang="en-GB" b="1" dirty="0">
              <a:solidFill>
                <a:schemeClr val="bg1"/>
              </a:solidFill>
              <a:latin typeface="+mn-lt"/>
            </a:endParaRPr>
          </a:p>
        </p:txBody>
      </p:sp>
      <p:graphicFrame>
        <p:nvGraphicFramePr>
          <p:cNvPr id="22" name="Object 21"/>
          <p:cNvGraphicFramePr>
            <a:graphicFrameLocks noChangeAspect="1"/>
          </p:cNvGraphicFramePr>
          <p:nvPr>
            <p:custDataLst>
              <p:tags r:id="rId4"/>
            </p:custDataLst>
            <p:extLst>
              <p:ext uri="{D42A27DB-BD31-4B8C-83A1-F6EECF244321}">
                <p14:modId xmlns:p14="http://schemas.microsoft.com/office/powerpoint/2010/main" val="3469235923"/>
              </p:ext>
            </p:extLst>
          </p:nvPr>
        </p:nvGraphicFramePr>
        <p:xfrm>
          <a:off x="647701" y="2057401"/>
          <a:ext cx="3181253" cy="3200333"/>
        </p:xfrm>
        <a:graphic>
          <a:graphicData uri="http://schemas.openxmlformats.org/presentationml/2006/ole">
            <mc:AlternateContent xmlns:mc="http://schemas.openxmlformats.org/markup-compatibility/2006">
              <mc:Choice xmlns:v="urn:schemas-microsoft-com:vml" Requires="v">
                <p:oleObj spid="_x0000_s27278" name="Chart" r:id="rId37" imgW="3181253" imgH="3200333" progId="MSGraph.Chart.8">
                  <p:embed followColorScheme="full"/>
                </p:oleObj>
              </mc:Choice>
              <mc:Fallback>
                <p:oleObj name="Chart" r:id="rId37" imgW="3181253" imgH="3200333" progId="MSGraph.Chart.8">
                  <p:embed followColorScheme="full"/>
                  <p:pic>
                    <p:nvPicPr>
                      <p:cNvPr id="0" name=""/>
                      <p:cNvPicPr>
                        <a:picLocks noChangeAspect="1" noChangeArrowheads="1"/>
                      </p:cNvPicPr>
                      <p:nvPr/>
                    </p:nvPicPr>
                    <p:blipFill>
                      <a:blip r:embed="rId38"/>
                      <a:srcRect/>
                      <a:stretch>
                        <a:fillRect/>
                      </a:stretch>
                    </p:blipFill>
                    <p:spPr bwMode="auto">
                      <a:xfrm>
                        <a:off x="647701" y="2057401"/>
                        <a:ext cx="3181253" cy="3200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Placeholder 26"/>
          <p:cNvSpPr>
            <a:spLocks noGrp="1"/>
          </p:cNvSpPr>
          <p:nvPr>
            <p:custDataLst>
              <p:tags r:id="rId5"/>
            </p:custDataLst>
          </p:nvPr>
        </p:nvSpPr>
        <p:spPr bwMode="gray">
          <a:xfrm>
            <a:off x="2047875" y="221456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2C30581A-7BB3-40F6-84BD-93638C43686E}" type="datetime'''''1''6'''''">
              <a:rPr lang="en-US" sz="1200">
                <a:solidFill>
                  <a:schemeClr val="tx2"/>
                </a:solidFill>
              </a:rPr>
              <a:pPr/>
              <a:t>16</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D9E43F18-B6A6-4229-B00D-45D3BE53DCB9}" type="datetime'''''''''''''''6''''''''2''''''''''''''''%'''''''''''">
              <a:rPr lang="en-US" sz="1200">
                <a:solidFill>
                  <a:schemeClr val="tx2"/>
                </a:solidFill>
              </a:rPr>
              <a:pPr/>
              <a:t>62%</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25" name="Text Placeholder 29"/>
          <p:cNvSpPr>
            <a:spLocks noGrp="1"/>
          </p:cNvSpPr>
          <p:nvPr>
            <p:custDataLst>
              <p:tags r:id="rId6"/>
            </p:custDataLst>
          </p:nvPr>
        </p:nvSpPr>
        <p:spPr bwMode="gray">
          <a:xfrm>
            <a:off x="1062038" y="4191000"/>
            <a:ext cx="323850" cy="365125"/>
          </a:xfrm>
          <a:prstGeom prst="rect">
            <a:avLst/>
          </a:prstGeom>
          <a:noFill/>
          <a:extLst>
            <a:ext uri="{909E8E84-426E-40DD-AFC4-6F175D3DCCD1}">
              <a14:hiddenFill xmlns:a14="http://schemas.microsoft.com/office/drawing/2010/main">
                <a:solidFill>
                  <a:schemeClr val="tx2"/>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771D681C-B19B-4546-A239-D6473910D271}" type="datetime'''''''''''2'''''''''''''''''">
              <a:rPr lang="en-US" sz="1200">
                <a:solidFill>
                  <a:schemeClr val="bg1"/>
                </a:solidFill>
              </a:rPr>
              <a:pPr/>
              <a:t>2</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A40AB1D0-0346-4C0A-BB63-ABE7A00F2D12}" type="datetime'''''''''''''''''8''''''''''''''''''%'''''''">
              <a:rPr lang="en-US" sz="1200">
                <a:solidFill>
                  <a:schemeClr val="bg1"/>
                </a:solidFill>
              </a:rPr>
              <a:pPr/>
              <a:t>8%</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4" name="Text Placeholder 28"/>
          <p:cNvSpPr>
            <a:spLocks noGrp="1"/>
          </p:cNvSpPr>
          <p:nvPr>
            <p:custDataLst>
              <p:tags r:id="rId7"/>
            </p:custDataLst>
          </p:nvPr>
        </p:nvSpPr>
        <p:spPr bwMode="gray">
          <a:xfrm>
            <a:off x="1751013" y="468630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4500BE5E-CC7E-438B-AEC6-BB5201BEA08B}" type="datetime'''''''''''''4'''''''''''''''''''''''''''''''''''''">
              <a:rPr lang="en-US" sz="1200" smtClean="0">
                <a:solidFill>
                  <a:schemeClr val="bg1"/>
                </a:solidFill>
                <a:latin typeface="Calibri"/>
                <a:sym typeface="Calibri"/>
              </a:rPr>
              <a:pPr marL="0" indent="0" algn="ctr">
                <a:spcBef>
                  <a:spcPct val="0"/>
                </a:spcBef>
                <a:buNone/>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08099054-3E79-43B7-9249-0342B68F442C}" type="datetime'''1''''''''''''''5''''''''''''''''''''''%'''''''''">
              <a:rPr lang="en-US" sz="1200">
                <a:solidFill>
                  <a:schemeClr val="bg1"/>
                </a:solidFill>
              </a:rPr>
              <a:pPr/>
              <a:t>15%</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3" name="Text Placeholder 27"/>
          <p:cNvSpPr>
            <a:spLocks noGrp="1"/>
          </p:cNvSpPr>
          <p:nvPr>
            <p:custDataLst>
              <p:tags r:id="rId8"/>
            </p:custDataLst>
          </p:nvPr>
        </p:nvSpPr>
        <p:spPr bwMode="gray">
          <a:xfrm>
            <a:off x="2849563" y="438943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7814DD3C-55B6-4C2F-86A3-E0BBC56883FC}"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75604CD6-40AE-4E60-A7F2-4518CDFBD75A}" type="datetime'''''''1''''''''''''''5''''''''''''''''''''''''''''''''''''%'">
              <a:rPr lang="en-US" sz="1200">
                <a:solidFill>
                  <a:schemeClr val="bg1"/>
                </a:solidFill>
              </a:rPr>
              <a:pPr/>
              <a:t>15%</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6" name="TextBox 25"/>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graphicFrame>
        <p:nvGraphicFramePr>
          <p:cNvPr id="41" name="Object 40"/>
          <p:cNvGraphicFramePr>
            <a:graphicFrameLocks noChangeAspect="1"/>
          </p:cNvGraphicFramePr>
          <p:nvPr>
            <p:custDataLst>
              <p:tags r:id="rId9"/>
            </p:custDataLst>
            <p:extLst>
              <p:ext uri="{D42A27DB-BD31-4B8C-83A1-F6EECF244321}">
                <p14:modId xmlns:p14="http://schemas.microsoft.com/office/powerpoint/2010/main" val="1349953038"/>
              </p:ext>
            </p:extLst>
          </p:nvPr>
        </p:nvGraphicFramePr>
        <p:xfrm>
          <a:off x="5181600" y="2057401"/>
          <a:ext cx="3190971" cy="3200333"/>
        </p:xfrm>
        <a:graphic>
          <a:graphicData uri="http://schemas.openxmlformats.org/presentationml/2006/ole">
            <mc:AlternateContent xmlns:mc="http://schemas.openxmlformats.org/markup-compatibility/2006">
              <mc:Choice xmlns:v="urn:schemas-microsoft-com:vml" Requires="v">
                <p:oleObj spid="_x0000_s27279" name="Chart" r:id="rId39" imgW="3190971" imgH="3200333" progId="MSGraph.Chart.8">
                  <p:embed followColorScheme="full"/>
                </p:oleObj>
              </mc:Choice>
              <mc:Fallback>
                <p:oleObj name="Chart" r:id="rId39" imgW="3190971" imgH="3200333" progId="MSGraph.Chart.8">
                  <p:embed followColorScheme="full"/>
                  <p:pic>
                    <p:nvPicPr>
                      <p:cNvPr id="0" name=""/>
                      <p:cNvPicPr>
                        <a:picLocks noChangeAspect="1" noChangeArrowheads="1"/>
                      </p:cNvPicPr>
                      <p:nvPr/>
                    </p:nvPicPr>
                    <p:blipFill>
                      <a:blip r:embed="rId40"/>
                      <a:srcRect/>
                      <a:stretch>
                        <a:fillRect/>
                      </a:stretch>
                    </p:blipFill>
                    <p:spPr bwMode="auto">
                      <a:xfrm>
                        <a:off x="5181600" y="2057401"/>
                        <a:ext cx="3190971" cy="3200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28"/>
          <p:cNvSpPr>
            <a:spLocks noGrp="1"/>
          </p:cNvSpPr>
          <p:nvPr>
            <p:custDataLst>
              <p:tags r:id="rId10"/>
            </p:custDataLst>
          </p:nvPr>
        </p:nvSpPr>
        <p:spPr bwMode="gray">
          <a:xfrm>
            <a:off x="7248525" y="449738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8B42CFD7-10FA-409C-8BDC-17CB70AB8AC0}" type="datetime'''''''''''''1''''0'''''''''''''''''''''">
              <a:rPr lang="en-US" sz="1200">
                <a:solidFill>
                  <a:schemeClr val="bg1"/>
                </a:solidFill>
              </a:rPr>
              <a:pPr/>
              <a:t>10</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43F5225A-7D78-4A04-9081-75FC8FB0740F}" type="datetime'''''''''3''''7''''''''''''''''''''''%'''''''''''''">
              <a:rPr lang="en-US" sz="1200">
                <a:solidFill>
                  <a:schemeClr val="bg1"/>
                </a:solidFill>
              </a:rPr>
              <a:pPr/>
              <a:t>37%</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9" name="Text Placeholder 27"/>
          <p:cNvSpPr>
            <a:spLocks noGrp="1"/>
          </p:cNvSpPr>
          <p:nvPr>
            <p:custDataLst>
              <p:tags r:id="rId11"/>
            </p:custDataLst>
          </p:nvPr>
        </p:nvSpPr>
        <p:spPr bwMode="gray">
          <a:xfrm>
            <a:off x="7635875" y="2876550"/>
            <a:ext cx="401638" cy="365125"/>
          </a:xfrm>
          <a:prstGeom prst="rect">
            <a:avLst/>
          </a:prstGeom>
          <a:noFill/>
          <a:extLst>
            <a:ext uri="{909E8E84-426E-40DD-AFC4-6F175D3DCCD1}">
              <a14:hiddenFill xmlns:a14="http://schemas.microsoft.com/office/drawing/2010/main">
                <a:solidFill>
                  <a:schemeClr val="accent2"/>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B6E5F1A3-29CA-435E-A072-83D5EFB2DF3B}" type="datetime'''''''''''''''''''''''''''''''''''''3'''''''''''''''''''''">
              <a:rPr lang="en-US" sz="1200">
                <a:solidFill>
                  <a:schemeClr val="bg1"/>
                </a:solidFill>
              </a:rPr>
              <a:pPr/>
              <a:t>3</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3EDC9860-14B4-4DD0-8046-75BB2928E2E6}" type="datetime'1''''''''''1''''''''''''''%'''''''''''''''''''''''''''''''">
              <a:rPr lang="en-US" sz="1200">
                <a:solidFill>
                  <a:schemeClr val="bg1"/>
                </a:solidFill>
              </a:rPr>
              <a:pPr/>
              <a:t>11%</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6" name="Text Placeholder 29"/>
          <p:cNvSpPr>
            <a:spLocks noGrp="1"/>
          </p:cNvSpPr>
          <p:nvPr>
            <p:custDataLst>
              <p:tags r:id="rId12"/>
            </p:custDataLst>
          </p:nvPr>
        </p:nvSpPr>
        <p:spPr bwMode="gray">
          <a:xfrm>
            <a:off x="5826125" y="4429125"/>
            <a:ext cx="323850" cy="365125"/>
          </a:xfrm>
          <a:prstGeom prst="rect">
            <a:avLst/>
          </a:prstGeom>
          <a:solidFill>
            <a:schemeClr val="tx2"/>
          </a:solidFill>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DF98CD36-B9FB-4411-85C6-2FDCB6A69FB5}" type="datetime'''1'''''''''''''''''''''''''''">
              <a:rPr lang="en-US" sz="1200">
                <a:solidFill>
                  <a:schemeClr val="bg1"/>
                </a:solidFill>
              </a:rPr>
              <a:pPr/>
              <a:t>1</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374A4409-83A2-45E0-BFE9-A9B96415B470}" type="datetime'''''''4''''''''''''''''''''''''''''''''''''''''%'''''''">
              <a:rPr lang="en-US" sz="1200">
                <a:solidFill>
                  <a:schemeClr val="bg1"/>
                </a:solidFill>
              </a:rPr>
              <a:pPr/>
              <a:t>4%</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82" name="Text Placeholder 18"/>
          <p:cNvSpPr>
            <a:spLocks noGrp="1"/>
          </p:cNvSpPr>
          <p:nvPr>
            <p:custDataLst>
              <p:tags r:id="rId13"/>
            </p:custDataLst>
          </p:nvPr>
        </p:nvSpPr>
        <p:spPr bwMode="gray">
          <a:xfrm>
            <a:off x="5319713" y="341153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604C9043-E86C-4CE4-AE87-34B4E5391C08}" type="datetime'''''''''''''''''''''''''''''''''''''''7'''''">
              <a:rPr lang="en-US" sz="1200">
                <a:solidFill>
                  <a:schemeClr val="bg1"/>
                </a:solidFill>
                <a:latin typeface="Calibri"/>
                <a:cs typeface="Arial"/>
                <a:sym typeface="Calibri"/>
              </a:rPr>
              <a:pPr marL="0" indent="0" algn="ctr">
                <a:spcBef>
                  <a:spcPct val="0"/>
                </a:spcBef>
                <a:buNone/>
              </a:pPr>
              <a:t>7</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CF73D230-40F6-4990-B151-DC20EF6B47D7}" type="datetime'''''''''''2''''''''''6''''''%'''''''''''''''''''''''''''''''''">
              <a:rPr lang="en-US" sz="1200" smtClean="0">
                <a:solidFill>
                  <a:schemeClr val="bg1"/>
                </a:solidFill>
                <a:latin typeface="Calibri"/>
                <a:cs typeface="Arial"/>
                <a:sym typeface="Calibri"/>
              </a:rPr>
              <a:pPr marL="0" indent="0" algn="ctr">
                <a:spcBef>
                  <a:spcPct val="0"/>
                </a:spcBef>
                <a:buNone/>
              </a:pPr>
              <a:t>26%</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3" name="Text Placeholder 26"/>
          <p:cNvSpPr>
            <a:spLocks noGrp="1"/>
          </p:cNvSpPr>
          <p:nvPr>
            <p:custDataLst>
              <p:tags r:id="rId14"/>
            </p:custDataLst>
          </p:nvPr>
        </p:nvSpPr>
        <p:spPr bwMode="gray">
          <a:xfrm>
            <a:off x="6581775" y="221456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CCDFCC9D-CAAE-4667-B6A2-5A1E2665F3D3}" type="datetime'''''''''''''''''''''''''''6'''''''''''''''''''''''">
              <a:rPr lang="en-US" sz="1200">
                <a:solidFill>
                  <a:schemeClr val="tx2"/>
                </a:solidFill>
              </a:rPr>
              <a:pPr/>
              <a:t>6</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DFEF9B43-07DF-465C-B7C1-3363B0D00105}" type="datetime'''''''''''''''''''''''''''''''''''2''''''''2%'''''''''''''''''">
              <a:rPr lang="en-US" sz="1200">
                <a:solidFill>
                  <a:schemeClr val="tx2"/>
                </a:solidFill>
              </a:rPr>
              <a:pPr/>
              <a:t>22%</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20" name="Rectangle 19"/>
          <p:cNvSpPr/>
          <p:nvPr>
            <p:custDataLst>
              <p:tags r:id="rId15"/>
            </p:custDataLst>
          </p:nvPr>
        </p:nvSpPr>
        <p:spPr bwMode="auto">
          <a:xfrm>
            <a:off x="165100" y="5383213"/>
            <a:ext cx="179388"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custDataLst>
              <p:tags r:id="rId16"/>
            </p:custDataLst>
          </p:nvPr>
        </p:nvSpPr>
        <p:spPr bwMode="auto">
          <a:xfrm>
            <a:off x="1281113" y="5383213"/>
            <a:ext cx="179388"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custDataLst>
              <p:tags r:id="rId17"/>
            </p:custDataLst>
          </p:nvPr>
        </p:nvSpPr>
        <p:spPr bwMode="auto">
          <a:xfrm>
            <a:off x="2232025" y="5383213"/>
            <a:ext cx="179387"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custDataLst>
              <p:tags r:id="rId18"/>
            </p:custDataLst>
          </p:nvPr>
        </p:nvSpPr>
        <p:spPr bwMode="auto">
          <a:xfrm>
            <a:off x="3119438" y="5383213"/>
            <a:ext cx="179387"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 Placeholder 5"/>
          <p:cNvSpPr>
            <a:spLocks noGrp="1"/>
          </p:cNvSpPr>
          <p:nvPr>
            <p:custDataLst>
              <p:tags r:id="rId19"/>
            </p:custDataLst>
          </p:nvPr>
        </p:nvSpPr>
        <p:spPr bwMode="auto">
          <a:xfrm>
            <a:off x="395288" y="5380038"/>
            <a:ext cx="78422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36BCFDC9-DB5F-424E-BC35-FF22523B0097}" type="datetime'''S''''''''''''''''''''tro''''''ng''&#10;au''''thentic''''at''ion'">
              <a:rPr lang="en-US" sz="1000">
                <a:latin typeface="Arial"/>
                <a:cs typeface="Arial"/>
                <a:sym typeface="Arial"/>
              </a:rPr>
              <a:pPr/>
              <a:t>Strong
authentication</a:t>
            </a:fld>
            <a:endParaRPr lang="en-GB" sz="1000" dirty="0">
              <a:latin typeface="Arial"/>
              <a:cs typeface="Arial"/>
              <a:sym typeface="Arial"/>
            </a:endParaRPr>
          </a:p>
        </p:txBody>
      </p:sp>
      <p:sp>
        <p:nvSpPr>
          <p:cNvPr id="53" name="Text Placeholder 3"/>
          <p:cNvSpPr>
            <a:spLocks noGrp="1"/>
          </p:cNvSpPr>
          <p:nvPr>
            <p:custDataLst>
              <p:tags r:id="rId20"/>
            </p:custDataLst>
          </p:nvPr>
        </p:nvSpPr>
        <p:spPr bwMode="auto">
          <a:xfrm>
            <a:off x="1511300" y="5380038"/>
            <a:ext cx="61912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35F443A5-F3DE-40AE-A1E1-5F96F7349E61}" type="datetime'''''U''s''e''rname''''/&#10;''pa''''''s''sw''o''''''''''''r''d'''">
              <a:rPr lang="en-US" sz="1000">
                <a:latin typeface="Arial"/>
                <a:cs typeface="Arial"/>
                <a:sym typeface="Arial"/>
              </a:rPr>
              <a:pPr marL="0" indent="0">
                <a:spcBef>
                  <a:spcPct val="0"/>
                </a:spcBef>
                <a:buNone/>
              </a:pPr>
              <a:t>Username/
password</a:t>
            </a:fld>
            <a:endParaRPr lang="en-GB" sz="1000" dirty="0">
              <a:latin typeface="Arial"/>
              <a:cs typeface="Arial"/>
              <a:sym typeface="Arial"/>
            </a:endParaRPr>
          </a:p>
        </p:txBody>
      </p:sp>
      <p:sp>
        <p:nvSpPr>
          <p:cNvPr id="54" name="Text Placeholder 4"/>
          <p:cNvSpPr>
            <a:spLocks noGrp="1"/>
          </p:cNvSpPr>
          <p:nvPr>
            <p:custDataLst>
              <p:tags r:id="rId21"/>
            </p:custDataLst>
          </p:nvPr>
        </p:nvSpPr>
        <p:spPr bwMode="auto">
          <a:xfrm>
            <a:off x="3349625" y="5380038"/>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712F40AF-5F5F-4B1C-A117-820CCFDB8804}" type="datetime'''N''''''''''o'''''''''''''''''''' ''an''''sw''''''er'''''''''">
              <a:rPr lang="en-US" sz="1000">
                <a:latin typeface="Arial"/>
                <a:cs typeface="Arial"/>
                <a:sym typeface="Arial"/>
              </a:rPr>
              <a:pPr/>
              <a:t>No answer</a:t>
            </a:fld>
            <a:endParaRPr lang="en-GB" sz="1000" dirty="0">
              <a:latin typeface="Arial"/>
              <a:cs typeface="Arial"/>
              <a:sym typeface="Arial"/>
            </a:endParaRPr>
          </a:p>
        </p:txBody>
      </p:sp>
      <p:sp>
        <p:nvSpPr>
          <p:cNvPr id="52" name="Text Placeholder 1"/>
          <p:cNvSpPr>
            <a:spLocks noGrp="1"/>
          </p:cNvSpPr>
          <p:nvPr>
            <p:custDataLst>
              <p:tags r:id="rId22"/>
            </p:custDataLst>
          </p:nvPr>
        </p:nvSpPr>
        <p:spPr bwMode="auto">
          <a:xfrm>
            <a:off x="2462213" y="5380038"/>
            <a:ext cx="55562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535AA64E-BC51-4649-B51A-26CD93DBD8BC}" type="datetime'''O''th''''''er''''''''&#10;me''''''''''asu''''re''''''''s'''''''">
              <a:rPr lang="en-US" sz="1000">
                <a:latin typeface="Arial"/>
                <a:cs typeface="Arial"/>
                <a:sym typeface="Arial"/>
              </a:rPr>
              <a:pPr marL="0" indent="0">
                <a:spcBef>
                  <a:spcPct val="0"/>
                </a:spcBef>
                <a:buNone/>
              </a:pPr>
              <a:t>Other
measures</a:t>
            </a:fld>
            <a:endParaRPr lang="en-GB" sz="1000" dirty="0">
              <a:latin typeface="Arial"/>
              <a:cs typeface="Arial"/>
              <a:sym typeface="Arial"/>
            </a:endParaRPr>
          </a:p>
        </p:txBody>
      </p:sp>
      <p:sp>
        <p:nvSpPr>
          <p:cNvPr id="66" name="Rectangle 65"/>
          <p:cNvSpPr/>
          <p:nvPr>
            <p:custDataLst>
              <p:tags r:id="rId23"/>
            </p:custDataLst>
          </p:nvPr>
        </p:nvSpPr>
        <p:spPr bwMode="auto">
          <a:xfrm>
            <a:off x="8150225" y="5348288"/>
            <a:ext cx="179387"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custDataLst>
              <p:tags r:id="rId24"/>
            </p:custDataLst>
          </p:nvPr>
        </p:nvSpPr>
        <p:spPr bwMode="auto">
          <a:xfrm>
            <a:off x="7115175" y="5348288"/>
            <a:ext cx="179387" cy="13335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custDataLst>
              <p:tags r:id="rId25"/>
            </p:custDataLst>
          </p:nvPr>
        </p:nvSpPr>
        <p:spPr bwMode="auto">
          <a:xfrm>
            <a:off x="6227763" y="5348288"/>
            <a:ext cx="179387"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custDataLst>
              <p:tags r:id="rId26"/>
            </p:custDataLst>
          </p:nvPr>
        </p:nvSpPr>
        <p:spPr bwMode="auto">
          <a:xfrm>
            <a:off x="5551488" y="5348288"/>
            <a:ext cx="179387"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custDataLst>
              <p:tags r:id="rId27"/>
            </p:custDataLst>
          </p:nvPr>
        </p:nvSpPr>
        <p:spPr bwMode="auto">
          <a:xfrm>
            <a:off x="4867275" y="5348288"/>
            <a:ext cx="179387"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 Placeholder 10"/>
          <p:cNvSpPr>
            <a:spLocks noGrp="1"/>
          </p:cNvSpPr>
          <p:nvPr>
            <p:custDataLst>
              <p:tags r:id="rId28"/>
            </p:custDataLst>
          </p:nvPr>
        </p:nvSpPr>
        <p:spPr bwMode="auto">
          <a:xfrm>
            <a:off x="7345363" y="5345113"/>
            <a:ext cx="703263"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DA8A337B-39F9-43CF-8C32-D2CB3A835056}" type="datetime'''A''cces''''''s''&#10;Co''nt''''ro''''l'''' ''Lis''''ts'''''">
              <a:rPr lang="en-US" sz="1000">
                <a:latin typeface="Arial"/>
                <a:cs typeface="Arial"/>
                <a:sym typeface="Arial"/>
              </a:rPr>
              <a:pPr marL="0" indent="0">
                <a:spcBef>
                  <a:spcPct val="0"/>
                </a:spcBef>
                <a:buNone/>
              </a:pPr>
              <a:t>Access
Control Lists</a:t>
            </a:fld>
            <a:endParaRPr lang="en-GB" sz="1000" dirty="0">
              <a:latin typeface="Arial"/>
              <a:cs typeface="Arial"/>
              <a:sym typeface="Arial"/>
            </a:endParaRPr>
          </a:p>
        </p:txBody>
      </p:sp>
      <p:sp>
        <p:nvSpPr>
          <p:cNvPr id="62" name="Text Placeholder 9"/>
          <p:cNvSpPr>
            <a:spLocks noGrp="1"/>
          </p:cNvSpPr>
          <p:nvPr>
            <p:custDataLst>
              <p:tags r:id="rId29"/>
            </p:custDataLst>
          </p:nvPr>
        </p:nvSpPr>
        <p:spPr bwMode="auto">
          <a:xfrm>
            <a:off x="6457950" y="5345113"/>
            <a:ext cx="55562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B4B89845-8696-47B8-AF14-FD7252C5230B}" type="datetime'O''t''''''h''''er&#10;''m''''''''''ea''''s''''ur''''''''''e''s'">
              <a:rPr lang="en-US" sz="1000">
                <a:latin typeface="Arial"/>
                <a:cs typeface="Arial"/>
                <a:sym typeface="Arial"/>
              </a:rPr>
              <a:pPr marL="0" indent="0">
                <a:spcBef>
                  <a:spcPct val="0"/>
                </a:spcBef>
                <a:buNone/>
              </a:pPr>
              <a:t>Other
measures</a:t>
            </a:fld>
            <a:endParaRPr lang="en-GB" sz="1000" dirty="0">
              <a:latin typeface="Arial"/>
              <a:cs typeface="Arial"/>
              <a:sym typeface="Arial"/>
            </a:endParaRPr>
          </a:p>
        </p:txBody>
      </p:sp>
      <p:sp>
        <p:nvSpPr>
          <p:cNvPr id="81" name="Text Placeholder 17"/>
          <p:cNvSpPr>
            <a:spLocks noGrp="1"/>
          </p:cNvSpPr>
          <p:nvPr>
            <p:custDataLst>
              <p:tags r:id="rId30"/>
            </p:custDataLst>
          </p:nvPr>
        </p:nvSpPr>
        <p:spPr bwMode="auto">
          <a:xfrm>
            <a:off x="8380413" y="5345113"/>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888EC203-8F63-479C-B98B-1171F2710172}" type="datetime'''''''''No a''''n''''''s''''''''wer'''''''''''''">
              <a:rPr lang="en-US" sz="1000">
                <a:latin typeface="Arial"/>
                <a:cs typeface="Arial"/>
                <a:sym typeface="Arial"/>
              </a:rPr>
              <a:pPr marL="0" indent="0">
                <a:spcBef>
                  <a:spcPct val="0"/>
                </a:spcBef>
                <a:buNone/>
              </a:pPr>
              <a:t>No answer</a:t>
            </a:fld>
            <a:endParaRPr lang="en-GB" sz="1000" dirty="0">
              <a:latin typeface="Arial"/>
              <a:cs typeface="Arial"/>
              <a:sym typeface="Arial"/>
            </a:endParaRPr>
          </a:p>
        </p:txBody>
      </p:sp>
      <p:sp>
        <p:nvSpPr>
          <p:cNvPr id="60" name="Text Placeholder 7"/>
          <p:cNvSpPr>
            <a:spLocks noGrp="1"/>
          </p:cNvSpPr>
          <p:nvPr>
            <p:custDataLst>
              <p:tags r:id="rId31"/>
            </p:custDataLst>
          </p:nvPr>
        </p:nvSpPr>
        <p:spPr bwMode="auto">
          <a:xfrm>
            <a:off x="5781675" y="5345113"/>
            <a:ext cx="3444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108C2EE3-1092-44E6-8EDE-436FE7456A1D}" type="datetime'''''''''''''''''''''''''''A''''B''AC'''''''''''''''''''''''''">
              <a:rPr lang="en-US" sz="1000">
                <a:latin typeface="Arial"/>
                <a:cs typeface="Arial"/>
                <a:sym typeface="Arial"/>
              </a:rPr>
              <a:pPr/>
              <a:t>ABAC</a:t>
            </a:fld>
            <a:endParaRPr lang="en-GB" sz="1000" dirty="0">
              <a:latin typeface="Arial"/>
              <a:cs typeface="Arial"/>
              <a:sym typeface="Arial"/>
            </a:endParaRPr>
          </a:p>
        </p:txBody>
      </p:sp>
      <p:sp>
        <p:nvSpPr>
          <p:cNvPr id="61" name="Text Placeholder 8"/>
          <p:cNvSpPr>
            <a:spLocks noGrp="1"/>
          </p:cNvSpPr>
          <p:nvPr>
            <p:custDataLst>
              <p:tags r:id="rId32"/>
            </p:custDataLst>
          </p:nvPr>
        </p:nvSpPr>
        <p:spPr bwMode="auto">
          <a:xfrm>
            <a:off x="5097463" y="5345113"/>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A5DF7CDA-70D4-40AE-9E86-1B8D2718DEE2}" type="datetime'''''''''R''''''''''''B''''''A''C'''''''''''''''''''''''''''">
              <a:rPr lang="en-US" sz="1000">
                <a:latin typeface="Arial"/>
                <a:cs typeface="Arial"/>
                <a:sym typeface="Arial"/>
              </a:rPr>
              <a:pPr/>
              <a:t>RBAC</a:t>
            </a:fld>
            <a:endParaRPr lang="en-GB" sz="1000" dirty="0">
              <a:latin typeface="Arial"/>
              <a:cs typeface="Arial"/>
              <a:sym typeface="Arial"/>
            </a:endParaRPr>
          </a:p>
        </p:txBody>
      </p:sp>
      <p:sp>
        <p:nvSpPr>
          <p:cNvPr id="64" name="TextBox 63"/>
          <p:cNvSpPr txBox="1"/>
          <p:nvPr/>
        </p:nvSpPr>
        <p:spPr>
          <a:xfrm>
            <a:off x="539552" y="1692275"/>
            <a:ext cx="3352552" cy="369332"/>
          </a:xfrm>
          <a:prstGeom prst="rect">
            <a:avLst/>
          </a:prstGeom>
          <a:noFill/>
        </p:spPr>
        <p:txBody>
          <a:bodyPr wrap="square" rtlCol="0">
            <a:spAutoFit/>
          </a:bodyPr>
          <a:lstStyle/>
          <a:p>
            <a:pPr algn="ctr"/>
            <a:r>
              <a:rPr lang="en-US" dirty="0" smtClean="0">
                <a:latin typeface="+mn-lt"/>
              </a:rPr>
              <a:t>Authentication</a:t>
            </a:r>
            <a:endParaRPr lang="en-US" dirty="0">
              <a:latin typeface="+mn-lt"/>
            </a:endParaRPr>
          </a:p>
        </p:txBody>
      </p:sp>
      <p:sp>
        <p:nvSpPr>
          <p:cNvPr id="69" name="TextBox 68"/>
          <p:cNvSpPr txBox="1"/>
          <p:nvPr/>
        </p:nvSpPr>
        <p:spPr>
          <a:xfrm>
            <a:off x="5030118" y="1692275"/>
            <a:ext cx="3352552" cy="369332"/>
          </a:xfrm>
          <a:prstGeom prst="rect">
            <a:avLst/>
          </a:prstGeom>
          <a:noFill/>
        </p:spPr>
        <p:txBody>
          <a:bodyPr wrap="square" rtlCol="0">
            <a:spAutoFit/>
          </a:bodyPr>
          <a:lstStyle/>
          <a:p>
            <a:pPr algn="ctr"/>
            <a:r>
              <a:rPr lang="en-US" dirty="0" smtClean="0">
                <a:latin typeface="+mn-lt"/>
              </a:rPr>
              <a:t>Authorisation</a:t>
            </a:r>
            <a:endParaRPr lang="en-US" dirty="0">
              <a:latin typeface="+mn-lt"/>
            </a:endParaRPr>
          </a:p>
        </p:txBody>
      </p:sp>
      <p:sp>
        <p:nvSpPr>
          <p:cNvPr id="65" name="Rectangle 64"/>
          <p:cNvSpPr/>
          <p:nvPr/>
        </p:nvSpPr>
        <p:spPr>
          <a:xfrm>
            <a:off x="107505" y="5870575"/>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Three countries (PT, IE, IT) use a </a:t>
            </a:r>
            <a:r>
              <a:rPr lang="en-GB" sz="1200" dirty="0" smtClean="0">
                <a:solidFill>
                  <a:schemeClr val="bg1">
                    <a:lumMod val="50000"/>
                  </a:schemeClr>
                </a:solidFill>
              </a:rPr>
              <a:t>two-factor authentication depending </a:t>
            </a:r>
            <a:r>
              <a:rPr lang="en-GB" sz="1200" dirty="0">
                <a:solidFill>
                  <a:schemeClr val="bg1">
                    <a:lumMod val="50000"/>
                  </a:schemeClr>
                </a:solidFill>
              </a:rPr>
              <a:t>on the system used and the type of data </a:t>
            </a:r>
            <a:r>
              <a:rPr lang="en-GB" sz="1200" dirty="0" smtClean="0">
                <a:solidFill>
                  <a:schemeClr val="bg1">
                    <a:lumMod val="50000"/>
                  </a:schemeClr>
                </a:solidFill>
              </a:rPr>
              <a:t>held.</a:t>
            </a:r>
            <a:endParaRPr lang="en-GB" sz="1200" dirty="0">
              <a:solidFill>
                <a:schemeClr val="bg1">
                  <a:lumMod val="50000"/>
                </a:schemeClr>
              </a:solidFill>
            </a:endParaRPr>
          </a:p>
        </p:txBody>
      </p:sp>
      <p:sp>
        <p:nvSpPr>
          <p:cNvPr id="76" name="Rectangle 75"/>
          <p:cNvSpPr/>
          <p:nvPr/>
        </p:nvSpPr>
        <p:spPr>
          <a:xfrm>
            <a:off x="4716496" y="5870575"/>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lumMod val="50000"/>
                  </a:schemeClr>
                </a:solidFill>
              </a:rPr>
              <a:t>Other measures depend on </a:t>
            </a:r>
            <a:r>
              <a:rPr lang="en-GB" sz="1200" dirty="0" smtClean="0">
                <a:solidFill>
                  <a:schemeClr val="bg1">
                    <a:lumMod val="50000"/>
                  </a:schemeClr>
                </a:solidFill>
              </a:rPr>
              <a:t>the application and system used, and </a:t>
            </a:r>
            <a:r>
              <a:rPr lang="en-GB" sz="1200" dirty="0">
                <a:solidFill>
                  <a:schemeClr val="bg1">
                    <a:lumMod val="50000"/>
                  </a:schemeClr>
                </a:solidFill>
              </a:rPr>
              <a:t>the type of data </a:t>
            </a:r>
            <a:r>
              <a:rPr lang="en-GB" sz="1200" dirty="0" smtClean="0">
                <a:solidFill>
                  <a:schemeClr val="bg1">
                    <a:lumMod val="50000"/>
                  </a:schemeClr>
                </a:solidFill>
              </a:rPr>
              <a:t>held. </a:t>
            </a:r>
            <a:endParaRPr lang="en-GB" sz="1200" dirty="0">
              <a:solidFill>
                <a:schemeClr val="bg1">
                  <a:lumMod val="50000"/>
                </a:schemeClr>
              </a:solidFill>
            </a:endParaRPr>
          </a:p>
          <a:p>
            <a:r>
              <a:rPr lang="fr-FR" sz="1200" dirty="0" smtClean="0">
                <a:solidFill>
                  <a:schemeClr val="bg1">
                    <a:lumMod val="50000"/>
                  </a:schemeClr>
                </a:solidFill>
              </a:rPr>
              <a:t>One </a:t>
            </a:r>
            <a:r>
              <a:rPr lang="en-US" sz="1200" dirty="0" smtClean="0">
                <a:solidFill>
                  <a:schemeClr val="bg1">
                    <a:lumMod val="50000"/>
                  </a:schemeClr>
                </a:solidFill>
              </a:rPr>
              <a:t>country (LU) </a:t>
            </a:r>
            <a:r>
              <a:rPr lang="en-US" sz="1200" dirty="0">
                <a:solidFill>
                  <a:schemeClr val="bg1">
                    <a:lumMod val="50000"/>
                  </a:schemeClr>
                </a:solidFill>
              </a:rPr>
              <a:t>i</a:t>
            </a:r>
            <a:r>
              <a:rPr lang="en-US" sz="1200" dirty="0" smtClean="0">
                <a:solidFill>
                  <a:schemeClr val="bg1">
                    <a:lumMod val="50000"/>
                  </a:schemeClr>
                </a:solidFill>
              </a:rPr>
              <a:t>s using both RBAC and ACL.</a:t>
            </a:r>
            <a:endParaRPr lang="en-US" sz="1200" dirty="0">
              <a:solidFill>
                <a:schemeClr val="bg1">
                  <a:lumMod val="50000"/>
                </a:schemeClr>
              </a:solidFill>
            </a:endParaRPr>
          </a:p>
        </p:txBody>
      </p:sp>
      <p:sp>
        <p:nvSpPr>
          <p:cNvPr id="47" name="Freeform 46"/>
          <p:cNvSpPr/>
          <p:nvPr/>
        </p:nvSpPr>
        <p:spPr>
          <a:xfrm rot="16907973">
            <a:off x="3429807" y="2934368"/>
            <a:ext cx="924594" cy="249488"/>
          </a:xfrm>
          <a:custGeom>
            <a:avLst/>
            <a:gdLst>
              <a:gd name="connsiteX0" fmla="*/ 13727 w 1421613"/>
              <a:gd name="connsiteY0" fmla="*/ 0 h 478989"/>
              <a:gd name="connsiteX1" fmla="*/ 202413 w 1421613"/>
              <a:gd name="connsiteY1" fmla="*/ 478971 h 478989"/>
              <a:gd name="connsiteX2" fmla="*/ 1421613 w 1421613"/>
              <a:gd name="connsiteY2" fmla="*/ 14514 h 478989"/>
            </a:gdLst>
            <a:ahLst/>
            <a:cxnLst>
              <a:cxn ang="0">
                <a:pos x="connsiteX0" y="connsiteY0"/>
              </a:cxn>
              <a:cxn ang="0">
                <a:pos x="connsiteX1" y="connsiteY1"/>
              </a:cxn>
              <a:cxn ang="0">
                <a:pos x="connsiteX2" y="connsiteY2"/>
              </a:cxn>
            </a:cxnLst>
            <a:rect l="l" t="t" r="r" b="b"/>
            <a:pathLst>
              <a:path w="1421613" h="478989">
                <a:moveTo>
                  <a:pt x="13727" y="0"/>
                </a:moveTo>
                <a:cubicBezTo>
                  <a:pt x="-9254" y="238276"/>
                  <a:pt x="-32235" y="476552"/>
                  <a:pt x="202413" y="478971"/>
                </a:cubicBezTo>
                <a:cubicBezTo>
                  <a:pt x="437061" y="481390"/>
                  <a:pt x="929337" y="247952"/>
                  <a:pt x="1421613" y="1451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3167744" y="1556792"/>
            <a:ext cx="2052328" cy="1107996"/>
          </a:xfrm>
          <a:prstGeom prst="rect">
            <a:avLst/>
          </a:prstGeom>
        </p:spPr>
        <p:txBody>
          <a:bodyPr wrap="square">
            <a:spAutoFit/>
          </a:bodyPr>
          <a:lstStyle/>
          <a:p>
            <a:pPr marL="174625" lvl="2">
              <a:lnSpc>
                <a:spcPct val="150000"/>
              </a:lnSpc>
              <a:spcBef>
                <a:spcPts val="500"/>
              </a:spcBef>
              <a:buClr>
                <a:schemeClr val="tx1"/>
              </a:buClr>
            </a:pPr>
            <a:r>
              <a:rPr lang="en-GB" sz="1100" b="1" dirty="0" smtClean="0">
                <a:solidFill>
                  <a:schemeClr val="bg2"/>
                </a:solidFill>
                <a:latin typeface="+mn-lt"/>
                <a:cs typeface="Arial" panose="020B0604020202020204" pitchFamily="34" charset="0"/>
              </a:rPr>
              <a:t>Strong authentication via different means </a:t>
            </a:r>
            <a:r>
              <a:rPr lang="en-GB" sz="1100" dirty="0" smtClean="0">
                <a:solidFill>
                  <a:schemeClr val="bg2"/>
                </a:solidFill>
                <a:latin typeface="+mn-lt"/>
                <a:cs typeface="Arial" panose="020B0604020202020204" pitchFamily="34" charset="0"/>
              </a:rPr>
              <a:t>(via </a:t>
            </a:r>
            <a:r>
              <a:rPr lang="en-GB" sz="1100" dirty="0">
                <a:solidFill>
                  <a:schemeClr val="bg2"/>
                </a:solidFill>
                <a:latin typeface="+mn-lt"/>
                <a:cs typeface="Arial" panose="020B0604020202020204" pitchFamily="34" charset="0"/>
              </a:rPr>
              <a:t>tokens, smartcards, SMS, etc.) as well as </a:t>
            </a:r>
            <a:r>
              <a:rPr lang="en-GB" sz="1100" dirty="0" smtClean="0">
                <a:solidFill>
                  <a:schemeClr val="bg2"/>
                </a:solidFill>
                <a:latin typeface="+mn-lt"/>
                <a:cs typeface="Arial" panose="020B0604020202020204" pitchFamily="34" charset="0"/>
              </a:rPr>
              <a:t>via </a:t>
            </a:r>
            <a:r>
              <a:rPr lang="en-GB" sz="1100" b="1" dirty="0" smtClean="0">
                <a:solidFill>
                  <a:schemeClr val="bg2"/>
                </a:solidFill>
                <a:latin typeface="+mn-lt"/>
                <a:cs typeface="Arial" panose="020B0604020202020204" pitchFamily="34" charset="0"/>
              </a:rPr>
              <a:t>eID card.</a:t>
            </a:r>
            <a:endParaRPr lang="en-US" sz="1100" dirty="0">
              <a:solidFill>
                <a:schemeClr val="bg2"/>
              </a:solidFill>
              <a:latin typeface="+mn-lt"/>
              <a:cs typeface="Arial" panose="020B0604020202020204" pitchFamily="34" charset="0"/>
            </a:endParaRPr>
          </a:p>
        </p:txBody>
      </p:sp>
    </p:spTree>
    <p:extLst>
      <p:ext uri="{BB962C8B-B14F-4D97-AF65-F5344CB8AC3E}">
        <p14:creationId xmlns:p14="http://schemas.microsoft.com/office/powerpoint/2010/main" val="159206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501459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310" name="think-cell Slide" r:id="rId32" imgW="270" imgH="270" progId="TCLayout.ActiveDocument.1">
                  <p:embed/>
                </p:oleObj>
              </mc:Choice>
              <mc:Fallback>
                <p:oleObj name="think-cell Slide" r:id="rId32" imgW="270" imgH="270"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200">
              <a:latin typeface="Calibri"/>
              <a:cs typeface="Arial"/>
              <a:sym typeface="Calibri"/>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17</a:t>
            </a:fld>
            <a:endParaRPr lang="en-GB" dirty="0"/>
          </a:p>
        </p:txBody>
      </p:sp>
      <p:sp>
        <p:nvSpPr>
          <p:cNvPr id="4" name="TextBox 3"/>
          <p:cNvSpPr txBox="1"/>
          <p:nvPr/>
        </p:nvSpPr>
        <p:spPr>
          <a:xfrm>
            <a:off x="107505" y="908720"/>
            <a:ext cx="8928546" cy="646331"/>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in order </a:t>
            </a:r>
            <a:r>
              <a:rPr lang="en-GB" b="1" dirty="0" smtClean="0">
                <a:solidFill>
                  <a:schemeClr val="bg1"/>
                </a:solidFill>
                <a:latin typeface="+mn-lt"/>
              </a:rPr>
              <a:t>to ensure traceability, non-repudiation</a:t>
            </a:r>
            <a:r>
              <a:rPr lang="en-GB" b="1" dirty="0">
                <a:solidFill>
                  <a:schemeClr val="bg1"/>
                </a:solidFill>
                <a:latin typeface="+mn-lt"/>
              </a:rPr>
              <a:t> </a:t>
            </a:r>
            <a:r>
              <a:rPr lang="en-GB" b="1" dirty="0" smtClean="0">
                <a:solidFill>
                  <a:schemeClr val="bg1"/>
                </a:solidFill>
                <a:latin typeface="+mn-lt"/>
              </a:rPr>
              <a:t>and integrity?</a:t>
            </a:r>
            <a:endParaRPr lang="en-GB" b="1" dirty="0">
              <a:solidFill>
                <a:schemeClr val="bg1"/>
              </a:solidFill>
              <a:latin typeface="+mn-lt"/>
            </a:endParaRPr>
          </a:p>
        </p:txBody>
      </p:sp>
      <p:graphicFrame>
        <p:nvGraphicFramePr>
          <p:cNvPr id="22" name="Object 21"/>
          <p:cNvGraphicFramePr>
            <a:graphicFrameLocks noChangeAspect="1"/>
          </p:cNvGraphicFramePr>
          <p:nvPr>
            <p:custDataLst>
              <p:tags r:id="rId4"/>
            </p:custDataLst>
            <p:extLst>
              <p:ext uri="{D42A27DB-BD31-4B8C-83A1-F6EECF244321}">
                <p14:modId xmlns:p14="http://schemas.microsoft.com/office/powerpoint/2010/main" val="2180102357"/>
              </p:ext>
            </p:extLst>
          </p:nvPr>
        </p:nvGraphicFramePr>
        <p:xfrm>
          <a:off x="685800" y="2095500"/>
          <a:ext cx="3124296" cy="3124211"/>
        </p:xfrm>
        <a:graphic>
          <a:graphicData uri="http://schemas.openxmlformats.org/presentationml/2006/ole">
            <mc:AlternateContent xmlns:mc="http://schemas.openxmlformats.org/markup-compatibility/2006">
              <mc:Choice xmlns:v="urn:schemas-microsoft-com:vml" Requires="v">
                <p:oleObj spid="_x0000_s29311" name="Chart" r:id="rId34" imgW="3124296" imgH="3124211" progId="MSGraph.Chart.8">
                  <p:embed followColorScheme="full"/>
                </p:oleObj>
              </mc:Choice>
              <mc:Fallback>
                <p:oleObj name="Chart" r:id="rId34" imgW="3124296" imgH="3124211" progId="MSGraph.Chart.8">
                  <p:embed followColorScheme="full"/>
                  <p:pic>
                    <p:nvPicPr>
                      <p:cNvPr id="0" name=""/>
                      <p:cNvPicPr>
                        <a:picLocks noChangeAspect="1" noChangeArrowheads="1"/>
                      </p:cNvPicPr>
                      <p:nvPr/>
                    </p:nvPicPr>
                    <p:blipFill>
                      <a:blip r:embed="rId35"/>
                      <a:srcRect/>
                      <a:stretch>
                        <a:fillRect/>
                      </a:stretch>
                    </p:blipFill>
                    <p:spPr bwMode="auto">
                      <a:xfrm>
                        <a:off x="685800" y="2095500"/>
                        <a:ext cx="3124296" cy="3124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Placeholder 27"/>
          <p:cNvSpPr>
            <a:spLocks noGrp="1"/>
          </p:cNvSpPr>
          <p:nvPr>
            <p:custDataLst>
              <p:tags r:id="rId5"/>
            </p:custDataLst>
          </p:nvPr>
        </p:nvSpPr>
        <p:spPr bwMode="gray">
          <a:xfrm>
            <a:off x="3008313" y="417830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16ECB5AB-3EB1-4D0E-B62A-F10B60F4C123}" type="datetime'''''''''''''''''''''''''''''''''''11'''''''''">
              <a:rPr lang="en-US" sz="1200">
                <a:solidFill>
                  <a:schemeClr val="bg1"/>
                </a:solidFill>
              </a:rPr>
              <a:pPr/>
              <a:t>11</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FB5221C0-98A5-4840-90CB-0A6AE45907CF}" type="datetime'''''''''''''''''''''''2''''''6%'''''''''''''''''''''''">
              <a:rPr lang="en-US" sz="1200">
                <a:solidFill>
                  <a:schemeClr val="bg1"/>
                </a:solidFill>
              </a:rPr>
              <a:pPr/>
              <a:t>26%</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30" name="Text Placeholder 26"/>
          <p:cNvSpPr>
            <a:spLocks noGrp="1"/>
          </p:cNvSpPr>
          <p:nvPr>
            <p:custDataLst>
              <p:tags r:id="rId6"/>
            </p:custDataLst>
          </p:nvPr>
        </p:nvSpPr>
        <p:spPr bwMode="gray">
          <a:xfrm>
            <a:off x="2038350" y="223361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023C42C5-3C04-4863-B8DA-984BE4FD77E8}" type="datetime'''''''''''''''''''''''19'''''">
              <a:rPr lang="en-US" sz="1200">
                <a:solidFill>
                  <a:schemeClr val="tx2"/>
                </a:solidFill>
              </a:rPr>
              <a:pPr/>
              <a:t>19</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4CB75B41-61B9-4E49-8496-71E53584F274}" type="datetime'''''''''4''''''''''''''''''''4''''''''''''''%'''''''">
              <a:rPr lang="en-US" sz="1200">
                <a:solidFill>
                  <a:schemeClr val="tx2"/>
                </a:solidFill>
              </a:rPr>
              <a:pPr/>
              <a:t>44%</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27" name="Text Placeholder 1"/>
          <p:cNvSpPr>
            <a:spLocks noGrp="1"/>
          </p:cNvSpPr>
          <p:nvPr>
            <p:custDataLst>
              <p:tags r:id="rId7"/>
            </p:custDataLst>
          </p:nvPr>
        </p:nvSpPr>
        <p:spPr bwMode="gray">
          <a:xfrm>
            <a:off x="1265238" y="4389438"/>
            <a:ext cx="32385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5768BB2D-0C3B-4077-88E0-5B3586881DA2}" type="datetime'''''''''''''''''''''''''''''''''''''''''''''''''''''4'''''''">
              <a:rPr lang="en-US" sz="1200">
                <a:solidFill>
                  <a:schemeClr val="bg1"/>
                </a:solidFill>
                <a:cs typeface="Aria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7E932868-8A87-4912-A0B1-67FD92270854}" type="datetime'''''9''''''''''%'''''''''''''">
              <a:rPr lang="en-US" sz="1200">
                <a:solidFill>
                  <a:schemeClr val="bg1"/>
                </a:solidFill>
                <a:cs typeface="Arial"/>
              </a:rPr>
              <a:pPr/>
              <a:t>9%</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4" name="Text Placeholder 28"/>
          <p:cNvSpPr>
            <a:spLocks noGrp="1"/>
          </p:cNvSpPr>
          <p:nvPr>
            <p:custDataLst>
              <p:tags r:id="rId8"/>
            </p:custDataLst>
          </p:nvPr>
        </p:nvSpPr>
        <p:spPr bwMode="gray">
          <a:xfrm>
            <a:off x="1895475" y="4710113"/>
            <a:ext cx="32385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4C3EF6FD-0130-4BB3-B85B-26B7E5335A67}"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265ADFF7-A640-4051-B95F-EA8AC9C823A6}" type="datetime'''''''''9''''''''''%'''''''">
              <a:rPr lang="en-US" sz="1200">
                <a:solidFill>
                  <a:schemeClr val="bg1"/>
                </a:solidFill>
              </a:rPr>
              <a:pPr/>
              <a:t>9%</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51" name="Text Placeholder 20"/>
          <p:cNvSpPr>
            <a:spLocks noGrp="1"/>
          </p:cNvSpPr>
          <p:nvPr>
            <p:custDataLst>
              <p:tags r:id="rId9"/>
            </p:custDataLst>
          </p:nvPr>
        </p:nvSpPr>
        <p:spPr bwMode="gray">
          <a:xfrm>
            <a:off x="831850" y="370681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AFAA39F1-38BE-4211-810B-5BEBE6DF1DDF}" type="datetime'''''''''''''''''''''''''''''5'''''">
              <a:rPr lang="en-US" sz="1200">
                <a:solidFill>
                  <a:schemeClr val="bg1"/>
                </a:solidFill>
                <a:latin typeface="Calibri"/>
                <a:cs typeface="Arial"/>
                <a:sym typeface="Calibri"/>
              </a:rPr>
              <a:pPr marL="0" indent="0" algn="ctr">
                <a:spcBef>
                  <a:spcPct val="0"/>
                </a:spcBef>
                <a:buNone/>
              </a:pPr>
              <a:t>5</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896B71F0-46A6-4B14-94AC-41F536888D30}" type="datetime'''1''''''''''''''''''''''''''''''''2%'''''''''''''''''''''''">
              <a:rPr lang="en-US" sz="1200" smtClean="0">
                <a:solidFill>
                  <a:schemeClr val="bg1"/>
                </a:solidFill>
                <a:latin typeface="Calibri"/>
                <a:cs typeface="Arial"/>
                <a:sym typeface="Calibri"/>
              </a:rPr>
              <a:pPr marL="0" indent="0" algn="ctr">
                <a:spcBef>
                  <a:spcPct val="0"/>
                </a:spcBef>
                <a:buNone/>
              </a:pPr>
              <a:t>12%</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6" name="TextBox 25"/>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sp>
        <p:nvSpPr>
          <p:cNvPr id="20" name="Rectangle 19"/>
          <p:cNvSpPr/>
          <p:nvPr/>
        </p:nvSpPr>
        <p:spPr>
          <a:xfrm>
            <a:off x="107505" y="5871751"/>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10 countries </a:t>
            </a:r>
            <a:r>
              <a:rPr lang="en-GB" sz="1200" dirty="0" smtClean="0">
                <a:solidFill>
                  <a:schemeClr val="bg1">
                    <a:lumMod val="50000"/>
                  </a:schemeClr>
                </a:solidFill>
              </a:rPr>
              <a:t>use </a:t>
            </a:r>
            <a:r>
              <a:rPr lang="en-GB" sz="1200" dirty="0">
                <a:solidFill>
                  <a:schemeClr val="bg1">
                    <a:lumMod val="50000"/>
                  </a:schemeClr>
                </a:solidFill>
              </a:rPr>
              <a:t>a combination of these different measures in order to ensure traceability and non-repudiation.</a:t>
            </a:r>
          </a:p>
        </p:txBody>
      </p:sp>
      <p:sp>
        <p:nvSpPr>
          <p:cNvPr id="9" name="Rectangle 8"/>
          <p:cNvSpPr/>
          <p:nvPr>
            <p:custDataLst>
              <p:tags r:id="rId10"/>
            </p:custDataLst>
          </p:nvPr>
        </p:nvSpPr>
        <p:spPr bwMode="auto">
          <a:xfrm>
            <a:off x="806450" y="5368925"/>
            <a:ext cx="179387"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custDataLst>
              <p:tags r:id="rId11"/>
            </p:custDataLst>
          </p:nvPr>
        </p:nvSpPr>
        <p:spPr bwMode="auto">
          <a:xfrm>
            <a:off x="2874963" y="5368925"/>
            <a:ext cx="179388"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custDataLst>
              <p:tags r:id="rId12"/>
            </p:custDataLst>
          </p:nvPr>
        </p:nvSpPr>
        <p:spPr bwMode="auto">
          <a:xfrm>
            <a:off x="806450" y="5572125"/>
            <a:ext cx="179387"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custDataLst>
              <p:tags r:id="rId13"/>
            </p:custDataLst>
          </p:nvPr>
        </p:nvSpPr>
        <p:spPr bwMode="auto">
          <a:xfrm>
            <a:off x="1747838" y="5572125"/>
            <a:ext cx="179387" cy="133350"/>
          </a:xfrm>
          <a:prstGeom prst="rect">
            <a:avLst/>
          </a:prstGeom>
          <a:solidFill>
            <a:srgbClr val="6F8DB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custDataLst>
              <p:tags r:id="rId14"/>
            </p:custDataLst>
          </p:nvPr>
        </p:nvSpPr>
        <p:spPr bwMode="auto">
          <a:xfrm>
            <a:off x="1747838" y="5368925"/>
            <a:ext cx="179387"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3"/>
          <p:cNvSpPr>
            <a:spLocks noGrp="1"/>
          </p:cNvSpPr>
          <p:nvPr>
            <p:custDataLst>
              <p:tags r:id="rId15"/>
            </p:custDataLst>
          </p:nvPr>
        </p:nvSpPr>
        <p:spPr bwMode="auto">
          <a:xfrm>
            <a:off x="1978025" y="5365750"/>
            <a:ext cx="5905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7142B56F-BEDF-4E41-B4DD-74F34C773ADC}" type="datetime'''''A''''''u''''''''d''''''i''t ''''t''''''r''''a''i''ls'">
              <a:rPr lang="en-US" sz="1000">
                <a:latin typeface="Arial"/>
                <a:cs typeface="Arial"/>
                <a:sym typeface="Arial"/>
              </a:rPr>
              <a:pPr marL="0" indent="0">
                <a:spcBef>
                  <a:spcPct val="0"/>
                </a:spcBef>
                <a:buNone/>
              </a:pPr>
              <a:t>Audit trails</a:t>
            </a:fld>
            <a:endParaRPr lang="en-GB" sz="1000" dirty="0">
              <a:latin typeface="Arial"/>
              <a:cs typeface="Arial"/>
              <a:sym typeface="Arial"/>
            </a:endParaRPr>
          </a:p>
        </p:txBody>
      </p:sp>
      <p:sp>
        <p:nvSpPr>
          <p:cNvPr id="32" name="Text Placeholder 15"/>
          <p:cNvSpPr>
            <a:spLocks noGrp="1"/>
          </p:cNvSpPr>
          <p:nvPr>
            <p:custDataLst>
              <p:tags r:id="rId16"/>
            </p:custDataLst>
          </p:nvPr>
        </p:nvSpPr>
        <p:spPr bwMode="auto">
          <a:xfrm>
            <a:off x="1036638" y="5365750"/>
            <a:ext cx="4699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0AF766A2-1775-4B8E-88E9-5492E1A332D2}" type="datetime'''''''''''''''''L''''og'''''''' ''''''''''files'''''''''">
              <a:rPr lang="en-US" sz="1000">
                <a:latin typeface="Arial"/>
                <a:cs typeface="Arial"/>
                <a:sym typeface="Arial"/>
              </a:rPr>
              <a:pPr marL="0" indent="0">
                <a:spcBef>
                  <a:spcPct val="0"/>
                </a:spcBef>
                <a:buNone/>
              </a:pPr>
              <a:t>Log files</a:t>
            </a:fld>
            <a:endParaRPr lang="en-GB" sz="1000" dirty="0">
              <a:latin typeface="Arial"/>
              <a:cs typeface="Arial"/>
              <a:sym typeface="Arial"/>
            </a:endParaRPr>
          </a:p>
        </p:txBody>
      </p:sp>
      <p:sp>
        <p:nvSpPr>
          <p:cNvPr id="31" name="Text Placeholder 14"/>
          <p:cNvSpPr>
            <a:spLocks noGrp="1"/>
          </p:cNvSpPr>
          <p:nvPr>
            <p:custDataLst>
              <p:tags r:id="rId17"/>
            </p:custDataLst>
          </p:nvPr>
        </p:nvSpPr>
        <p:spPr bwMode="auto">
          <a:xfrm>
            <a:off x="1036638" y="5568950"/>
            <a:ext cx="6096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2A172B3F-25FF-4A96-BBB9-701B16DD9346}" type="datetime'e''S''''''''i''''''''gna''''''''''''''''''tu''r''''''e'">
              <a:rPr lang="en-US" sz="1000">
                <a:latin typeface="Arial"/>
                <a:cs typeface="Arial"/>
                <a:sym typeface="Arial"/>
              </a:rPr>
              <a:pPr marL="0" indent="0">
                <a:spcBef>
                  <a:spcPct val="0"/>
                </a:spcBef>
                <a:buNone/>
              </a:pPr>
              <a:t>eSignature</a:t>
            </a:fld>
            <a:endParaRPr lang="en-GB" sz="1000" dirty="0">
              <a:latin typeface="Arial"/>
              <a:cs typeface="Arial"/>
              <a:sym typeface="Arial"/>
            </a:endParaRPr>
          </a:p>
        </p:txBody>
      </p:sp>
      <p:sp>
        <p:nvSpPr>
          <p:cNvPr id="33" name="Text Placeholder 16"/>
          <p:cNvSpPr>
            <a:spLocks noGrp="1"/>
          </p:cNvSpPr>
          <p:nvPr>
            <p:custDataLst>
              <p:tags r:id="rId18"/>
            </p:custDataLst>
          </p:nvPr>
        </p:nvSpPr>
        <p:spPr bwMode="auto">
          <a:xfrm>
            <a:off x="1978025" y="5568950"/>
            <a:ext cx="7953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8B1CFE5D-882C-4EF7-A146-5060ED6051FE}" type="datetime'''''T''im''''''''e''stam''''''pi''''n''''g'''''''''''">
              <a:rPr lang="en-US" sz="1000">
                <a:latin typeface="Arial"/>
                <a:cs typeface="Arial"/>
                <a:sym typeface="Arial"/>
              </a:rPr>
              <a:pPr marL="0" indent="0">
                <a:spcBef>
                  <a:spcPct val="0"/>
                </a:spcBef>
                <a:buNone/>
              </a:pPr>
              <a:t>Timestamping</a:t>
            </a:fld>
            <a:endParaRPr lang="en-GB" sz="1000" dirty="0">
              <a:latin typeface="Arial"/>
              <a:cs typeface="Arial"/>
              <a:sym typeface="Arial"/>
            </a:endParaRPr>
          </a:p>
        </p:txBody>
      </p:sp>
      <p:sp>
        <p:nvSpPr>
          <p:cNvPr id="50" name="Text Placeholder 19"/>
          <p:cNvSpPr>
            <a:spLocks noGrp="1"/>
          </p:cNvSpPr>
          <p:nvPr>
            <p:custDataLst>
              <p:tags r:id="rId19"/>
            </p:custDataLst>
          </p:nvPr>
        </p:nvSpPr>
        <p:spPr bwMode="auto">
          <a:xfrm>
            <a:off x="3105150" y="5365750"/>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173812AE-66EC-48E6-9E5C-DB6F667CF0D9}" type="datetime'N''''''''''o'' ''a''''''n''''''s''''we''r'''''''''''''''''''''">
              <a:rPr lang="en-US" sz="1000">
                <a:latin typeface="Arial"/>
                <a:cs typeface="Arial"/>
                <a:sym typeface="Arial"/>
              </a:rPr>
              <a:pPr marL="0" indent="0">
                <a:spcBef>
                  <a:spcPct val="0"/>
                </a:spcBef>
                <a:buNone/>
              </a:pPr>
              <a:t>No answer</a:t>
            </a:fld>
            <a:endParaRPr lang="en-GB" sz="1000" dirty="0">
              <a:latin typeface="Arial"/>
              <a:cs typeface="Arial"/>
              <a:sym typeface="Arial"/>
            </a:endParaRPr>
          </a:p>
        </p:txBody>
      </p:sp>
      <p:sp>
        <p:nvSpPr>
          <p:cNvPr id="34" name="TextBox 33"/>
          <p:cNvSpPr txBox="1"/>
          <p:nvPr/>
        </p:nvSpPr>
        <p:spPr>
          <a:xfrm>
            <a:off x="787400" y="1692275"/>
            <a:ext cx="3352552" cy="369332"/>
          </a:xfrm>
          <a:prstGeom prst="rect">
            <a:avLst/>
          </a:prstGeom>
          <a:noFill/>
        </p:spPr>
        <p:txBody>
          <a:bodyPr wrap="square" rtlCol="0">
            <a:spAutoFit/>
          </a:bodyPr>
          <a:lstStyle/>
          <a:p>
            <a:pPr algn="ctr"/>
            <a:r>
              <a:rPr lang="en-US" dirty="0">
                <a:latin typeface="+mn-lt"/>
              </a:rPr>
              <a:t>Traceability &amp; Non-repudiation</a:t>
            </a:r>
          </a:p>
        </p:txBody>
      </p:sp>
      <p:sp>
        <p:nvSpPr>
          <p:cNvPr id="36" name="TextBox 35"/>
          <p:cNvSpPr txBox="1"/>
          <p:nvPr/>
        </p:nvSpPr>
        <p:spPr>
          <a:xfrm>
            <a:off x="5107880" y="1691516"/>
            <a:ext cx="3352552" cy="369332"/>
          </a:xfrm>
          <a:prstGeom prst="rect">
            <a:avLst/>
          </a:prstGeom>
          <a:noFill/>
        </p:spPr>
        <p:txBody>
          <a:bodyPr wrap="square" rtlCol="0">
            <a:spAutoFit/>
          </a:bodyPr>
          <a:lstStyle/>
          <a:p>
            <a:pPr algn="ctr"/>
            <a:r>
              <a:rPr lang="en-US" dirty="0" smtClean="0">
                <a:latin typeface="+mn-lt"/>
              </a:rPr>
              <a:t>Integrity</a:t>
            </a:r>
            <a:endParaRPr lang="en-US" dirty="0">
              <a:latin typeface="+mn-lt"/>
            </a:endParaRPr>
          </a:p>
        </p:txBody>
      </p:sp>
      <p:graphicFrame>
        <p:nvGraphicFramePr>
          <p:cNvPr id="37" name="Object 36"/>
          <p:cNvGraphicFramePr>
            <a:graphicFrameLocks noChangeAspect="1"/>
          </p:cNvGraphicFramePr>
          <p:nvPr>
            <p:custDataLst>
              <p:tags r:id="rId20"/>
            </p:custDataLst>
            <p:extLst>
              <p:ext uri="{D42A27DB-BD31-4B8C-83A1-F6EECF244321}">
                <p14:modId xmlns:p14="http://schemas.microsoft.com/office/powerpoint/2010/main" val="3251620282"/>
              </p:ext>
            </p:extLst>
          </p:nvPr>
        </p:nvGraphicFramePr>
        <p:xfrm>
          <a:off x="5257800" y="2095500"/>
          <a:ext cx="3143192" cy="3124211"/>
        </p:xfrm>
        <a:graphic>
          <a:graphicData uri="http://schemas.openxmlformats.org/presentationml/2006/ole">
            <mc:AlternateContent xmlns:mc="http://schemas.openxmlformats.org/markup-compatibility/2006">
              <mc:Choice xmlns:v="urn:schemas-microsoft-com:vml" Requires="v">
                <p:oleObj spid="_x0000_s29312" name="Chart" r:id="rId36" imgW="3143192" imgH="3124211" progId="MSGraph.Chart.8">
                  <p:embed followColorScheme="full"/>
                </p:oleObj>
              </mc:Choice>
              <mc:Fallback>
                <p:oleObj name="Chart" r:id="rId36" imgW="3143192" imgH="3124211" progId="MSGraph.Chart.8">
                  <p:embed followColorScheme="full"/>
                  <p:pic>
                    <p:nvPicPr>
                      <p:cNvPr id="0" name=""/>
                      <p:cNvPicPr>
                        <a:picLocks noChangeAspect="1" noChangeArrowheads="1"/>
                      </p:cNvPicPr>
                      <p:nvPr/>
                    </p:nvPicPr>
                    <p:blipFill>
                      <a:blip r:embed="rId37"/>
                      <a:srcRect/>
                      <a:stretch>
                        <a:fillRect/>
                      </a:stretch>
                    </p:blipFill>
                    <p:spPr bwMode="auto">
                      <a:xfrm>
                        <a:off x="5257800" y="2095500"/>
                        <a:ext cx="3143192" cy="3124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Placeholder 28"/>
          <p:cNvSpPr>
            <a:spLocks noGrp="1"/>
          </p:cNvSpPr>
          <p:nvPr>
            <p:custDataLst>
              <p:tags r:id="rId21"/>
            </p:custDataLst>
          </p:nvPr>
        </p:nvSpPr>
        <p:spPr bwMode="gray">
          <a:xfrm>
            <a:off x="6076950" y="452755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F79D0EAD-2FC5-44B4-B458-F6CF167655AA}" type="datetime'1''''''''''''2'''''''''''''''''''">
              <a:rPr lang="en-US" sz="1200">
                <a:solidFill>
                  <a:schemeClr val="bg1"/>
                </a:solidFill>
              </a:rPr>
              <a:pPr/>
              <a:t>12</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582D510C-A70B-499F-9945-5CE53AB95D0C}" type="datetime'''''''4''''''''''''''6''''''''''''''''''''''%'''''''''''''">
              <a:rPr lang="en-US" sz="1200">
                <a:solidFill>
                  <a:schemeClr val="bg1"/>
                </a:solidFill>
              </a:rPr>
              <a:pPr/>
              <a:t>46%</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38" name="Text Placeholder 27"/>
          <p:cNvSpPr>
            <a:spLocks noGrp="1"/>
          </p:cNvSpPr>
          <p:nvPr>
            <p:custDataLst>
              <p:tags r:id="rId22"/>
            </p:custDataLst>
          </p:nvPr>
        </p:nvSpPr>
        <p:spPr bwMode="gray">
          <a:xfrm>
            <a:off x="7848600" y="3622675"/>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DF7D8CD6-9205-41B0-ADE7-025CAA99EAF9}"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427DD63D-88C5-48D8-9623-E7693FB310BE}" type="datetime'''''''''''''''1''''''''''''''5''''''''''''''''''''''''%'">
              <a:rPr lang="en-US" sz="1200">
                <a:solidFill>
                  <a:schemeClr val="bg1"/>
                </a:solidFill>
              </a:rPr>
              <a:pPr/>
              <a:t>15%</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39" name="Text Placeholder 26"/>
          <p:cNvSpPr>
            <a:spLocks noGrp="1"/>
          </p:cNvSpPr>
          <p:nvPr>
            <p:custDataLst>
              <p:tags r:id="rId23"/>
            </p:custDataLst>
          </p:nvPr>
        </p:nvSpPr>
        <p:spPr bwMode="gray">
          <a:xfrm>
            <a:off x="6629400" y="223361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E154E7A9-7545-4FA6-A807-36E18FF328AF}" type="datetime'''1''''0'''''''''''''''">
              <a:rPr lang="en-US" sz="1200">
                <a:solidFill>
                  <a:schemeClr val="tx2"/>
                </a:solidFill>
              </a:rPr>
              <a:pPr/>
              <a:t>10</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A862BAD4-A699-4F9C-B611-9DBEFE35436F}" type="datetime'''3''''''''''''''''''''''8''%'''''''''''''''''''''''''''">
              <a:rPr lang="en-US" sz="1200">
                <a:solidFill>
                  <a:schemeClr val="tx2"/>
                </a:solidFill>
              </a:rPr>
              <a:pPr/>
              <a:t>38%</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52" name="Rectangle 51"/>
          <p:cNvSpPr/>
          <p:nvPr/>
        </p:nvSpPr>
        <p:spPr>
          <a:xfrm>
            <a:off x="4716496" y="5871750"/>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10 countries use eSignature in order to ensure data integrity </a:t>
            </a:r>
            <a:endParaRPr lang="en-GB" sz="1200" dirty="0" smtClean="0">
              <a:solidFill>
                <a:schemeClr val="bg1">
                  <a:lumMod val="50000"/>
                </a:schemeClr>
              </a:solidFill>
            </a:endParaRPr>
          </a:p>
          <a:p>
            <a:r>
              <a:rPr lang="en-GB" sz="1200" dirty="0" smtClean="0">
                <a:solidFill>
                  <a:schemeClr val="bg1">
                    <a:lumMod val="50000"/>
                  </a:schemeClr>
                </a:solidFill>
              </a:rPr>
              <a:t>(</a:t>
            </a:r>
            <a:r>
              <a:rPr lang="en-GB" sz="1200" dirty="0">
                <a:solidFill>
                  <a:schemeClr val="bg1">
                    <a:lumMod val="50000"/>
                  </a:schemeClr>
                </a:solidFill>
              </a:rPr>
              <a:t>71% of the countries having replied to this question).</a:t>
            </a:r>
          </a:p>
        </p:txBody>
      </p:sp>
      <p:sp>
        <p:nvSpPr>
          <p:cNvPr id="18" name="Rectangle 17"/>
          <p:cNvSpPr/>
          <p:nvPr>
            <p:custDataLst>
              <p:tags r:id="rId24"/>
            </p:custDataLst>
          </p:nvPr>
        </p:nvSpPr>
        <p:spPr bwMode="auto">
          <a:xfrm>
            <a:off x="7358063" y="5427663"/>
            <a:ext cx="179388"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custDataLst>
              <p:tags r:id="rId25"/>
            </p:custDataLst>
          </p:nvPr>
        </p:nvSpPr>
        <p:spPr bwMode="auto">
          <a:xfrm>
            <a:off x="5768975" y="5427663"/>
            <a:ext cx="179388"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custDataLst>
              <p:tags r:id="rId26"/>
            </p:custDataLst>
          </p:nvPr>
        </p:nvSpPr>
        <p:spPr bwMode="auto">
          <a:xfrm>
            <a:off x="6710363" y="5427663"/>
            <a:ext cx="179388"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 Placeholder 21"/>
          <p:cNvSpPr>
            <a:spLocks noGrp="1"/>
          </p:cNvSpPr>
          <p:nvPr>
            <p:custDataLst>
              <p:tags r:id="rId27"/>
            </p:custDataLst>
          </p:nvPr>
        </p:nvSpPr>
        <p:spPr bwMode="auto">
          <a:xfrm>
            <a:off x="7588250" y="5424488"/>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D66A1A31-B1F5-4948-8AAD-79641CC46A47}" type="datetime'N''''''''''''''o'' ''''''''a''''''n''s''''w''''''''e''''''r'">
              <a:rPr lang="en-US" sz="1000">
                <a:latin typeface="Arial"/>
                <a:cs typeface="Arial"/>
                <a:sym typeface="Arial"/>
              </a:rPr>
              <a:pPr/>
              <a:t>No answer</a:t>
            </a:fld>
            <a:endParaRPr lang="en-GB" sz="1000" dirty="0">
              <a:latin typeface="Arial"/>
              <a:cs typeface="Arial"/>
              <a:sym typeface="Arial"/>
            </a:endParaRPr>
          </a:p>
        </p:txBody>
      </p:sp>
      <p:sp>
        <p:nvSpPr>
          <p:cNvPr id="54" name="Text Placeholder 22"/>
          <p:cNvSpPr>
            <a:spLocks noGrp="1"/>
          </p:cNvSpPr>
          <p:nvPr>
            <p:custDataLst>
              <p:tags r:id="rId28"/>
            </p:custDataLst>
          </p:nvPr>
        </p:nvSpPr>
        <p:spPr bwMode="auto">
          <a:xfrm>
            <a:off x="6940550" y="5424488"/>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D4F10DAD-3B07-486F-A4B9-5A46F5CFBB4C}" type="datetime'''''''''''''Ot''''h''''''''e''r'">
              <a:rPr lang="en-US" sz="1000">
                <a:latin typeface="Arial"/>
                <a:cs typeface="Arial"/>
                <a:sym typeface="Arial"/>
              </a:rPr>
              <a:pPr marL="0" indent="0">
                <a:spcBef>
                  <a:spcPct val="0"/>
                </a:spcBef>
                <a:buNone/>
              </a:pPr>
              <a:t>Other</a:t>
            </a:fld>
            <a:endParaRPr lang="en-GB" sz="1000" dirty="0">
              <a:latin typeface="Arial"/>
              <a:cs typeface="Arial"/>
              <a:sym typeface="Arial"/>
            </a:endParaRPr>
          </a:p>
        </p:txBody>
      </p:sp>
      <p:sp>
        <p:nvSpPr>
          <p:cNvPr id="55" name="Text Placeholder 23"/>
          <p:cNvSpPr>
            <a:spLocks noGrp="1"/>
          </p:cNvSpPr>
          <p:nvPr>
            <p:custDataLst>
              <p:tags r:id="rId29"/>
            </p:custDataLst>
          </p:nvPr>
        </p:nvSpPr>
        <p:spPr bwMode="auto">
          <a:xfrm>
            <a:off x="5999163" y="5424488"/>
            <a:ext cx="6096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8C9288CB-E055-4EA6-866F-76F0D1B551A0}" type="datetime'''''''e''S''''''''i''''''gn''a''t''''u''r''e'">
              <a:rPr lang="en-US" sz="1000">
                <a:latin typeface="Arial"/>
                <a:cs typeface="Arial"/>
                <a:sym typeface="Arial"/>
              </a:rPr>
              <a:pPr marL="0" indent="0">
                <a:spcBef>
                  <a:spcPct val="0"/>
                </a:spcBef>
                <a:buNone/>
              </a:pPr>
              <a:t>eSignature</a:t>
            </a:fld>
            <a:endParaRPr lang="en-GB" sz="1000" dirty="0">
              <a:latin typeface="Arial"/>
              <a:cs typeface="Arial"/>
              <a:sym typeface="Arial"/>
            </a:endParaRPr>
          </a:p>
        </p:txBody>
      </p:sp>
    </p:spTree>
    <p:extLst>
      <p:ext uri="{BB962C8B-B14F-4D97-AF65-F5344CB8AC3E}">
        <p14:creationId xmlns:p14="http://schemas.microsoft.com/office/powerpoint/2010/main" val="1220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263085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622" name="think-cell Slide" r:id="rId32" imgW="270" imgH="270" progId="TCLayout.ActiveDocument.1">
                  <p:embed/>
                </p:oleObj>
              </mc:Choice>
              <mc:Fallback>
                <p:oleObj name="think-cell Slide" r:id="rId32" imgW="270" imgH="270"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200">
              <a:latin typeface="Calibri"/>
              <a:cs typeface="Arial"/>
              <a:sym typeface="Calibri"/>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18</a:t>
            </a:fld>
            <a:endParaRPr lang="en-GB" dirty="0"/>
          </a:p>
        </p:txBody>
      </p:sp>
      <p:sp>
        <p:nvSpPr>
          <p:cNvPr id="4" name="TextBox 3"/>
          <p:cNvSpPr txBox="1"/>
          <p:nvPr/>
        </p:nvSpPr>
        <p:spPr>
          <a:xfrm>
            <a:off x="107505" y="908720"/>
            <a:ext cx="8928546" cy="646331"/>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when  </a:t>
            </a:r>
            <a:r>
              <a:rPr lang="en-GB" b="1" dirty="0" smtClean="0">
                <a:solidFill>
                  <a:schemeClr val="bg1"/>
                </a:solidFill>
                <a:latin typeface="+mn-lt"/>
              </a:rPr>
              <a:t>accessing data (confidentiality measures) and transmitting </a:t>
            </a:r>
            <a:r>
              <a:rPr lang="en-GB" b="1" dirty="0">
                <a:solidFill>
                  <a:schemeClr val="bg1"/>
                </a:solidFill>
                <a:latin typeface="+mn-lt"/>
              </a:rPr>
              <a:t>data from the location where they are stored to a </a:t>
            </a:r>
            <a:r>
              <a:rPr lang="en-GB" b="1" dirty="0" smtClean="0">
                <a:solidFill>
                  <a:schemeClr val="bg1"/>
                </a:solidFill>
                <a:latin typeface="+mn-lt"/>
              </a:rPr>
              <a:t>public administration?</a:t>
            </a:r>
            <a:endParaRPr lang="en-GB" b="1" dirty="0">
              <a:solidFill>
                <a:schemeClr val="bg1"/>
              </a:solidFill>
              <a:latin typeface="+mn-lt"/>
            </a:endParaRPr>
          </a:p>
        </p:txBody>
      </p:sp>
      <p:sp>
        <p:nvSpPr>
          <p:cNvPr id="26" name="TextBox 25"/>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sp>
        <p:nvSpPr>
          <p:cNvPr id="20" name="Rectangle 19"/>
          <p:cNvSpPr/>
          <p:nvPr/>
        </p:nvSpPr>
        <p:spPr>
          <a:xfrm>
            <a:off x="107505" y="5871751"/>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10 countries currently use a combination of these different measures in order to ensure confidentiality of data.</a:t>
            </a:r>
          </a:p>
        </p:txBody>
      </p:sp>
      <p:sp>
        <p:nvSpPr>
          <p:cNvPr id="34" name="TextBox 33"/>
          <p:cNvSpPr txBox="1"/>
          <p:nvPr/>
        </p:nvSpPr>
        <p:spPr>
          <a:xfrm>
            <a:off x="787400" y="1692275"/>
            <a:ext cx="3352552" cy="369332"/>
          </a:xfrm>
          <a:prstGeom prst="rect">
            <a:avLst/>
          </a:prstGeom>
          <a:noFill/>
        </p:spPr>
        <p:txBody>
          <a:bodyPr wrap="square" rtlCol="0">
            <a:spAutoFit/>
          </a:bodyPr>
          <a:lstStyle/>
          <a:p>
            <a:pPr algn="ctr"/>
            <a:r>
              <a:rPr lang="en-US" dirty="0" smtClean="0">
                <a:latin typeface="+mn-lt"/>
              </a:rPr>
              <a:t>Confidentiality</a:t>
            </a:r>
            <a:endParaRPr lang="en-US" dirty="0">
              <a:latin typeface="+mn-lt"/>
            </a:endParaRPr>
          </a:p>
        </p:txBody>
      </p:sp>
      <p:sp>
        <p:nvSpPr>
          <p:cNvPr id="36" name="TextBox 35"/>
          <p:cNvSpPr txBox="1"/>
          <p:nvPr/>
        </p:nvSpPr>
        <p:spPr>
          <a:xfrm>
            <a:off x="5107879" y="1691516"/>
            <a:ext cx="3928171" cy="369332"/>
          </a:xfrm>
          <a:prstGeom prst="rect">
            <a:avLst/>
          </a:prstGeom>
          <a:noFill/>
        </p:spPr>
        <p:txBody>
          <a:bodyPr wrap="square" rtlCol="0">
            <a:spAutoFit/>
          </a:bodyPr>
          <a:lstStyle/>
          <a:p>
            <a:pPr algn="ctr"/>
            <a:r>
              <a:rPr lang="en-US" dirty="0" smtClean="0">
                <a:latin typeface="+mn-lt"/>
              </a:rPr>
              <a:t>Data transmission</a:t>
            </a:r>
            <a:endParaRPr lang="en-US" dirty="0">
              <a:latin typeface="+mn-lt"/>
            </a:endParaRPr>
          </a:p>
        </p:txBody>
      </p:sp>
      <p:sp>
        <p:nvSpPr>
          <p:cNvPr id="52" name="Rectangle 51"/>
          <p:cNvSpPr/>
          <p:nvPr/>
        </p:nvSpPr>
        <p:spPr>
          <a:xfrm>
            <a:off x="4716496" y="5871750"/>
            <a:ext cx="4320000" cy="653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50000"/>
                  </a:schemeClr>
                </a:solidFill>
              </a:rPr>
              <a:t>A secure dedicated network is widely used when transmitting data from the location where they are stored to a public </a:t>
            </a:r>
            <a:r>
              <a:rPr lang="en-GB" sz="1200" dirty="0" smtClean="0">
                <a:solidFill>
                  <a:schemeClr val="bg1">
                    <a:lumMod val="50000"/>
                  </a:schemeClr>
                </a:solidFill>
              </a:rPr>
              <a:t>administration. (47% of the countries having replied to this question).</a:t>
            </a:r>
            <a:endParaRPr lang="en-GB" sz="1200" dirty="0">
              <a:solidFill>
                <a:schemeClr val="bg1">
                  <a:lumMod val="50000"/>
                </a:schemeClr>
              </a:solidFill>
            </a:endParaRPr>
          </a:p>
        </p:txBody>
      </p:sp>
      <p:graphicFrame>
        <p:nvGraphicFramePr>
          <p:cNvPr id="40" name="Object 39"/>
          <p:cNvGraphicFramePr>
            <a:graphicFrameLocks noChangeAspect="1"/>
          </p:cNvGraphicFramePr>
          <p:nvPr>
            <p:custDataLst>
              <p:tags r:id="rId4"/>
            </p:custDataLst>
            <p:extLst>
              <p:ext uri="{D42A27DB-BD31-4B8C-83A1-F6EECF244321}">
                <p14:modId xmlns:p14="http://schemas.microsoft.com/office/powerpoint/2010/main" val="129813672"/>
              </p:ext>
            </p:extLst>
          </p:nvPr>
        </p:nvGraphicFramePr>
        <p:xfrm>
          <a:off x="685800" y="2095500"/>
          <a:ext cx="3162357" cy="3181437"/>
        </p:xfrm>
        <a:graphic>
          <a:graphicData uri="http://schemas.openxmlformats.org/presentationml/2006/ole">
            <mc:AlternateContent xmlns:mc="http://schemas.openxmlformats.org/markup-compatibility/2006">
              <mc:Choice xmlns:v="urn:schemas-microsoft-com:vml" Requires="v">
                <p:oleObj spid="_x0000_s45623" name="Chart" r:id="rId34" imgW="3162357" imgH="3181437" progId="MSGraph.Chart.8">
                  <p:embed followColorScheme="full"/>
                </p:oleObj>
              </mc:Choice>
              <mc:Fallback>
                <p:oleObj name="Chart" r:id="rId34" imgW="3162357" imgH="3181437" progId="MSGraph.Chart.8">
                  <p:embed followColorScheme="full"/>
                  <p:pic>
                    <p:nvPicPr>
                      <p:cNvPr id="0" name=""/>
                      <p:cNvPicPr>
                        <a:picLocks noChangeAspect="1" noChangeArrowheads="1"/>
                      </p:cNvPicPr>
                      <p:nvPr/>
                    </p:nvPicPr>
                    <p:blipFill>
                      <a:blip r:embed="rId35"/>
                      <a:srcRect/>
                      <a:stretch>
                        <a:fillRect/>
                      </a:stretch>
                    </p:blipFill>
                    <p:spPr bwMode="auto">
                      <a:xfrm>
                        <a:off x="685800" y="2095500"/>
                        <a:ext cx="3162357" cy="318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 Placeholder 27"/>
          <p:cNvSpPr>
            <a:spLocks noGrp="1"/>
          </p:cNvSpPr>
          <p:nvPr>
            <p:custDataLst>
              <p:tags r:id="rId5"/>
            </p:custDataLst>
          </p:nvPr>
        </p:nvSpPr>
        <p:spPr bwMode="gray">
          <a:xfrm>
            <a:off x="2805113" y="4460875"/>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6EE4E1B2-48CE-4B05-B786-339C7F152763}" type="datetime'''''''''1''''''''''''''''''''''''''''''''''4'''''''''''">
              <a:rPr lang="en-US" sz="1200">
                <a:solidFill>
                  <a:schemeClr val="bg1"/>
                </a:solidFill>
              </a:rPr>
              <a:pPr/>
              <a:t>14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5DCADA5F-6173-4CA5-AC96-AF7C22076FE8}" type="datetime'''''''''3''''''7''''''''''''''''''''''''''%'''">
              <a:rPr lang="en-US" sz="1200">
                <a:solidFill>
                  <a:schemeClr val="bg1"/>
                </a:solidFill>
              </a:rPr>
              <a:pPr/>
              <a:t>37%</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4" name="Text Placeholder 28"/>
          <p:cNvSpPr>
            <a:spLocks noGrp="1"/>
          </p:cNvSpPr>
          <p:nvPr>
            <p:custDataLst>
              <p:tags r:id="rId6"/>
            </p:custDataLst>
          </p:nvPr>
        </p:nvSpPr>
        <p:spPr bwMode="gray">
          <a:xfrm>
            <a:off x="1185863" y="432435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D98687DF-5867-4A86-94DA-DCE460C3DDF1}"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2C47F8A2-3C09-48C8-A7E6-76E196E258DE}" type="datetime'''''''''''''''1''1%'''''''''''''''''''''''''''''''''''''">
              <a:rPr lang="en-US" sz="1200">
                <a:solidFill>
                  <a:schemeClr val="bg1"/>
                </a:solidFill>
              </a:rPr>
              <a:pPr/>
              <a:t>11%</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3" name="Text Placeholder 26"/>
          <p:cNvSpPr>
            <a:spLocks noGrp="1"/>
          </p:cNvSpPr>
          <p:nvPr>
            <p:custDataLst>
              <p:tags r:id="rId7"/>
            </p:custDataLst>
          </p:nvPr>
        </p:nvSpPr>
        <p:spPr bwMode="gray">
          <a:xfrm>
            <a:off x="2066925" y="225266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E51182D9-D84E-4665-8BF9-83022F4F594F}" type="datetime'''''''''''''''''''''''''1''''''''''6'''''''''''''''''">
              <a:rPr lang="en-US" sz="1200">
                <a:solidFill>
                  <a:schemeClr val="tx2"/>
                </a:solidFill>
              </a:rPr>
              <a:pPr/>
              <a:t>16</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943A8824-9610-4BB7-92E6-12B5E5269D30}" type="datetime'''4''2''''''''''''''''''''''''%'''''''''''''''''''''">
              <a:rPr lang="en-US" sz="1200">
                <a:solidFill>
                  <a:schemeClr val="tx2"/>
                </a:solidFill>
              </a:rPr>
              <a:pPr/>
              <a:t>42%</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71" name="Text Placeholder 31"/>
          <p:cNvSpPr>
            <a:spLocks noGrp="1"/>
          </p:cNvSpPr>
          <p:nvPr>
            <p:custDataLst>
              <p:tags r:id="rId8"/>
            </p:custDataLst>
          </p:nvPr>
        </p:nvSpPr>
        <p:spPr bwMode="gray">
          <a:xfrm>
            <a:off x="820738" y="3616325"/>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685A446F-1C4B-4C8B-BD90-AA764470B290}" type="datetime'''''''''''''''''''''''4'''''''''">
              <a:rPr lang="en-US" sz="1200">
                <a:solidFill>
                  <a:schemeClr val="bg1"/>
                </a:solidFill>
                <a:latin typeface="Calibri"/>
                <a:cs typeface="Arial"/>
                <a:sym typeface="Calibri"/>
              </a:rPr>
              <a:pPr marL="0" indent="0" algn="ctr">
                <a:spcBef>
                  <a:spcPct val="0"/>
                </a:spcBef>
                <a:buNone/>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5DADF5CE-2B27-4779-AFB7-614F1FC89094}" type="datetime'''''''''''''''''''''''''''''''''1''''1%'''''''''''''''''''">
              <a:rPr lang="en-US" sz="1200" smtClean="0">
                <a:solidFill>
                  <a:schemeClr val="bg1"/>
                </a:solidFill>
                <a:latin typeface="Calibri"/>
                <a:cs typeface="Arial"/>
                <a:sym typeface="Calibri"/>
              </a:rPr>
              <a:pPr marL="0" indent="0" algn="ctr">
                <a:spcBef>
                  <a:spcPct val="0"/>
                </a:spcBef>
                <a:buNone/>
              </a:pPr>
              <a:t>11%</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72" name="Rectangle 71"/>
          <p:cNvSpPr/>
          <p:nvPr>
            <p:custDataLst>
              <p:tags r:id="rId9"/>
            </p:custDataLst>
          </p:nvPr>
        </p:nvSpPr>
        <p:spPr bwMode="auto">
          <a:xfrm>
            <a:off x="3571875" y="5441950"/>
            <a:ext cx="179387"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custDataLst>
              <p:tags r:id="rId10"/>
            </p:custDataLst>
          </p:nvPr>
        </p:nvSpPr>
        <p:spPr bwMode="auto">
          <a:xfrm>
            <a:off x="122238" y="5441950"/>
            <a:ext cx="179388"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custDataLst>
              <p:tags r:id="rId11"/>
            </p:custDataLst>
          </p:nvPr>
        </p:nvSpPr>
        <p:spPr bwMode="auto">
          <a:xfrm>
            <a:off x="1301750" y="5441950"/>
            <a:ext cx="179388"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custDataLst>
              <p:tags r:id="rId12"/>
            </p:custDataLst>
          </p:nvPr>
        </p:nvSpPr>
        <p:spPr bwMode="auto">
          <a:xfrm>
            <a:off x="2446338" y="5441950"/>
            <a:ext cx="179388"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 Placeholder 26"/>
          <p:cNvSpPr>
            <a:spLocks noGrp="1"/>
          </p:cNvSpPr>
          <p:nvPr>
            <p:custDataLst>
              <p:tags r:id="rId13"/>
            </p:custDataLst>
          </p:nvPr>
        </p:nvSpPr>
        <p:spPr bwMode="auto">
          <a:xfrm>
            <a:off x="352425" y="5438775"/>
            <a:ext cx="8477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C76F5F59-678B-4A84-AE48-9ED343927255}" type="datetime'''En''cr''y''p''ted'''''''''''' ''d''a''''''ta'''''''''''">
              <a:rPr lang="en-US" sz="1000">
                <a:latin typeface="Arial"/>
                <a:cs typeface="Arial"/>
                <a:sym typeface="Arial"/>
              </a:rPr>
              <a:pPr marL="0" indent="0">
                <a:spcBef>
                  <a:spcPct val="0"/>
                </a:spcBef>
                <a:buNone/>
              </a:pPr>
              <a:t>Encrypted data</a:t>
            </a:fld>
            <a:endParaRPr lang="en-GB" sz="1000" dirty="0">
              <a:latin typeface="Arial"/>
              <a:cs typeface="Arial"/>
              <a:sym typeface="Arial"/>
            </a:endParaRPr>
          </a:p>
        </p:txBody>
      </p:sp>
      <p:sp>
        <p:nvSpPr>
          <p:cNvPr id="48" name="Text Placeholder 24"/>
          <p:cNvSpPr>
            <a:spLocks noGrp="1"/>
          </p:cNvSpPr>
          <p:nvPr>
            <p:custDataLst>
              <p:tags r:id="rId14"/>
            </p:custDataLst>
          </p:nvPr>
        </p:nvSpPr>
        <p:spPr bwMode="auto">
          <a:xfrm>
            <a:off x="2676525" y="5438775"/>
            <a:ext cx="793750"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1C42C0D2-6A33-49BF-808E-9CBD7C07BA37}" type="datetime'''C''o''n''''f''id''enti''al''i''t''''''''y&#10;a''greemen''''ts'">
              <a:rPr lang="en-US" sz="1000">
                <a:latin typeface="Arial"/>
                <a:cs typeface="Arial"/>
                <a:sym typeface="Arial"/>
              </a:rPr>
              <a:pPr marL="0" indent="0">
                <a:spcBef>
                  <a:spcPct val="0"/>
                </a:spcBef>
                <a:buNone/>
              </a:pPr>
              <a:t>Confidentiality
agreements</a:t>
            </a:fld>
            <a:endParaRPr lang="en-GB" sz="1000" dirty="0">
              <a:latin typeface="Arial"/>
              <a:cs typeface="Arial"/>
              <a:sym typeface="Arial"/>
            </a:endParaRPr>
          </a:p>
        </p:txBody>
      </p:sp>
      <p:sp>
        <p:nvSpPr>
          <p:cNvPr id="49" name="Text Placeholder 25"/>
          <p:cNvSpPr>
            <a:spLocks noGrp="1"/>
          </p:cNvSpPr>
          <p:nvPr>
            <p:custDataLst>
              <p:tags r:id="rId15"/>
            </p:custDataLst>
          </p:nvPr>
        </p:nvSpPr>
        <p:spPr bwMode="auto">
          <a:xfrm>
            <a:off x="1531938" y="5438775"/>
            <a:ext cx="812800"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6DC4CB16-6902-4EC5-8D41-2E82CDDF4F10}" type="datetime'Re''st''ric''''''''''t''e''d''''''&#10;ac''''''cess to dat''''''a'">
              <a:rPr lang="en-US" sz="1000">
                <a:latin typeface="Arial"/>
                <a:cs typeface="Arial"/>
                <a:sym typeface="Arial"/>
              </a:rPr>
              <a:pPr marL="0" indent="0">
                <a:spcBef>
                  <a:spcPct val="0"/>
                </a:spcBef>
                <a:buNone/>
              </a:pPr>
              <a:t>Restricted
access to data</a:t>
            </a:fld>
            <a:endParaRPr lang="en-GB" sz="1000" dirty="0">
              <a:latin typeface="Arial"/>
              <a:cs typeface="Arial"/>
              <a:sym typeface="Arial"/>
            </a:endParaRPr>
          </a:p>
        </p:txBody>
      </p:sp>
      <p:sp>
        <p:nvSpPr>
          <p:cNvPr id="70" name="Text Placeholder 30"/>
          <p:cNvSpPr>
            <a:spLocks noGrp="1"/>
          </p:cNvSpPr>
          <p:nvPr>
            <p:custDataLst>
              <p:tags r:id="rId16"/>
            </p:custDataLst>
          </p:nvPr>
        </p:nvSpPr>
        <p:spPr bwMode="auto">
          <a:xfrm>
            <a:off x="3802063" y="5438775"/>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07436187-92D1-4EE9-95D2-242DE541CEF7}" type="datetime'''''N''o ''a''''''n''''sw''e''''''''''''r'''''''''''''''''">
              <a:rPr lang="en-US" sz="1000">
                <a:latin typeface="Arial"/>
                <a:cs typeface="Arial"/>
                <a:sym typeface="Arial"/>
              </a:rPr>
              <a:pPr marL="0" indent="0">
                <a:spcBef>
                  <a:spcPct val="0"/>
                </a:spcBef>
                <a:buNone/>
              </a:pPr>
              <a:t>No answer</a:t>
            </a:fld>
            <a:endParaRPr lang="en-GB" sz="1000" dirty="0">
              <a:latin typeface="Arial"/>
              <a:cs typeface="Arial"/>
              <a:sym typeface="Arial"/>
            </a:endParaRPr>
          </a:p>
        </p:txBody>
      </p:sp>
      <p:graphicFrame>
        <p:nvGraphicFramePr>
          <p:cNvPr id="57" name="Object 56"/>
          <p:cNvGraphicFramePr>
            <a:graphicFrameLocks noChangeAspect="1"/>
          </p:cNvGraphicFramePr>
          <p:nvPr>
            <p:custDataLst>
              <p:tags r:id="rId17"/>
            </p:custDataLst>
            <p:extLst>
              <p:ext uri="{D42A27DB-BD31-4B8C-83A1-F6EECF244321}">
                <p14:modId xmlns:p14="http://schemas.microsoft.com/office/powerpoint/2010/main" val="2404179291"/>
              </p:ext>
            </p:extLst>
          </p:nvPr>
        </p:nvGraphicFramePr>
        <p:xfrm>
          <a:off x="5410200" y="2095500"/>
          <a:ext cx="3162357" cy="3181437"/>
        </p:xfrm>
        <a:graphic>
          <a:graphicData uri="http://schemas.openxmlformats.org/presentationml/2006/ole">
            <mc:AlternateContent xmlns:mc="http://schemas.openxmlformats.org/markup-compatibility/2006">
              <mc:Choice xmlns:v="urn:schemas-microsoft-com:vml" Requires="v">
                <p:oleObj spid="_x0000_s45624" name="Chart" r:id="rId36" imgW="3162357" imgH="3181437" progId="MSGraph.Chart.8">
                  <p:embed followColorScheme="full"/>
                </p:oleObj>
              </mc:Choice>
              <mc:Fallback>
                <p:oleObj name="Chart" r:id="rId36" imgW="3162357" imgH="3181437" progId="MSGraph.Chart.8">
                  <p:embed followColorScheme="full"/>
                  <p:pic>
                    <p:nvPicPr>
                      <p:cNvPr id="0" name=""/>
                      <p:cNvPicPr>
                        <a:picLocks noChangeAspect="1" noChangeArrowheads="1"/>
                      </p:cNvPicPr>
                      <p:nvPr/>
                    </p:nvPicPr>
                    <p:blipFill>
                      <a:blip r:embed="rId37"/>
                      <a:srcRect/>
                      <a:stretch>
                        <a:fillRect/>
                      </a:stretch>
                    </p:blipFill>
                    <p:spPr bwMode="auto">
                      <a:xfrm>
                        <a:off x="5410200" y="2095500"/>
                        <a:ext cx="3162357" cy="318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 Placeholder 27"/>
          <p:cNvSpPr>
            <a:spLocks noGrp="1"/>
          </p:cNvSpPr>
          <p:nvPr>
            <p:custDataLst>
              <p:tags r:id="rId18"/>
            </p:custDataLst>
          </p:nvPr>
        </p:nvSpPr>
        <p:spPr bwMode="gray">
          <a:xfrm>
            <a:off x="7986713" y="380841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1382227F-75FE-413F-8BC0-0DAF90154979}" type="datetime'''6'''''''''''''''''''''''''''''''''''''''''">
              <a:rPr lang="en-US" sz="1200">
                <a:solidFill>
                  <a:schemeClr val="bg1"/>
                </a:solidFill>
              </a:rPr>
              <a:pPr/>
              <a:t>6</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CEF65444-B0C8-4FE6-9040-D09A07BCED96}" type="datetime'2''''''''''''''''''3''''''''%'''''''">
              <a:rPr lang="en-US" sz="1200">
                <a:solidFill>
                  <a:schemeClr val="bg1"/>
                </a:solidFill>
              </a:rPr>
              <a:pPr/>
              <a:t>23%</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74" name="Text Placeholder 33"/>
          <p:cNvSpPr>
            <a:spLocks noGrp="1"/>
          </p:cNvSpPr>
          <p:nvPr>
            <p:custDataLst>
              <p:tags r:id="rId19"/>
            </p:custDataLst>
          </p:nvPr>
        </p:nvSpPr>
        <p:spPr bwMode="gray">
          <a:xfrm>
            <a:off x="5653088" y="394493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FF6CEA1F-D8F6-4CC2-85E9-C48AF1D8F24E}" type="datetime'''''''''''''''''''7'''''''''''''">
              <a:rPr lang="en-US" sz="1200">
                <a:solidFill>
                  <a:schemeClr val="bg1"/>
                </a:solidFill>
                <a:cs typeface="Arial"/>
              </a:rPr>
              <a:pPr/>
              <a:t>7</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32A5C9C4-E497-4E1D-B698-2480A2F2491A}" type="datetime'''''''''''''2''''''''''''''''''''''''''''''''7''''''%'''''''''">
              <a:rPr lang="en-US" sz="1200">
                <a:solidFill>
                  <a:schemeClr val="bg1"/>
                </a:solidFill>
                <a:cs typeface="Arial"/>
              </a:rPr>
              <a:pPr/>
              <a:t>27%</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59" name="Text Placeholder 26"/>
          <p:cNvSpPr>
            <a:spLocks noGrp="1"/>
          </p:cNvSpPr>
          <p:nvPr>
            <p:custDataLst>
              <p:tags r:id="rId20"/>
            </p:custDataLst>
          </p:nvPr>
        </p:nvSpPr>
        <p:spPr bwMode="gray">
          <a:xfrm>
            <a:off x="6791325" y="225266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FC9C70C7-024B-4AF8-8466-A695988CFF29}" type="datetime'''''''''''''''''''''''''''''''''''''''''''''''''''9'''''''">
              <a:rPr lang="en-US" sz="1200">
                <a:solidFill>
                  <a:schemeClr val="tx2"/>
                </a:solidFill>
              </a:rPr>
              <a:pPr/>
              <a:t>9</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58A1516F-5041-4A8B-A6C0-3D2FD2BEBEA9}" type="datetime'''''''''''''''''''''''''''''''''''''''''35''''''''%'">
              <a:rPr lang="en-US" sz="1200">
                <a:solidFill>
                  <a:schemeClr val="tx2"/>
                </a:solidFill>
              </a:rPr>
              <a:pPr/>
              <a:t>35%</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60" name="Text Placeholder 28"/>
          <p:cNvSpPr>
            <a:spLocks noGrp="1"/>
          </p:cNvSpPr>
          <p:nvPr>
            <p:custDataLst>
              <p:tags r:id="rId21"/>
            </p:custDataLst>
          </p:nvPr>
        </p:nvSpPr>
        <p:spPr bwMode="gray">
          <a:xfrm>
            <a:off x="6940550" y="4746625"/>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6EBE850A-95AB-4D96-A006-CF24C7E0D10B}"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5D9FEAA0-EB28-4186-8E81-E50B4AE040CA}" type="datetime'1''''''''''''5''''''''%'''''''''''''''''''''''''">
              <a:rPr lang="en-US" sz="1200">
                <a:solidFill>
                  <a:schemeClr val="bg1"/>
                </a:solidFill>
              </a:rPr>
              <a:pPr/>
              <a:t>15%</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75" name="Rectangle 74"/>
          <p:cNvSpPr/>
          <p:nvPr>
            <p:custDataLst>
              <p:tags r:id="rId22"/>
            </p:custDataLst>
          </p:nvPr>
        </p:nvSpPr>
        <p:spPr bwMode="auto">
          <a:xfrm>
            <a:off x="8199438" y="5441950"/>
            <a:ext cx="179388"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custDataLst>
              <p:tags r:id="rId23"/>
            </p:custDataLst>
          </p:nvPr>
        </p:nvSpPr>
        <p:spPr bwMode="auto">
          <a:xfrm>
            <a:off x="7551738" y="5441950"/>
            <a:ext cx="179387"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custDataLst>
              <p:tags r:id="rId24"/>
            </p:custDataLst>
          </p:nvPr>
        </p:nvSpPr>
        <p:spPr bwMode="auto">
          <a:xfrm>
            <a:off x="5864225" y="5441950"/>
            <a:ext cx="179387" cy="13335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custDataLst>
              <p:tags r:id="rId25"/>
            </p:custDataLst>
          </p:nvPr>
        </p:nvSpPr>
        <p:spPr bwMode="auto">
          <a:xfrm>
            <a:off x="4551363" y="5441950"/>
            <a:ext cx="179387"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 Placeholder 28"/>
          <p:cNvSpPr>
            <a:spLocks noGrp="1"/>
          </p:cNvSpPr>
          <p:nvPr>
            <p:custDataLst>
              <p:tags r:id="rId26"/>
            </p:custDataLst>
          </p:nvPr>
        </p:nvSpPr>
        <p:spPr bwMode="auto">
          <a:xfrm>
            <a:off x="6094413" y="5438775"/>
            <a:ext cx="135572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C4BEDE5E-2CBD-4FFA-9B8F-B314F4781176}" type="datetime'Sec''''''ure''d com''m''unication&#10;protocol (e.''g''. HTTPS)'">
              <a:rPr lang="en-US" sz="1000">
                <a:latin typeface="Arial"/>
                <a:cs typeface="Arial"/>
                <a:sym typeface="Arial"/>
              </a:rPr>
              <a:pPr marL="0" indent="0">
                <a:spcBef>
                  <a:spcPct val="0"/>
                </a:spcBef>
                <a:buNone/>
              </a:pPr>
              <a:t>Secured communication
protocol (e.g. HTTPS)</a:t>
            </a:fld>
            <a:endParaRPr lang="en-GB" sz="1000" dirty="0">
              <a:latin typeface="Arial"/>
              <a:cs typeface="Arial"/>
              <a:sym typeface="Arial"/>
            </a:endParaRPr>
          </a:p>
        </p:txBody>
      </p:sp>
      <p:sp>
        <p:nvSpPr>
          <p:cNvPr id="64" name="Text Placeholder 27"/>
          <p:cNvSpPr>
            <a:spLocks noGrp="1"/>
          </p:cNvSpPr>
          <p:nvPr>
            <p:custDataLst>
              <p:tags r:id="rId27"/>
            </p:custDataLst>
          </p:nvPr>
        </p:nvSpPr>
        <p:spPr bwMode="auto">
          <a:xfrm>
            <a:off x="7781925" y="5438775"/>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9A4ED856-CB9C-4270-A09E-84E78084F703}" type="datetime'''''''''''''''''Ot''''''''''''h''''e''''''''''''''''''''''''r'">
              <a:rPr lang="en-US" sz="1000">
                <a:latin typeface="Arial"/>
                <a:cs typeface="Arial"/>
                <a:sym typeface="Arial"/>
              </a:rPr>
              <a:pPr marL="0" indent="0">
                <a:spcBef>
                  <a:spcPct val="0"/>
                </a:spcBef>
                <a:buNone/>
              </a:pPr>
              <a:t>Other</a:t>
            </a:fld>
            <a:endParaRPr lang="en-GB" sz="1000" dirty="0">
              <a:latin typeface="Arial"/>
              <a:cs typeface="Arial"/>
              <a:sym typeface="Arial"/>
            </a:endParaRPr>
          </a:p>
        </p:txBody>
      </p:sp>
      <p:sp>
        <p:nvSpPr>
          <p:cNvPr id="66" name="Text Placeholder 29"/>
          <p:cNvSpPr>
            <a:spLocks noGrp="1"/>
          </p:cNvSpPr>
          <p:nvPr>
            <p:custDataLst>
              <p:tags r:id="rId28"/>
            </p:custDataLst>
          </p:nvPr>
        </p:nvSpPr>
        <p:spPr bwMode="auto">
          <a:xfrm>
            <a:off x="4781550" y="5438775"/>
            <a:ext cx="98107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B0215FC8-1EEE-4454-823A-B47FCB4AA111}" type="datetime'Sec''ure'''' d''e''''d''i''ca''''''t''e''d''&#10;ne''two''rk'">
              <a:rPr lang="en-US" sz="1000">
                <a:latin typeface="Arial"/>
                <a:cs typeface="Arial"/>
                <a:sym typeface="Arial"/>
              </a:rPr>
              <a:pPr marL="0" indent="0">
                <a:spcBef>
                  <a:spcPct val="0"/>
                </a:spcBef>
                <a:buNone/>
              </a:pPr>
              <a:t>Secure dedicated
network</a:t>
            </a:fld>
            <a:endParaRPr lang="en-GB" sz="1000" dirty="0">
              <a:latin typeface="Arial"/>
              <a:cs typeface="Arial"/>
              <a:sym typeface="Arial"/>
            </a:endParaRPr>
          </a:p>
        </p:txBody>
      </p:sp>
      <p:sp>
        <p:nvSpPr>
          <p:cNvPr id="73" name="Text Placeholder 32"/>
          <p:cNvSpPr>
            <a:spLocks noGrp="1"/>
          </p:cNvSpPr>
          <p:nvPr>
            <p:custDataLst>
              <p:tags r:id="rId29"/>
            </p:custDataLst>
          </p:nvPr>
        </p:nvSpPr>
        <p:spPr bwMode="auto">
          <a:xfrm>
            <a:off x="8429625" y="5438775"/>
            <a:ext cx="604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5E15A769-01DC-4728-A9AA-B82207837AB1}" type="datetime'''''''''No'''''' a''''''n''''''''''''''''s''''''''''wer'''">
              <a:rPr lang="en-US" sz="1000">
                <a:latin typeface="Arial"/>
                <a:cs typeface="Arial"/>
                <a:sym typeface="Arial"/>
              </a:rPr>
              <a:pPr marL="0" indent="0">
                <a:spcBef>
                  <a:spcPct val="0"/>
                </a:spcBef>
                <a:buNone/>
              </a:pPr>
              <a:t>No answer</a:t>
            </a:fld>
            <a:endParaRPr lang="en-GB" sz="1000" dirty="0">
              <a:latin typeface="Arial"/>
              <a:cs typeface="Arial"/>
              <a:sym typeface="Arial"/>
            </a:endParaRPr>
          </a:p>
        </p:txBody>
      </p:sp>
    </p:spTree>
    <p:extLst>
      <p:ext uri="{BB962C8B-B14F-4D97-AF65-F5344CB8AC3E}">
        <p14:creationId xmlns:p14="http://schemas.microsoft.com/office/powerpoint/2010/main" val="162613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649861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649"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200">
              <a:latin typeface="Calibri"/>
              <a:cs typeface="Arial"/>
              <a:sym typeface="Calibri"/>
            </a:endParaRPr>
          </a:p>
        </p:txBody>
      </p:sp>
      <p:graphicFrame>
        <p:nvGraphicFramePr>
          <p:cNvPr id="14" name="Object 13"/>
          <p:cNvGraphicFramePr>
            <a:graphicFrameLocks noChangeAspect="1"/>
          </p:cNvGraphicFramePr>
          <p:nvPr>
            <p:custDataLst>
              <p:tags r:id="rId4"/>
            </p:custDataLst>
            <p:extLst>
              <p:ext uri="{D42A27DB-BD31-4B8C-83A1-F6EECF244321}">
                <p14:modId xmlns:p14="http://schemas.microsoft.com/office/powerpoint/2010/main" val="446208491"/>
              </p:ext>
            </p:extLst>
          </p:nvPr>
        </p:nvGraphicFramePr>
        <p:xfrm>
          <a:off x="533399" y="1828800"/>
          <a:ext cx="3724374" cy="3714826"/>
        </p:xfrm>
        <a:graphic>
          <a:graphicData uri="http://schemas.openxmlformats.org/presentationml/2006/ole">
            <mc:AlternateContent xmlns:mc="http://schemas.openxmlformats.org/markup-compatibility/2006">
              <mc:Choice xmlns:v="urn:schemas-microsoft-com:vml" Requires="v">
                <p:oleObj spid="_x0000_s46650" name="Chart" r:id="rId28" imgW="3724374" imgH="3714826" progId="MSGraph.Chart.8">
                  <p:embed followColorScheme="full"/>
                </p:oleObj>
              </mc:Choice>
              <mc:Fallback>
                <p:oleObj name="Chart" r:id="rId28" imgW="3724374" imgH="3714826" progId="MSGraph.Chart.8">
                  <p:embed followColorScheme="full"/>
                  <p:pic>
                    <p:nvPicPr>
                      <p:cNvPr id="0" name=""/>
                      <p:cNvPicPr>
                        <a:picLocks noChangeAspect="1" noChangeArrowheads="1"/>
                      </p:cNvPicPr>
                      <p:nvPr/>
                    </p:nvPicPr>
                    <p:blipFill>
                      <a:blip r:embed="rId29"/>
                      <a:srcRect/>
                      <a:stretch>
                        <a:fillRect/>
                      </a:stretch>
                    </p:blipFill>
                    <p:spPr bwMode="auto">
                      <a:xfrm>
                        <a:off x="533399" y="1828800"/>
                        <a:ext cx="3724374" cy="3714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 Placeholder 35"/>
          <p:cNvSpPr>
            <a:spLocks noGrp="1"/>
          </p:cNvSpPr>
          <p:nvPr>
            <p:custDataLst>
              <p:tags r:id="rId5"/>
            </p:custDataLst>
          </p:nvPr>
        </p:nvSpPr>
        <p:spPr bwMode="gray">
          <a:xfrm>
            <a:off x="1106488" y="253523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E327653A-F521-433C-8C82-3E891C2C510A}" type="datetime'''1''''''''1'''''">
              <a:rPr lang="en-US" sz="1200">
                <a:solidFill>
                  <a:schemeClr val="bg1"/>
                </a:solidFill>
                <a:cs typeface="Arial"/>
              </a:rPr>
              <a:pPr/>
              <a:t>11</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0D8DD517-3EFD-45B5-8F8E-808085DF97B1}" type="datetime'''''''''''''''''''''''''''42''''''''''''''''%'''''''''''">
              <a:rPr lang="en-US" sz="1200">
                <a:solidFill>
                  <a:schemeClr val="bg1"/>
                </a:solidFill>
                <a:cs typeface="Arial"/>
              </a:rPr>
              <a:pPr/>
              <a:t>42%</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16" name="Text Placeholder 26"/>
          <p:cNvSpPr>
            <a:spLocks noGrp="1"/>
          </p:cNvSpPr>
          <p:nvPr>
            <p:custDataLst>
              <p:tags r:id="rId6"/>
            </p:custDataLst>
          </p:nvPr>
        </p:nvSpPr>
        <p:spPr bwMode="gray">
          <a:xfrm>
            <a:off x="3675063" y="387350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A2D8F12A-A902-483B-90F2-C6A0D1FA2FD8}" type="datetime'''''''''1''''''''1'''''''''''''''''''''''''''''''''''''">
              <a:rPr lang="en-US" sz="1200">
                <a:solidFill>
                  <a:schemeClr val="tx2"/>
                </a:solidFill>
              </a:rPr>
              <a:pPr/>
              <a:t>11</a:t>
            </a:fld>
            <a:r>
              <a:rPr lang="en-US" sz="1200" smtClean="0">
                <a:solidFill>
                  <a:schemeClr val="tx2"/>
                </a:solidFill>
                <a:latin typeface="Calibri"/>
                <a:cs typeface="Arial"/>
                <a:sym typeface="Calibri"/>
              </a:rPr>
              <a:t/>
            </a:r>
            <a:br>
              <a:rPr lang="en-US" sz="1200" smtClean="0">
                <a:solidFill>
                  <a:schemeClr val="tx2"/>
                </a:solidFill>
                <a:latin typeface="Calibri"/>
                <a:cs typeface="Arial"/>
                <a:sym typeface="Calibri"/>
              </a:rPr>
            </a:br>
            <a:r>
              <a:rPr lang="en-US" sz="1200" smtClean="0">
                <a:solidFill>
                  <a:schemeClr val="tx2"/>
                </a:solidFill>
                <a:latin typeface="Calibri"/>
                <a:cs typeface="Arial"/>
                <a:sym typeface="Calibri"/>
              </a:rPr>
              <a:t>(</a:t>
            </a:r>
            <a:fld id="{A0442B54-0B06-443E-BE18-A7008016C300}" type="datetime'''''''''''''''''''''''4''''''''2''''''''''''''''''''%'''''">
              <a:rPr lang="en-US" sz="1200">
                <a:solidFill>
                  <a:schemeClr val="tx2"/>
                </a:solidFill>
              </a:rPr>
              <a:pPr/>
              <a:t>42%</a:t>
            </a:fld>
            <a:r>
              <a:rPr lang="en-US" sz="120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23" name="Text Placeholder 28"/>
          <p:cNvSpPr>
            <a:spLocks noGrp="1"/>
          </p:cNvSpPr>
          <p:nvPr>
            <p:custDataLst>
              <p:tags r:id="rId7"/>
            </p:custDataLst>
          </p:nvPr>
        </p:nvSpPr>
        <p:spPr bwMode="gray">
          <a:xfrm>
            <a:off x="1520825" y="482758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80054FF2-ED2D-4830-8D35-AB861BD49368}"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C431F8CF-A18B-48C5-912B-4678BE18CF23}" type="datetime'''''''''''''''''''1''''''5''''''''''''''%'''''''''''''">
              <a:rPr lang="en-US" sz="1200">
                <a:solidFill>
                  <a:schemeClr val="bg1"/>
                </a:solidFill>
              </a:rPr>
              <a:pPr/>
              <a:t>15%</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19</a:t>
            </a:fld>
            <a:endParaRPr lang="en-GB" dirty="0"/>
          </a:p>
        </p:txBody>
      </p:sp>
      <p:sp>
        <p:nvSpPr>
          <p:cNvPr id="4" name="TextBox 3"/>
          <p:cNvSpPr txBox="1"/>
          <p:nvPr/>
        </p:nvSpPr>
        <p:spPr>
          <a:xfrm>
            <a:off x="107951" y="908720"/>
            <a:ext cx="4446464" cy="923330"/>
          </a:xfrm>
          <a:prstGeom prst="rect">
            <a:avLst/>
          </a:prstGeom>
          <a:solidFill>
            <a:srgbClr val="5496D4"/>
          </a:solidFill>
        </p:spPr>
        <p:txBody>
          <a:bodyPr wrap="square" rtlCol="0">
            <a:spAutoFit/>
          </a:bodyPr>
          <a:lstStyle/>
          <a:p>
            <a:r>
              <a:rPr lang="en-GB" b="1" dirty="0">
                <a:solidFill>
                  <a:schemeClr val="bg1"/>
                </a:solidFill>
                <a:latin typeface="+mn-lt"/>
              </a:rPr>
              <a:t>Does your country implement an encryption system in order to protect user’s personal data</a:t>
            </a:r>
            <a:r>
              <a:rPr lang="en-GB" b="1" dirty="0" smtClean="0">
                <a:solidFill>
                  <a:schemeClr val="bg1"/>
                </a:solidFill>
                <a:latin typeface="+mn-lt"/>
              </a:rPr>
              <a:t>?      </a:t>
            </a:r>
          </a:p>
        </p:txBody>
      </p:sp>
      <p:sp>
        <p:nvSpPr>
          <p:cNvPr id="19" name="Title 1"/>
          <p:cNvSpPr txBox="1">
            <a:spLocks/>
          </p:cNvSpPr>
          <p:nvPr/>
        </p:nvSpPr>
        <p:spPr bwMode="auto">
          <a:xfrm>
            <a:off x="812800" y="2420938"/>
            <a:ext cx="3856037" cy="2826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900" b="1">
                <a:solidFill>
                  <a:schemeClr val="tx2"/>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a:lstStyle>
          <a:p>
            <a:endParaRPr lang="en-GB" sz="1200" b="0" kern="0" dirty="0">
              <a:latin typeface="+mn-lt"/>
              <a:cs typeface="Arial" panose="020B0604020202020204" pitchFamily="34" charset="0"/>
            </a:endParaRPr>
          </a:p>
        </p:txBody>
      </p:sp>
      <p:sp>
        <p:nvSpPr>
          <p:cNvPr id="84" name="Title 1"/>
          <p:cNvSpPr txBox="1">
            <a:spLocks/>
          </p:cNvSpPr>
          <p:nvPr/>
        </p:nvSpPr>
        <p:spPr bwMode="auto">
          <a:xfrm>
            <a:off x="5253038" y="2420938"/>
            <a:ext cx="3856037" cy="2826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900" b="1">
                <a:solidFill>
                  <a:schemeClr val="tx2"/>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a:lstStyle>
          <a:p>
            <a:endParaRPr lang="en-GB" sz="1200" b="0" kern="0" dirty="0">
              <a:latin typeface="+mn-lt"/>
              <a:cs typeface="Arial" panose="020B0604020202020204" pitchFamily="34" charset="0"/>
            </a:endParaRPr>
          </a:p>
        </p:txBody>
      </p:sp>
      <p:graphicFrame>
        <p:nvGraphicFramePr>
          <p:cNvPr id="42" name="Object 41"/>
          <p:cNvGraphicFramePr>
            <a:graphicFrameLocks noChangeAspect="1"/>
          </p:cNvGraphicFramePr>
          <p:nvPr>
            <p:custDataLst>
              <p:tags r:id="rId8"/>
            </p:custDataLst>
            <p:extLst>
              <p:ext uri="{D42A27DB-BD31-4B8C-83A1-F6EECF244321}">
                <p14:modId xmlns:p14="http://schemas.microsoft.com/office/powerpoint/2010/main" val="1103707726"/>
              </p:ext>
            </p:extLst>
          </p:nvPr>
        </p:nvGraphicFramePr>
        <p:xfrm>
          <a:off x="5638801" y="2514600"/>
          <a:ext cx="2705077" cy="2695557"/>
        </p:xfrm>
        <a:graphic>
          <a:graphicData uri="http://schemas.openxmlformats.org/presentationml/2006/ole">
            <mc:AlternateContent xmlns:mc="http://schemas.openxmlformats.org/markup-compatibility/2006">
              <mc:Choice xmlns:v="urn:schemas-microsoft-com:vml" Requires="v">
                <p:oleObj spid="_x0000_s46651" name="Chart" r:id="rId30" imgW="2705077" imgH="2695557" progId="MSGraph.Chart.8">
                  <p:embed followColorScheme="full"/>
                </p:oleObj>
              </mc:Choice>
              <mc:Fallback>
                <p:oleObj name="Chart" r:id="rId30" imgW="2705077" imgH="2695557" progId="MSGraph.Chart.8">
                  <p:embed followColorScheme="full"/>
                  <p:pic>
                    <p:nvPicPr>
                      <p:cNvPr id="0" name=""/>
                      <p:cNvPicPr>
                        <a:picLocks noChangeAspect="1" noChangeArrowheads="1"/>
                      </p:cNvPicPr>
                      <p:nvPr/>
                    </p:nvPicPr>
                    <p:blipFill>
                      <a:blip r:embed="rId31"/>
                      <a:srcRect/>
                      <a:stretch>
                        <a:fillRect/>
                      </a:stretch>
                    </p:blipFill>
                    <p:spPr bwMode="auto">
                      <a:xfrm>
                        <a:off x="5638801" y="2514600"/>
                        <a:ext cx="2705077" cy="2695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Placeholder 37"/>
          <p:cNvSpPr>
            <a:spLocks noGrp="1"/>
          </p:cNvSpPr>
          <p:nvPr>
            <p:custDataLst>
              <p:tags r:id="rId9"/>
            </p:custDataLst>
          </p:nvPr>
        </p:nvSpPr>
        <p:spPr bwMode="gray">
          <a:xfrm>
            <a:off x="5808663" y="3541713"/>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fld id="{FC7CC7A6-6313-4B09-9C67-9E233A869B5C}" type="datetime'''''''''''''''''''5'''''">
              <a:rPr lang="en-US" sz="1200">
                <a:solidFill>
                  <a:schemeClr val="bg1"/>
                </a:solidFill>
                <a:cs typeface="Arial"/>
              </a:rPr>
              <a:pPr/>
              <a:t>5</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CD2B16CB-57DC-4BA2-BF7E-D7A607D8C7AF}" type="datetime'''''''''4''''''''''''''''''''''''''''5''''''''''%'''''">
              <a:rPr lang="en-US" sz="1200">
                <a:solidFill>
                  <a:schemeClr val="bg1"/>
                </a:solidFill>
                <a:cs typeface="Arial"/>
              </a:rPr>
              <a:pPr/>
              <a:t>45%</a:t>
            </a:fld>
            <a:r>
              <a:rPr lang="en-GB"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43" name="Text Placeholder 26"/>
          <p:cNvSpPr>
            <a:spLocks noGrp="1"/>
          </p:cNvSpPr>
          <p:nvPr>
            <p:custDataLst>
              <p:tags r:id="rId10"/>
            </p:custDataLst>
          </p:nvPr>
        </p:nvSpPr>
        <p:spPr bwMode="gray">
          <a:xfrm>
            <a:off x="7323138" y="287178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C393FD22-C560-4ED1-A90B-2972BAE72A2F}" type="datetime'''''''''2'''''''''''''''''''''''''''''''''''''''''''''''''''''">
              <a:rPr lang="en-US" sz="1200">
                <a:solidFill>
                  <a:schemeClr val="tx2"/>
                </a:solidFill>
              </a:rPr>
              <a:pPr/>
              <a:t>2</a:t>
            </a:fld>
            <a:r>
              <a:rPr lang="en-US" sz="1200" dirty="0" smtClean="0">
                <a:solidFill>
                  <a:schemeClr val="tx2"/>
                </a:solidFill>
                <a:latin typeface="Calibri"/>
                <a:cs typeface="Arial"/>
                <a:sym typeface="Calibri"/>
              </a:rPr>
              <a:t/>
            </a:r>
            <a:br>
              <a:rPr lang="en-US" sz="1200" dirty="0" smtClean="0">
                <a:solidFill>
                  <a:schemeClr val="tx2"/>
                </a:solidFill>
                <a:latin typeface="Calibri"/>
                <a:cs typeface="Arial"/>
                <a:sym typeface="Calibri"/>
              </a:rPr>
            </a:br>
            <a:r>
              <a:rPr lang="en-US" sz="1200" dirty="0" smtClean="0">
                <a:solidFill>
                  <a:schemeClr val="tx2"/>
                </a:solidFill>
                <a:latin typeface="Calibri"/>
                <a:cs typeface="Arial"/>
                <a:sym typeface="Calibri"/>
              </a:rPr>
              <a:t>(</a:t>
            </a:r>
            <a:fld id="{EA32D843-8EE5-4EB0-B874-7094823F913A}" type="datetime'''''''''''''''''''''''1''''''''8''''''''%'''''''''''">
              <a:rPr lang="en-US" sz="1200">
                <a:solidFill>
                  <a:schemeClr val="tx2"/>
                </a:solidFill>
              </a:rPr>
              <a:pPr/>
              <a:t>18%</a:t>
            </a:fld>
            <a:r>
              <a:rPr lang="en-US" sz="1200" dirty="0" smtClean="0">
                <a:solidFill>
                  <a:schemeClr val="tx2"/>
                </a:solidFill>
                <a:latin typeface="Calibri"/>
                <a:cs typeface="Arial"/>
                <a:sym typeface="Calibri"/>
              </a:rPr>
              <a:t>)</a:t>
            </a:r>
            <a:endParaRPr lang="en-GB" sz="1200" dirty="0">
              <a:solidFill>
                <a:schemeClr val="tx2"/>
              </a:solidFill>
              <a:latin typeface="Calibri"/>
              <a:cs typeface="Arial"/>
              <a:sym typeface="Calibri"/>
            </a:endParaRPr>
          </a:p>
        </p:txBody>
      </p:sp>
      <p:sp>
        <p:nvSpPr>
          <p:cNvPr id="46" name="Text Placeholder 28"/>
          <p:cNvSpPr>
            <a:spLocks noGrp="1"/>
          </p:cNvSpPr>
          <p:nvPr>
            <p:custDataLst>
              <p:tags r:id="rId11"/>
            </p:custDataLst>
          </p:nvPr>
        </p:nvSpPr>
        <p:spPr bwMode="gray">
          <a:xfrm>
            <a:off x="7527925" y="4314825"/>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spcBef>
                <a:spcPct val="0"/>
              </a:spcBef>
              <a:buNone/>
            </a:pPr>
            <a:fld id="{36E30446-BE92-4243-8CA6-F7E72BF4869E}" type="datetime'''''''''''''''4'''''''''''''''''">
              <a:rPr lang="en-US" sz="1200">
                <a:solidFill>
                  <a:schemeClr val="bg1"/>
                </a:solidFill>
              </a:rPr>
              <a:pPr/>
              <a:t>4</a:t>
            </a:fld>
            <a:r>
              <a:rPr lang="en-US" sz="1200" smtClean="0">
                <a:solidFill>
                  <a:schemeClr val="bg1"/>
                </a:solidFill>
                <a:latin typeface="Calibri"/>
                <a:cs typeface="Arial"/>
                <a:sym typeface="Calibri"/>
              </a:rPr>
              <a:t/>
            </a:r>
            <a:br>
              <a:rPr lang="en-US" sz="1200" smtClean="0">
                <a:solidFill>
                  <a:schemeClr val="bg1"/>
                </a:solidFill>
                <a:latin typeface="Calibri"/>
                <a:cs typeface="Arial"/>
                <a:sym typeface="Calibri"/>
              </a:rPr>
            </a:br>
            <a:r>
              <a:rPr lang="en-US" sz="1200" smtClean="0">
                <a:solidFill>
                  <a:schemeClr val="bg1"/>
                </a:solidFill>
                <a:latin typeface="Calibri"/>
                <a:cs typeface="Arial"/>
                <a:sym typeface="Calibri"/>
              </a:rPr>
              <a:t>(</a:t>
            </a:r>
            <a:fld id="{17156E90-3374-4F69-9BDA-A47CC41BF48F}" type="datetime'''''''''''''''''''''''3''''''''''''''''6''''%'''''''''''''''">
              <a:rPr lang="en-US" sz="1200">
                <a:solidFill>
                  <a:schemeClr val="bg1"/>
                </a:solidFill>
              </a:rPr>
              <a:pPr/>
              <a:t>36%</a:t>
            </a:fld>
            <a:r>
              <a:rPr lang="en-US" sz="1200" smtClean="0">
                <a:solidFill>
                  <a:schemeClr val="bg1"/>
                </a:solidFill>
                <a:latin typeface="Calibri"/>
                <a:cs typeface="Arial"/>
                <a:sym typeface="Calibri"/>
              </a:rPr>
              <a:t>)</a:t>
            </a:r>
            <a:endParaRPr lang="en-GB" sz="1200" dirty="0">
              <a:solidFill>
                <a:schemeClr val="bg1"/>
              </a:solidFill>
              <a:latin typeface="Calibri"/>
              <a:cs typeface="Arial"/>
              <a:sym typeface="Calibri"/>
            </a:endParaRPr>
          </a:p>
        </p:txBody>
      </p:sp>
      <p:sp>
        <p:nvSpPr>
          <p:cNvPr id="27" name="TextBox 26"/>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Online </a:t>
            </a:r>
            <a:r>
              <a:rPr lang="en-GB" sz="800" dirty="0">
                <a:solidFill>
                  <a:schemeClr val="bg2"/>
                </a:solidFill>
                <a:latin typeface="+mn-lt"/>
              </a:rPr>
              <a:t>questionnaire (KURT SALMON 2015), n=25</a:t>
            </a:r>
          </a:p>
        </p:txBody>
      </p:sp>
      <p:cxnSp>
        <p:nvCxnSpPr>
          <p:cNvPr id="6" name="Straight Connector 5"/>
          <p:cNvCxnSpPr/>
          <p:nvPr/>
        </p:nvCxnSpPr>
        <p:spPr>
          <a:xfrm>
            <a:off x="3203848" y="2132856"/>
            <a:ext cx="3794829" cy="5367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348706" y="5078413"/>
            <a:ext cx="4790648" cy="3682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12"/>
            </p:custDataLst>
          </p:nvPr>
        </p:nvSpPr>
        <p:spPr bwMode="auto">
          <a:xfrm>
            <a:off x="1968500" y="5572125"/>
            <a:ext cx="214312" cy="160337"/>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custDataLst>
              <p:tags r:id="rId13"/>
            </p:custDataLst>
          </p:nvPr>
        </p:nvSpPr>
        <p:spPr bwMode="auto">
          <a:xfrm>
            <a:off x="1422400" y="5572125"/>
            <a:ext cx="214312" cy="160337"/>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custDataLst>
              <p:tags r:id="rId14"/>
            </p:custDataLst>
          </p:nvPr>
        </p:nvSpPr>
        <p:spPr bwMode="auto">
          <a:xfrm>
            <a:off x="855663" y="5572125"/>
            <a:ext cx="214312" cy="160338"/>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7"/>
          <p:cNvSpPr>
            <a:spLocks noGrp="1"/>
          </p:cNvSpPr>
          <p:nvPr>
            <p:custDataLst>
              <p:tags r:id="rId15"/>
            </p:custDataLst>
          </p:nvPr>
        </p:nvSpPr>
        <p:spPr bwMode="auto">
          <a:xfrm>
            <a:off x="1120775" y="5567363"/>
            <a:ext cx="2000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FF9B14E9-0F63-4411-B7E3-660CA321E3DC}" type="datetime'Y''es'''''''''''''''''''''''''''''''''''''">
              <a:rPr lang="en-US" sz="1200">
                <a:latin typeface="Calibri"/>
                <a:cs typeface="Arial"/>
                <a:sym typeface="Calibri"/>
              </a:rPr>
              <a:pPr marL="0" indent="0">
                <a:spcBef>
                  <a:spcPct val="0"/>
                </a:spcBef>
                <a:buNone/>
              </a:pPr>
              <a:t>Yes</a:t>
            </a:fld>
            <a:endParaRPr lang="en-GB" sz="1200" dirty="0">
              <a:latin typeface="Calibri"/>
              <a:cs typeface="Arial"/>
              <a:sym typeface="Calibri"/>
            </a:endParaRPr>
          </a:p>
        </p:txBody>
      </p:sp>
      <p:sp>
        <p:nvSpPr>
          <p:cNvPr id="49" name="Text Placeholder 34"/>
          <p:cNvSpPr>
            <a:spLocks noGrp="1"/>
          </p:cNvSpPr>
          <p:nvPr>
            <p:custDataLst>
              <p:tags r:id="rId16"/>
            </p:custDataLst>
          </p:nvPr>
        </p:nvSpPr>
        <p:spPr bwMode="auto">
          <a:xfrm>
            <a:off x="2233613" y="5567363"/>
            <a:ext cx="14954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3B7D7491-1921-4816-990B-A2F5C0C4E9B5}" type="datetime'D''on''’t ''k''n''''ow''''''/ ''No ''''op''''''inio''''n'''''">
              <a:rPr lang="en-US" sz="1200">
                <a:latin typeface="Calibri"/>
                <a:cs typeface="Arial"/>
                <a:sym typeface="Calibri"/>
              </a:rPr>
              <a:pPr marL="0" indent="0">
                <a:spcBef>
                  <a:spcPct val="0"/>
                </a:spcBef>
                <a:buNone/>
              </a:pPr>
              <a:t>Don’t know/ No opinion</a:t>
            </a:fld>
            <a:endParaRPr lang="en-GB" sz="1200" dirty="0">
              <a:latin typeface="Calibri"/>
              <a:cs typeface="Arial"/>
              <a:sym typeface="Calibri"/>
            </a:endParaRPr>
          </a:p>
        </p:txBody>
      </p:sp>
      <p:sp>
        <p:nvSpPr>
          <p:cNvPr id="24" name="Text Placeholder 4"/>
          <p:cNvSpPr>
            <a:spLocks noGrp="1"/>
          </p:cNvSpPr>
          <p:nvPr>
            <p:custDataLst>
              <p:tags r:id="rId17"/>
            </p:custDataLst>
          </p:nvPr>
        </p:nvSpPr>
        <p:spPr bwMode="auto">
          <a:xfrm>
            <a:off x="1687513" y="5567363"/>
            <a:ext cx="1793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35DDD1B9-18E3-4AE9-92F4-BCFC98F490D7}" type="datetime'''''''''''''N''''''''''''''''''''o'''''''''''''''''''''''">
              <a:rPr lang="en-US" sz="1200">
                <a:cs typeface="Arial"/>
              </a:rPr>
              <a:pPr marL="0" indent="0">
                <a:spcBef>
                  <a:spcPct val="0"/>
                </a:spcBef>
                <a:buNone/>
              </a:pPr>
              <a:t>No</a:t>
            </a:fld>
            <a:endParaRPr lang="en-GB" sz="1200" dirty="0">
              <a:latin typeface="Calibri"/>
              <a:cs typeface="Arial"/>
              <a:sym typeface="Calibri"/>
            </a:endParaRPr>
          </a:p>
        </p:txBody>
      </p:sp>
      <p:sp>
        <p:nvSpPr>
          <p:cNvPr id="56" name="TextBox 55"/>
          <p:cNvSpPr txBox="1"/>
          <p:nvPr/>
        </p:nvSpPr>
        <p:spPr>
          <a:xfrm>
            <a:off x="4663284" y="908720"/>
            <a:ext cx="4434680" cy="923330"/>
          </a:xfrm>
          <a:prstGeom prst="rect">
            <a:avLst/>
          </a:prstGeom>
          <a:solidFill>
            <a:srgbClr val="5496D4"/>
          </a:solidFill>
        </p:spPr>
        <p:txBody>
          <a:bodyPr wrap="square" rtlCol="0">
            <a:spAutoFit/>
          </a:bodyPr>
          <a:lstStyle/>
          <a:p>
            <a:r>
              <a:rPr lang="en-GB" b="1" dirty="0">
                <a:solidFill>
                  <a:schemeClr val="bg1"/>
                </a:solidFill>
                <a:latin typeface="+mn-lt"/>
              </a:rPr>
              <a:t>Does this implementation </a:t>
            </a:r>
            <a:r>
              <a:rPr lang="en-GB" b="1" dirty="0" smtClean="0">
                <a:solidFill>
                  <a:schemeClr val="bg1"/>
                </a:solidFill>
                <a:latin typeface="+mn-lt"/>
              </a:rPr>
              <a:t>provide the possibility to access </a:t>
            </a:r>
            <a:r>
              <a:rPr lang="en-GB" b="1" dirty="0">
                <a:solidFill>
                  <a:schemeClr val="bg1"/>
                </a:solidFill>
                <a:latin typeface="+mn-lt"/>
              </a:rPr>
              <a:t>users’ data using a </a:t>
            </a:r>
            <a:r>
              <a:rPr lang="en-GB" b="1" dirty="0" smtClean="0">
                <a:solidFill>
                  <a:schemeClr val="bg1"/>
                </a:solidFill>
                <a:latin typeface="+mn-lt"/>
              </a:rPr>
              <a:t>Key </a:t>
            </a:r>
            <a:r>
              <a:rPr lang="en-GB" b="1" dirty="0">
                <a:solidFill>
                  <a:schemeClr val="bg1"/>
                </a:solidFill>
                <a:latin typeface="+mn-lt"/>
              </a:rPr>
              <a:t>Escrow system?</a:t>
            </a:r>
          </a:p>
        </p:txBody>
      </p:sp>
      <p:sp>
        <p:nvSpPr>
          <p:cNvPr id="60" name="Rectangle 59"/>
          <p:cNvSpPr/>
          <p:nvPr>
            <p:custDataLst>
              <p:tags r:id="rId18"/>
            </p:custDataLst>
          </p:nvPr>
        </p:nvSpPr>
        <p:spPr bwMode="auto">
          <a:xfrm>
            <a:off x="6108700" y="5570538"/>
            <a:ext cx="179388" cy="13335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custDataLst>
              <p:tags r:id="rId19"/>
            </p:custDataLst>
          </p:nvPr>
        </p:nvSpPr>
        <p:spPr bwMode="auto">
          <a:xfrm>
            <a:off x="5559425" y="5570538"/>
            <a:ext cx="179388" cy="13335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custDataLst>
              <p:tags r:id="rId20"/>
            </p:custDataLst>
          </p:nvPr>
        </p:nvSpPr>
        <p:spPr bwMode="auto">
          <a:xfrm>
            <a:off x="6602413" y="5570538"/>
            <a:ext cx="179388"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 Placeholder 40"/>
          <p:cNvSpPr>
            <a:spLocks noGrp="1"/>
          </p:cNvSpPr>
          <p:nvPr>
            <p:custDataLst>
              <p:tags r:id="rId21"/>
            </p:custDataLst>
          </p:nvPr>
        </p:nvSpPr>
        <p:spPr bwMode="auto">
          <a:xfrm>
            <a:off x="5789613" y="5567363"/>
            <a:ext cx="2174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6E7A3C8F-6660-4E11-9CC4-D7148C1EFA28}" type="datetime'''''''''''''''''''''''Y''''''''e''''''''''''s'''">
              <a:rPr lang="en-US" sz="1000">
                <a:latin typeface="Arial"/>
                <a:cs typeface="Arial"/>
                <a:sym typeface="Arial"/>
              </a:rPr>
              <a:pPr marL="0" indent="0">
                <a:spcBef>
                  <a:spcPct val="0"/>
                </a:spcBef>
                <a:buNone/>
              </a:pPr>
              <a:t>Yes</a:t>
            </a:fld>
            <a:endParaRPr lang="en-GB" sz="1000" dirty="0">
              <a:latin typeface="Arial"/>
              <a:cs typeface="Arial"/>
              <a:sym typeface="Arial"/>
            </a:endParaRPr>
          </a:p>
        </p:txBody>
      </p:sp>
      <p:sp>
        <p:nvSpPr>
          <p:cNvPr id="58" name="Text Placeholder 39"/>
          <p:cNvSpPr>
            <a:spLocks noGrp="1"/>
          </p:cNvSpPr>
          <p:nvPr>
            <p:custDataLst>
              <p:tags r:id="rId22"/>
            </p:custDataLst>
          </p:nvPr>
        </p:nvSpPr>
        <p:spPr bwMode="auto">
          <a:xfrm>
            <a:off x="6832600" y="5567363"/>
            <a:ext cx="12985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737AE382-CBDD-4A8F-8556-A29443E63B44}" type="datetime'Do''n’t'' kno''w/'' ''No ''o''''''''''p''''''in''i''''''''on'">
              <a:rPr lang="en-US" sz="1000">
                <a:latin typeface="Arial"/>
                <a:cs typeface="Arial"/>
                <a:sym typeface="Arial"/>
              </a:rPr>
              <a:pPr/>
              <a:t>Don’t know/ No opinion</a:t>
            </a:fld>
            <a:endParaRPr lang="en-GB" sz="1000" dirty="0">
              <a:latin typeface="Arial"/>
              <a:cs typeface="Arial"/>
              <a:sym typeface="Arial"/>
            </a:endParaRPr>
          </a:p>
        </p:txBody>
      </p:sp>
      <p:sp>
        <p:nvSpPr>
          <p:cNvPr id="57" name="Text Placeholder 38"/>
          <p:cNvSpPr>
            <a:spLocks noGrp="1"/>
          </p:cNvSpPr>
          <p:nvPr>
            <p:custDataLst>
              <p:tags r:id="rId23"/>
            </p:custDataLst>
          </p:nvPr>
        </p:nvSpPr>
        <p:spPr bwMode="auto">
          <a:xfrm>
            <a:off x="6338888" y="5567363"/>
            <a:ext cx="1619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fld id="{32F94D0E-B4D3-4770-A94E-2E79E4C84B67}" type="datetime'''''No'''''''">
              <a:rPr lang="en-US" sz="1000">
                <a:latin typeface="Arial"/>
                <a:cs typeface="Arial"/>
                <a:sym typeface="Arial"/>
              </a:rPr>
              <a:pPr marL="0" indent="0">
                <a:spcBef>
                  <a:spcPct val="0"/>
                </a:spcBef>
                <a:buNone/>
              </a:pPr>
              <a:t>No</a:t>
            </a:fld>
            <a:endParaRPr lang="en-GB" sz="1000" dirty="0">
              <a:latin typeface="Arial"/>
              <a:cs typeface="Arial"/>
              <a:sym typeface="Arial"/>
            </a:endParaRPr>
          </a:p>
        </p:txBody>
      </p:sp>
      <p:sp>
        <p:nvSpPr>
          <p:cNvPr id="70" name="Rectangle 69"/>
          <p:cNvSpPr/>
          <p:nvPr/>
        </p:nvSpPr>
        <p:spPr>
          <a:xfrm>
            <a:off x="107951" y="5949280"/>
            <a:ext cx="8928545" cy="504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bg1">
                    <a:lumMod val="50000"/>
                  </a:schemeClr>
                </a:solidFill>
              </a:rPr>
              <a:t>The use of Key Escrow System is not imposed by any legal basis (for the 11 countries having implemented a Key Escrow System in order to protect user’s personal data).</a:t>
            </a:r>
            <a:endParaRPr lang="en-GB" sz="1200" dirty="0">
              <a:solidFill>
                <a:schemeClr val="bg1">
                  <a:lumMod val="50000"/>
                </a:schemeClr>
              </a:solidFill>
            </a:endParaRPr>
          </a:p>
        </p:txBody>
      </p:sp>
      <p:sp>
        <p:nvSpPr>
          <p:cNvPr id="10" name="TextBox 9"/>
          <p:cNvSpPr txBox="1"/>
          <p:nvPr/>
        </p:nvSpPr>
        <p:spPr>
          <a:xfrm>
            <a:off x="7481887" y="3337054"/>
            <a:ext cx="114449" cy="235962"/>
          </a:xfrm>
          <a:prstGeom prst="rect">
            <a:avLst/>
          </a:prstGeom>
          <a:noFill/>
        </p:spPr>
        <p:txBody>
          <a:bodyPr wrap="square" rtlCol="0">
            <a:spAutoFit/>
          </a:bodyPr>
          <a:lstStyle/>
          <a:p>
            <a:r>
              <a:rPr lang="en-GB" sz="1400" baseline="30000" dirty="0" smtClean="0">
                <a:solidFill>
                  <a:schemeClr val="bg1">
                    <a:lumMod val="50000"/>
                  </a:schemeClr>
                </a:solidFill>
                <a:latin typeface="+mn-lt"/>
              </a:rPr>
              <a:t>1</a:t>
            </a:r>
            <a:endParaRPr lang="en-GB" baseline="30000" dirty="0">
              <a:solidFill>
                <a:schemeClr val="bg1">
                  <a:lumMod val="50000"/>
                </a:schemeClr>
              </a:solidFill>
              <a:latin typeface="+mn-lt"/>
            </a:endParaRPr>
          </a:p>
        </p:txBody>
      </p:sp>
      <p:sp>
        <p:nvSpPr>
          <p:cNvPr id="41" name="TextBox 40"/>
          <p:cNvSpPr txBox="1"/>
          <p:nvPr/>
        </p:nvSpPr>
        <p:spPr>
          <a:xfrm>
            <a:off x="107504" y="6525344"/>
            <a:ext cx="3653133" cy="215444"/>
          </a:xfrm>
          <a:prstGeom prst="rect">
            <a:avLst/>
          </a:prstGeom>
          <a:noFill/>
          <a:ln w="6350">
            <a:noFill/>
          </a:ln>
        </p:spPr>
        <p:txBody>
          <a:bodyPr wrap="square" rtlCol="0">
            <a:spAutoFit/>
          </a:bodyPr>
          <a:lstStyle/>
          <a:p>
            <a:r>
              <a:rPr lang="en-GB" sz="800" dirty="0">
                <a:solidFill>
                  <a:schemeClr val="bg2"/>
                </a:solidFill>
                <a:latin typeface="+mn-lt"/>
              </a:rPr>
              <a:t>1 </a:t>
            </a:r>
            <a:r>
              <a:rPr lang="en-GB" sz="800" dirty="0" smtClean="0">
                <a:solidFill>
                  <a:schemeClr val="bg2"/>
                </a:solidFill>
                <a:latin typeface="+mn-lt"/>
              </a:rPr>
              <a:t>An encryption system is only used on MyGuichet.</a:t>
            </a:r>
            <a:endParaRPr lang="en-GB" sz="800" dirty="0">
              <a:solidFill>
                <a:schemeClr val="bg2"/>
              </a:solidFill>
              <a:latin typeface="+mn-lt"/>
            </a:endParaRPr>
          </a:p>
        </p:txBody>
      </p:sp>
      <p:sp>
        <p:nvSpPr>
          <p:cNvPr id="38" name="Rectangle 37"/>
          <p:cNvSpPr/>
          <p:nvPr/>
        </p:nvSpPr>
        <p:spPr>
          <a:xfrm>
            <a:off x="7053672" y="3307585"/>
            <a:ext cx="538930" cy="261610"/>
          </a:xfrm>
          <a:prstGeom prst="rect">
            <a:avLst/>
          </a:prstGeom>
        </p:spPr>
        <p:txBody>
          <a:bodyPr wrap="none">
            <a:spAutoFit/>
          </a:bodyPr>
          <a:lstStyle/>
          <a:p>
            <a:pPr algn="ctr"/>
            <a:r>
              <a:rPr lang="en-GB" sz="1100" dirty="0" smtClean="0">
                <a:solidFill>
                  <a:schemeClr val="bg1">
                    <a:lumMod val="50000"/>
                  </a:schemeClr>
                </a:solidFill>
                <a:latin typeface="+mn-lt"/>
              </a:rPr>
              <a:t>SK, </a:t>
            </a:r>
            <a:r>
              <a:rPr lang="en-GB" sz="1100" dirty="0">
                <a:solidFill>
                  <a:schemeClr val="bg1">
                    <a:lumMod val="50000"/>
                  </a:schemeClr>
                </a:solidFill>
                <a:latin typeface="+mn-lt"/>
              </a:rPr>
              <a:t>LU</a:t>
            </a:r>
          </a:p>
        </p:txBody>
      </p:sp>
    </p:spTree>
    <p:extLst>
      <p:ext uri="{BB962C8B-B14F-4D97-AF65-F5344CB8AC3E}">
        <p14:creationId xmlns:p14="http://schemas.microsoft.com/office/powerpoint/2010/main" val="12967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6713"/>
            <a:ext cx="8229600" cy="1656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2" indent="0">
              <a:lnSpc>
                <a:spcPct val="150000"/>
              </a:lnSpc>
              <a:spcBef>
                <a:spcPts val="500"/>
              </a:spcBef>
              <a:buClr>
                <a:srgbClr val="ED7404"/>
              </a:buClr>
              <a:buNone/>
            </a:pPr>
            <a:r>
              <a:rPr lang="en-GB" sz="1600" i="1" dirty="0" smtClean="0">
                <a:solidFill>
                  <a:schemeClr val="bg2"/>
                </a:solidFill>
                <a:cs typeface="Arial" panose="020B0604020202020204" pitchFamily="34" charset="0"/>
              </a:rPr>
              <a:t>The </a:t>
            </a:r>
            <a:r>
              <a:rPr lang="en-GB" sz="1600" i="1" dirty="0">
                <a:solidFill>
                  <a:schemeClr val="bg2"/>
                </a:solidFill>
                <a:cs typeface="Arial" panose="020B0604020202020204" pitchFamily="34" charset="0"/>
              </a:rPr>
              <a:t>'Once-only' principle states that citizens and businesses should have the right to supply certain standard information only once to public administrations on the basis that this information will be shared internally and appropriately by public administrations thus eliminating any additional administrative burden.</a:t>
            </a:r>
          </a:p>
        </p:txBody>
      </p:sp>
      <p:sp>
        <p:nvSpPr>
          <p:cNvPr id="9" name="Rectangle 8"/>
          <p:cNvSpPr/>
          <p:nvPr/>
        </p:nvSpPr>
        <p:spPr>
          <a:xfrm>
            <a:off x="1260977" y="3351584"/>
            <a:ext cx="2041929" cy="2957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buFont typeface="Arial" panose="020B0604020202020204" pitchFamily="34" charset="0"/>
              <a:buChar char="•"/>
              <a:tabLst>
                <a:tab pos="174625" algn="l"/>
              </a:tabLst>
            </a:pPr>
            <a:endParaRPr lang="en-GB" sz="1050" b="1" dirty="0" smtClean="0">
              <a:solidFill>
                <a:schemeClr val="bg1">
                  <a:lumMod val="50000"/>
                </a:schemeClr>
              </a:solidFill>
            </a:endParaRPr>
          </a:p>
          <a:p>
            <a:pPr marL="174625" indent="-174625">
              <a:buFont typeface="Arial" panose="020B0604020202020204" pitchFamily="34" charset="0"/>
              <a:buChar char="•"/>
              <a:tabLst>
                <a:tab pos="174625" algn="l"/>
              </a:tabLst>
            </a:pPr>
            <a:endParaRPr lang="en-GB" sz="1100" b="1" dirty="0" smtClean="0">
              <a:solidFill>
                <a:schemeClr val="bg1">
                  <a:lumMod val="50000"/>
                </a:schemeClr>
              </a:solidFill>
            </a:endParaRPr>
          </a:p>
          <a:p>
            <a:pPr marL="174625" indent="-174625">
              <a:buFont typeface="Arial" panose="020B0604020202020204" pitchFamily="34" charset="0"/>
              <a:buChar char="•"/>
              <a:tabLst>
                <a:tab pos="174625" algn="l"/>
              </a:tabLst>
            </a:pPr>
            <a:r>
              <a:rPr lang="en-GB" sz="1100" b="1" dirty="0" smtClean="0">
                <a:solidFill>
                  <a:schemeClr val="bg1">
                    <a:lumMod val="50000"/>
                  </a:schemeClr>
                </a:solidFill>
              </a:rPr>
              <a:t>Basic Data programme:</a:t>
            </a:r>
          </a:p>
          <a:p>
            <a:pPr marL="174625">
              <a:spcAft>
                <a:spcPts val="600"/>
              </a:spcAft>
              <a:tabLst>
                <a:tab pos="174625" algn="l"/>
              </a:tabLst>
            </a:pPr>
            <a:r>
              <a:rPr lang="en-GB" sz="1050" dirty="0" smtClean="0">
                <a:solidFill>
                  <a:schemeClr val="bg1">
                    <a:lumMod val="50000"/>
                  </a:schemeClr>
                </a:solidFill>
              </a:rPr>
              <a:t>Making basic information (of citizens and businesses) freely accessible for everyone and for all public authorities (i.e. for commercial as well as non-commercial purposes), by means of 9 connected registers.</a:t>
            </a:r>
          </a:p>
          <a:p>
            <a:pPr marL="174625" indent="-174625">
              <a:buFont typeface="Arial" panose="020B0604020202020204" pitchFamily="34" charset="0"/>
              <a:buChar char="•"/>
              <a:tabLst>
                <a:tab pos="174625" algn="l"/>
              </a:tabLst>
            </a:pPr>
            <a:r>
              <a:rPr lang="en-GB" sz="1100" b="1" dirty="0" smtClean="0">
                <a:solidFill>
                  <a:schemeClr val="bg1">
                    <a:lumMod val="50000"/>
                  </a:schemeClr>
                </a:solidFill>
              </a:rPr>
              <a:t>Mandatory digital self-service: </a:t>
            </a:r>
          </a:p>
          <a:p>
            <a:pPr marL="174625">
              <a:tabLst>
                <a:tab pos="174625" algn="l"/>
              </a:tabLst>
            </a:pPr>
            <a:r>
              <a:rPr lang="en-GB" sz="1050" dirty="0" smtClean="0">
                <a:solidFill>
                  <a:schemeClr val="bg1">
                    <a:lumMod val="50000"/>
                  </a:schemeClr>
                </a:solidFill>
              </a:rPr>
              <a:t>Enforcing by law the digital implementation of a certain number of transactions</a:t>
            </a:r>
            <a:endParaRPr lang="en-GB" sz="1050" dirty="0">
              <a:solidFill>
                <a:schemeClr val="bg1">
                  <a:lumMod val="50000"/>
                </a:schemeClr>
              </a:solidFill>
            </a:endParaRPr>
          </a:p>
        </p:txBody>
      </p:sp>
      <p:sp>
        <p:nvSpPr>
          <p:cNvPr id="12" name="TextBox 11"/>
          <p:cNvSpPr txBox="1"/>
          <p:nvPr/>
        </p:nvSpPr>
        <p:spPr>
          <a:xfrm>
            <a:off x="1820637" y="2980616"/>
            <a:ext cx="1372798" cy="369332"/>
          </a:xfrm>
          <a:prstGeom prst="rect">
            <a:avLst/>
          </a:prstGeom>
          <a:noFill/>
        </p:spPr>
        <p:txBody>
          <a:bodyPr wrap="square" rtlCol="0">
            <a:spAutoFit/>
          </a:bodyPr>
          <a:lstStyle/>
          <a:p>
            <a:r>
              <a:rPr lang="en-US" dirty="0" smtClean="0">
                <a:latin typeface="+mn-lt"/>
              </a:rPr>
              <a:t>Denmark</a:t>
            </a:r>
            <a:endParaRPr lang="en-US" dirty="0">
              <a:latin typeface="+mn-lt"/>
            </a:endParaRPr>
          </a:p>
        </p:txBody>
      </p:sp>
      <p:pic>
        <p:nvPicPr>
          <p:cNvPr id="106498" name="Picture 2" descr="http://i3.cpcache.com/product/695636117/denmark_flag_square_sticker_3_x_3.jpg?color=White&amp;height=460&amp;width=460&amp;qv=90"/>
          <p:cNvPicPr preferRelativeResize="0">
            <a:picLocks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99592" y="2863497"/>
            <a:ext cx="972000" cy="8481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23928" y="3351584"/>
            <a:ext cx="2041929" cy="2957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buFont typeface="Arial" panose="020B0604020202020204" pitchFamily="34" charset="0"/>
              <a:buChar char="•"/>
              <a:tabLst>
                <a:tab pos="174625" algn="l"/>
              </a:tabLst>
            </a:pPr>
            <a:endParaRPr lang="en-GB" sz="1050" b="1" dirty="0" smtClean="0">
              <a:solidFill>
                <a:schemeClr val="bg1">
                  <a:lumMod val="50000"/>
                </a:schemeClr>
              </a:solidFill>
            </a:endParaRPr>
          </a:p>
          <a:p>
            <a:pPr marL="174625" indent="-174625">
              <a:buFont typeface="Arial" panose="020B0604020202020204" pitchFamily="34" charset="0"/>
              <a:buChar char="•"/>
              <a:tabLst>
                <a:tab pos="174625" algn="l"/>
              </a:tabLst>
            </a:pPr>
            <a:endParaRPr lang="en-GB" sz="1100" b="1" dirty="0" smtClean="0">
              <a:solidFill>
                <a:schemeClr val="bg1">
                  <a:lumMod val="50000"/>
                </a:schemeClr>
              </a:solidFill>
            </a:endParaRPr>
          </a:p>
          <a:p>
            <a:pPr marL="174625" indent="-174625">
              <a:buFont typeface="Arial" panose="020B0604020202020204" pitchFamily="34" charset="0"/>
              <a:buChar char="•"/>
              <a:tabLst>
                <a:tab pos="174625" algn="l"/>
              </a:tabLst>
            </a:pPr>
            <a:r>
              <a:rPr lang="en-GB" sz="1100" b="1" dirty="0" smtClean="0">
                <a:solidFill>
                  <a:schemeClr val="bg1">
                    <a:lumMod val="50000"/>
                  </a:schemeClr>
                </a:solidFill>
              </a:rPr>
              <a:t>The system of 13 base registries:</a:t>
            </a:r>
          </a:p>
          <a:p>
            <a:pPr marL="185738">
              <a:spcAft>
                <a:spcPts val="600"/>
              </a:spcAft>
              <a:tabLst>
                <a:tab pos="174625" algn="l"/>
              </a:tabLst>
            </a:pPr>
            <a:r>
              <a:rPr lang="en-GB" sz="1050" dirty="0" smtClean="0">
                <a:solidFill>
                  <a:schemeClr val="bg1">
                    <a:lumMod val="50000"/>
                  </a:schemeClr>
                </a:solidFill>
              </a:rPr>
              <a:t>Collection </a:t>
            </a:r>
            <a:r>
              <a:rPr lang="en-GB" sz="1050" dirty="0">
                <a:solidFill>
                  <a:schemeClr val="bg1">
                    <a:lumMod val="50000"/>
                  </a:schemeClr>
                </a:solidFill>
              </a:rPr>
              <a:t>and sharing of citizens and businesses core data across all government authorities, through 13 registers gathering data </a:t>
            </a:r>
            <a:r>
              <a:rPr lang="en-GB" sz="1050" dirty="0" smtClean="0">
                <a:solidFill>
                  <a:schemeClr val="bg1">
                    <a:lumMod val="50000"/>
                  </a:schemeClr>
                </a:solidFill>
              </a:rPr>
              <a:t>of </a:t>
            </a:r>
            <a:r>
              <a:rPr lang="en-GB" sz="1050" dirty="0">
                <a:solidFill>
                  <a:schemeClr val="bg1">
                    <a:lumMod val="50000"/>
                  </a:schemeClr>
                </a:solidFill>
              </a:rPr>
              <a:t>persons, businesses, cars, land administrations, maps, income, buildings.</a:t>
            </a:r>
          </a:p>
        </p:txBody>
      </p:sp>
      <p:sp>
        <p:nvSpPr>
          <p:cNvPr id="15" name="TextBox 14"/>
          <p:cNvSpPr txBox="1"/>
          <p:nvPr/>
        </p:nvSpPr>
        <p:spPr>
          <a:xfrm>
            <a:off x="4483587" y="2980616"/>
            <a:ext cx="1528573" cy="369332"/>
          </a:xfrm>
          <a:prstGeom prst="rect">
            <a:avLst/>
          </a:prstGeom>
          <a:noFill/>
        </p:spPr>
        <p:txBody>
          <a:bodyPr wrap="square" rtlCol="0">
            <a:spAutoFit/>
          </a:bodyPr>
          <a:lstStyle/>
          <a:p>
            <a:r>
              <a:rPr lang="en-US" dirty="0" smtClean="0">
                <a:latin typeface="+mn-lt"/>
              </a:rPr>
              <a:t>Netherlands</a:t>
            </a:r>
            <a:endParaRPr lang="en-US" dirty="0">
              <a:latin typeface="+mn-lt"/>
            </a:endParaRPr>
          </a:p>
        </p:txBody>
      </p:sp>
      <p:sp>
        <p:nvSpPr>
          <p:cNvPr id="17" name="Rectangle 16"/>
          <p:cNvSpPr/>
          <p:nvPr/>
        </p:nvSpPr>
        <p:spPr>
          <a:xfrm>
            <a:off x="6634527" y="3351584"/>
            <a:ext cx="2041929" cy="2957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buFont typeface="Arial" panose="020B0604020202020204" pitchFamily="34" charset="0"/>
              <a:buChar char="•"/>
              <a:tabLst>
                <a:tab pos="174625" algn="l"/>
              </a:tabLst>
            </a:pPr>
            <a:endParaRPr lang="en-GB" sz="1050" b="1" dirty="0" smtClean="0">
              <a:solidFill>
                <a:schemeClr val="bg1">
                  <a:lumMod val="50000"/>
                </a:schemeClr>
              </a:solidFill>
            </a:endParaRPr>
          </a:p>
          <a:p>
            <a:pPr marL="174625" indent="-174625">
              <a:buFont typeface="Arial" panose="020B0604020202020204" pitchFamily="34" charset="0"/>
              <a:buChar char="•"/>
              <a:tabLst>
                <a:tab pos="174625" algn="l"/>
              </a:tabLst>
            </a:pPr>
            <a:endParaRPr lang="en-GB" sz="1100" b="1" dirty="0" smtClean="0">
              <a:solidFill>
                <a:schemeClr val="bg1">
                  <a:lumMod val="50000"/>
                </a:schemeClr>
              </a:solidFill>
            </a:endParaRPr>
          </a:p>
          <a:p>
            <a:pPr marL="174625" indent="-174625">
              <a:buFont typeface="Arial" panose="020B0604020202020204" pitchFamily="34" charset="0"/>
              <a:buChar char="•"/>
              <a:tabLst>
                <a:tab pos="174625" algn="l"/>
              </a:tabLst>
            </a:pPr>
            <a:r>
              <a:rPr lang="en-GB" sz="1100" b="1" dirty="0" smtClean="0">
                <a:solidFill>
                  <a:schemeClr val="bg1">
                    <a:lumMod val="50000"/>
                  </a:schemeClr>
                </a:solidFill>
              </a:rPr>
              <a:t>Tell Us Once:</a:t>
            </a:r>
          </a:p>
          <a:p>
            <a:pPr marL="174625">
              <a:spcAft>
                <a:spcPts val="600"/>
              </a:spcAft>
              <a:tabLst>
                <a:tab pos="174625" algn="l"/>
              </a:tabLst>
            </a:pPr>
            <a:r>
              <a:rPr lang="en-GB" sz="1050" dirty="0" smtClean="0">
                <a:solidFill>
                  <a:schemeClr val="bg1">
                    <a:lumMod val="50000"/>
                  </a:schemeClr>
                </a:solidFill>
              </a:rPr>
              <a:t>Information sharing on births and deaths across government departments, so that citizens are required to provide this information only once to public authorities.</a:t>
            </a:r>
          </a:p>
          <a:p>
            <a:pPr marL="174625" indent="-174625">
              <a:buFont typeface="Arial" panose="020B0604020202020204" pitchFamily="34" charset="0"/>
              <a:buChar char="•"/>
              <a:tabLst>
                <a:tab pos="174625" algn="l"/>
              </a:tabLst>
            </a:pPr>
            <a:r>
              <a:rPr lang="en-GB" sz="1100" b="1" dirty="0" smtClean="0">
                <a:solidFill>
                  <a:schemeClr val="bg1">
                    <a:lumMod val="50000"/>
                  </a:schemeClr>
                </a:solidFill>
              </a:rPr>
              <a:t>The Digital Government Strategy: </a:t>
            </a:r>
          </a:p>
          <a:p>
            <a:pPr marL="174625">
              <a:tabLst>
                <a:tab pos="174625" algn="l"/>
              </a:tabLst>
            </a:pPr>
            <a:r>
              <a:rPr lang="en-GB" sz="1050" dirty="0" smtClean="0">
                <a:solidFill>
                  <a:schemeClr val="bg1">
                    <a:lumMod val="50000"/>
                  </a:schemeClr>
                </a:solidFill>
              </a:rPr>
              <a:t>Overall programme of change impacting multiple departments across the Civil Service to realise efficiencies through the adoption of digital procedures by default.</a:t>
            </a:r>
            <a:endParaRPr lang="en-GB" sz="1050" dirty="0">
              <a:solidFill>
                <a:schemeClr val="bg1">
                  <a:lumMod val="50000"/>
                </a:schemeClr>
              </a:solidFill>
            </a:endParaRPr>
          </a:p>
        </p:txBody>
      </p:sp>
      <p:sp>
        <p:nvSpPr>
          <p:cNvPr id="18" name="TextBox 17"/>
          <p:cNvSpPr txBox="1"/>
          <p:nvPr/>
        </p:nvSpPr>
        <p:spPr>
          <a:xfrm>
            <a:off x="7194187" y="2980616"/>
            <a:ext cx="1372798" cy="400110"/>
          </a:xfrm>
          <a:prstGeom prst="rect">
            <a:avLst/>
          </a:prstGeom>
          <a:noFill/>
        </p:spPr>
        <p:txBody>
          <a:bodyPr wrap="square" rtlCol="0">
            <a:spAutoFit/>
          </a:bodyPr>
          <a:lstStyle/>
          <a:p>
            <a:r>
              <a:rPr lang="en-US" sz="2000" dirty="0" smtClean="0">
                <a:latin typeface="+mn-lt"/>
              </a:rPr>
              <a:t>UK</a:t>
            </a:r>
            <a:endParaRPr lang="en-US" sz="2000" dirty="0">
              <a:latin typeface="+mn-lt"/>
            </a:endParaRPr>
          </a:p>
        </p:txBody>
      </p:sp>
      <p:pic>
        <p:nvPicPr>
          <p:cNvPr id="106500" name="Picture 4" descr="http://i3.cpcache.com/product/670645014/netherlands_flag_square_sticker_3_x_3.jpg?height=225&amp;width=225"/>
          <p:cNvPicPr preferRelativeResize="0">
            <a:picLocks noChangeArrowheads="1"/>
          </p:cNvPicPr>
          <p:nvPr/>
        </p:nvPicPr>
        <p:blipFill>
          <a:blip r:embed="rId4" cstate="print">
            <a:clrChange>
              <a:clrFrom>
                <a:srgbClr val="FBFCF7"/>
              </a:clrFrom>
              <a:clrTo>
                <a:srgbClr val="FBFCF7">
                  <a:alpha val="0"/>
                </a:srgbClr>
              </a:clrTo>
            </a:clrChange>
            <a:extLst>
              <a:ext uri="{28A0092B-C50C-407E-A947-70E740481C1C}">
                <a14:useLocalDpi xmlns:a14="http://schemas.microsoft.com/office/drawing/2010/main" val="0"/>
              </a:ext>
            </a:extLst>
          </a:blip>
          <a:srcRect/>
          <a:stretch>
            <a:fillRect/>
          </a:stretch>
        </p:blipFill>
        <p:spPr bwMode="auto">
          <a:xfrm>
            <a:off x="3563888" y="2863497"/>
            <a:ext cx="972000" cy="847984"/>
          </a:xfrm>
          <a:prstGeom prst="rect">
            <a:avLst/>
          </a:prstGeom>
          <a:noFill/>
          <a:extLst>
            <a:ext uri="{909E8E84-426E-40DD-AFC4-6F175D3DCCD1}">
              <a14:hiddenFill xmlns:a14="http://schemas.microsoft.com/office/drawing/2010/main">
                <a:solidFill>
                  <a:srgbClr val="FFFFFF"/>
                </a:solidFill>
              </a14:hiddenFill>
            </a:ext>
          </a:extLst>
        </p:spPr>
      </p:pic>
      <p:pic>
        <p:nvPicPr>
          <p:cNvPr id="106502" name="Picture 6" descr="http://rlv.zcache.co.uk/union_jack_british_flag_square_canvas_print-rc39be202cae34e67a4200e56d9258bb0_2ub7_8byvr_512.jpg"/>
          <p:cNvPicPr preferRelativeResize="0">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9720" y="2863497"/>
            <a:ext cx="972000" cy="84798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63283" y="6525924"/>
            <a:ext cx="3653133" cy="215444"/>
          </a:xfrm>
          <a:prstGeom prst="rect">
            <a:avLst/>
          </a:prstGeom>
          <a:noFill/>
          <a:ln w="6350">
            <a:noFill/>
          </a:ln>
        </p:spPr>
        <p:txBody>
          <a:bodyPr wrap="square" rtlCol="0">
            <a:spAutoFit/>
          </a:bodyPr>
          <a:lstStyle/>
          <a:p>
            <a:r>
              <a:rPr lang="en-GB" sz="800" dirty="0" smtClean="0">
                <a:solidFill>
                  <a:schemeClr val="bg2"/>
                </a:solidFill>
                <a:latin typeface="+mn-lt"/>
              </a:rPr>
              <a:t>Source: Study on Administrative burden reduction (EC 2014)</a:t>
            </a:r>
            <a:endParaRPr lang="en-GB" sz="800" dirty="0">
              <a:solidFill>
                <a:schemeClr val="bg2"/>
              </a:solidFill>
              <a:latin typeface="+mn-lt"/>
            </a:endParaRPr>
          </a:p>
        </p:txBody>
      </p:sp>
      <p:sp>
        <p:nvSpPr>
          <p:cNvPr id="20" name="TextBox 19"/>
          <p:cNvSpPr txBox="1"/>
          <p:nvPr/>
        </p:nvSpPr>
        <p:spPr>
          <a:xfrm rot="16200000">
            <a:off x="-1070701" y="4401741"/>
            <a:ext cx="3445823" cy="369332"/>
          </a:xfrm>
          <a:prstGeom prst="rect">
            <a:avLst/>
          </a:prstGeom>
          <a:solidFill>
            <a:srgbClr val="5496D4"/>
          </a:solidFill>
        </p:spPr>
        <p:txBody>
          <a:bodyPr wrap="square" rtlCol="0">
            <a:spAutoFit/>
          </a:bodyPr>
          <a:lstStyle/>
          <a:p>
            <a:r>
              <a:rPr lang="en-US" b="1" dirty="0" smtClean="0">
                <a:solidFill>
                  <a:schemeClr val="bg1"/>
                </a:solidFill>
                <a:latin typeface="+mn-lt"/>
              </a:rPr>
              <a:t>Examples</a:t>
            </a:r>
            <a:endParaRPr lang="en-US" b="1" dirty="0">
              <a:solidFill>
                <a:schemeClr val="bg1"/>
              </a:solidFill>
              <a:latin typeface="+mn-lt"/>
            </a:endParaRPr>
          </a:p>
        </p:txBody>
      </p:sp>
      <p:sp>
        <p:nvSpPr>
          <p:cNvPr id="26" name="Titre 2"/>
          <p:cNvSpPr>
            <a:spLocks noGrp="1"/>
          </p:cNvSpPr>
          <p:nvPr>
            <p:ph type="title"/>
          </p:nvPr>
        </p:nvSpPr>
        <p:spPr>
          <a:xfrm>
            <a:off x="323528" y="116632"/>
            <a:ext cx="5760640" cy="504825"/>
          </a:xfrm>
        </p:spPr>
        <p:txBody>
          <a:bodyPr/>
          <a:lstStyle/>
          <a:p>
            <a:r>
              <a:rPr lang="en-GB" dirty="0" smtClean="0"/>
              <a:t>The ‘Once-only’ principle</a:t>
            </a:r>
            <a:endParaRPr lang="en-GB" dirty="0"/>
          </a:p>
        </p:txBody>
      </p:sp>
      <p:sp>
        <p:nvSpPr>
          <p:cNvPr id="27"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2</a:t>
            </a:fld>
            <a:endParaRPr lang="en-GB" dirty="0"/>
          </a:p>
        </p:txBody>
      </p:sp>
    </p:spTree>
    <p:extLst>
      <p:ext uri="{BB962C8B-B14F-4D97-AF65-F5344CB8AC3E}">
        <p14:creationId xmlns:p14="http://schemas.microsoft.com/office/powerpoint/2010/main" val="355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6498"/>
                                        </p:tgtEl>
                                        <p:attrNameLst>
                                          <p:attrName>style.visibility</p:attrName>
                                        </p:attrNameLst>
                                      </p:cBhvr>
                                      <p:to>
                                        <p:strVal val="visible"/>
                                      </p:to>
                                    </p:set>
                                    <p:anim calcmode="lin" valueType="num">
                                      <p:cBhvr additive="base">
                                        <p:cTn id="15" dur="500" fill="hold"/>
                                        <p:tgtEl>
                                          <p:spTgt spid="106498"/>
                                        </p:tgtEl>
                                        <p:attrNameLst>
                                          <p:attrName>ppt_x</p:attrName>
                                        </p:attrNameLst>
                                      </p:cBhvr>
                                      <p:tavLst>
                                        <p:tav tm="0">
                                          <p:val>
                                            <p:strVal val="#ppt_x"/>
                                          </p:val>
                                        </p:tav>
                                        <p:tav tm="100000">
                                          <p:val>
                                            <p:strVal val="#ppt_x"/>
                                          </p:val>
                                        </p:tav>
                                      </p:tavLst>
                                    </p:anim>
                                    <p:anim calcmode="lin" valueType="num">
                                      <p:cBhvr additive="base">
                                        <p:cTn id="16" dur="500" fill="hold"/>
                                        <p:tgtEl>
                                          <p:spTgt spid="10649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6500"/>
                                        </p:tgtEl>
                                        <p:attrNameLst>
                                          <p:attrName>style.visibility</p:attrName>
                                        </p:attrNameLst>
                                      </p:cBhvr>
                                      <p:to>
                                        <p:strVal val="visible"/>
                                      </p:to>
                                    </p:set>
                                    <p:anim calcmode="lin" valueType="num">
                                      <p:cBhvr additive="base">
                                        <p:cTn id="35" dur="500" fill="hold"/>
                                        <p:tgtEl>
                                          <p:spTgt spid="106500"/>
                                        </p:tgtEl>
                                        <p:attrNameLst>
                                          <p:attrName>ppt_x</p:attrName>
                                        </p:attrNameLst>
                                      </p:cBhvr>
                                      <p:tavLst>
                                        <p:tav tm="0">
                                          <p:val>
                                            <p:strVal val="#ppt_x"/>
                                          </p:val>
                                        </p:tav>
                                        <p:tav tm="100000">
                                          <p:val>
                                            <p:strVal val="#ppt_x"/>
                                          </p:val>
                                        </p:tav>
                                      </p:tavLst>
                                    </p:anim>
                                    <p:anim calcmode="lin" valueType="num">
                                      <p:cBhvr additive="base">
                                        <p:cTn id="36" dur="500" fill="hold"/>
                                        <p:tgtEl>
                                          <p:spTgt spid="10650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6502"/>
                                        </p:tgtEl>
                                        <p:attrNameLst>
                                          <p:attrName>style.visibility</p:attrName>
                                        </p:attrNameLst>
                                      </p:cBhvr>
                                      <p:to>
                                        <p:strVal val="visible"/>
                                      </p:to>
                                    </p:set>
                                    <p:anim calcmode="lin" valueType="num">
                                      <p:cBhvr additive="base">
                                        <p:cTn id="39" dur="500" fill="hold"/>
                                        <p:tgtEl>
                                          <p:spTgt spid="106502"/>
                                        </p:tgtEl>
                                        <p:attrNameLst>
                                          <p:attrName>ppt_x</p:attrName>
                                        </p:attrNameLst>
                                      </p:cBhvr>
                                      <p:tavLst>
                                        <p:tav tm="0">
                                          <p:val>
                                            <p:strVal val="#ppt_x"/>
                                          </p:val>
                                        </p:tav>
                                        <p:tav tm="100000">
                                          <p:val>
                                            <p:strVal val="#ppt_x"/>
                                          </p:val>
                                        </p:tav>
                                      </p:tavLst>
                                    </p:anim>
                                    <p:anim calcmode="lin" valueType="num">
                                      <p:cBhvr additive="base">
                                        <p:cTn id="40" dur="500" fill="hold"/>
                                        <p:tgtEl>
                                          <p:spTgt spid="1065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animBg="1"/>
      <p:bldP spid="15" grpId="0"/>
      <p:bldP spid="17" grpId="0" animBg="1"/>
      <p:bldP spid="18" grpId="0"/>
      <p:bldP spid="23"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704694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5" name="Rectangle 54"/>
          <p:cNvSpPr/>
          <p:nvPr/>
        </p:nvSpPr>
        <p:spPr>
          <a:xfrm>
            <a:off x="3602216" y="2213434"/>
            <a:ext cx="1617856" cy="772961"/>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p:cNvSpPr/>
          <p:nvPr/>
        </p:nvSpPr>
        <p:spPr>
          <a:xfrm>
            <a:off x="6305280" y="4463329"/>
            <a:ext cx="2299168" cy="1278497"/>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re 2"/>
          <p:cNvSpPr>
            <a:spLocks noGrp="1"/>
          </p:cNvSpPr>
          <p:nvPr>
            <p:ph type="title"/>
          </p:nvPr>
        </p:nvSpPr>
        <p:spPr/>
        <p:txBody>
          <a:bodyPr/>
          <a:lstStyle/>
          <a:p>
            <a:r>
              <a:rPr lang="en-GB" dirty="0" smtClean="0"/>
              <a:t>Case study N°1: Luxembourg</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20</a:t>
            </a:fld>
            <a:endParaRPr lang="en-GB" dirty="0"/>
          </a:p>
        </p:txBody>
      </p:sp>
      <p:sp>
        <p:nvSpPr>
          <p:cNvPr id="7" name="Espace réservé du contenu 2"/>
          <p:cNvSpPr>
            <a:spLocks noGrp="1"/>
          </p:cNvSpPr>
          <p:nvPr>
            <p:ph idx="1"/>
          </p:nvPr>
        </p:nvSpPr>
        <p:spPr>
          <a:xfrm>
            <a:off x="457200" y="1260000"/>
            <a:ext cx="8229600" cy="4929411"/>
          </a:xfrm>
        </p:spPr>
        <p:txBody>
          <a:bodyPr/>
          <a:lstStyle/>
          <a:p>
            <a:pPr eaLnBrk="1" hangingPunct="1">
              <a:defRPr/>
            </a:pPr>
            <a:r>
              <a:rPr lang="en-GB" sz="1800" dirty="0" smtClean="0">
                <a:solidFill>
                  <a:schemeClr val="bg2"/>
                </a:solidFill>
              </a:rPr>
              <a:t>Context on the ‘Once-only’ principle in Luxembourg</a:t>
            </a:r>
            <a:endParaRPr lang="en-GB" sz="1800" dirty="0">
              <a:solidFill>
                <a:schemeClr val="bg2"/>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260648"/>
            <a:ext cx="432048" cy="258711"/>
          </a:xfrm>
          <a:prstGeom prst="rect">
            <a:avLst/>
          </a:prstGeom>
        </p:spPr>
      </p:pic>
      <p:grpSp>
        <p:nvGrpSpPr>
          <p:cNvPr id="10" name="Group 9"/>
          <p:cNvGrpSpPr/>
          <p:nvPr/>
        </p:nvGrpSpPr>
        <p:grpSpPr>
          <a:xfrm>
            <a:off x="1763888" y="4302311"/>
            <a:ext cx="1079920" cy="1511734"/>
            <a:chOff x="-47740" y="1846439"/>
            <a:chExt cx="1079920" cy="1511734"/>
          </a:xfrm>
        </p:grpSpPr>
        <p:sp>
          <p:nvSpPr>
            <p:cNvPr id="11" name="Text Box 9"/>
            <p:cNvSpPr txBox="1">
              <a:spLocks noChangeArrowheads="1"/>
            </p:cNvSpPr>
            <p:nvPr/>
          </p:nvSpPr>
          <p:spPr bwMode="gray">
            <a:xfrm>
              <a:off x="-47740" y="2061817"/>
              <a:ext cx="1007912" cy="9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04.02.2013:</a:t>
              </a:r>
            </a:p>
            <a:p>
              <a:pPr algn="r">
                <a:spcAft>
                  <a:spcPct val="40000"/>
                </a:spcAft>
              </a:pPr>
              <a:r>
                <a:rPr lang="en-GB" altLang="de-DE" sz="1200" noProof="1">
                  <a:solidFill>
                    <a:srgbClr val="5496D4"/>
                  </a:solidFill>
                  <a:latin typeface="+mn-lt"/>
                </a:rPr>
                <a:t>Roll out MyGuichet  </a:t>
              </a:r>
              <a:r>
                <a:rPr lang="en-GB" altLang="de-DE" sz="1200" noProof="1" smtClean="0">
                  <a:solidFill>
                    <a:srgbClr val="5496D4"/>
                  </a:solidFill>
                  <a:latin typeface="+mn-lt"/>
                </a:rPr>
                <a:t>(v3</a:t>
              </a:r>
              <a:r>
                <a:rPr lang="en-GB" altLang="de-DE" sz="1200" noProof="1">
                  <a:solidFill>
                    <a:srgbClr val="5496D4"/>
                  </a:solidFill>
                  <a:latin typeface="+mn-lt"/>
                </a:rPr>
                <a:t>)</a:t>
              </a:r>
              <a:endParaRPr lang="en-US" altLang="de-DE" sz="1200" noProof="1">
                <a:solidFill>
                  <a:srgbClr val="5496D4"/>
                </a:solidFill>
                <a:latin typeface="+mn-lt"/>
              </a:endParaRPr>
            </a:p>
          </p:txBody>
        </p:sp>
        <p:sp>
          <p:nvSpPr>
            <p:cNvPr id="12" name="Line 24"/>
            <p:cNvSpPr>
              <a:spLocks noChangeShapeType="1"/>
            </p:cNvSpPr>
            <p:nvPr/>
          </p:nvSpPr>
          <p:spPr bwMode="gray">
            <a:xfrm flipH="1">
              <a:off x="1032180" y="1846439"/>
              <a:ext cx="0" cy="1511734"/>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13" name="Group 12"/>
          <p:cNvGrpSpPr/>
          <p:nvPr/>
        </p:nvGrpSpPr>
        <p:grpSpPr>
          <a:xfrm>
            <a:off x="3289109" y="4302311"/>
            <a:ext cx="1354899" cy="1511734"/>
            <a:chOff x="546125" y="4741392"/>
            <a:chExt cx="1354899" cy="1511734"/>
          </a:xfrm>
        </p:grpSpPr>
        <p:sp>
          <p:nvSpPr>
            <p:cNvPr id="14" name="Text Box 11"/>
            <p:cNvSpPr txBox="1">
              <a:spLocks noChangeArrowheads="1"/>
            </p:cNvSpPr>
            <p:nvPr/>
          </p:nvSpPr>
          <p:spPr bwMode="gray">
            <a:xfrm>
              <a:off x="546125" y="4902410"/>
              <a:ext cx="1241079" cy="135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b"/>
            <a:lstStyle/>
            <a:p>
              <a:pPr algn="r">
                <a:spcAft>
                  <a:spcPct val="40000"/>
                </a:spcAft>
              </a:pPr>
              <a:endParaRPr lang="en-US" altLang="de-DE" sz="1200" b="1" noProof="1" smtClean="0">
                <a:solidFill>
                  <a:srgbClr val="5496D4"/>
                </a:solidFill>
                <a:latin typeface="+mn-lt"/>
              </a:endParaRPr>
            </a:p>
            <a:p>
              <a:pPr algn="r">
                <a:spcAft>
                  <a:spcPct val="40000"/>
                </a:spcAft>
              </a:pPr>
              <a:endParaRPr lang="en-US" altLang="de-DE" sz="1200" b="1" noProof="1">
                <a:solidFill>
                  <a:srgbClr val="5496D4"/>
                </a:solidFill>
                <a:latin typeface="+mn-lt"/>
              </a:endParaRPr>
            </a:p>
            <a:p>
              <a:pPr algn="r">
                <a:spcAft>
                  <a:spcPct val="40000"/>
                </a:spcAft>
              </a:pPr>
              <a:r>
                <a:rPr lang="en-US" altLang="de-DE" sz="1200" b="1" noProof="1" smtClean="0">
                  <a:solidFill>
                    <a:srgbClr val="5496D4"/>
                  </a:solidFill>
                  <a:latin typeface="+mn-lt"/>
                </a:rPr>
                <a:t>06.12.2013:</a:t>
              </a:r>
            </a:p>
            <a:p>
              <a:pPr algn="r">
                <a:spcAft>
                  <a:spcPct val="40000"/>
                </a:spcAft>
              </a:pPr>
              <a:r>
                <a:rPr lang="en-US" altLang="de-DE" sz="1200" noProof="1" smtClean="0">
                  <a:solidFill>
                    <a:srgbClr val="5496D4"/>
                  </a:solidFill>
                  <a:latin typeface="+mn-lt"/>
                </a:rPr>
                <a:t>Adoption of the new Government programme</a:t>
              </a:r>
            </a:p>
            <a:p>
              <a:pPr algn="r">
                <a:spcAft>
                  <a:spcPct val="40000"/>
                </a:spcAft>
              </a:pPr>
              <a:endParaRPr lang="en-US" altLang="de-DE" sz="1200" noProof="1">
                <a:solidFill>
                  <a:srgbClr val="5496D4"/>
                </a:solidFill>
                <a:latin typeface="+mn-lt"/>
              </a:endParaRPr>
            </a:p>
            <a:p>
              <a:pPr algn="r">
                <a:spcAft>
                  <a:spcPct val="40000"/>
                </a:spcAft>
              </a:pPr>
              <a:endParaRPr lang="en-US" altLang="de-DE" sz="1200" noProof="1" smtClean="0">
                <a:solidFill>
                  <a:srgbClr val="5496D4"/>
                </a:solidFill>
                <a:latin typeface="+mn-lt"/>
              </a:endParaRPr>
            </a:p>
          </p:txBody>
        </p:sp>
        <p:sp>
          <p:nvSpPr>
            <p:cNvPr id="15" name="Line 27"/>
            <p:cNvSpPr>
              <a:spLocks noChangeShapeType="1"/>
            </p:cNvSpPr>
            <p:nvPr/>
          </p:nvSpPr>
          <p:spPr bwMode="gray">
            <a:xfrm>
              <a:off x="1901024" y="4741392"/>
              <a:ext cx="0" cy="1511734"/>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19" name="Group 18"/>
          <p:cNvGrpSpPr/>
          <p:nvPr/>
        </p:nvGrpSpPr>
        <p:grpSpPr>
          <a:xfrm>
            <a:off x="143816" y="3941949"/>
            <a:ext cx="8892680" cy="360970"/>
            <a:chOff x="0" y="3918180"/>
            <a:chExt cx="8892680" cy="360970"/>
          </a:xfrm>
          <a:solidFill>
            <a:srgbClr val="5496D4"/>
          </a:solidFill>
        </p:grpSpPr>
        <p:sp>
          <p:nvSpPr>
            <p:cNvPr id="20" name="Rectangle 6"/>
            <p:cNvSpPr>
              <a:spLocks noChangeArrowheads="1"/>
            </p:cNvSpPr>
            <p:nvPr/>
          </p:nvSpPr>
          <p:spPr bwMode="gray">
            <a:xfrm>
              <a:off x="0" y="3918180"/>
              <a:ext cx="8892680" cy="360363"/>
            </a:xfrm>
            <a:prstGeom prst="homePlate">
              <a:avLst/>
            </a:prstGeom>
            <a:grpFill/>
            <a:ln w="9525">
              <a:noFill/>
              <a:miter lim="800000"/>
              <a:headEnd/>
              <a:tailEnd/>
            </a:ln>
            <a:effectLst/>
            <a:extLst/>
          </p:spPr>
          <p:txBody>
            <a:bodyPr wrap="none"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endParaRPr lang="en-US" altLang="de-DE" sz="1400" b="1" dirty="0">
                <a:solidFill>
                  <a:schemeClr val="bg1"/>
                </a:solidFill>
              </a:endParaRPr>
            </a:p>
          </p:txBody>
        </p:sp>
        <p:sp>
          <p:nvSpPr>
            <p:cNvPr id="21" name="Rectangle 22"/>
            <p:cNvSpPr>
              <a:spLocks noChangeArrowheads="1"/>
            </p:cNvSpPr>
            <p:nvPr/>
          </p:nvSpPr>
          <p:spPr bwMode="gray">
            <a:xfrm>
              <a:off x="1809917"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2013</a:t>
              </a:r>
              <a:endParaRPr lang="en-US" altLang="de-DE" sz="1600" noProof="1">
                <a:solidFill>
                  <a:schemeClr val="bg1"/>
                </a:solidFill>
                <a:latin typeface="+mn-lt"/>
              </a:endParaRPr>
            </a:p>
          </p:txBody>
        </p:sp>
        <p:sp>
          <p:nvSpPr>
            <p:cNvPr id="24" name="Rectangle 22"/>
            <p:cNvSpPr>
              <a:spLocks noChangeArrowheads="1"/>
            </p:cNvSpPr>
            <p:nvPr/>
          </p:nvSpPr>
          <p:spPr bwMode="gray">
            <a:xfrm>
              <a:off x="4546221"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2014</a:t>
              </a:r>
              <a:endParaRPr lang="en-US" altLang="de-DE" sz="1600" noProof="1">
                <a:solidFill>
                  <a:schemeClr val="bg1"/>
                </a:solidFill>
                <a:latin typeface="+mn-lt"/>
              </a:endParaRPr>
            </a:p>
          </p:txBody>
        </p:sp>
        <p:sp>
          <p:nvSpPr>
            <p:cNvPr id="26" name="Rectangle 22"/>
            <p:cNvSpPr>
              <a:spLocks noChangeArrowheads="1"/>
            </p:cNvSpPr>
            <p:nvPr/>
          </p:nvSpPr>
          <p:spPr bwMode="gray">
            <a:xfrm>
              <a:off x="7210517"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2015</a:t>
              </a:r>
              <a:endParaRPr lang="en-US" altLang="de-DE" sz="1600" noProof="1">
                <a:solidFill>
                  <a:schemeClr val="bg1"/>
                </a:solidFill>
                <a:latin typeface="+mn-lt"/>
              </a:endParaRPr>
            </a:p>
          </p:txBody>
        </p:sp>
      </p:grpSp>
      <p:grpSp>
        <p:nvGrpSpPr>
          <p:cNvPr id="33" name="Group 32"/>
          <p:cNvGrpSpPr/>
          <p:nvPr/>
        </p:nvGrpSpPr>
        <p:grpSpPr>
          <a:xfrm>
            <a:off x="4046792" y="4302310"/>
            <a:ext cx="2109384" cy="1511735"/>
            <a:chOff x="3515324" y="2190154"/>
            <a:chExt cx="2109384" cy="1439515"/>
          </a:xfrm>
        </p:grpSpPr>
        <p:sp>
          <p:nvSpPr>
            <p:cNvPr id="34" name="Text Box 19"/>
            <p:cNvSpPr txBox="1">
              <a:spLocks noChangeArrowheads="1"/>
            </p:cNvSpPr>
            <p:nvPr/>
          </p:nvSpPr>
          <p:spPr bwMode="gray">
            <a:xfrm>
              <a:off x="3515324" y="2405534"/>
              <a:ext cx="202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03-04.06.2014:</a:t>
              </a:r>
            </a:p>
            <a:p>
              <a:pPr algn="r">
                <a:spcAft>
                  <a:spcPct val="40000"/>
                </a:spcAft>
              </a:pPr>
              <a:r>
                <a:rPr lang="en-US" altLang="de-DE" sz="1200" noProof="1">
                  <a:solidFill>
                    <a:srgbClr val="5496D4"/>
                  </a:solidFill>
                  <a:latin typeface="+mn-lt"/>
                </a:rPr>
                <a:t>Adoption of “Digital </a:t>
              </a:r>
              <a:r>
                <a:rPr lang="en-US" altLang="de-DE" sz="1200" noProof="1" smtClean="0">
                  <a:solidFill>
                    <a:srgbClr val="5496D4"/>
                  </a:solidFill>
                  <a:latin typeface="+mn-lt"/>
                </a:rPr>
                <a:t>Lëtzebuerg”</a:t>
              </a:r>
              <a:endParaRPr lang="en-US" altLang="de-DE" sz="1200" noProof="1">
                <a:solidFill>
                  <a:srgbClr val="5496D4"/>
                </a:solidFill>
                <a:latin typeface="+mn-lt"/>
              </a:endParaRPr>
            </a:p>
          </p:txBody>
        </p:sp>
        <p:sp>
          <p:nvSpPr>
            <p:cNvPr id="35" name="Line 24"/>
            <p:cNvSpPr>
              <a:spLocks noChangeShapeType="1"/>
            </p:cNvSpPr>
            <p:nvPr/>
          </p:nvSpPr>
          <p:spPr bwMode="gray">
            <a:xfrm>
              <a:off x="5624708" y="2190154"/>
              <a:ext cx="0" cy="143951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36" name="Group 35"/>
          <p:cNvGrpSpPr/>
          <p:nvPr/>
        </p:nvGrpSpPr>
        <p:grpSpPr>
          <a:xfrm>
            <a:off x="6372405" y="4302309"/>
            <a:ext cx="2299168" cy="1511735"/>
            <a:chOff x="-398144" y="4740783"/>
            <a:chExt cx="2299168" cy="1511735"/>
          </a:xfrm>
        </p:grpSpPr>
        <p:sp>
          <p:nvSpPr>
            <p:cNvPr id="37" name="Text Box 11"/>
            <p:cNvSpPr txBox="1">
              <a:spLocks noChangeArrowheads="1"/>
            </p:cNvSpPr>
            <p:nvPr/>
          </p:nvSpPr>
          <p:spPr bwMode="gray">
            <a:xfrm>
              <a:off x="-398144" y="5117692"/>
              <a:ext cx="217081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b"/>
            <a:lstStyle/>
            <a:p>
              <a:pPr algn="r">
                <a:spcAft>
                  <a:spcPct val="40000"/>
                </a:spcAft>
              </a:pPr>
              <a:r>
                <a:rPr lang="en-US" altLang="de-DE" sz="1200" b="1" noProof="1" smtClean="0">
                  <a:solidFill>
                    <a:srgbClr val="5496D4"/>
                  </a:solidFill>
                  <a:latin typeface="+mn-lt"/>
                </a:rPr>
                <a:t>24.07.2015:</a:t>
              </a:r>
            </a:p>
            <a:p>
              <a:pPr algn="r">
                <a:spcAft>
                  <a:spcPct val="40000"/>
                </a:spcAft>
              </a:pPr>
              <a:r>
                <a:rPr lang="en-US" altLang="de-DE" sz="1200" noProof="1" smtClean="0">
                  <a:solidFill>
                    <a:srgbClr val="5496D4"/>
                  </a:solidFill>
                  <a:latin typeface="+mn-lt"/>
                </a:rPr>
                <a:t>Adoption of five principles aimed at accelerating state modernisation and the digitisation of administrative procedures (including the OOP)</a:t>
              </a:r>
              <a:endParaRPr lang="en-US" altLang="de-DE" sz="1200" noProof="1">
                <a:solidFill>
                  <a:srgbClr val="5496D4"/>
                </a:solidFill>
                <a:latin typeface="+mn-lt"/>
              </a:endParaRPr>
            </a:p>
          </p:txBody>
        </p:sp>
        <p:sp>
          <p:nvSpPr>
            <p:cNvPr id="38" name="Line 27"/>
            <p:cNvSpPr>
              <a:spLocks noChangeShapeType="1"/>
            </p:cNvSpPr>
            <p:nvPr/>
          </p:nvSpPr>
          <p:spPr bwMode="gray">
            <a:xfrm>
              <a:off x="1901024" y="4740783"/>
              <a:ext cx="0" cy="151173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39" name="Group 38"/>
          <p:cNvGrpSpPr/>
          <p:nvPr/>
        </p:nvGrpSpPr>
        <p:grpSpPr>
          <a:xfrm>
            <a:off x="3494829" y="2213434"/>
            <a:ext cx="1869259" cy="1728515"/>
            <a:chOff x="1086139" y="1701778"/>
            <a:chExt cx="1348074" cy="1728515"/>
          </a:xfrm>
        </p:grpSpPr>
        <p:sp>
          <p:nvSpPr>
            <p:cNvPr id="40" name="Text Box 9"/>
            <p:cNvSpPr txBox="1">
              <a:spLocks noChangeArrowheads="1"/>
            </p:cNvSpPr>
            <p:nvPr/>
          </p:nvSpPr>
          <p:spPr bwMode="gray">
            <a:xfrm>
              <a:off x="1138070" y="1701778"/>
              <a:ext cx="129614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19.06.2013:</a:t>
              </a:r>
            </a:p>
            <a:p>
              <a:pPr>
                <a:spcAft>
                  <a:spcPct val="40000"/>
                </a:spcAft>
              </a:pPr>
              <a:r>
                <a:rPr lang="en-GB" altLang="de-DE" sz="1200" noProof="1" smtClean="0">
                  <a:solidFill>
                    <a:srgbClr val="5496D4"/>
                  </a:solidFill>
                  <a:latin typeface="+mn-lt"/>
                </a:rPr>
                <a:t>Law on </a:t>
              </a:r>
              <a:r>
                <a:rPr lang="en-GB" altLang="de-DE" sz="1200" noProof="1">
                  <a:solidFill>
                    <a:srgbClr val="5496D4"/>
                  </a:solidFill>
                  <a:latin typeface="+mn-lt"/>
                </a:rPr>
                <a:t>the </a:t>
              </a:r>
              <a:r>
                <a:rPr lang="en-GB" altLang="de-DE" sz="1200" noProof="1" smtClean="0">
                  <a:solidFill>
                    <a:srgbClr val="5496D4"/>
                  </a:solidFill>
                  <a:latin typeface="+mn-lt"/>
                </a:rPr>
                <a:t>Register </a:t>
              </a:r>
              <a:r>
                <a:rPr lang="en-GB" altLang="de-DE" sz="1200" noProof="1">
                  <a:solidFill>
                    <a:srgbClr val="5496D4"/>
                  </a:solidFill>
                  <a:latin typeface="+mn-lt"/>
                </a:rPr>
                <a:t>of physical persons </a:t>
              </a:r>
              <a:endParaRPr lang="en-US" altLang="de-DE" sz="1200" noProof="1">
                <a:solidFill>
                  <a:srgbClr val="5496D4"/>
                </a:solidFill>
                <a:latin typeface="+mn-lt"/>
              </a:endParaRPr>
            </a:p>
          </p:txBody>
        </p:sp>
        <p:sp>
          <p:nvSpPr>
            <p:cNvPr id="41" name="Line 24"/>
            <p:cNvSpPr>
              <a:spLocks noChangeShapeType="1"/>
            </p:cNvSpPr>
            <p:nvPr/>
          </p:nvSpPr>
          <p:spPr bwMode="gray">
            <a:xfrm flipH="1">
              <a:off x="1086139" y="1701778"/>
              <a:ext cx="0" cy="172851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sp>
        <p:nvSpPr>
          <p:cNvPr id="45" name="Rectangle 22"/>
          <p:cNvSpPr>
            <a:spLocks noChangeArrowheads="1"/>
          </p:cNvSpPr>
          <p:nvPr/>
        </p:nvSpPr>
        <p:spPr bwMode="gray">
          <a:xfrm>
            <a:off x="143816" y="3942596"/>
            <a:ext cx="349707"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a:t>
            </a:r>
            <a:endParaRPr lang="en-US" altLang="de-DE" sz="1600" noProof="1">
              <a:solidFill>
                <a:schemeClr val="bg1"/>
              </a:solidFill>
              <a:latin typeface="+mn-lt"/>
            </a:endParaRPr>
          </a:p>
        </p:txBody>
      </p:sp>
      <p:grpSp>
        <p:nvGrpSpPr>
          <p:cNvPr id="46" name="Group 45"/>
          <p:cNvGrpSpPr/>
          <p:nvPr/>
        </p:nvGrpSpPr>
        <p:grpSpPr>
          <a:xfrm>
            <a:off x="251320" y="2213434"/>
            <a:ext cx="2154482" cy="1728514"/>
            <a:chOff x="1001013" y="1701778"/>
            <a:chExt cx="1553771" cy="1728514"/>
          </a:xfrm>
        </p:grpSpPr>
        <p:sp>
          <p:nvSpPr>
            <p:cNvPr id="47" name="Text Box 9"/>
            <p:cNvSpPr txBox="1">
              <a:spLocks noChangeArrowheads="1"/>
            </p:cNvSpPr>
            <p:nvPr/>
          </p:nvSpPr>
          <p:spPr bwMode="gray">
            <a:xfrm>
              <a:off x="1001013" y="1701778"/>
              <a:ext cx="155377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02.08.2002:</a:t>
              </a:r>
            </a:p>
            <a:p>
              <a:pPr>
                <a:spcAft>
                  <a:spcPct val="40000"/>
                </a:spcAft>
              </a:pPr>
              <a:r>
                <a:rPr lang="en-GB" altLang="de-DE" sz="1200" noProof="1">
                  <a:solidFill>
                    <a:srgbClr val="5496D4"/>
                  </a:solidFill>
                  <a:latin typeface="+mn-lt"/>
                </a:rPr>
                <a:t>Act </a:t>
              </a:r>
              <a:r>
                <a:rPr lang="en-GB" altLang="de-DE" sz="1200" noProof="1" smtClean="0">
                  <a:solidFill>
                    <a:srgbClr val="5496D4"/>
                  </a:solidFill>
                  <a:latin typeface="+mn-lt"/>
                </a:rPr>
                <a:t>relating </a:t>
              </a:r>
              <a:r>
                <a:rPr lang="en-GB" altLang="de-DE" sz="1200" noProof="1">
                  <a:solidFill>
                    <a:srgbClr val="5496D4"/>
                  </a:solidFill>
                  <a:latin typeface="+mn-lt"/>
                </a:rPr>
                <a:t>to the protection of individuals in relation to the processing of personal data</a:t>
              </a:r>
              <a:endParaRPr lang="en-US" altLang="de-DE" sz="1200" noProof="1">
                <a:solidFill>
                  <a:srgbClr val="5496D4"/>
                </a:solidFill>
                <a:latin typeface="+mn-lt"/>
              </a:endParaRPr>
            </a:p>
          </p:txBody>
        </p:sp>
        <p:sp>
          <p:nvSpPr>
            <p:cNvPr id="48" name="Line 24"/>
            <p:cNvSpPr>
              <a:spLocks noChangeShapeType="1"/>
            </p:cNvSpPr>
            <p:nvPr/>
          </p:nvSpPr>
          <p:spPr bwMode="gray">
            <a:xfrm flipH="1">
              <a:off x="1104872" y="2739211"/>
              <a:ext cx="0" cy="691081"/>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49" name="Group 48"/>
          <p:cNvGrpSpPr/>
          <p:nvPr/>
        </p:nvGrpSpPr>
        <p:grpSpPr>
          <a:xfrm>
            <a:off x="251315" y="2213434"/>
            <a:ext cx="1944220" cy="1728192"/>
            <a:chOff x="1104871" y="-28350"/>
            <a:chExt cx="1402135" cy="3458645"/>
          </a:xfrm>
        </p:grpSpPr>
        <p:sp>
          <p:nvSpPr>
            <p:cNvPr id="50" name="Text Box 9"/>
            <p:cNvSpPr txBox="1">
              <a:spLocks noChangeArrowheads="1"/>
            </p:cNvSpPr>
            <p:nvPr/>
          </p:nvSpPr>
          <p:spPr bwMode="gray">
            <a:xfrm>
              <a:off x="1210863" y="2047619"/>
              <a:ext cx="129614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19.12.2002:</a:t>
              </a:r>
            </a:p>
            <a:p>
              <a:pPr>
                <a:spcAft>
                  <a:spcPct val="40000"/>
                </a:spcAft>
              </a:pPr>
              <a:r>
                <a:rPr lang="en-GB" altLang="de-DE" sz="1200" noProof="1" smtClean="0">
                  <a:solidFill>
                    <a:srgbClr val="5496D4"/>
                  </a:solidFill>
                  <a:latin typeface="+mn-lt"/>
                </a:rPr>
                <a:t>Law on the Register of companies</a:t>
              </a:r>
              <a:endParaRPr lang="en-US" altLang="de-DE" sz="1200" noProof="1">
                <a:solidFill>
                  <a:srgbClr val="5496D4"/>
                </a:solidFill>
                <a:latin typeface="+mn-lt"/>
              </a:endParaRPr>
            </a:p>
          </p:txBody>
        </p:sp>
        <p:sp>
          <p:nvSpPr>
            <p:cNvPr id="51" name="Line 24"/>
            <p:cNvSpPr>
              <a:spLocks noChangeShapeType="1"/>
            </p:cNvSpPr>
            <p:nvPr/>
          </p:nvSpPr>
          <p:spPr bwMode="gray">
            <a:xfrm flipH="1">
              <a:off x="1104871" y="-28350"/>
              <a:ext cx="0" cy="345864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sp>
        <p:nvSpPr>
          <p:cNvPr id="56" name="Rectangle 55"/>
          <p:cNvSpPr/>
          <p:nvPr/>
        </p:nvSpPr>
        <p:spPr>
          <a:xfrm>
            <a:off x="5436096" y="2060848"/>
            <a:ext cx="3600400" cy="1754326"/>
          </a:xfrm>
          <a:prstGeom prst="rect">
            <a:avLst/>
          </a:prstGeom>
        </p:spPr>
        <p:txBody>
          <a:bodyPr wrap="square">
            <a:spAutoFit/>
          </a:bodyPr>
          <a:lstStyle/>
          <a:p>
            <a:pPr algn="ctr">
              <a:lnSpc>
                <a:spcPct val="150000"/>
              </a:lnSpc>
            </a:pPr>
            <a:r>
              <a:rPr lang="en-GB" sz="1200" i="1" dirty="0">
                <a:solidFill>
                  <a:schemeClr val="bg1">
                    <a:lumMod val="50000"/>
                  </a:schemeClr>
                </a:solidFill>
                <a:latin typeface="+mn-lt"/>
              </a:rPr>
              <a:t>Art. 4. (2) </a:t>
            </a:r>
            <a:r>
              <a:rPr lang="en-GB" sz="1200" i="1" dirty="0" smtClean="0">
                <a:solidFill>
                  <a:schemeClr val="bg1">
                    <a:lumMod val="50000"/>
                  </a:schemeClr>
                </a:solidFill>
                <a:latin typeface="+mn-lt"/>
              </a:rPr>
              <a:t>prescribed that </a:t>
            </a:r>
            <a:r>
              <a:rPr lang="en-GB" sz="1200" b="1" i="1" dirty="0" smtClean="0">
                <a:solidFill>
                  <a:schemeClr val="bg1">
                    <a:lumMod val="50000"/>
                  </a:schemeClr>
                </a:solidFill>
                <a:latin typeface="+mn-lt"/>
              </a:rPr>
              <a:t>authentic </a:t>
            </a:r>
            <a:r>
              <a:rPr lang="en-GB" sz="1200" b="1" i="1" dirty="0">
                <a:solidFill>
                  <a:schemeClr val="bg1">
                    <a:lumMod val="50000"/>
                  </a:schemeClr>
                </a:solidFill>
                <a:latin typeface="+mn-lt"/>
              </a:rPr>
              <a:t>data already contained in the register of physical persons have to be reused </a:t>
            </a:r>
            <a:r>
              <a:rPr lang="en-GB" sz="1200" i="1" dirty="0">
                <a:solidFill>
                  <a:schemeClr val="bg1">
                    <a:lumMod val="50000"/>
                  </a:schemeClr>
                </a:solidFill>
                <a:latin typeface="+mn-lt"/>
              </a:rPr>
              <a:t>by public administrations and that </a:t>
            </a:r>
            <a:r>
              <a:rPr lang="en-GB" sz="1200" i="1" dirty="0" smtClean="0">
                <a:solidFill>
                  <a:schemeClr val="bg1">
                    <a:lumMod val="50000"/>
                  </a:schemeClr>
                </a:solidFill>
                <a:latin typeface="+mn-lt"/>
              </a:rPr>
              <a:t>these </a:t>
            </a:r>
            <a:r>
              <a:rPr lang="en-GB" sz="1200" b="1" i="1" dirty="0">
                <a:solidFill>
                  <a:schemeClr val="bg1">
                    <a:lumMod val="50000"/>
                  </a:schemeClr>
                </a:solidFill>
                <a:latin typeface="+mn-lt"/>
              </a:rPr>
              <a:t>administrations cannot ask the citizen to produce once more </a:t>
            </a:r>
            <a:r>
              <a:rPr lang="en-GB" sz="1200" i="1" dirty="0">
                <a:solidFill>
                  <a:schemeClr val="bg1">
                    <a:lumMod val="50000"/>
                  </a:schemeClr>
                </a:solidFill>
                <a:latin typeface="+mn-lt"/>
              </a:rPr>
              <a:t>pieces to prove the exactitude of the data already existing in the register.</a:t>
            </a:r>
          </a:p>
        </p:txBody>
      </p:sp>
      <p:sp>
        <p:nvSpPr>
          <p:cNvPr id="58" name="Freeform 57"/>
          <p:cNvSpPr/>
          <p:nvPr/>
        </p:nvSpPr>
        <p:spPr>
          <a:xfrm>
            <a:off x="4374523" y="2982872"/>
            <a:ext cx="1133581" cy="478989"/>
          </a:xfrm>
          <a:custGeom>
            <a:avLst/>
            <a:gdLst>
              <a:gd name="connsiteX0" fmla="*/ 13727 w 1421613"/>
              <a:gd name="connsiteY0" fmla="*/ 0 h 478989"/>
              <a:gd name="connsiteX1" fmla="*/ 202413 w 1421613"/>
              <a:gd name="connsiteY1" fmla="*/ 478971 h 478989"/>
              <a:gd name="connsiteX2" fmla="*/ 1421613 w 1421613"/>
              <a:gd name="connsiteY2" fmla="*/ 14514 h 478989"/>
            </a:gdLst>
            <a:ahLst/>
            <a:cxnLst>
              <a:cxn ang="0">
                <a:pos x="connsiteX0" y="connsiteY0"/>
              </a:cxn>
              <a:cxn ang="0">
                <a:pos x="connsiteX1" y="connsiteY1"/>
              </a:cxn>
              <a:cxn ang="0">
                <a:pos x="connsiteX2" y="connsiteY2"/>
              </a:cxn>
            </a:cxnLst>
            <a:rect l="l" t="t" r="r" b="b"/>
            <a:pathLst>
              <a:path w="1421613" h="478989">
                <a:moveTo>
                  <a:pt x="13727" y="0"/>
                </a:moveTo>
                <a:cubicBezTo>
                  <a:pt x="-9254" y="238276"/>
                  <a:pt x="-32235" y="476552"/>
                  <a:pt x="202413" y="478971"/>
                </a:cubicBezTo>
                <a:cubicBezTo>
                  <a:pt x="437061" y="481390"/>
                  <a:pt x="929337" y="247952"/>
                  <a:pt x="1421613" y="1451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539552" y="6051627"/>
            <a:ext cx="6264901" cy="617733"/>
          </a:xfrm>
          <a:prstGeom prst="rect">
            <a:avLst/>
          </a:prstGeom>
        </p:spPr>
        <p:txBody>
          <a:bodyPr wrap="square">
            <a:spAutoFit/>
          </a:bodyPr>
          <a:lstStyle/>
          <a:p>
            <a:pPr>
              <a:lnSpc>
                <a:spcPct val="150000"/>
              </a:lnSpc>
            </a:pPr>
            <a:r>
              <a:rPr lang="en-GB" sz="1200" i="1" dirty="0" smtClean="0">
                <a:solidFill>
                  <a:schemeClr val="bg1">
                    <a:lumMod val="50000"/>
                  </a:schemeClr>
                </a:solidFill>
                <a:latin typeface="+mn-lt"/>
              </a:rPr>
              <a:t>1. Digital by default; 2. </a:t>
            </a:r>
            <a:r>
              <a:rPr lang="en-GB" sz="1200" b="1" i="1" dirty="0" smtClean="0">
                <a:solidFill>
                  <a:schemeClr val="bg1">
                    <a:lumMod val="50000"/>
                  </a:schemeClr>
                </a:solidFill>
                <a:latin typeface="+mn-lt"/>
              </a:rPr>
              <a:t>Once-Only principle; 3. </a:t>
            </a:r>
            <a:r>
              <a:rPr lang="en-GB" sz="1200" i="1" dirty="0" smtClean="0">
                <a:solidFill>
                  <a:schemeClr val="bg1">
                    <a:lumMod val="50000"/>
                  </a:schemeClr>
                </a:solidFill>
                <a:latin typeface="+mn-lt"/>
              </a:rPr>
              <a:t>Transparency; 4.Improved electronic payment methods; 5. </a:t>
            </a:r>
            <a:r>
              <a:rPr lang="fr-FR" sz="1200" b="1" i="1" dirty="0" smtClean="0">
                <a:solidFill>
                  <a:schemeClr val="bg1">
                    <a:lumMod val="50000"/>
                  </a:schemeClr>
                </a:solidFill>
                <a:latin typeface="+mn-lt"/>
              </a:rPr>
              <a:t>« MyGuichet » as the main </a:t>
            </a:r>
            <a:r>
              <a:rPr lang="en-GB" sz="1200" b="1" i="1" dirty="0" smtClean="0">
                <a:solidFill>
                  <a:schemeClr val="bg1">
                    <a:lumMod val="50000"/>
                  </a:schemeClr>
                </a:solidFill>
                <a:latin typeface="+mn-lt"/>
              </a:rPr>
              <a:t>channel</a:t>
            </a:r>
            <a:r>
              <a:rPr lang="fr-FR" sz="1200" b="1" i="1" dirty="0" smtClean="0">
                <a:solidFill>
                  <a:schemeClr val="bg1">
                    <a:lumMod val="50000"/>
                  </a:schemeClr>
                </a:solidFill>
                <a:latin typeface="+mn-lt"/>
              </a:rPr>
              <a:t> of interactions with public administrations</a:t>
            </a:r>
            <a:endParaRPr lang="en-GB" sz="1200" b="1" i="1" dirty="0">
              <a:solidFill>
                <a:schemeClr val="bg1">
                  <a:lumMod val="50000"/>
                </a:schemeClr>
              </a:solidFill>
              <a:latin typeface="+mn-lt"/>
            </a:endParaRPr>
          </a:p>
        </p:txBody>
      </p:sp>
      <p:sp>
        <p:nvSpPr>
          <p:cNvPr id="61" name="Freeform 60"/>
          <p:cNvSpPr/>
          <p:nvPr/>
        </p:nvSpPr>
        <p:spPr>
          <a:xfrm rot="8972753" flipV="1">
            <a:off x="6572498" y="6018383"/>
            <a:ext cx="1328008" cy="567073"/>
          </a:xfrm>
          <a:custGeom>
            <a:avLst/>
            <a:gdLst>
              <a:gd name="connsiteX0" fmla="*/ 13727 w 1421613"/>
              <a:gd name="connsiteY0" fmla="*/ 0 h 478989"/>
              <a:gd name="connsiteX1" fmla="*/ 202413 w 1421613"/>
              <a:gd name="connsiteY1" fmla="*/ 478971 h 478989"/>
              <a:gd name="connsiteX2" fmla="*/ 1421613 w 1421613"/>
              <a:gd name="connsiteY2" fmla="*/ 14514 h 478989"/>
            </a:gdLst>
            <a:ahLst/>
            <a:cxnLst>
              <a:cxn ang="0">
                <a:pos x="connsiteX0" y="connsiteY0"/>
              </a:cxn>
              <a:cxn ang="0">
                <a:pos x="connsiteX1" y="connsiteY1"/>
              </a:cxn>
              <a:cxn ang="0">
                <a:pos x="connsiteX2" y="connsiteY2"/>
              </a:cxn>
            </a:cxnLst>
            <a:rect l="l" t="t" r="r" b="b"/>
            <a:pathLst>
              <a:path w="1421613" h="478989">
                <a:moveTo>
                  <a:pt x="13727" y="0"/>
                </a:moveTo>
                <a:cubicBezTo>
                  <a:pt x="-9254" y="238276"/>
                  <a:pt x="-32235" y="476552"/>
                  <a:pt x="202413" y="478971"/>
                </a:cubicBezTo>
                <a:cubicBezTo>
                  <a:pt x="437061" y="481390"/>
                  <a:pt x="929337" y="247952"/>
                  <a:pt x="1421613" y="1451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p:cNvGrpSpPr/>
          <p:nvPr/>
        </p:nvGrpSpPr>
        <p:grpSpPr>
          <a:xfrm>
            <a:off x="-384924" y="4293096"/>
            <a:ext cx="1212508" cy="1520949"/>
            <a:chOff x="-180328" y="1846439"/>
            <a:chExt cx="1212508" cy="1520949"/>
          </a:xfrm>
        </p:grpSpPr>
        <p:sp>
          <p:nvSpPr>
            <p:cNvPr id="43" name="Text Box 9"/>
            <p:cNvSpPr txBox="1">
              <a:spLocks noChangeArrowheads="1"/>
            </p:cNvSpPr>
            <p:nvPr/>
          </p:nvSpPr>
          <p:spPr bwMode="gray">
            <a:xfrm>
              <a:off x="-180328" y="2061817"/>
              <a:ext cx="1140500" cy="9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2008</a:t>
              </a:r>
            </a:p>
            <a:p>
              <a:pPr algn="r">
                <a:spcAft>
                  <a:spcPct val="40000"/>
                </a:spcAft>
              </a:pPr>
              <a:r>
                <a:rPr lang="en-GB" altLang="de-DE" sz="1200" noProof="1">
                  <a:solidFill>
                    <a:srgbClr val="5496D4"/>
                  </a:solidFill>
                  <a:latin typeface="+mn-lt"/>
                </a:rPr>
                <a:t>Roll out of Guichet.lu </a:t>
              </a:r>
              <a:r>
                <a:rPr lang="en-GB" altLang="de-DE" sz="1200" noProof="1" smtClean="0">
                  <a:solidFill>
                    <a:srgbClr val="5496D4"/>
                  </a:solidFill>
                  <a:latin typeface="+mn-lt"/>
                </a:rPr>
                <a:t>(citizens)</a:t>
              </a:r>
              <a:endParaRPr lang="en-US" altLang="de-DE" sz="1200" noProof="1">
                <a:solidFill>
                  <a:srgbClr val="5496D4"/>
                </a:solidFill>
                <a:latin typeface="+mn-lt"/>
              </a:endParaRPr>
            </a:p>
          </p:txBody>
        </p:sp>
        <p:sp>
          <p:nvSpPr>
            <p:cNvPr id="44" name="Line 24"/>
            <p:cNvSpPr>
              <a:spLocks noChangeShapeType="1"/>
            </p:cNvSpPr>
            <p:nvPr/>
          </p:nvSpPr>
          <p:spPr bwMode="gray">
            <a:xfrm flipH="1">
              <a:off x="1032180" y="1846439"/>
              <a:ext cx="0" cy="1520949"/>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52" name="Group 51"/>
          <p:cNvGrpSpPr/>
          <p:nvPr/>
        </p:nvGrpSpPr>
        <p:grpSpPr>
          <a:xfrm>
            <a:off x="551180" y="4301158"/>
            <a:ext cx="1212508" cy="1520949"/>
            <a:chOff x="-180328" y="1846439"/>
            <a:chExt cx="1212508" cy="1520949"/>
          </a:xfrm>
        </p:grpSpPr>
        <p:sp>
          <p:nvSpPr>
            <p:cNvPr id="57" name="Text Box 9"/>
            <p:cNvSpPr txBox="1">
              <a:spLocks noChangeArrowheads="1"/>
            </p:cNvSpPr>
            <p:nvPr/>
          </p:nvSpPr>
          <p:spPr bwMode="gray">
            <a:xfrm>
              <a:off x="-180328" y="2061817"/>
              <a:ext cx="1140500" cy="9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2011</a:t>
              </a:r>
            </a:p>
            <a:p>
              <a:pPr algn="r">
                <a:spcAft>
                  <a:spcPct val="40000"/>
                </a:spcAft>
              </a:pPr>
              <a:r>
                <a:rPr lang="en-GB" altLang="de-DE" sz="1200" noProof="1">
                  <a:solidFill>
                    <a:srgbClr val="5496D4"/>
                  </a:solidFill>
                  <a:latin typeface="+mn-lt"/>
                </a:rPr>
                <a:t>Roll out of Guichet.lu </a:t>
              </a:r>
              <a:r>
                <a:rPr lang="en-GB" altLang="de-DE" sz="1200" noProof="1" smtClean="0">
                  <a:solidFill>
                    <a:srgbClr val="5496D4"/>
                  </a:solidFill>
                  <a:latin typeface="+mn-lt"/>
                </a:rPr>
                <a:t>(businesses)</a:t>
              </a:r>
              <a:endParaRPr lang="en-US" altLang="de-DE" sz="1200" noProof="1">
                <a:solidFill>
                  <a:srgbClr val="5496D4"/>
                </a:solidFill>
                <a:latin typeface="+mn-lt"/>
              </a:endParaRPr>
            </a:p>
          </p:txBody>
        </p:sp>
        <p:sp>
          <p:nvSpPr>
            <p:cNvPr id="60" name="Line 24"/>
            <p:cNvSpPr>
              <a:spLocks noChangeShapeType="1"/>
            </p:cNvSpPr>
            <p:nvPr/>
          </p:nvSpPr>
          <p:spPr bwMode="gray">
            <a:xfrm flipH="1">
              <a:off x="1032180" y="1846439"/>
              <a:ext cx="0" cy="1520949"/>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spTree>
    <p:extLst>
      <p:ext uri="{BB962C8B-B14F-4D97-AF65-F5344CB8AC3E}">
        <p14:creationId xmlns:p14="http://schemas.microsoft.com/office/powerpoint/2010/main" val="389613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56" grpId="0"/>
      <p:bldP spid="58" grpId="0" animBg="1"/>
      <p:bldP spid="59" grpId="0"/>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27016220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1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6" name="Rectangle 55"/>
          <p:cNvSpPr/>
          <p:nvPr/>
        </p:nvSpPr>
        <p:spPr>
          <a:xfrm>
            <a:off x="899591" y="2132856"/>
            <a:ext cx="8036239" cy="720080"/>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re 2"/>
          <p:cNvSpPr>
            <a:spLocks noGrp="1"/>
          </p:cNvSpPr>
          <p:nvPr>
            <p:ph type="title"/>
          </p:nvPr>
        </p:nvSpPr>
        <p:spPr>
          <a:xfrm>
            <a:off x="323528" y="116632"/>
            <a:ext cx="5760640" cy="504825"/>
          </a:xfrm>
        </p:spPr>
        <p:txBody>
          <a:bodyPr/>
          <a:lstStyle/>
          <a:p>
            <a:r>
              <a:rPr lang="en-GB" dirty="0" smtClean="0"/>
              <a:t>Case study N°1: Luxembourg</a:t>
            </a:r>
            <a:endParaRPr lang="en-GB"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260648"/>
            <a:ext cx="432048" cy="258711"/>
          </a:xfrm>
          <a:prstGeom prst="rect">
            <a:avLst/>
          </a:prstGeom>
        </p:spPr>
      </p:pic>
      <p:sp>
        <p:nvSpPr>
          <p:cNvPr id="11" name="Espace réservé du contenu 2"/>
          <p:cNvSpPr>
            <a:spLocks noGrp="1"/>
          </p:cNvSpPr>
          <p:nvPr>
            <p:ph idx="1"/>
          </p:nvPr>
        </p:nvSpPr>
        <p:spPr>
          <a:xfrm>
            <a:off x="457200" y="1260000"/>
            <a:ext cx="8229600" cy="4929411"/>
          </a:xfrm>
        </p:spPr>
        <p:txBody>
          <a:bodyPr/>
          <a:lstStyle/>
          <a:p>
            <a:pPr eaLnBrk="1" hangingPunct="1">
              <a:spcAft>
                <a:spcPts val="1200"/>
              </a:spcAft>
              <a:defRPr/>
            </a:pPr>
            <a:r>
              <a:rPr lang="fr-FR" sz="1800" dirty="0">
                <a:solidFill>
                  <a:schemeClr val="bg2"/>
                </a:solidFill>
              </a:rPr>
              <a:t>The </a:t>
            </a:r>
            <a:r>
              <a:rPr lang="fr-FR" sz="1800" dirty="0" smtClean="0">
                <a:solidFill>
                  <a:schemeClr val="bg2"/>
                </a:solidFill>
              </a:rPr>
              <a:t>‘</a:t>
            </a:r>
            <a:r>
              <a:rPr lang="en-GB" sz="1800" dirty="0">
                <a:solidFill>
                  <a:schemeClr val="bg2"/>
                </a:solidFill>
              </a:rPr>
              <a:t>Once-only’ </a:t>
            </a:r>
            <a:r>
              <a:rPr lang="en-GB" sz="1800" dirty="0" smtClean="0">
                <a:solidFill>
                  <a:schemeClr val="bg2"/>
                </a:solidFill>
              </a:rPr>
              <a:t>principle into action: </a:t>
            </a:r>
            <a:r>
              <a:rPr lang="en-GB" sz="1800" b="1" dirty="0" smtClean="0">
                <a:solidFill>
                  <a:schemeClr val="bg2"/>
                </a:solidFill>
              </a:rPr>
              <a:t>MyGuichet</a:t>
            </a:r>
          </a:p>
          <a:p>
            <a:pPr lvl="1" eaLnBrk="1" hangingPunct="1">
              <a:lnSpc>
                <a:spcPct val="150000"/>
              </a:lnSpc>
              <a:defRPr/>
            </a:pPr>
            <a:r>
              <a:rPr lang="en-GB" sz="1400" b="1" dirty="0" smtClean="0"/>
              <a:t>Single </a:t>
            </a:r>
            <a:r>
              <a:rPr lang="en-GB" sz="1400" b="1" dirty="0"/>
              <a:t>Point of Contact (SPOC)</a:t>
            </a:r>
            <a:r>
              <a:rPr lang="en-GB" sz="1400" dirty="0"/>
              <a:t> for nearly all administrative procedures in </a:t>
            </a:r>
            <a:r>
              <a:rPr lang="en-GB" sz="1400" dirty="0" smtClean="0"/>
              <a:t>Luxembourg.</a:t>
            </a:r>
          </a:p>
          <a:p>
            <a:pPr lvl="1" eaLnBrk="1" hangingPunct="1">
              <a:lnSpc>
                <a:spcPct val="150000"/>
              </a:lnSpc>
              <a:defRPr/>
            </a:pPr>
            <a:r>
              <a:rPr lang="en-GB" sz="1400" dirty="0" smtClean="0"/>
              <a:t>Main building block and backbone for the </a:t>
            </a:r>
            <a:r>
              <a:rPr lang="en-GB" sz="1400" b="1" dirty="0" smtClean="0"/>
              <a:t>implementation of the ‘Once-only </a:t>
            </a:r>
            <a:r>
              <a:rPr lang="en-GB" sz="1400" b="1" dirty="0"/>
              <a:t>principle’ </a:t>
            </a:r>
            <a:r>
              <a:rPr lang="en-GB" sz="1400" dirty="0" smtClean="0"/>
              <a:t>for </a:t>
            </a:r>
            <a:r>
              <a:rPr lang="en-GB" sz="1400" dirty="0"/>
              <a:t>administrative </a:t>
            </a:r>
            <a:r>
              <a:rPr lang="en-GB" sz="1400" dirty="0" smtClean="0"/>
              <a:t>procedure. </a:t>
            </a:r>
          </a:p>
          <a:p>
            <a:pPr lvl="1" eaLnBrk="1" hangingPunct="1">
              <a:lnSpc>
                <a:spcPct val="150000"/>
              </a:lnSpc>
              <a:defRPr/>
            </a:pPr>
            <a:r>
              <a:rPr lang="en-GB" sz="1400" dirty="0" smtClean="0"/>
              <a:t>The </a:t>
            </a:r>
            <a:r>
              <a:rPr lang="en-GB" sz="1400" dirty="0"/>
              <a:t>solutions offered by </a:t>
            </a:r>
            <a:r>
              <a:rPr lang="en-GB" sz="1400" dirty="0" smtClean="0"/>
              <a:t>MyGuichet will </a:t>
            </a:r>
            <a:r>
              <a:rPr lang="en-GB" sz="1400" dirty="0"/>
              <a:t>be systematically extended to </a:t>
            </a:r>
            <a:r>
              <a:rPr lang="en-GB" sz="1400" b="1" dirty="0"/>
              <a:t>more and more online services </a:t>
            </a:r>
            <a:r>
              <a:rPr lang="en-GB" sz="1400" dirty="0"/>
              <a:t>in the coming years.</a:t>
            </a:r>
          </a:p>
          <a:p>
            <a:pPr lvl="1" eaLnBrk="1" hangingPunct="1">
              <a:lnSpc>
                <a:spcPct val="150000"/>
              </a:lnSpc>
              <a:defRPr/>
            </a:pPr>
            <a:endParaRPr lang="en-GB" sz="1600" dirty="0">
              <a:solidFill>
                <a:schemeClr val="bg2"/>
              </a:solidFill>
            </a:endParaRPr>
          </a:p>
        </p:txBody>
      </p:sp>
      <p:sp>
        <p:nvSpPr>
          <p:cNvPr id="34" name="Rectangle 33"/>
          <p:cNvSpPr/>
          <p:nvPr/>
        </p:nvSpPr>
        <p:spPr>
          <a:xfrm>
            <a:off x="1" y="3501008"/>
            <a:ext cx="9144000" cy="2944659"/>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p:cNvSpPr/>
          <p:nvPr/>
        </p:nvSpPr>
        <p:spPr bwMode="auto">
          <a:xfrm>
            <a:off x="764653" y="3572256"/>
            <a:ext cx="7589395" cy="311984"/>
          </a:xfrm>
          <a:prstGeom prst="round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mn-lt"/>
              </a:rPr>
              <a:t>Citizens</a:t>
            </a:r>
          </a:p>
        </p:txBody>
      </p:sp>
      <p:sp>
        <p:nvSpPr>
          <p:cNvPr id="36" name="Rounded Rectangle 35"/>
          <p:cNvSpPr/>
          <p:nvPr/>
        </p:nvSpPr>
        <p:spPr bwMode="auto">
          <a:xfrm>
            <a:off x="764653" y="3917630"/>
            <a:ext cx="7589395" cy="285318"/>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mn-lt"/>
              </a:rPr>
              <a:t>Businesses</a:t>
            </a:r>
          </a:p>
        </p:txBody>
      </p:sp>
      <p:sp>
        <p:nvSpPr>
          <p:cNvPr id="38" name="Rounded Rectangle 37"/>
          <p:cNvSpPr/>
          <p:nvPr/>
        </p:nvSpPr>
        <p:spPr bwMode="auto">
          <a:xfrm>
            <a:off x="764653" y="4437112"/>
            <a:ext cx="1802878"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Information</a:t>
            </a:r>
          </a:p>
        </p:txBody>
      </p:sp>
      <p:sp>
        <p:nvSpPr>
          <p:cNvPr id="39" name="Rounded Rectangle 38"/>
          <p:cNvSpPr/>
          <p:nvPr/>
        </p:nvSpPr>
        <p:spPr bwMode="auto">
          <a:xfrm>
            <a:off x="2635000" y="4437112"/>
            <a:ext cx="1848917"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Guidance </a:t>
            </a:r>
            <a:r>
              <a:rPr lang="fr-FR" sz="1200" b="1" dirty="0" smtClean="0">
                <a:solidFill>
                  <a:schemeClr val="bg1">
                    <a:lumMod val="50000"/>
                  </a:schemeClr>
                </a:solidFill>
                <a:latin typeface="+mn-lt"/>
              </a:rPr>
              <a:t>on </a:t>
            </a:r>
            <a:r>
              <a:rPr kumimoji="0" lang="fr-FR" sz="1200" b="1" i="0" u="none" strike="noStrike" cap="none" normalizeH="0" dirty="0" smtClean="0">
                <a:ln>
                  <a:noFill/>
                </a:ln>
                <a:solidFill>
                  <a:schemeClr val="bg1">
                    <a:lumMod val="50000"/>
                  </a:schemeClr>
                </a:solidFill>
                <a:effectLst/>
                <a:latin typeface="+mn-lt"/>
              </a:rPr>
              <a:t>procedures</a:t>
            </a:r>
            <a:endParaRPr kumimoji="0" lang="fr-FR" sz="1200" b="1" i="0" u="none" strike="noStrike" cap="none" normalizeH="0" baseline="0" dirty="0" smtClean="0">
              <a:ln>
                <a:noFill/>
              </a:ln>
              <a:solidFill>
                <a:schemeClr val="bg1">
                  <a:lumMod val="50000"/>
                </a:schemeClr>
              </a:solidFill>
              <a:effectLst/>
              <a:latin typeface="+mn-lt"/>
            </a:endParaRPr>
          </a:p>
        </p:txBody>
      </p:sp>
      <p:sp>
        <p:nvSpPr>
          <p:cNvPr id="40" name="Rounded Rectangle 39"/>
          <p:cNvSpPr/>
          <p:nvPr/>
        </p:nvSpPr>
        <p:spPr bwMode="auto">
          <a:xfrm>
            <a:off x="4552318" y="4437188"/>
            <a:ext cx="1918365" cy="431972"/>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Catalogue </a:t>
            </a:r>
            <a:r>
              <a:rPr lang="fr-FR" sz="1200" b="1" dirty="0" smtClean="0">
                <a:solidFill>
                  <a:schemeClr val="bg1">
                    <a:lumMod val="50000"/>
                  </a:schemeClr>
                </a:solidFill>
                <a:latin typeface="+mn-lt"/>
              </a:rPr>
              <a:t>of </a:t>
            </a:r>
            <a:r>
              <a:rPr lang="fr-FR" sz="1200" b="1" dirty="0">
                <a:solidFill>
                  <a:schemeClr val="bg1">
                    <a:lumMod val="50000"/>
                  </a:schemeClr>
                </a:solidFill>
                <a:latin typeface="+mn-lt"/>
              </a:rPr>
              <a:t>procedures</a:t>
            </a:r>
          </a:p>
        </p:txBody>
      </p:sp>
      <p:sp>
        <p:nvSpPr>
          <p:cNvPr id="41" name="Rounded Rectangle 40"/>
          <p:cNvSpPr/>
          <p:nvPr/>
        </p:nvSpPr>
        <p:spPr bwMode="auto">
          <a:xfrm>
            <a:off x="6530670" y="4437112"/>
            <a:ext cx="1823378"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Administrative</a:t>
            </a:r>
            <a:r>
              <a:rPr kumimoji="0" lang="fr-FR" sz="1200" b="1" i="0" u="none" strike="noStrike" cap="none" normalizeH="0" dirty="0" smtClean="0">
                <a:ln>
                  <a:noFill/>
                </a:ln>
                <a:solidFill>
                  <a:schemeClr val="bg1">
                    <a:lumMod val="50000"/>
                  </a:schemeClr>
                </a:solidFill>
                <a:effectLst/>
                <a:latin typeface="+mn-lt"/>
              </a:rPr>
              <a:t> procedures</a:t>
            </a:r>
          </a:p>
          <a:p>
            <a:pPr marL="0" marR="0" indent="0" algn="ctr" defTabSz="914400" rtl="0" eaLnBrk="1" fontAlgn="base" latinLnBrk="0" hangingPunct="1">
              <a:lnSpc>
                <a:spcPct val="100000"/>
              </a:lnSpc>
              <a:spcBef>
                <a:spcPct val="0"/>
              </a:spcBef>
              <a:spcAft>
                <a:spcPct val="0"/>
              </a:spcAft>
              <a:buClrTx/>
              <a:buSzTx/>
              <a:buFontTx/>
              <a:buNone/>
              <a:tabLst/>
            </a:pPr>
            <a:r>
              <a:rPr lang="fr-FR" sz="1200" b="1" baseline="0" dirty="0" smtClean="0">
                <a:solidFill>
                  <a:schemeClr val="bg1">
                    <a:lumMod val="50000"/>
                  </a:schemeClr>
                </a:solidFill>
                <a:latin typeface="+mn-lt"/>
              </a:rPr>
              <a:t>Authentic</a:t>
            </a:r>
            <a:r>
              <a:rPr lang="fr-FR" sz="1200" b="1" dirty="0" smtClean="0">
                <a:solidFill>
                  <a:schemeClr val="bg1">
                    <a:lumMod val="50000"/>
                  </a:schemeClr>
                </a:solidFill>
                <a:latin typeface="+mn-lt"/>
              </a:rPr>
              <a:t> sources</a:t>
            </a:r>
            <a:endParaRPr kumimoji="0" lang="fr-FR" sz="1200" b="1" i="0" u="none" strike="noStrike" cap="none" normalizeH="0" baseline="0" dirty="0" smtClean="0">
              <a:ln>
                <a:noFill/>
              </a:ln>
              <a:solidFill>
                <a:schemeClr val="bg1">
                  <a:lumMod val="50000"/>
                </a:schemeClr>
              </a:solidFill>
              <a:effectLst/>
              <a:latin typeface="+mn-lt"/>
            </a:endParaRPr>
          </a:p>
        </p:txBody>
      </p:sp>
      <p:sp>
        <p:nvSpPr>
          <p:cNvPr id="42" name="Down Arrow 41"/>
          <p:cNvSpPr/>
          <p:nvPr/>
        </p:nvSpPr>
        <p:spPr bwMode="auto">
          <a:xfrm rot="10800000">
            <a:off x="1556734" y="417860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3" name="Down Arrow 42"/>
          <p:cNvSpPr/>
          <p:nvPr/>
        </p:nvSpPr>
        <p:spPr bwMode="auto">
          <a:xfrm rot="10800000">
            <a:off x="3428941" y="417860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4" name="Up-Down Arrow 43"/>
          <p:cNvSpPr/>
          <p:nvPr/>
        </p:nvSpPr>
        <p:spPr bwMode="auto">
          <a:xfrm>
            <a:off x="7442359" y="4150128"/>
            <a:ext cx="188307" cy="252313"/>
          </a:xfrm>
          <a:prstGeom prst="up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5" name="Rounded Rectangle 44"/>
          <p:cNvSpPr/>
          <p:nvPr/>
        </p:nvSpPr>
        <p:spPr bwMode="auto">
          <a:xfrm>
            <a:off x="764652" y="4941935"/>
            <a:ext cx="7614935" cy="719313"/>
          </a:xfrm>
          <a:prstGeom prst="roundRect">
            <a:avLst/>
          </a:prstGeom>
          <a:solidFill>
            <a:schemeClr val="bg1">
              <a:lumMod val="95000"/>
              <a:alpha val="9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p>
        </p:txBody>
      </p:sp>
      <p:pic>
        <p:nvPicPr>
          <p:cNvPr id="46" name="Picture 6" descr="http://www.guichet.public.lu/pictures/photos/logo-guichet-splash-sc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5729" y="5092784"/>
            <a:ext cx="1647458" cy="433291"/>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bwMode="auto">
          <a:xfrm>
            <a:off x="6581810" y="4966261"/>
            <a:ext cx="1735286" cy="653139"/>
          </a:xfrm>
          <a:prstGeom prst="roundRect">
            <a:avLst/>
          </a:prstGeom>
          <a:solidFill>
            <a:schemeClr val="bg1">
              <a:lumMod val="95000"/>
              <a:alpha val="9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solidFill>
                <a:schemeClr val="tx1"/>
              </a:solidFill>
            </a:endParaRPr>
          </a:p>
        </p:txBody>
      </p:sp>
      <p:pic>
        <p:nvPicPr>
          <p:cNvPr id="48" name="Picture 47" descr="MyGuichet avec LuxTrust"/>
          <p:cNvPicPr>
            <a:picLocks noChangeAspect="1" noChangeArrowheads="1"/>
          </p:cNvPicPr>
          <p:nvPr/>
        </p:nvPicPr>
        <p:blipFill rotWithShape="1">
          <a:blip r:embed="rId9">
            <a:extLst>
              <a:ext uri="{28A0092B-C50C-407E-A947-70E740481C1C}">
                <a14:useLocalDpi xmlns:a14="http://schemas.microsoft.com/office/drawing/2010/main" val="0"/>
              </a:ext>
            </a:extLst>
          </a:blip>
          <a:srcRect b="37915"/>
          <a:stretch/>
        </p:blipFill>
        <p:spPr bwMode="auto">
          <a:xfrm>
            <a:off x="6612754" y="5157177"/>
            <a:ext cx="1659210" cy="334279"/>
          </a:xfrm>
          <a:prstGeom prst="rect">
            <a:avLst/>
          </a:prstGeom>
          <a:noFill/>
          <a:extLst>
            <a:ext uri="{909E8E84-426E-40DD-AFC4-6F175D3DCCD1}">
              <a14:hiddenFill xmlns:a14="http://schemas.microsoft.com/office/drawing/2010/main">
                <a:solidFill>
                  <a:srgbClr val="FFFFFF"/>
                </a:solidFill>
              </a14:hiddenFill>
            </a:ext>
          </a:extLst>
        </p:spPr>
      </p:pic>
      <p:sp>
        <p:nvSpPr>
          <p:cNvPr id="49" name="Down Arrow 48"/>
          <p:cNvSpPr/>
          <p:nvPr/>
        </p:nvSpPr>
        <p:spPr bwMode="auto">
          <a:xfrm rot="10800000">
            <a:off x="5427874" y="417860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51" name="Rounded Rectangle 50"/>
          <p:cNvSpPr/>
          <p:nvPr/>
        </p:nvSpPr>
        <p:spPr bwMode="auto">
          <a:xfrm>
            <a:off x="755576" y="5949280"/>
            <a:ext cx="7633086" cy="374812"/>
          </a:xfrm>
          <a:prstGeom prst="roundRect">
            <a:avLst/>
          </a:prstGeom>
          <a:solidFill>
            <a:schemeClr val="bg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n-lt"/>
              </a:rPr>
              <a:t>Administrations</a:t>
            </a:r>
            <a:endParaRPr kumimoji="0" lang="fr-FR" sz="1200" b="1" i="0" u="none" strike="noStrike" cap="none" normalizeH="0" baseline="0" dirty="0" smtClean="0">
              <a:ln>
                <a:noFill/>
              </a:ln>
              <a:solidFill>
                <a:schemeClr val="tx1"/>
              </a:solidFill>
              <a:effectLst/>
              <a:latin typeface="+mn-lt"/>
            </a:endParaRPr>
          </a:p>
        </p:txBody>
      </p:sp>
      <p:sp>
        <p:nvSpPr>
          <p:cNvPr id="5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21</a:t>
            </a:fld>
            <a:endParaRPr lang="en-GB" dirty="0"/>
          </a:p>
        </p:txBody>
      </p:sp>
      <p:sp>
        <p:nvSpPr>
          <p:cNvPr id="28" name="Down Arrow 27"/>
          <p:cNvSpPr/>
          <p:nvPr/>
        </p:nvSpPr>
        <p:spPr bwMode="auto">
          <a:xfrm rot="10800000">
            <a:off x="1594329" y="568972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29" name="Down Arrow 28"/>
          <p:cNvSpPr/>
          <p:nvPr/>
        </p:nvSpPr>
        <p:spPr bwMode="auto">
          <a:xfrm rot="10800000">
            <a:off x="3466536" y="568972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30" name="Up-Down Arrow 29"/>
          <p:cNvSpPr/>
          <p:nvPr/>
        </p:nvSpPr>
        <p:spPr bwMode="auto">
          <a:xfrm>
            <a:off x="7479954" y="5661248"/>
            <a:ext cx="188307" cy="252313"/>
          </a:xfrm>
          <a:prstGeom prst="up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31" name="Down Arrow 30"/>
          <p:cNvSpPr/>
          <p:nvPr/>
        </p:nvSpPr>
        <p:spPr bwMode="auto">
          <a:xfrm rot="10800000">
            <a:off x="5465469" y="5689721"/>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Tree>
    <p:extLst>
      <p:ext uri="{BB962C8B-B14F-4D97-AF65-F5344CB8AC3E}">
        <p14:creationId xmlns:p14="http://schemas.microsoft.com/office/powerpoint/2010/main" val="29081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1507651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9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bwMode="gray">
          <a:xfrm>
            <a:off x="4860032" y="1412776"/>
            <a:ext cx="4176019" cy="64715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one central register for personal data related to physical </a:t>
            </a:r>
            <a:r>
              <a:rPr lang="en-GB" sz="1200" dirty="0" smtClean="0">
                <a:solidFill>
                  <a:schemeClr val="bg2"/>
                </a:solidFill>
                <a:cs typeface="Calibri" pitchFamily="34" charset="0"/>
              </a:rPr>
              <a:t>persons and </a:t>
            </a:r>
            <a:r>
              <a:rPr lang="en-GB" sz="1200" dirty="0">
                <a:solidFill>
                  <a:schemeClr val="bg2"/>
                </a:solidFill>
                <a:cs typeface="Calibri" pitchFamily="34" charset="0"/>
              </a:rPr>
              <a:t>shared across public </a:t>
            </a:r>
            <a:r>
              <a:rPr lang="en-GB" sz="1200" dirty="0" smtClean="0">
                <a:solidFill>
                  <a:schemeClr val="bg2"/>
                </a:solidFill>
                <a:cs typeface="Calibri" pitchFamily="34" charset="0"/>
              </a:rPr>
              <a:t>administrations (e.g. national registry)</a:t>
            </a:r>
            <a:endParaRPr lang="en-US" sz="1200" dirty="0">
              <a:solidFill>
                <a:schemeClr val="bg2"/>
              </a:solidFill>
              <a:cs typeface="Calibri" pitchFamily="34" charset="0"/>
            </a:endParaRPr>
          </a:p>
        </p:txBody>
      </p:sp>
      <p:sp>
        <p:nvSpPr>
          <p:cNvPr id="7" name="Rounded Rectangle 6"/>
          <p:cNvSpPr/>
          <p:nvPr/>
        </p:nvSpPr>
        <p:spPr bwMode="gray">
          <a:xfrm>
            <a:off x="2638533" y="5236926"/>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Fiscal/Financial data</a:t>
            </a:r>
            <a:endParaRPr lang="en-US" sz="1400" b="1" dirty="0">
              <a:solidFill>
                <a:srgbClr val="5496D4"/>
              </a:solidFill>
            </a:endParaRPr>
          </a:p>
        </p:txBody>
      </p:sp>
      <p:sp>
        <p:nvSpPr>
          <p:cNvPr id="8" name="Rounded Rectangle 7"/>
          <p:cNvSpPr/>
          <p:nvPr/>
        </p:nvSpPr>
        <p:spPr bwMode="gray">
          <a:xfrm>
            <a:off x="2638534" y="2038531"/>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Personal data related to citizens</a:t>
            </a:r>
            <a:endParaRPr lang="en-US" sz="1400" b="1" dirty="0">
              <a:solidFill>
                <a:srgbClr val="5496D4"/>
              </a:solidFill>
            </a:endParaRPr>
          </a:p>
        </p:txBody>
      </p:sp>
      <p:sp>
        <p:nvSpPr>
          <p:cNvPr id="9" name="Rounded Rectangle 8"/>
          <p:cNvSpPr/>
          <p:nvPr/>
        </p:nvSpPr>
        <p:spPr bwMode="gray">
          <a:xfrm>
            <a:off x="107951" y="3758644"/>
            <a:ext cx="2159793" cy="966500"/>
          </a:xfrm>
          <a:prstGeom prst="roundRect">
            <a:avLst>
              <a:gd name="adj" fmla="val 5413"/>
            </a:avLst>
          </a:prstGeom>
          <a:solidFill>
            <a:srgbClr val="5496D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r>
              <a:rPr lang="en-GB" sz="1600" b="1" dirty="0" smtClean="0">
                <a:solidFill>
                  <a:schemeClr val="bg1"/>
                </a:solidFill>
                <a:cs typeface="Calibri" pitchFamily="34" charset="0"/>
              </a:rPr>
              <a:t>Data </a:t>
            </a:r>
            <a:r>
              <a:rPr lang="en-GB" sz="1600" b="1" dirty="0">
                <a:solidFill>
                  <a:schemeClr val="bg1"/>
                </a:solidFill>
                <a:cs typeface="Calibri" pitchFamily="34" charset="0"/>
              </a:rPr>
              <a:t>supplied only once by citizens and/or </a:t>
            </a:r>
            <a:r>
              <a:rPr lang="en-GB" sz="1600" b="1" dirty="0" smtClean="0">
                <a:solidFill>
                  <a:schemeClr val="bg1"/>
                </a:solidFill>
                <a:cs typeface="Calibri" pitchFamily="34" charset="0"/>
              </a:rPr>
              <a:t>businesses</a:t>
            </a:r>
            <a:endParaRPr lang="en-US" sz="1600" b="1" dirty="0">
              <a:solidFill>
                <a:schemeClr val="bg1"/>
              </a:solidFill>
              <a:cs typeface="Calibri" pitchFamily="34" charset="0"/>
            </a:endParaRPr>
          </a:p>
        </p:txBody>
      </p:sp>
      <p:sp>
        <p:nvSpPr>
          <p:cNvPr id="10" name="Rounded Rectangle 9"/>
          <p:cNvSpPr/>
          <p:nvPr/>
        </p:nvSpPr>
        <p:spPr bwMode="gray">
          <a:xfrm>
            <a:off x="2638534" y="3880206"/>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Identification data related to businesses</a:t>
            </a:r>
            <a:endParaRPr lang="en-US" sz="1400" b="1" dirty="0">
              <a:solidFill>
                <a:srgbClr val="5496D4"/>
              </a:solidFill>
            </a:endParaRPr>
          </a:p>
        </p:txBody>
      </p:sp>
      <p:sp>
        <p:nvSpPr>
          <p:cNvPr id="11" name="Rounded Rectangle 10"/>
          <p:cNvSpPr/>
          <p:nvPr/>
        </p:nvSpPr>
        <p:spPr bwMode="gray">
          <a:xfrm>
            <a:off x="4860032" y="2116764"/>
            <a:ext cx="4176019" cy="597923"/>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a:t>
            </a:r>
            <a:r>
              <a:rPr lang="en-GB" sz="1200" dirty="0" smtClean="0">
                <a:solidFill>
                  <a:schemeClr val="bg2"/>
                </a:solidFill>
                <a:cs typeface="Calibri" pitchFamily="34" charset="0"/>
              </a:rPr>
              <a:t>citizens to </a:t>
            </a:r>
            <a:r>
              <a:rPr lang="en-GB" sz="1200" dirty="0">
                <a:solidFill>
                  <a:schemeClr val="bg2"/>
                </a:solidFill>
                <a:cs typeface="Calibri" pitchFamily="34" charset="0"/>
              </a:rPr>
              <a:t>perform an electronic public service (e.g. national registry</a:t>
            </a:r>
            <a:r>
              <a:rPr lang="en-GB" sz="1200" dirty="0" smtClean="0">
                <a:solidFill>
                  <a:schemeClr val="bg2"/>
                </a:solidFill>
                <a:cs typeface="Calibri" pitchFamily="34" charset="0"/>
              </a:rPr>
              <a:t>)</a:t>
            </a:r>
            <a:endParaRPr lang="en-US" sz="1200" dirty="0">
              <a:solidFill>
                <a:schemeClr val="bg2"/>
              </a:solidFill>
              <a:cs typeface="Calibri" pitchFamily="34" charset="0"/>
            </a:endParaRPr>
          </a:p>
        </p:txBody>
      </p:sp>
      <p:sp>
        <p:nvSpPr>
          <p:cNvPr id="12" name="Rounded Rectangle 11"/>
          <p:cNvSpPr/>
          <p:nvPr/>
        </p:nvSpPr>
        <p:spPr bwMode="gray">
          <a:xfrm>
            <a:off x="4860032" y="2758531"/>
            <a:ext cx="4176019" cy="38243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Declarative data (e.g. descriptive </a:t>
            </a:r>
            <a:r>
              <a:rPr lang="en-GB" sz="1200" dirty="0" smtClean="0">
                <a:solidFill>
                  <a:schemeClr val="bg2"/>
                </a:solidFill>
                <a:cs typeface="Calibri" pitchFamily="34" charset="0"/>
              </a:rPr>
              <a:t>data, bank account, fiscal data)</a:t>
            </a:r>
            <a:endParaRPr lang="en-US" sz="1200" dirty="0">
              <a:solidFill>
                <a:schemeClr val="bg2"/>
              </a:solidFill>
              <a:cs typeface="Calibri" pitchFamily="34" charset="0"/>
            </a:endParaRPr>
          </a:p>
        </p:txBody>
      </p:sp>
      <p:sp>
        <p:nvSpPr>
          <p:cNvPr id="16" name="Rounded Rectangle 15"/>
          <p:cNvSpPr/>
          <p:nvPr/>
        </p:nvSpPr>
        <p:spPr bwMode="gray">
          <a:xfrm>
            <a:off x="4860032" y="5135698"/>
            <a:ext cx="4176019" cy="425990"/>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t>
            </a:r>
            <a:r>
              <a:rPr lang="en-GB" sz="1200" dirty="0" smtClean="0">
                <a:solidFill>
                  <a:schemeClr val="bg2"/>
                </a:solidFill>
                <a:cs typeface="Calibri" pitchFamily="34" charset="0"/>
              </a:rPr>
              <a:t>administrations</a:t>
            </a:r>
            <a:endParaRPr lang="en-US" sz="1200" dirty="0">
              <a:solidFill>
                <a:schemeClr val="bg2"/>
              </a:solidFill>
              <a:cs typeface="Calibri" pitchFamily="34" charset="0"/>
            </a:endParaRPr>
          </a:p>
        </p:txBody>
      </p:sp>
      <p:sp>
        <p:nvSpPr>
          <p:cNvPr id="17" name="Rounded Rectangle 16"/>
          <p:cNvSpPr/>
          <p:nvPr/>
        </p:nvSpPr>
        <p:spPr bwMode="gray">
          <a:xfrm>
            <a:off x="4860032" y="5599270"/>
            <a:ext cx="4176019" cy="422018"/>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Declarative data</a:t>
            </a:r>
            <a:endParaRPr lang="en-US" sz="1200" dirty="0">
              <a:solidFill>
                <a:schemeClr val="bg2"/>
              </a:solidFill>
              <a:cs typeface="Calibri" pitchFamily="34" charset="0"/>
            </a:endParaRPr>
          </a:p>
        </p:txBody>
      </p:sp>
      <p:cxnSp>
        <p:nvCxnSpPr>
          <p:cNvPr id="20" name="Straight Connector 19"/>
          <p:cNvCxnSpPr>
            <a:stCxn id="8" idx="3"/>
            <a:endCxn id="11" idx="1"/>
          </p:cNvCxnSpPr>
          <p:nvPr/>
        </p:nvCxnSpPr>
        <p:spPr>
          <a:xfrm>
            <a:off x="4504034" y="2398531"/>
            <a:ext cx="355998" cy="17195"/>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3"/>
            <a:endCxn id="17" idx="1"/>
          </p:cNvCxnSpPr>
          <p:nvPr/>
        </p:nvCxnSpPr>
        <p:spPr>
          <a:xfrm>
            <a:off x="4504033" y="5596926"/>
            <a:ext cx="355999" cy="213353"/>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9" idx="2"/>
            <a:endCxn id="7" idx="1"/>
          </p:cNvCxnSpPr>
          <p:nvPr/>
        </p:nvCxnSpPr>
        <p:spPr>
          <a:xfrm rot="16200000" flipH="1">
            <a:off x="1477299" y="4435692"/>
            <a:ext cx="871782" cy="1450685"/>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3"/>
            <a:endCxn id="10" idx="1"/>
          </p:cNvCxnSpPr>
          <p:nvPr/>
        </p:nvCxnSpPr>
        <p:spPr>
          <a:xfrm flipV="1">
            <a:off x="2267744" y="4240206"/>
            <a:ext cx="370790" cy="1688"/>
          </a:xfrm>
          <a:prstGeom prst="line">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27" name="Elbow Connector 172"/>
          <p:cNvCxnSpPr>
            <a:stCxn id="9" idx="0"/>
            <a:endCxn id="8" idx="1"/>
          </p:cNvCxnSpPr>
          <p:nvPr/>
        </p:nvCxnSpPr>
        <p:spPr>
          <a:xfrm rot="5400000" flipH="1" flipV="1">
            <a:off x="1233135" y="2353245"/>
            <a:ext cx="1360113" cy="1450686"/>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sp>
        <p:nvSpPr>
          <p:cNvPr id="33" name="Titre 2"/>
          <p:cNvSpPr>
            <a:spLocks noGrp="1"/>
          </p:cNvSpPr>
          <p:nvPr>
            <p:ph type="title"/>
          </p:nvPr>
        </p:nvSpPr>
        <p:spPr>
          <a:xfrm>
            <a:off x="323528" y="116632"/>
            <a:ext cx="5760640" cy="504825"/>
          </a:xfrm>
        </p:spPr>
        <p:txBody>
          <a:bodyPr/>
          <a:lstStyle/>
          <a:p>
            <a:r>
              <a:rPr lang="en-GB" dirty="0" smtClean="0"/>
              <a:t>Case study N°1: Luxembourg</a:t>
            </a:r>
            <a:endParaRPr lang="en-GB" dirty="0"/>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260648"/>
            <a:ext cx="432048" cy="258711"/>
          </a:xfrm>
          <a:prstGeom prst="rect">
            <a:avLst/>
          </a:prstGeom>
        </p:spPr>
      </p:pic>
      <p:cxnSp>
        <p:nvCxnSpPr>
          <p:cNvPr id="69" name="Straight Connector 68"/>
          <p:cNvCxnSpPr>
            <a:stCxn id="7" idx="3"/>
            <a:endCxn id="16" idx="1"/>
          </p:cNvCxnSpPr>
          <p:nvPr/>
        </p:nvCxnSpPr>
        <p:spPr>
          <a:xfrm flipV="1">
            <a:off x="4504033" y="5348693"/>
            <a:ext cx="355999" cy="248233"/>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 idx="3"/>
            <a:endCxn id="6" idx="1"/>
          </p:cNvCxnSpPr>
          <p:nvPr/>
        </p:nvCxnSpPr>
        <p:spPr>
          <a:xfrm flipV="1">
            <a:off x="4504034" y="1736354"/>
            <a:ext cx="355998" cy="66217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3"/>
            <a:endCxn id="12" idx="1"/>
          </p:cNvCxnSpPr>
          <p:nvPr/>
        </p:nvCxnSpPr>
        <p:spPr>
          <a:xfrm>
            <a:off x="4504034" y="2398531"/>
            <a:ext cx="355998" cy="551219"/>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bwMode="gray">
          <a:xfrm>
            <a:off x="4860032" y="3212976"/>
            <a:ext cx="4176019" cy="588162"/>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the company register and the eVAT register </a:t>
            </a:r>
            <a:r>
              <a:rPr lang="en-GB" sz="1200" dirty="0" smtClean="0">
                <a:solidFill>
                  <a:schemeClr val="bg2"/>
                </a:solidFill>
                <a:cs typeface="Calibri" pitchFamily="34" charset="0"/>
              </a:rPr>
              <a:t>and </a:t>
            </a:r>
            <a:r>
              <a:rPr lang="en-GB" sz="1200" dirty="0">
                <a:solidFill>
                  <a:schemeClr val="bg2"/>
                </a:solidFill>
                <a:cs typeface="Calibri" pitchFamily="34" charset="0"/>
              </a:rPr>
              <a:t>shared across public administrations</a:t>
            </a:r>
            <a:endParaRPr lang="en-US" sz="1200" dirty="0">
              <a:solidFill>
                <a:schemeClr val="bg2"/>
              </a:solidFill>
              <a:cs typeface="Calibri" pitchFamily="34" charset="0"/>
            </a:endParaRPr>
          </a:p>
        </p:txBody>
      </p:sp>
      <p:sp>
        <p:nvSpPr>
          <p:cNvPr id="150" name="Rounded Rectangle 149"/>
          <p:cNvSpPr/>
          <p:nvPr/>
        </p:nvSpPr>
        <p:spPr bwMode="gray">
          <a:xfrm>
            <a:off x="4860032" y="3844985"/>
            <a:ext cx="4176019" cy="79705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the company register and the eVAT register and made available to citizens/business to perform an electronic public service (e.g. VAT balance sheet, </a:t>
            </a:r>
            <a:r>
              <a:rPr lang="en-GB" sz="1200" dirty="0" smtClean="0">
                <a:solidFill>
                  <a:schemeClr val="bg2"/>
                </a:solidFill>
                <a:cs typeface="Calibri" pitchFamily="34" charset="0"/>
              </a:rPr>
              <a:t>tax credit, business </a:t>
            </a:r>
            <a:r>
              <a:rPr lang="en-GB" sz="1200" dirty="0">
                <a:solidFill>
                  <a:schemeClr val="bg2"/>
                </a:solidFill>
                <a:cs typeface="Calibri" pitchFamily="34" charset="0"/>
              </a:rPr>
              <a:t>permit </a:t>
            </a:r>
            <a:r>
              <a:rPr lang="en-GB" sz="1200" dirty="0" smtClean="0">
                <a:solidFill>
                  <a:schemeClr val="bg2"/>
                </a:solidFill>
                <a:cs typeface="Calibri" pitchFamily="34" charset="0"/>
              </a:rPr>
              <a:t>applications)</a:t>
            </a:r>
            <a:endParaRPr lang="en-US" sz="1200" dirty="0">
              <a:solidFill>
                <a:schemeClr val="bg2"/>
              </a:solidFill>
              <a:cs typeface="Calibri" pitchFamily="34" charset="0"/>
            </a:endParaRPr>
          </a:p>
        </p:txBody>
      </p:sp>
      <p:cxnSp>
        <p:nvCxnSpPr>
          <p:cNvPr id="151" name="Straight Connector 150"/>
          <p:cNvCxnSpPr>
            <a:stCxn id="10" idx="3"/>
            <a:endCxn id="150" idx="1"/>
          </p:cNvCxnSpPr>
          <p:nvPr/>
        </p:nvCxnSpPr>
        <p:spPr>
          <a:xfrm>
            <a:off x="4504034" y="4240206"/>
            <a:ext cx="355998" cy="330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0" idx="3"/>
            <a:endCxn id="149" idx="1"/>
          </p:cNvCxnSpPr>
          <p:nvPr/>
        </p:nvCxnSpPr>
        <p:spPr>
          <a:xfrm flipV="1">
            <a:off x="4504034" y="3507057"/>
            <a:ext cx="355998" cy="733149"/>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16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22</a:t>
            </a:fld>
            <a:endParaRPr lang="en-GB" dirty="0"/>
          </a:p>
        </p:txBody>
      </p:sp>
      <p:sp>
        <p:nvSpPr>
          <p:cNvPr id="28" name="TextBox 27"/>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type of data are supplied only once by citizens and/or businesses?</a:t>
            </a:r>
          </a:p>
        </p:txBody>
      </p:sp>
      <p:sp>
        <p:nvSpPr>
          <p:cNvPr id="29" name="Rounded Rectangle 28"/>
          <p:cNvSpPr/>
          <p:nvPr/>
        </p:nvSpPr>
        <p:spPr bwMode="gray">
          <a:xfrm>
            <a:off x="4860032" y="4686684"/>
            <a:ext cx="4176019" cy="38243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Declarative data (e.g. </a:t>
            </a:r>
            <a:r>
              <a:rPr lang="en-GB" sz="1200" dirty="0" smtClean="0">
                <a:solidFill>
                  <a:schemeClr val="bg2"/>
                </a:solidFill>
                <a:cs typeface="Calibri" pitchFamily="34" charset="0"/>
              </a:rPr>
              <a:t>NACE code)</a:t>
            </a:r>
            <a:endParaRPr lang="en-US" sz="1200" dirty="0">
              <a:solidFill>
                <a:schemeClr val="bg2"/>
              </a:solidFill>
              <a:cs typeface="Calibri" pitchFamily="34" charset="0"/>
            </a:endParaRPr>
          </a:p>
        </p:txBody>
      </p:sp>
      <p:cxnSp>
        <p:nvCxnSpPr>
          <p:cNvPr id="30" name="Straight Connector 150"/>
          <p:cNvCxnSpPr>
            <a:stCxn id="10" idx="3"/>
            <a:endCxn id="29" idx="1"/>
          </p:cNvCxnSpPr>
          <p:nvPr/>
        </p:nvCxnSpPr>
        <p:spPr>
          <a:xfrm>
            <a:off x="4504034" y="4240206"/>
            <a:ext cx="355998" cy="63769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58" name="Espace réservé du contenu 2"/>
          <p:cNvSpPr>
            <a:spLocks noGrp="1"/>
          </p:cNvSpPr>
          <p:nvPr>
            <p:ph idx="1"/>
          </p:nvPr>
        </p:nvSpPr>
        <p:spPr>
          <a:xfrm>
            <a:off x="107504" y="6241143"/>
            <a:ext cx="7920484" cy="500225"/>
          </a:xfrm>
          <a:solidFill>
            <a:schemeClr val="bg1">
              <a:lumMod val="95000"/>
            </a:schemeClr>
          </a:solidFill>
        </p:spPr>
        <p:txBody>
          <a:bodyPr anchor="ctr"/>
          <a:lstStyle/>
          <a:p>
            <a:pPr marL="0" indent="0" eaLnBrk="1" hangingPunct="1">
              <a:spcBef>
                <a:spcPts val="0"/>
              </a:spcBef>
              <a:spcAft>
                <a:spcPts val="0"/>
              </a:spcAft>
              <a:buNone/>
              <a:defRPr/>
            </a:pPr>
            <a:r>
              <a:rPr lang="en-GB" sz="1100" b="1" dirty="0" smtClean="0">
                <a:solidFill>
                  <a:schemeClr val="bg1">
                    <a:lumMod val="50000"/>
                  </a:schemeClr>
                </a:solidFill>
              </a:rPr>
              <a:t>In the future, criminal records and business permit applications aim to be shared across public administrations.</a:t>
            </a:r>
          </a:p>
          <a:p>
            <a:pPr marL="0" indent="0" eaLnBrk="1" hangingPunct="1">
              <a:spcBef>
                <a:spcPts val="0"/>
              </a:spcBef>
              <a:spcAft>
                <a:spcPts val="0"/>
              </a:spcAft>
              <a:buNone/>
              <a:defRPr/>
            </a:pPr>
            <a:r>
              <a:rPr lang="fr-FR" sz="1100" b="1" dirty="0" smtClean="0">
                <a:solidFill>
                  <a:schemeClr val="bg1">
                    <a:lumMod val="50000"/>
                  </a:schemeClr>
                </a:solidFill>
              </a:rPr>
              <a:t>Payslips and pension are </a:t>
            </a:r>
            <a:r>
              <a:rPr lang="en-GB" sz="1100" b="1" dirty="0" smtClean="0">
                <a:solidFill>
                  <a:schemeClr val="bg1">
                    <a:lumMod val="50000"/>
                  </a:schemeClr>
                </a:solidFill>
              </a:rPr>
              <a:t>provided as authentic </a:t>
            </a:r>
            <a:r>
              <a:rPr lang="en-GB" sz="1100" b="1" dirty="0">
                <a:solidFill>
                  <a:schemeClr val="bg1">
                    <a:lumMod val="50000"/>
                  </a:schemeClr>
                </a:solidFill>
              </a:rPr>
              <a:t>source </a:t>
            </a:r>
            <a:r>
              <a:rPr lang="en-GB" sz="1100" b="1" dirty="0" smtClean="0">
                <a:solidFill>
                  <a:schemeClr val="bg1">
                    <a:lumMod val="50000"/>
                  </a:schemeClr>
                </a:solidFill>
              </a:rPr>
              <a:t>only</a:t>
            </a:r>
            <a:r>
              <a:rPr lang="en-GB" sz="1050" b="1" dirty="0">
                <a:solidFill>
                  <a:schemeClr val="bg1">
                    <a:lumMod val="50000"/>
                  </a:schemeClr>
                </a:solidFill>
              </a:rPr>
              <a:t>.</a:t>
            </a:r>
            <a:endParaRPr lang="en-GB" sz="1100" b="1" dirty="0">
              <a:solidFill>
                <a:schemeClr val="bg1">
                  <a:lumMod val="50000"/>
                </a:schemeClr>
              </a:solidFill>
            </a:endParaRPr>
          </a:p>
        </p:txBody>
      </p:sp>
    </p:spTree>
    <p:extLst>
      <p:ext uri="{BB962C8B-B14F-4D97-AF65-F5344CB8AC3E}">
        <p14:creationId xmlns:p14="http://schemas.microsoft.com/office/powerpoint/2010/main" val="305289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387047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6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7" name="TextBox 1"/>
          <p:cNvSpPr txBox="1">
            <a:spLocks noChangeArrowheads="1"/>
          </p:cNvSpPr>
          <p:nvPr/>
        </p:nvSpPr>
        <p:spPr bwMode="auto">
          <a:xfrm>
            <a:off x="251520" y="2904823"/>
            <a:ext cx="3240358" cy="340519"/>
          </a:xfrm>
          <a:prstGeom prst="roundRect">
            <a:avLst/>
          </a:prstGeom>
          <a:solidFill>
            <a:schemeClr val="bg1">
              <a:lumMod val="95000"/>
            </a:schemeClr>
          </a:solidFill>
          <a:ln>
            <a:noFill/>
          </a:ln>
          <a:extLst/>
        </p:spPr>
        <p:txBody>
          <a:bodyPr wrap="square">
            <a:spAutoFit/>
          </a:bodyPr>
          <a:lstStyle>
            <a:lvl1pPr eaLnBrk="0" hangingPunct="0">
              <a:defRPr sz="1600" b="1">
                <a:solidFill>
                  <a:srgbClr val="003366"/>
                </a:solidFill>
                <a:latin typeface="Arial" charset="0"/>
                <a:ea typeface="ＭＳ Ｐゴシック" pitchFamily="34" charset="-128"/>
              </a:defRPr>
            </a:lvl1pPr>
            <a:lvl2pPr marL="742950" indent="-285750" eaLnBrk="0" hangingPunct="0">
              <a:defRPr sz="1600" b="1">
                <a:solidFill>
                  <a:srgbClr val="003366"/>
                </a:solidFill>
                <a:latin typeface="Arial" charset="0"/>
                <a:ea typeface="ＭＳ Ｐゴシック" pitchFamily="34" charset="-128"/>
              </a:defRPr>
            </a:lvl2pPr>
            <a:lvl3pPr marL="1143000" indent="-228600" eaLnBrk="0" hangingPunct="0">
              <a:defRPr sz="1600" b="1">
                <a:solidFill>
                  <a:srgbClr val="003366"/>
                </a:solidFill>
                <a:latin typeface="Arial" charset="0"/>
                <a:ea typeface="ＭＳ Ｐゴシック" pitchFamily="34" charset="-128"/>
              </a:defRPr>
            </a:lvl3pPr>
            <a:lvl4pPr marL="1600200" indent="-228600" eaLnBrk="0" hangingPunct="0">
              <a:defRPr sz="1600" b="1">
                <a:solidFill>
                  <a:srgbClr val="003366"/>
                </a:solidFill>
                <a:latin typeface="Arial" charset="0"/>
                <a:ea typeface="ＭＳ Ｐゴシック" pitchFamily="34" charset="-128"/>
              </a:defRPr>
            </a:lvl4pPr>
            <a:lvl5pPr marL="2057400" indent="-228600" eaLnBrk="0" hangingPunct="0">
              <a:defRPr sz="1600" b="1">
                <a:solidFill>
                  <a:srgbClr val="003366"/>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ＭＳ Ｐゴシック" pitchFamily="34" charset="-128"/>
              </a:defRPr>
            </a:lvl9pPr>
          </a:lstStyle>
          <a:p>
            <a:pPr algn="ctr" eaLnBrk="1" hangingPunct="1"/>
            <a:r>
              <a:rPr lang="fr-FR" sz="1400" dirty="0" smtClean="0">
                <a:solidFill>
                  <a:schemeClr val="bg1">
                    <a:lumMod val="50000"/>
                  </a:schemeClr>
                </a:solidFill>
                <a:latin typeface="+mn-lt"/>
              </a:rPr>
              <a:t>Citizens &amp; Businesses</a:t>
            </a:r>
            <a:endParaRPr lang="fr-FR" sz="1400" dirty="0">
              <a:solidFill>
                <a:schemeClr val="bg1">
                  <a:lumMod val="50000"/>
                </a:schemeClr>
              </a:solidFill>
              <a:latin typeface="+mn-lt"/>
            </a:endParaRPr>
          </a:p>
        </p:txBody>
      </p:sp>
      <p:sp>
        <p:nvSpPr>
          <p:cNvPr id="6" name="Rectangle 9"/>
          <p:cNvSpPr>
            <a:spLocks noChangeArrowheads="1"/>
          </p:cNvSpPr>
          <p:nvPr/>
        </p:nvSpPr>
        <p:spPr bwMode="auto">
          <a:xfrm>
            <a:off x="251520" y="3232766"/>
            <a:ext cx="5472608" cy="2752280"/>
          </a:xfrm>
          <a:prstGeom prst="rect">
            <a:avLst/>
          </a:prstGeom>
          <a:noFill/>
          <a:ln w="9525" algn="ctr">
            <a:solidFill>
              <a:srgbClr val="33333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 name="Rounded Rectangle 6"/>
          <p:cNvSpPr/>
          <p:nvPr/>
        </p:nvSpPr>
        <p:spPr bwMode="auto">
          <a:xfrm>
            <a:off x="1403648" y="5112740"/>
            <a:ext cx="4089155" cy="642945"/>
          </a:xfrm>
          <a:prstGeom prst="roundRect">
            <a:avLst/>
          </a:prstGeom>
          <a:solidFill>
            <a:schemeClr val="bg1">
              <a:lumMod val="95000"/>
              <a:alpha val="8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rgbClr val="003366"/>
              </a:solidFill>
              <a:effectLst/>
              <a:latin typeface="+mn-lt"/>
            </a:endParaRPr>
          </a:p>
        </p:txBody>
      </p:sp>
      <p:sp>
        <p:nvSpPr>
          <p:cNvPr id="8" name="Rounded Rectangle 7"/>
          <p:cNvSpPr/>
          <p:nvPr/>
        </p:nvSpPr>
        <p:spPr bwMode="auto">
          <a:xfrm>
            <a:off x="1350449" y="3492570"/>
            <a:ext cx="4113908" cy="1175597"/>
          </a:xfrm>
          <a:prstGeom prst="roundRect">
            <a:avLst/>
          </a:prstGeom>
          <a:solidFill>
            <a:schemeClr val="bg1">
              <a:lumMod val="95000"/>
              <a:alpha val="8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rgbClr val="003366"/>
              </a:solidFill>
              <a:effectLst/>
              <a:latin typeface="+mn-lt"/>
            </a:endParaRPr>
          </a:p>
        </p:txBody>
      </p:sp>
      <p:sp>
        <p:nvSpPr>
          <p:cNvPr id="9" name="Rounded Rectangle 8"/>
          <p:cNvSpPr/>
          <p:nvPr/>
        </p:nvSpPr>
        <p:spPr bwMode="auto">
          <a:xfrm>
            <a:off x="3927801" y="3672580"/>
            <a:ext cx="1321767" cy="170239"/>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fr-FR" sz="1100" b="1" dirty="0" smtClean="0">
                <a:solidFill>
                  <a:schemeClr val="bg1"/>
                </a:solidFill>
                <a:latin typeface="+mn-lt"/>
              </a:rPr>
              <a:t>Assistant</a:t>
            </a:r>
            <a:endParaRPr lang="fr-FR" sz="1100" b="1" dirty="0">
              <a:solidFill>
                <a:schemeClr val="bg1"/>
              </a:solidFill>
              <a:latin typeface="+mn-lt"/>
            </a:endParaRPr>
          </a:p>
        </p:txBody>
      </p:sp>
      <p:sp>
        <p:nvSpPr>
          <p:cNvPr id="10" name="Rounded Rectangle 9"/>
          <p:cNvSpPr/>
          <p:nvPr/>
        </p:nvSpPr>
        <p:spPr bwMode="auto">
          <a:xfrm>
            <a:off x="2123218" y="3623253"/>
            <a:ext cx="1667117" cy="938076"/>
          </a:xfrm>
          <a:prstGeom prst="roundRect">
            <a:avLst/>
          </a:prstGeom>
          <a:solidFill>
            <a:schemeClr val="bg1">
              <a:lumMod val="50000"/>
              <a:alpha val="8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n-lt"/>
              </a:rPr>
              <a:t>Private</a:t>
            </a:r>
            <a:r>
              <a:rPr kumimoji="0" lang="en-GB" sz="1200" b="1" i="0" u="none" strike="noStrike" cap="none" normalizeH="0" dirty="0" smtClean="0">
                <a:ln>
                  <a:noFill/>
                </a:ln>
                <a:solidFill>
                  <a:schemeClr val="bg1"/>
                </a:solidFill>
                <a:effectLst/>
                <a:latin typeface="+mn-lt"/>
              </a:rPr>
              <a:t> space</a:t>
            </a:r>
            <a:endParaRPr kumimoji="0" lang="en-GB" sz="1200" b="1" i="0" u="none" strike="noStrike" cap="none" normalizeH="0" baseline="0" dirty="0" smtClean="0">
              <a:ln>
                <a:noFill/>
              </a:ln>
              <a:solidFill>
                <a:schemeClr val="bg1"/>
              </a:solidFill>
              <a:effectLst/>
              <a:latin typeface="+mn-lt"/>
            </a:endParaRPr>
          </a:p>
        </p:txBody>
      </p:sp>
      <p:sp>
        <p:nvSpPr>
          <p:cNvPr id="11" name="Rounded Rectangle 10"/>
          <p:cNvSpPr/>
          <p:nvPr/>
        </p:nvSpPr>
        <p:spPr bwMode="auto">
          <a:xfrm>
            <a:off x="2123219" y="5249571"/>
            <a:ext cx="2808312" cy="264120"/>
          </a:xfrm>
          <a:prstGeom prst="roundRect">
            <a:avLst/>
          </a:prstGeom>
          <a:solidFill>
            <a:schemeClr val="bg1">
              <a:lumMod val="50000"/>
              <a:alpha val="8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mn-lt"/>
              </a:rPr>
              <a:t>Back Office</a:t>
            </a:r>
          </a:p>
        </p:txBody>
      </p:sp>
      <p:sp>
        <p:nvSpPr>
          <p:cNvPr id="13" name="Rounded Rectangle 12"/>
          <p:cNvSpPr/>
          <p:nvPr/>
        </p:nvSpPr>
        <p:spPr bwMode="auto">
          <a:xfrm>
            <a:off x="2267745" y="3960612"/>
            <a:ext cx="1368151" cy="218387"/>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bg1"/>
                </a:solidFill>
                <a:effectLst/>
                <a:latin typeface="+mn-lt"/>
              </a:rPr>
              <a:t>Private</a:t>
            </a:r>
          </a:p>
        </p:txBody>
      </p:sp>
      <p:sp>
        <p:nvSpPr>
          <p:cNvPr id="14" name="Rounded Rectangle 13"/>
          <p:cNvSpPr/>
          <p:nvPr/>
        </p:nvSpPr>
        <p:spPr bwMode="auto">
          <a:xfrm>
            <a:off x="2267744" y="4262364"/>
            <a:ext cx="1368152" cy="199212"/>
          </a:xfrm>
          <a:prstGeom prst="roundRect">
            <a:avLst/>
          </a:prstGeom>
          <a:solidFill>
            <a:srgbClr val="66C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bg1"/>
                </a:solidFill>
                <a:effectLst/>
                <a:latin typeface="+mn-lt"/>
              </a:rPr>
              <a:t>Professional</a:t>
            </a:r>
          </a:p>
        </p:txBody>
      </p:sp>
      <p:sp>
        <p:nvSpPr>
          <p:cNvPr id="15" name="Rounded Rectangle 14"/>
          <p:cNvSpPr/>
          <p:nvPr/>
        </p:nvSpPr>
        <p:spPr bwMode="auto">
          <a:xfrm>
            <a:off x="3927802" y="3888604"/>
            <a:ext cx="1321766" cy="170239"/>
          </a:xfrm>
          <a:prstGeom prst="roundRect">
            <a:avLst/>
          </a:prstGeom>
          <a:solidFill>
            <a:srgbClr val="66C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fr-FR" sz="1100" b="1" dirty="0">
                <a:solidFill>
                  <a:schemeClr val="bg1"/>
                </a:solidFill>
                <a:latin typeface="+mn-lt"/>
              </a:rPr>
              <a:t>A</a:t>
            </a:r>
            <a:r>
              <a:rPr lang="fr-FR" sz="1100" b="1" dirty="0" smtClean="0">
                <a:solidFill>
                  <a:schemeClr val="bg1"/>
                </a:solidFill>
                <a:latin typeface="+mn-lt"/>
              </a:rPr>
              <a:t>ssistant</a:t>
            </a:r>
            <a:endParaRPr lang="fr-FR" sz="1100" b="1" dirty="0">
              <a:solidFill>
                <a:schemeClr val="bg1"/>
              </a:solidFill>
              <a:latin typeface="+mn-lt"/>
            </a:endParaRPr>
          </a:p>
        </p:txBody>
      </p:sp>
      <p:pic>
        <p:nvPicPr>
          <p:cNvPr id="17" name="Picture 12" descr="https://encrypted-tbn0.gstatic.com/images?q=tbn:ANd9GcREAESz9vN_9fwL5kfJNArHSzFtNqSlzpSESovikZIRLL-BGsCsCQ"/>
          <p:cNvPicPr>
            <a:picLocks noChangeAspect="1" noChangeArrowheads="1"/>
          </p:cNvPicPr>
          <p:nvPr/>
        </p:nvPicPr>
        <p:blipFill>
          <a:blip r:embed="rId7" cstate="print">
            <a:extLst>
              <a:ext uri="{28A0092B-C50C-407E-A947-70E740481C1C}">
                <a14:useLocalDpi xmlns:a14="http://schemas.microsoft.com/office/drawing/2010/main" val="0"/>
              </a:ext>
            </a:extLst>
          </a:blip>
          <a:srcRect t="13338" r="5743" b="19235"/>
          <a:stretch>
            <a:fillRect/>
          </a:stretch>
        </p:blipFill>
        <p:spPr bwMode="auto">
          <a:xfrm>
            <a:off x="2989218" y="4750040"/>
            <a:ext cx="287092" cy="29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bwMode="auto">
          <a:xfrm rot="16200000">
            <a:off x="3269146" y="4764053"/>
            <a:ext cx="302558" cy="208105"/>
          </a:xfrm>
          <a:prstGeom prst="leftRightArrow">
            <a:avLst/>
          </a:prstGeom>
          <a:solidFill>
            <a:schemeClr val="bg1">
              <a:lumMod val="95000"/>
            </a:schemeClr>
          </a:solidFill>
          <a:ln w="9525" cap="flat" cmpd="sng" algn="ctr">
            <a:solidFill>
              <a:srgbClr val="333333"/>
            </a:solidFill>
            <a:prstDash val="solid"/>
            <a:round/>
            <a:headEnd type="none" w="med" len="med"/>
            <a:tailEnd type="none" w="med" len="med"/>
          </a:ln>
          <a:effectLst/>
        </p:spPr>
        <p:txBody>
          <a:bodyPr wrap="none" anchor="ctr"/>
          <a:lstStyle/>
          <a:p>
            <a:pPr>
              <a:defRPr/>
            </a:pPr>
            <a:endParaRPr lang="fr-FR">
              <a:latin typeface="+mn-lt"/>
            </a:endParaRPr>
          </a:p>
        </p:txBody>
      </p:sp>
      <p:sp>
        <p:nvSpPr>
          <p:cNvPr id="20" name="Text Box 78"/>
          <p:cNvSpPr txBox="1">
            <a:spLocks noChangeArrowheads="1"/>
          </p:cNvSpPr>
          <p:nvPr/>
        </p:nvSpPr>
        <p:spPr bwMode="auto">
          <a:xfrm rot="16200000">
            <a:off x="1112343" y="3867343"/>
            <a:ext cx="1100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003366"/>
                </a:solidFill>
                <a:latin typeface="Arial" charset="0"/>
                <a:ea typeface="MS PGothic" pitchFamily="34" charset="-128"/>
              </a:defRPr>
            </a:lvl1pPr>
            <a:lvl2pPr marL="742950" indent="-285750" eaLnBrk="0" hangingPunct="0">
              <a:defRPr sz="1600" b="1">
                <a:solidFill>
                  <a:srgbClr val="003366"/>
                </a:solidFill>
                <a:latin typeface="Arial" charset="0"/>
                <a:ea typeface="MS PGothic" pitchFamily="34" charset="-128"/>
              </a:defRPr>
            </a:lvl2pPr>
            <a:lvl3pPr marL="1143000" indent="-228600" eaLnBrk="0" hangingPunct="0">
              <a:defRPr sz="1600" b="1">
                <a:solidFill>
                  <a:srgbClr val="003366"/>
                </a:solidFill>
                <a:latin typeface="Arial" charset="0"/>
                <a:ea typeface="MS PGothic" pitchFamily="34" charset="-128"/>
              </a:defRPr>
            </a:lvl3pPr>
            <a:lvl4pPr marL="1600200" indent="-228600" eaLnBrk="0" hangingPunct="0">
              <a:defRPr sz="1600" b="1">
                <a:solidFill>
                  <a:srgbClr val="003366"/>
                </a:solidFill>
                <a:latin typeface="Arial" charset="0"/>
                <a:ea typeface="MS PGothic" pitchFamily="34" charset="-128"/>
              </a:defRPr>
            </a:lvl4pPr>
            <a:lvl5pPr marL="2057400" indent="-228600" eaLnBrk="0" hangingPunct="0">
              <a:defRPr sz="1600" b="1">
                <a:solidFill>
                  <a:srgbClr val="003366"/>
                </a:solidFill>
                <a:latin typeface="Arial" charset="0"/>
                <a:ea typeface="MS PGothic"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MS PGothic"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MS PGothic"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MS PGothic"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MS PGothic" pitchFamily="34" charset="-128"/>
              </a:defRPr>
            </a:lvl9pPr>
          </a:lstStyle>
          <a:p>
            <a:pPr algn="ctr" eaLnBrk="1" hangingPunct="1"/>
            <a:r>
              <a:rPr lang="fr-FR" sz="1200" dirty="0">
                <a:solidFill>
                  <a:srgbClr val="000000"/>
                </a:solidFill>
                <a:latin typeface="+mn-lt"/>
              </a:rPr>
              <a:t>Front Office</a:t>
            </a:r>
          </a:p>
        </p:txBody>
      </p:sp>
      <p:sp>
        <p:nvSpPr>
          <p:cNvPr id="21" name="Text Box 78"/>
          <p:cNvSpPr txBox="1">
            <a:spLocks noChangeArrowheads="1"/>
          </p:cNvSpPr>
          <p:nvPr/>
        </p:nvSpPr>
        <p:spPr bwMode="auto">
          <a:xfrm rot="16200000">
            <a:off x="1204695" y="5234082"/>
            <a:ext cx="857148" cy="4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003366"/>
                </a:solidFill>
                <a:latin typeface="Arial" charset="0"/>
                <a:ea typeface="MS PGothic" pitchFamily="34" charset="-128"/>
              </a:defRPr>
            </a:lvl1pPr>
            <a:lvl2pPr marL="742950" indent="-285750" eaLnBrk="0" hangingPunct="0">
              <a:defRPr sz="1600" b="1">
                <a:solidFill>
                  <a:srgbClr val="003366"/>
                </a:solidFill>
                <a:latin typeface="Arial" charset="0"/>
                <a:ea typeface="MS PGothic" pitchFamily="34" charset="-128"/>
              </a:defRPr>
            </a:lvl2pPr>
            <a:lvl3pPr marL="1143000" indent="-228600" eaLnBrk="0" hangingPunct="0">
              <a:defRPr sz="1600" b="1">
                <a:solidFill>
                  <a:srgbClr val="003366"/>
                </a:solidFill>
                <a:latin typeface="Arial" charset="0"/>
                <a:ea typeface="MS PGothic" pitchFamily="34" charset="-128"/>
              </a:defRPr>
            </a:lvl3pPr>
            <a:lvl4pPr marL="1600200" indent="-228600" eaLnBrk="0" hangingPunct="0">
              <a:defRPr sz="1600" b="1">
                <a:solidFill>
                  <a:srgbClr val="003366"/>
                </a:solidFill>
                <a:latin typeface="Arial" charset="0"/>
                <a:ea typeface="MS PGothic" pitchFamily="34" charset="-128"/>
              </a:defRPr>
            </a:lvl4pPr>
            <a:lvl5pPr marL="2057400" indent="-228600" eaLnBrk="0" hangingPunct="0">
              <a:defRPr sz="1600" b="1">
                <a:solidFill>
                  <a:srgbClr val="003366"/>
                </a:solidFill>
                <a:latin typeface="Arial" charset="0"/>
                <a:ea typeface="MS PGothic"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MS PGothic"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MS PGothic"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MS PGothic"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MS PGothic" pitchFamily="34" charset="-128"/>
              </a:defRPr>
            </a:lvl9pPr>
          </a:lstStyle>
          <a:p>
            <a:pPr algn="ctr" eaLnBrk="1" hangingPunct="1"/>
            <a:r>
              <a:rPr lang="fr-FR" sz="1200" dirty="0" smtClean="0">
                <a:solidFill>
                  <a:srgbClr val="000000"/>
                </a:solidFill>
                <a:latin typeface="+mn-lt"/>
              </a:rPr>
              <a:t>Back </a:t>
            </a:r>
          </a:p>
          <a:p>
            <a:pPr algn="ctr" eaLnBrk="1" hangingPunct="1"/>
            <a:r>
              <a:rPr lang="fr-FR" sz="1200" dirty="0" smtClean="0">
                <a:solidFill>
                  <a:srgbClr val="000000"/>
                </a:solidFill>
                <a:latin typeface="+mn-lt"/>
              </a:rPr>
              <a:t>Office</a:t>
            </a:r>
            <a:endParaRPr lang="fr-FR" sz="1200" dirty="0">
              <a:solidFill>
                <a:srgbClr val="000000"/>
              </a:solidFill>
              <a:latin typeface="+mn-lt"/>
            </a:endParaRPr>
          </a:p>
        </p:txBody>
      </p:sp>
      <p:sp>
        <p:nvSpPr>
          <p:cNvPr id="22" name="TextBox 1"/>
          <p:cNvSpPr txBox="1">
            <a:spLocks noChangeArrowheads="1"/>
          </p:cNvSpPr>
          <p:nvPr/>
        </p:nvSpPr>
        <p:spPr bwMode="auto">
          <a:xfrm>
            <a:off x="215516" y="6196446"/>
            <a:ext cx="2370307" cy="340519"/>
          </a:xfrm>
          <a:prstGeom prst="roundRect">
            <a:avLst/>
          </a:prstGeom>
          <a:solidFill>
            <a:schemeClr val="bg1">
              <a:lumMod val="95000"/>
            </a:schemeClr>
          </a:solidFill>
          <a:ln>
            <a:noFill/>
          </a:ln>
          <a:extLst/>
        </p:spPr>
        <p:txBody>
          <a:bodyPr wrap="square">
            <a:spAutoFit/>
          </a:bodyPr>
          <a:lstStyle>
            <a:lvl1pPr eaLnBrk="0" hangingPunct="0">
              <a:defRPr sz="1600" b="1">
                <a:solidFill>
                  <a:srgbClr val="003366"/>
                </a:solidFill>
                <a:latin typeface="Arial" charset="0"/>
                <a:ea typeface="ＭＳ Ｐゴシック" pitchFamily="34" charset="-128"/>
              </a:defRPr>
            </a:lvl1pPr>
            <a:lvl2pPr marL="742950" indent="-285750" eaLnBrk="0" hangingPunct="0">
              <a:defRPr sz="1600" b="1">
                <a:solidFill>
                  <a:srgbClr val="003366"/>
                </a:solidFill>
                <a:latin typeface="Arial" charset="0"/>
                <a:ea typeface="ＭＳ Ｐゴシック" pitchFamily="34" charset="-128"/>
              </a:defRPr>
            </a:lvl2pPr>
            <a:lvl3pPr marL="1143000" indent="-228600" eaLnBrk="0" hangingPunct="0">
              <a:defRPr sz="1600" b="1">
                <a:solidFill>
                  <a:srgbClr val="003366"/>
                </a:solidFill>
                <a:latin typeface="Arial" charset="0"/>
                <a:ea typeface="ＭＳ Ｐゴシック" pitchFamily="34" charset="-128"/>
              </a:defRPr>
            </a:lvl3pPr>
            <a:lvl4pPr marL="1600200" indent="-228600" eaLnBrk="0" hangingPunct="0">
              <a:defRPr sz="1600" b="1">
                <a:solidFill>
                  <a:srgbClr val="003366"/>
                </a:solidFill>
                <a:latin typeface="Arial" charset="0"/>
                <a:ea typeface="ＭＳ Ｐゴシック" pitchFamily="34" charset="-128"/>
              </a:defRPr>
            </a:lvl4pPr>
            <a:lvl5pPr marL="2057400" indent="-228600" eaLnBrk="0" hangingPunct="0">
              <a:defRPr sz="1600" b="1">
                <a:solidFill>
                  <a:srgbClr val="003366"/>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ＭＳ Ｐゴシック" pitchFamily="34" charset="-128"/>
              </a:defRPr>
            </a:lvl9pPr>
          </a:lstStyle>
          <a:p>
            <a:pPr algn="ctr" eaLnBrk="1" hangingPunct="1"/>
            <a:r>
              <a:rPr lang="fr-FR" sz="1400" dirty="0" smtClean="0">
                <a:solidFill>
                  <a:schemeClr val="bg1">
                    <a:lumMod val="50000"/>
                  </a:schemeClr>
                </a:solidFill>
                <a:latin typeface="+mn-lt"/>
              </a:rPr>
              <a:t>Administrations</a:t>
            </a:r>
          </a:p>
        </p:txBody>
      </p:sp>
      <p:sp>
        <p:nvSpPr>
          <p:cNvPr id="23" name="Rounded Rectangle 22"/>
          <p:cNvSpPr/>
          <p:nvPr/>
        </p:nvSpPr>
        <p:spPr bwMode="auto">
          <a:xfrm>
            <a:off x="2736608" y="6196447"/>
            <a:ext cx="2564304" cy="485167"/>
          </a:xfrm>
          <a:prstGeom prst="roundRect">
            <a:avLst/>
          </a:prstGeom>
          <a:solidFill>
            <a:schemeClr val="bg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fr-FR" sz="1200" dirty="0">
              <a:solidFill>
                <a:schemeClr val="tx1"/>
              </a:solidFill>
              <a:latin typeface="+mn-lt"/>
            </a:endParaRPr>
          </a:p>
        </p:txBody>
      </p:sp>
      <p:sp>
        <p:nvSpPr>
          <p:cNvPr id="24" name="Rounded Rectangle 23"/>
          <p:cNvSpPr/>
          <p:nvPr/>
        </p:nvSpPr>
        <p:spPr bwMode="auto">
          <a:xfrm>
            <a:off x="2801445" y="6267524"/>
            <a:ext cx="2564304" cy="485167"/>
          </a:xfrm>
          <a:prstGeom prst="roundRect">
            <a:avLst/>
          </a:prstGeom>
          <a:solidFill>
            <a:schemeClr val="bg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fr-FR" sz="1200" dirty="0">
              <a:solidFill>
                <a:schemeClr val="tx1"/>
              </a:solidFill>
              <a:latin typeface="+mn-lt"/>
            </a:endParaRPr>
          </a:p>
        </p:txBody>
      </p:sp>
      <p:sp>
        <p:nvSpPr>
          <p:cNvPr id="25" name="Rounded Rectangle 24"/>
          <p:cNvSpPr/>
          <p:nvPr/>
        </p:nvSpPr>
        <p:spPr bwMode="auto">
          <a:xfrm>
            <a:off x="2871792" y="6328209"/>
            <a:ext cx="2564304" cy="485167"/>
          </a:xfrm>
          <a:prstGeom prst="roundRect">
            <a:avLst/>
          </a:prstGeom>
          <a:solidFill>
            <a:schemeClr val="bg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sz="1200" b="1" dirty="0">
                <a:solidFill>
                  <a:schemeClr val="bg1"/>
                </a:solidFill>
                <a:latin typeface="+mn-lt"/>
              </a:rPr>
              <a:t>Back-Office</a:t>
            </a:r>
          </a:p>
          <a:p>
            <a:r>
              <a:rPr lang="fr-FR" sz="1200" dirty="0">
                <a:solidFill>
                  <a:schemeClr val="bg1"/>
                </a:solidFill>
                <a:latin typeface="+mn-lt"/>
              </a:rPr>
              <a:t>Administration</a:t>
            </a:r>
          </a:p>
        </p:txBody>
      </p:sp>
      <p:pic>
        <p:nvPicPr>
          <p:cNvPr id="27" name="Picture 5" descr="http://www.guichet.public.lu/pictures/photos/splash-screen-myguichet-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31109" y="4349128"/>
            <a:ext cx="2003113" cy="65001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3937486" y="4104628"/>
            <a:ext cx="1312083" cy="170239"/>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en-GB" sz="1100" b="1" dirty="0" smtClean="0">
                <a:solidFill>
                  <a:schemeClr val="bg1"/>
                </a:solidFill>
                <a:latin typeface="+mn-lt"/>
              </a:rPr>
              <a:t>Authentic</a:t>
            </a:r>
            <a:r>
              <a:rPr lang="fr-FR" sz="1100" b="1" dirty="0" smtClean="0">
                <a:solidFill>
                  <a:schemeClr val="bg1"/>
                </a:solidFill>
                <a:latin typeface="+mn-lt"/>
              </a:rPr>
              <a:t> source</a:t>
            </a:r>
            <a:endParaRPr lang="fr-FR" sz="1100" b="1" dirty="0">
              <a:solidFill>
                <a:schemeClr val="bg1"/>
              </a:solidFill>
              <a:latin typeface="+mn-lt"/>
            </a:endParaRPr>
          </a:p>
        </p:txBody>
      </p:sp>
      <p:sp>
        <p:nvSpPr>
          <p:cNvPr id="29" name="Rounded Rectangle 28"/>
          <p:cNvSpPr/>
          <p:nvPr/>
        </p:nvSpPr>
        <p:spPr bwMode="auto">
          <a:xfrm>
            <a:off x="3954176" y="4320652"/>
            <a:ext cx="1295393" cy="170239"/>
          </a:xfrm>
          <a:prstGeom prst="roundRect">
            <a:avLst/>
          </a:prstGeom>
          <a:solidFill>
            <a:srgbClr val="66C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sz="1100" b="1" dirty="0">
                <a:solidFill>
                  <a:schemeClr val="bg1"/>
                </a:solidFill>
                <a:latin typeface="+mn-lt"/>
              </a:rPr>
              <a:t>Authentic</a:t>
            </a:r>
            <a:r>
              <a:rPr lang="fr-FR" sz="1100" b="1" dirty="0">
                <a:solidFill>
                  <a:schemeClr val="bg1"/>
                </a:solidFill>
                <a:latin typeface="+mn-lt"/>
              </a:rPr>
              <a:t> source</a:t>
            </a:r>
          </a:p>
        </p:txBody>
      </p:sp>
      <p:sp>
        <p:nvSpPr>
          <p:cNvPr id="31" name="Rectangle 9"/>
          <p:cNvSpPr>
            <a:spLocks noChangeArrowheads="1"/>
          </p:cNvSpPr>
          <p:nvPr/>
        </p:nvSpPr>
        <p:spPr bwMode="auto">
          <a:xfrm>
            <a:off x="5796137" y="3232766"/>
            <a:ext cx="3024335" cy="2752973"/>
          </a:xfrm>
          <a:prstGeom prst="rect">
            <a:avLst/>
          </a:prstGeom>
          <a:noFill/>
          <a:ln w="9525" algn="ctr">
            <a:solidFill>
              <a:srgbClr val="33333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2" name="Left-Right Arrow 82"/>
          <p:cNvSpPr/>
          <p:nvPr/>
        </p:nvSpPr>
        <p:spPr bwMode="auto">
          <a:xfrm rot="16200000">
            <a:off x="3342226" y="5971085"/>
            <a:ext cx="561514" cy="216729"/>
          </a:xfrm>
          <a:prstGeom prst="leftRightArrow">
            <a:avLst/>
          </a:prstGeom>
          <a:solidFill>
            <a:schemeClr val="bg1">
              <a:lumMod val="95000"/>
            </a:schemeClr>
          </a:solidFill>
          <a:ln w="9525" cap="flat" cmpd="sng" algn="ctr">
            <a:solidFill>
              <a:srgbClr val="333333"/>
            </a:solidFill>
            <a:prstDash val="solid"/>
            <a:round/>
            <a:headEnd type="none" w="med" len="med"/>
            <a:tailEnd type="none" w="med" len="med"/>
          </a:ln>
          <a:effectLst/>
        </p:spPr>
        <p:txBody>
          <a:bodyPr wrap="none" anchor="ctr"/>
          <a:lstStyle/>
          <a:p>
            <a:pPr>
              <a:defRPr/>
            </a:pPr>
            <a:endParaRPr lang="fr-FR"/>
          </a:p>
        </p:txBody>
      </p:sp>
      <p:sp>
        <p:nvSpPr>
          <p:cNvPr id="33" name="Rounded Rectangle 70"/>
          <p:cNvSpPr/>
          <p:nvPr/>
        </p:nvSpPr>
        <p:spPr bwMode="auto">
          <a:xfrm>
            <a:off x="6703050" y="2892958"/>
            <a:ext cx="2117422" cy="332741"/>
          </a:xfrm>
          <a:prstGeom prst="roundRect">
            <a:avLst/>
          </a:prstGeom>
          <a:solidFill>
            <a:schemeClr val="bg1">
              <a:lumMod val="95000"/>
              <a:alpha val="85000"/>
            </a:schemeClr>
          </a:solidFill>
          <a:ln w="9525" cap="flat" cmpd="sng" algn="ctr">
            <a:solidFill>
              <a:srgbClr val="33333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100" b="1" dirty="0" smtClean="0">
                <a:solidFill>
                  <a:schemeClr val="bg1">
                    <a:lumMod val="50000"/>
                  </a:schemeClr>
                </a:solidFill>
                <a:latin typeface="+mn-lt"/>
              </a:rPr>
              <a:t>Authentic sources</a:t>
            </a:r>
            <a:endParaRPr lang="en-GB" sz="1100" b="1" dirty="0">
              <a:solidFill>
                <a:schemeClr val="bg1">
                  <a:lumMod val="50000"/>
                </a:schemeClr>
              </a:solidFill>
              <a:latin typeface="+mn-lt"/>
            </a:endParaRPr>
          </a:p>
        </p:txBody>
      </p:sp>
      <p:sp>
        <p:nvSpPr>
          <p:cNvPr id="34" name="Rounded Rectangle 89"/>
          <p:cNvSpPr/>
          <p:nvPr/>
        </p:nvSpPr>
        <p:spPr bwMode="auto">
          <a:xfrm>
            <a:off x="6361363" y="3680200"/>
            <a:ext cx="1656184" cy="1069840"/>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fr-FR" sz="1200" b="1" dirty="0" smtClean="0">
                <a:solidFill>
                  <a:schemeClr val="bg1"/>
                </a:solidFill>
                <a:latin typeface="+mn-lt"/>
              </a:rPr>
              <a:t>National </a:t>
            </a:r>
            <a:r>
              <a:rPr lang="en-GB" sz="1200" b="1" dirty="0" smtClean="0">
                <a:solidFill>
                  <a:schemeClr val="bg1"/>
                </a:solidFill>
                <a:latin typeface="+mn-lt"/>
              </a:rPr>
              <a:t>Register</a:t>
            </a:r>
          </a:p>
          <a:p>
            <a:pPr algn="l"/>
            <a:r>
              <a:rPr lang="en-GB" sz="1200" b="1" dirty="0" smtClean="0">
                <a:solidFill>
                  <a:schemeClr val="bg1"/>
                </a:solidFill>
                <a:latin typeface="+mn-lt"/>
              </a:rPr>
              <a:t>Driving licence</a:t>
            </a:r>
          </a:p>
          <a:p>
            <a:r>
              <a:rPr lang="fr-FR" sz="1200" b="1" dirty="0">
                <a:solidFill>
                  <a:schemeClr val="bg1"/>
                </a:solidFill>
                <a:latin typeface="+mn-lt"/>
              </a:rPr>
              <a:t>Tax </a:t>
            </a:r>
            <a:r>
              <a:rPr lang="fr-FR" sz="1200" b="1" dirty="0" smtClean="0">
                <a:solidFill>
                  <a:schemeClr val="bg1"/>
                </a:solidFill>
                <a:latin typeface="+mn-lt"/>
              </a:rPr>
              <a:t>credit</a:t>
            </a:r>
          </a:p>
          <a:p>
            <a:r>
              <a:rPr lang="fr-FR" sz="1200" b="1" dirty="0" smtClean="0">
                <a:solidFill>
                  <a:schemeClr val="bg1"/>
                </a:solidFill>
                <a:latin typeface="+mn-lt"/>
              </a:rPr>
              <a:t>…</a:t>
            </a:r>
            <a:endParaRPr lang="en-GB" sz="1200" b="1" dirty="0">
              <a:solidFill>
                <a:schemeClr val="bg1"/>
              </a:solidFill>
              <a:latin typeface="+mn-lt"/>
            </a:endParaRPr>
          </a:p>
          <a:p>
            <a:pPr algn="l"/>
            <a:endParaRPr lang="en-GB" sz="1200" b="1" dirty="0">
              <a:solidFill>
                <a:schemeClr val="bg1"/>
              </a:solidFill>
              <a:latin typeface="+mn-lt"/>
            </a:endParaRPr>
          </a:p>
        </p:txBody>
      </p:sp>
      <p:sp>
        <p:nvSpPr>
          <p:cNvPr id="39" name="Rounded Rectangle 90"/>
          <p:cNvSpPr/>
          <p:nvPr/>
        </p:nvSpPr>
        <p:spPr bwMode="auto">
          <a:xfrm>
            <a:off x="6371804" y="4819079"/>
            <a:ext cx="1656184" cy="856613"/>
          </a:xfrm>
          <a:prstGeom prst="roundRect">
            <a:avLst/>
          </a:prstGeom>
          <a:solidFill>
            <a:srgbClr val="66C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fr-FR" sz="1200" b="1" dirty="0" smtClean="0">
                <a:solidFill>
                  <a:schemeClr val="bg1"/>
                </a:solidFill>
                <a:latin typeface="+mn-lt"/>
              </a:rPr>
              <a:t>VAT </a:t>
            </a:r>
            <a:r>
              <a:rPr lang="en-GB" sz="1200" b="1" dirty="0" smtClean="0">
                <a:solidFill>
                  <a:schemeClr val="bg1"/>
                </a:solidFill>
                <a:latin typeface="+mn-lt"/>
              </a:rPr>
              <a:t>balance sheet</a:t>
            </a:r>
          </a:p>
          <a:p>
            <a:pPr algn="l"/>
            <a:r>
              <a:rPr lang="en-GB" sz="1200" b="1" dirty="0" smtClean="0">
                <a:solidFill>
                  <a:schemeClr val="bg1"/>
                </a:solidFill>
                <a:latin typeface="+mn-lt"/>
              </a:rPr>
              <a:t>Taxi waiting list</a:t>
            </a:r>
          </a:p>
          <a:p>
            <a:pPr algn="l"/>
            <a:r>
              <a:rPr lang="en-GB" sz="1200" b="1" dirty="0" smtClean="0">
                <a:solidFill>
                  <a:schemeClr val="bg1"/>
                </a:solidFill>
                <a:latin typeface="+mn-lt"/>
              </a:rPr>
              <a:t>…</a:t>
            </a:r>
            <a:endParaRPr lang="en-GB" sz="1200" b="1" dirty="0">
              <a:solidFill>
                <a:schemeClr val="bg1"/>
              </a:solidFill>
              <a:latin typeface="+mn-lt"/>
            </a:endParaRPr>
          </a:p>
        </p:txBody>
      </p:sp>
      <p:sp>
        <p:nvSpPr>
          <p:cNvPr id="43" name="Left-Right Arrow 82"/>
          <p:cNvSpPr/>
          <p:nvPr/>
        </p:nvSpPr>
        <p:spPr bwMode="auto">
          <a:xfrm rot="10800000">
            <a:off x="5531023" y="3993731"/>
            <a:ext cx="616622" cy="173272"/>
          </a:xfrm>
          <a:prstGeom prst="leftRightArrow">
            <a:avLst/>
          </a:prstGeom>
          <a:solidFill>
            <a:schemeClr val="bg1">
              <a:lumMod val="95000"/>
            </a:schemeClr>
          </a:solidFill>
          <a:ln w="9525" cap="flat" cmpd="sng" algn="ctr">
            <a:solidFill>
              <a:srgbClr val="333333"/>
            </a:solidFill>
            <a:prstDash val="solid"/>
            <a:round/>
            <a:headEnd type="none" w="med" len="med"/>
            <a:tailEnd type="none" w="med" len="med"/>
          </a:ln>
          <a:effectLst/>
        </p:spPr>
        <p:txBody>
          <a:bodyPr wrap="none" anchor="ctr"/>
          <a:lstStyle/>
          <a:p>
            <a:pPr>
              <a:defRPr/>
            </a:pPr>
            <a:endParaRPr lang="fr-FR">
              <a:latin typeface="+mn-lt"/>
            </a:endParaRPr>
          </a:p>
        </p:txBody>
      </p:sp>
      <p:pic>
        <p:nvPicPr>
          <p:cNvPr id="45" name="Picture 6" descr="http://icons.iconarchive.com/icons/aha-soft/security/256/key-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6124" y="3851862"/>
            <a:ext cx="249507" cy="249507"/>
          </a:xfrm>
          <a:prstGeom prst="rect">
            <a:avLst/>
          </a:prstGeom>
          <a:noFill/>
          <a:extLst>
            <a:ext uri="{909E8E84-426E-40DD-AFC4-6F175D3DCCD1}">
              <a14:hiddenFill xmlns:a14="http://schemas.microsoft.com/office/drawing/2010/main">
                <a:solidFill>
                  <a:srgbClr val="FFFFFF"/>
                </a:solidFill>
              </a14:hiddenFill>
            </a:ext>
          </a:extLst>
        </p:spPr>
      </p:pic>
      <p:sp>
        <p:nvSpPr>
          <p:cNvPr id="49" name="Titre 2"/>
          <p:cNvSpPr>
            <a:spLocks noGrp="1"/>
          </p:cNvSpPr>
          <p:nvPr>
            <p:ph type="title"/>
          </p:nvPr>
        </p:nvSpPr>
        <p:spPr>
          <a:xfrm>
            <a:off x="323528" y="116632"/>
            <a:ext cx="5760640" cy="504825"/>
          </a:xfrm>
        </p:spPr>
        <p:txBody>
          <a:bodyPr/>
          <a:lstStyle/>
          <a:p>
            <a:r>
              <a:rPr lang="en-GB" dirty="0" smtClean="0"/>
              <a:t>Case study N°1: Luxembourg</a:t>
            </a:r>
            <a:endParaRPr lang="en-GB" dirty="0"/>
          </a:p>
        </p:txBody>
      </p:sp>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8024" y="260648"/>
            <a:ext cx="432048" cy="258711"/>
          </a:xfrm>
          <a:prstGeom prst="rect">
            <a:avLst/>
          </a:prstGeom>
        </p:spPr>
      </p:pic>
      <p:sp>
        <p:nvSpPr>
          <p:cNvPr id="51"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23</a:t>
            </a:fld>
            <a:endParaRPr lang="en-GB" dirty="0"/>
          </a:p>
        </p:txBody>
      </p:sp>
      <p:sp>
        <p:nvSpPr>
          <p:cNvPr id="54" name="Espace réservé du contenu 2"/>
          <p:cNvSpPr txBox="1">
            <a:spLocks/>
          </p:cNvSpPr>
          <p:nvPr/>
        </p:nvSpPr>
        <p:spPr bwMode="auto">
          <a:xfrm>
            <a:off x="609600" y="1484784"/>
            <a:ext cx="8229600" cy="392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spcAft>
                <a:spcPts val="1200"/>
              </a:spcAft>
              <a:buSzPct val="80000"/>
              <a:buFont typeface="Wingdings" pitchFamily="2" charset="2"/>
              <a:buChar char="Ø"/>
              <a:defRPr/>
            </a:pPr>
            <a:r>
              <a:rPr lang="fr-FR" sz="1400" b="1" kern="0" dirty="0" smtClean="0">
                <a:solidFill>
                  <a:schemeClr val="bg2"/>
                </a:solidFill>
              </a:rPr>
              <a:t>Combination of </a:t>
            </a:r>
            <a:r>
              <a:rPr lang="en-GB" sz="1400" b="1" kern="0" dirty="0" smtClean="0">
                <a:solidFill>
                  <a:schemeClr val="bg2"/>
                </a:solidFill>
              </a:rPr>
              <a:t>both front- and back-office approaches:</a:t>
            </a:r>
            <a:r>
              <a:rPr lang="en-GB" sz="1400" kern="0" dirty="0" smtClean="0">
                <a:solidFill>
                  <a:schemeClr val="bg2"/>
                </a:solidFill>
              </a:rPr>
              <a:t> (i) </a:t>
            </a:r>
            <a:r>
              <a:rPr lang="en-GB" sz="1400" dirty="0" smtClean="0">
                <a:solidFill>
                  <a:schemeClr val="bg2"/>
                </a:solidFill>
              </a:rPr>
              <a:t>Integration </a:t>
            </a:r>
            <a:r>
              <a:rPr lang="en-GB" sz="1400" dirty="0">
                <a:solidFill>
                  <a:schemeClr val="bg2"/>
                </a:solidFill>
              </a:rPr>
              <a:t>in front-office applications of citizens and businesses data provided by authentic sources or by declarative data in order to pre-fill forms</a:t>
            </a:r>
            <a:r>
              <a:rPr lang="en-GB" sz="1400" dirty="0" smtClean="0">
                <a:solidFill>
                  <a:schemeClr val="bg2"/>
                </a:solidFill>
              </a:rPr>
              <a:t>. (ii) Integration </a:t>
            </a:r>
            <a:r>
              <a:rPr lang="en-GB" sz="1400" dirty="0">
                <a:solidFill>
                  <a:schemeClr val="bg2"/>
                </a:solidFill>
              </a:rPr>
              <a:t>of citizens and businesses data in back-office applications after consent of the data </a:t>
            </a:r>
            <a:r>
              <a:rPr lang="en-GB" sz="1400" dirty="0" smtClean="0">
                <a:solidFill>
                  <a:schemeClr val="bg2"/>
                </a:solidFill>
              </a:rPr>
              <a:t>subject.</a:t>
            </a:r>
          </a:p>
          <a:p>
            <a:pPr marL="342900" lvl="1" indent="-342900" eaLnBrk="1" hangingPunct="1">
              <a:spcAft>
                <a:spcPts val="1200"/>
              </a:spcAft>
              <a:buSzPct val="80000"/>
              <a:buFont typeface="Wingdings" pitchFamily="2" charset="2"/>
              <a:buChar char="Ø"/>
              <a:defRPr/>
            </a:pPr>
            <a:r>
              <a:rPr lang="en-GB" sz="1400" kern="0" dirty="0" smtClean="0">
                <a:solidFill>
                  <a:schemeClr val="bg2"/>
                </a:solidFill>
              </a:rPr>
              <a:t>APIs </a:t>
            </a:r>
            <a:r>
              <a:rPr lang="en-GB" sz="1400" kern="0" dirty="0">
                <a:solidFill>
                  <a:schemeClr val="bg2"/>
                </a:solidFill>
              </a:rPr>
              <a:t>for more and more databases or registers containing authentic sources will be implemented</a:t>
            </a:r>
            <a:r>
              <a:rPr lang="en-GB" sz="1400" kern="0" dirty="0" smtClean="0">
                <a:solidFill>
                  <a:schemeClr val="bg2"/>
                </a:solidFill>
              </a:rPr>
              <a:t>.</a:t>
            </a:r>
            <a:endParaRPr lang="en-GB" sz="1600" kern="0" dirty="0" smtClean="0">
              <a:solidFill>
                <a:schemeClr val="bg2"/>
              </a:solidFill>
            </a:endParaRPr>
          </a:p>
        </p:txBody>
      </p:sp>
      <p:sp>
        <p:nvSpPr>
          <p:cNvPr id="52" name="TextBox 51"/>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approach is currently used by your country to implement the OOP?</a:t>
            </a:r>
          </a:p>
        </p:txBody>
      </p:sp>
      <p:sp>
        <p:nvSpPr>
          <p:cNvPr id="60" name="Left-Right Arrow 82"/>
          <p:cNvSpPr/>
          <p:nvPr/>
        </p:nvSpPr>
        <p:spPr bwMode="auto">
          <a:xfrm rot="8614664">
            <a:off x="5318998" y="5929383"/>
            <a:ext cx="850393" cy="206523"/>
          </a:xfrm>
          <a:prstGeom prst="leftRightArrow">
            <a:avLst/>
          </a:prstGeom>
          <a:solidFill>
            <a:schemeClr val="bg1">
              <a:lumMod val="95000"/>
            </a:schemeClr>
          </a:solidFill>
          <a:ln w="9525" cap="flat" cmpd="sng" algn="ctr">
            <a:solidFill>
              <a:srgbClr val="333333"/>
            </a:solidFill>
            <a:prstDash val="solid"/>
            <a:round/>
            <a:headEnd type="none" w="med" len="med"/>
            <a:tailEnd type="none" w="med" len="med"/>
          </a:ln>
          <a:effectLst/>
        </p:spPr>
        <p:txBody>
          <a:bodyPr wrap="none" anchor="ctr"/>
          <a:lstStyle/>
          <a:p>
            <a:pPr>
              <a:defRPr/>
            </a:pPr>
            <a:endParaRPr lang="fr-FR">
              <a:latin typeface="+mn-lt"/>
            </a:endParaRPr>
          </a:p>
        </p:txBody>
      </p:sp>
      <p:pic>
        <p:nvPicPr>
          <p:cNvPr id="34866" name="Picture 50" descr="Image result for agreement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98574" y="4750040"/>
            <a:ext cx="291197" cy="29119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0" descr="Image result for agreement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03858" y="5887045"/>
            <a:ext cx="291197" cy="29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45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998" y="1700808"/>
            <a:ext cx="8892001" cy="4419204"/>
            <a:chOff x="251998" y="1916872"/>
            <a:chExt cx="8892001" cy="4419204"/>
          </a:xfrm>
        </p:grpSpPr>
        <p:sp>
          <p:nvSpPr>
            <p:cNvPr id="6" name="Oval 5"/>
            <p:cNvSpPr/>
            <p:nvPr/>
          </p:nvSpPr>
          <p:spPr>
            <a:xfrm>
              <a:off x="3835024" y="3098043"/>
              <a:ext cx="1440000" cy="1440000"/>
            </a:xfrm>
            <a:prstGeom prst="ellipse">
              <a:avLst/>
            </a:prstGeom>
            <a:solidFill>
              <a:schemeClr val="bg1">
                <a:lumMod val="95000"/>
              </a:schemeClr>
            </a:solidFill>
            <a:ln w="9525">
              <a:solidFill>
                <a:srgbClr val="B6DCDF"/>
              </a:solidFill>
              <a:miter lim="800000"/>
              <a:headEnd/>
              <a:tailEnd/>
            </a:ln>
            <a:effectLst/>
          </p:spPr>
          <p:txBody>
            <a:bodyPr wrap="none" anchor="ctr"/>
            <a:lstStyle/>
            <a:p>
              <a:pPr marL="190500" indent="-190500">
                <a:spcBef>
                  <a:spcPct val="40000"/>
                </a:spcBef>
                <a:buClr>
                  <a:schemeClr val="accent1"/>
                </a:buClr>
                <a:buFont typeface="Wingdings" pitchFamily="2" charset="2"/>
                <a:buChar char="§"/>
              </a:pPr>
              <a:endParaRPr lang="fr-FR" dirty="0" err="1">
                <a:solidFill>
                  <a:schemeClr val="tx1"/>
                </a:solidFill>
                <a:latin typeface="Arial" charset="0"/>
                <a:cs typeface="Arial" charset="0"/>
              </a:endParaRPr>
            </a:p>
          </p:txBody>
        </p:sp>
        <p:grpSp>
          <p:nvGrpSpPr>
            <p:cNvPr id="7" name="Group 6"/>
            <p:cNvGrpSpPr/>
            <p:nvPr/>
          </p:nvGrpSpPr>
          <p:grpSpPr>
            <a:xfrm>
              <a:off x="251998" y="1916872"/>
              <a:ext cx="3793909" cy="1791242"/>
              <a:chOff x="251998" y="1916872"/>
              <a:chExt cx="3793909" cy="1791242"/>
            </a:xfrm>
          </p:grpSpPr>
          <p:cxnSp>
            <p:nvCxnSpPr>
              <p:cNvPr id="23" name="Gerade Verbindung 82"/>
              <p:cNvCxnSpPr/>
              <p:nvPr/>
            </p:nvCxnSpPr>
            <p:spPr bwMode="gray">
              <a:xfrm>
                <a:off x="256484" y="2301512"/>
                <a:ext cx="2937092" cy="0"/>
              </a:xfrm>
              <a:prstGeom prst="line">
                <a:avLst/>
              </a:prstGeom>
              <a:noFill/>
              <a:ln w="9525">
                <a:solidFill>
                  <a:srgbClr val="B6DCDF"/>
                </a:solidFill>
                <a:prstDash val="solid"/>
                <a:round/>
                <a:headEnd/>
                <a:tailEnd/>
              </a:ln>
              <a:effectLst/>
            </p:spPr>
          </p:cxnSp>
          <p:cxnSp>
            <p:nvCxnSpPr>
              <p:cNvPr id="24" name="Gerade Verbindung 82"/>
              <p:cNvCxnSpPr>
                <a:endCxn id="6" idx="1"/>
              </p:cNvCxnSpPr>
              <p:nvPr/>
            </p:nvCxnSpPr>
            <p:spPr bwMode="gray">
              <a:xfrm>
                <a:off x="3193576" y="2308478"/>
                <a:ext cx="852331" cy="1000448"/>
              </a:xfrm>
              <a:prstGeom prst="line">
                <a:avLst/>
              </a:prstGeom>
              <a:noFill/>
              <a:ln w="9525">
                <a:solidFill>
                  <a:srgbClr val="B6DCDF"/>
                </a:solidFill>
                <a:prstDash val="solid"/>
                <a:round/>
                <a:headEnd/>
                <a:tailEnd/>
              </a:ln>
              <a:effectLst/>
            </p:spPr>
          </p:cxnSp>
          <p:sp>
            <p:nvSpPr>
              <p:cNvPr id="25" name="Content Placeholder 1"/>
              <p:cNvSpPr txBox="1">
                <a:spLocks/>
              </p:cNvSpPr>
              <p:nvPr/>
            </p:nvSpPr>
            <p:spPr>
              <a:xfrm>
                <a:off x="251998" y="2422779"/>
                <a:ext cx="3280294" cy="1285335"/>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marL="0" lvl="2" indent="0">
                  <a:spcAft>
                    <a:spcPts val="600"/>
                  </a:spcAft>
                  <a:buNone/>
                </a:pPr>
                <a:r>
                  <a:rPr lang="en-US" sz="1400" b="1" dirty="0" smtClean="0"/>
                  <a:t>Strong authentication</a:t>
                </a:r>
              </a:p>
              <a:p>
                <a:pPr lvl="2">
                  <a:spcBef>
                    <a:spcPts val="300"/>
                  </a:spcBef>
                </a:pPr>
                <a:r>
                  <a:rPr lang="en-GB" sz="1400" dirty="0" smtClean="0"/>
                  <a:t>Electronic</a:t>
                </a:r>
                <a:r>
                  <a:rPr lang="fr-FR" sz="1400" dirty="0" smtClean="0"/>
                  <a:t> </a:t>
                </a:r>
                <a:r>
                  <a:rPr lang="en-GB" sz="1400" dirty="0" smtClean="0"/>
                  <a:t>ID </a:t>
                </a:r>
                <a:r>
                  <a:rPr lang="en-GB" sz="1400" dirty="0"/>
                  <a:t>card (using LuxTrust certificates) </a:t>
                </a:r>
                <a:endParaRPr lang="en-GB" sz="1400" dirty="0" smtClean="0"/>
              </a:p>
              <a:p>
                <a:pPr lvl="2">
                  <a:spcBef>
                    <a:spcPts val="300"/>
                  </a:spcBef>
                </a:pPr>
                <a:r>
                  <a:rPr lang="en-GB" sz="1400" dirty="0"/>
                  <a:t>L</a:t>
                </a:r>
                <a:r>
                  <a:rPr lang="en-GB" sz="1400" dirty="0" smtClean="0"/>
                  <a:t>uxTrust </a:t>
                </a:r>
                <a:r>
                  <a:rPr lang="en-GB" sz="1400" dirty="0"/>
                  <a:t>solutions (Smartcard, Signing stick, Token) </a:t>
                </a:r>
                <a:endParaRPr lang="fr-FR" sz="1400" dirty="0" smtClean="0"/>
              </a:p>
            </p:txBody>
          </p:sp>
          <p:sp>
            <p:nvSpPr>
              <p:cNvPr id="26" name="Content Placeholder 1"/>
              <p:cNvSpPr txBox="1">
                <a:spLocks/>
              </p:cNvSpPr>
              <p:nvPr/>
            </p:nvSpPr>
            <p:spPr>
              <a:xfrm>
                <a:off x="251998" y="19168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smtClean="0">
                    <a:solidFill>
                      <a:srgbClr val="FF0000"/>
                    </a:solidFill>
                  </a:rPr>
                  <a:t>Authentication</a:t>
                </a:r>
                <a:endParaRPr lang="en-US" sz="1400" dirty="0">
                  <a:solidFill>
                    <a:srgbClr val="FF0000"/>
                  </a:solidFill>
                </a:endParaRPr>
              </a:p>
            </p:txBody>
          </p:sp>
        </p:grpSp>
        <p:grpSp>
          <p:nvGrpSpPr>
            <p:cNvPr id="8" name="Group 7"/>
            <p:cNvGrpSpPr/>
            <p:nvPr/>
          </p:nvGrpSpPr>
          <p:grpSpPr>
            <a:xfrm>
              <a:off x="5064141" y="2348920"/>
              <a:ext cx="3748681" cy="1872208"/>
              <a:chOff x="5064141" y="2348920"/>
              <a:chExt cx="3748681" cy="1872208"/>
            </a:xfrm>
          </p:grpSpPr>
          <p:cxnSp>
            <p:nvCxnSpPr>
              <p:cNvPr id="19" name="Gerade Verbindung 82"/>
              <p:cNvCxnSpPr/>
              <p:nvPr/>
            </p:nvCxnSpPr>
            <p:spPr bwMode="gray">
              <a:xfrm>
                <a:off x="5824822" y="2808702"/>
                <a:ext cx="2937092" cy="0"/>
              </a:xfrm>
              <a:prstGeom prst="line">
                <a:avLst/>
              </a:prstGeom>
              <a:noFill/>
              <a:ln w="9525">
                <a:solidFill>
                  <a:srgbClr val="B6DCDF"/>
                </a:solidFill>
                <a:prstDash val="solid"/>
                <a:round/>
                <a:headEnd/>
                <a:tailEnd/>
              </a:ln>
              <a:effectLst/>
            </p:spPr>
          </p:cxnSp>
          <p:cxnSp>
            <p:nvCxnSpPr>
              <p:cNvPr id="20" name="Gerade Verbindung 82"/>
              <p:cNvCxnSpPr>
                <a:endCxn id="6" idx="7"/>
              </p:cNvCxnSpPr>
              <p:nvPr/>
            </p:nvCxnSpPr>
            <p:spPr bwMode="gray">
              <a:xfrm flipH="1">
                <a:off x="5064141" y="2808702"/>
                <a:ext cx="760682" cy="500224"/>
              </a:xfrm>
              <a:prstGeom prst="line">
                <a:avLst/>
              </a:prstGeom>
              <a:noFill/>
              <a:ln w="9525">
                <a:solidFill>
                  <a:srgbClr val="B6DCDF"/>
                </a:solidFill>
                <a:prstDash val="solid"/>
                <a:round/>
                <a:headEnd/>
                <a:tailEnd/>
              </a:ln>
              <a:effectLst/>
            </p:spPr>
          </p:cxnSp>
          <p:sp>
            <p:nvSpPr>
              <p:cNvPr id="21" name="Content Placeholder 1"/>
              <p:cNvSpPr txBox="1">
                <a:spLocks/>
              </p:cNvSpPr>
              <p:nvPr/>
            </p:nvSpPr>
            <p:spPr>
              <a:xfrm>
                <a:off x="5806686" y="2935928"/>
                <a:ext cx="2988000" cy="12852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a:t>ACLs (Access Control Lists) </a:t>
                </a:r>
                <a:endParaRPr lang="en-GB" sz="1400" dirty="0" smtClean="0"/>
              </a:p>
              <a:p>
                <a:pPr lvl="2"/>
                <a:r>
                  <a:rPr lang="en-GB" sz="1400" dirty="0" smtClean="0"/>
                  <a:t>RBAC </a:t>
                </a:r>
                <a:r>
                  <a:rPr lang="en-GB" sz="1400" dirty="0"/>
                  <a:t>(Role-based access control</a:t>
                </a:r>
                <a:r>
                  <a:rPr lang="en-GB" sz="1400" dirty="0" smtClean="0"/>
                  <a:t>)</a:t>
                </a:r>
                <a:endParaRPr lang="en-US" sz="1200" dirty="0"/>
              </a:p>
            </p:txBody>
          </p:sp>
          <p:sp>
            <p:nvSpPr>
              <p:cNvPr id="22" name="Content Placeholder 1"/>
              <p:cNvSpPr txBox="1">
                <a:spLocks/>
              </p:cNvSpPr>
              <p:nvPr/>
            </p:nvSpPr>
            <p:spPr>
              <a:xfrm>
                <a:off x="5824822" y="2348920"/>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Authorisation </a:t>
                </a:r>
                <a:r>
                  <a:rPr lang="en-GB" sz="1600" dirty="0" smtClean="0">
                    <a:solidFill>
                      <a:srgbClr val="FF0000"/>
                    </a:solidFill>
                  </a:rPr>
                  <a:t>(access control)</a:t>
                </a:r>
                <a:endParaRPr lang="en-GB" sz="1400" dirty="0">
                  <a:solidFill>
                    <a:srgbClr val="FF0000"/>
                  </a:solidFill>
                </a:endParaRPr>
              </a:p>
            </p:txBody>
          </p:sp>
        </p:grpSp>
        <p:grpSp>
          <p:nvGrpSpPr>
            <p:cNvPr id="9" name="Group 8"/>
            <p:cNvGrpSpPr/>
            <p:nvPr/>
          </p:nvGrpSpPr>
          <p:grpSpPr>
            <a:xfrm>
              <a:off x="251998" y="4327160"/>
              <a:ext cx="3793909" cy="2008916"/>
              <a:chOff x="251998" y="4327160"/>
              <a:chExt cx="3793909" cy="2008916"/>
            </a:xfrm>
          </p:grpSpPr>
          <p:cxnSp>
            <p:nvCxnSpPr>
              <p:cNvPr id="15" name="Gerade Verbindung 82"/>
              <p:cNvCxnSpPr/>
              <p:nvPr/>
            </p:nvCxnSpPr>
            <p:spPr bwMode="gray">
              <a:xfrm>
                <a:off x="256484" y="5949320"/>
                <a:ext cx="3059922" cy="0"/>
              </a:xfrm>
              <a:prstGeom prst="line">
                <a:avLst/>
              </a:prstGeom>
              <a:noFill/>
              <a:ln w="9525">
                <a:solidFill>
                  <a:srgbClr val="B6DCDF"/>
                </a:solidFill>
                <a:prstDash val="solid"/>
                <a:round/>
                <a:headEnd/>
                <a:tailEnd/>
              </a:ln>
              <a:effectLst/>
            </p:spPr>
          </p:cxnSp>
          <p:cxnSp>
            <p:nvCxnSpPr>
              <p:cNvPr id="16" name="Gerade Verbindung 82"/>
              <p:cNvCxnSpPr>
                <a:stCxn id="6" idx="3"/>
              </p:cNvCxnSpPr>
              <p:nvPr/>
            </p:nvCxnSpPr>
            <p:spPr bwMode="gray">
              <a:xfrm flipH="1">
                <a:off x="3316406" y="4327160"/>
                <a:ext cx="729501" cy="1622160"/>
              </a:xfrm>
              <a:prstGeom prst="line">
                <a:avLst/>
              </a:prstGeom>
              <a:noFill/>
              <a:ln w="9525">
                <a:solidFill>
                  <a:srgbClr val="B6DCDF"/>
                </a:solidFill>
                <a:prstDash val="solid"/>
                <a:round/>
                <a:headEnd/>
                <a:tailEnd/>
              </a:ln>
              <a:effectLst/>
            </p:spPr>
          </p:cxnSp>
          <p:sp>
            <p:nvSpPr>
              <p:cNvPr id="17" name="Content Placeholder 1"/>
              <p:cNvSpPr txBox="1">
                <a:spLocks/>
              </p:cNvSpPr>
              <p:nvPr/>
            </p:nvSpPr>
            <p:spPr>
              <a:xfrm>
                <a:off x="251998" y="55172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a:solidFill>
                      <a:srgbClr val="FF0000"/>
                    </a:solidFill>
                  </a:rPr>
                  <a:t>Integrity</a:t>
                </a:r>
              </a:p>
            </p:txBody>
          </p:sp>
          <p:sp>
            <p:nvSpPr>
              <p:cNvPr id="18" name="Content Placeholder 1"/>
              <p:cNvSpPr txBox="1">
                <a:spLocks/>
              </p:cNvSpPr>
              <p:nvPr/>
            </p:nvSpPr>
            <p:spPr>
              <a:xfrm>
                <a:off x="251998" y="5949320"/>
                <a:ext cx="2988000" cy="386756"/>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US" sz="1400" dirty="0" smtClean="0"/>
                  <a:t>eSignature</a:t>
                </a:r>
              </a:p>
            </p:txBody>
          </p:sp>
        </p:grpSp>
        <p:grpSp>
          <p:nvGrpSpPr>
            <p:cNvPr id="10" name="Group 9"/>
            <p:cNvGrpSpPr/>
            <p:nvPr/>
          </p:nvGrpSpPr>
          <p:grpSpPr>
            <a:xfrm>
              <a:off x="5824822" y="4437152"/>
              <a:ext cx="3319177" cy="390232"/>
              <a:chOff x="5824822" y="4437152"/>
              <a:chExt cx="3319177" cy="390232"/>
            </a:xfrm>
          </p:grpSpPr>
          <p:cxnSp>
            <p:nvCxnSpPr>
              <p:cNvPr id="11" name="Gerade Verbindung 82"/>
              <p:cNvCxnSpPr/>
              <p:nvPr/>
            </p:nvCxnSpPr>
            <p:spPr bwMode="gray">
              <a:xfrm>
                <a:off x="5868144" y="4827384"/>
                <a:ext cx="3087877" cy="0"/>
              </a:xfrm>
              <a:prstGeom prst="line">
                <a:avLst/>
              </a:prstGeom>
              <a:noFill/>
              <a:ln w="9525">
                <a:solidFill>
                  <a:srgbClr val="B6DCDF"/>
                </a:solidFill>
                <a:prstDash val="solid"/>
                <a:round/>
                <a:headEnd/>
                <a:tailEnd/>
              </a:ln>
              <a:effectLst/>
            </p:spPr>
          </p:cxnSp>
          <p:sp>
            <p:nvSpPr>
              <p:cNvPr id="12" name="Content Placeholder 1"/>
              <p:cNvSpPr txBox="1">
                <a:spLocks/>
              </p:cNvSpPr>
              <p:nvPr/>
            </p:nvSpPr>
            <p:spPr>
              <a:xfrm>
                <a:off x="5824822" y="4437152"/>
                <a:ext cx="3319177"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Traceability &amp; Non-repudiation</a:t>
                </a:r>
                <a:endParaRPr lang="en-GB" sz="1600" dirty="0">
                  <a:solidFill>
                    <a:srgbClr val="FF0000"/>
                  </a:solidFill>
                </a:endParaRPr>
              </a:p>
            </p:txBody>
          </p:sp>
        </p:grpSp>
      </p:grpSp>
      <p:sp>
        <p:nvSpPr>
          <p:cNvPr id="28" name="Titre 2"/>
          <p:cNvSpPr>
            <a:spLocks noGrp="1"/>
          </p:cNvSpPr>
          <p:nvPr>
            <p:ph type="title"/>
          </p:nvPr>
        </p:nvSpPr>
        <p:spPr>
          <a:xfrm>
            <a:off x="323528" y="116632"/>
            <a:ext cx="5760640" cy="504825"/>
          </a:xfrm>
        </p:spPr>
        <p:txBody>
          <a:bodyPr/>
          <a:lstStyle/>
          <a:p>
            <a:r>
              <a:rPr lang="en-GB" dirty="0" smtClean="0"/>
              <a:t>Case study N°1: Luxembourg</a:t>
            </a:r>
            <a:endParaRPr lang="en-GB"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48"/>
            <a:ext cx="432048" cy="258711"/>
          </a:xfrm>
          <a:prstGeom prst="rect">
            <a:avLst/>
          </a:prstGeom>
        </p:spPr>
      </p:pic>
      <p:sp>
        <p:nvSpPr>
          <p:cNvPr id="42" name="Content Placeholder 1"/>
          <p:cNvSpPr txBox="1">
            <a:spLocks/>
          </p:cNvSpPr>
          <p:nvPr/>
        </p:nvSpPr>
        <p:spPr>
          <a:xfrm>
            <a:off x="5868144" y="5055535"/>
            <a:ext cx="3131199" cy="749729"/>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smtClean="0"/>
              <a:t>eSignature</a:t>
            </a:r>
          </a:p>
          <a:p>
            <a:pPr lvl="2"/>
            <a:r>
              <a:rPr lang="fr-FR" sz="1400" dirty="0" smtClean="0"/>
              <a:t>Log files</a:t>
            </a:r>
            <a:endParaRPr lang="en-GB" sz="1400" dirty="0" smtClean="0"/>
          </a:p>
          <a:p>
            <a:pPr lvl="2"/>
            <a:r>
              <a:rPr lang="en-GB" sz="1400" dirty="0" smtClean="0"/>
              <a:t>Time </a:t>
            </a:r>
            <a:r>
              <a:rPr lang="en-GB" sz="1400" dirty="0"/>
              <a:t>stamping </a:t>
            </a:r>
            <a:r>
              <a:rPr lang="en-GB" sz="1400" dirty="0" smtClean="0"/>
              <a:t>added </a:t>
            </a:r>
            <a:r>
              <a:rPr lang="en-GB" sz="1400" dirty="0"/>
              <a:t>before the document </a:t>
            </a:r>
            <a:r>
              <a:rPr lang="en-GB" sz="1400" dirty="0" smtClean="0"/>
              <a:t>transmission</a:t>
            </a:r>
            <a:endParaRPr lang="en-US" sz="1400" dirty="0" smtClean="0"/>
          </a:p>
        </p:txBody>
      </p:sp>
      <p:cxnSp>
        <p:nvCxnSpPr>
          <p:cNvPr id="49" name="Gerade Verbindung 82"/>
          <p:cNvCxnSpPr/>
          <p:nvPr/>
        </p:nvCxnSpPr>
        <p:spPr bwMode="gray">
          <a:xfrm>
            <a:off x="302780" y="4020457"/>
            <a:ext cx="2973076" cy="0"/>
          </a:xfrm>
          <a:prstGeom prst="line">
            <a:avLst/>
          </a:prstGeom>
          <a:noFill/>
          <a:ln w="9525">
            <a:solidFill>
              <a:srgbClr val="B6DCDF"/>
            </a:solidFill>
            <a:prstDash val="solid"/>
            <a:round/>
            <a:headEnd/>
            <a:tailEnd/>
          </a:ln>
          <a:effectLst/>
        </p:spPr>
      </p:cxnSp>
      <p:sp>
        <p:nvSpPr>
          <p:cNvPr id="50" name="Content Placeholder 1"/>
          <p:cNvSpPr txBox="1">
            <a:spLocks/>
          </p:cNvSpPr>
          <p:nvPr/>
        </p:nvSpPr>
        <p:spPr>
          <a:xfrm>
            <a:off x="251998" y="3660457"/>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Confidentiality</a:t>
            </a:r>
            <a:endParaRPr lang="en-GB" sz="1400" dirty="0">
              <a:solidFill>
                <a:srgbClr val="FF0000"/>
              </a:solidFill>
            </a:endParaRPr>
          </a:p>
        </p:txBody>
      </p:sp>
      <p:cxnSp>
        <p:nvCxnSpPr>
          <p:cNvPr id="55" name="Gerade Verbindung 82"/>
          <p:cNvCxnSpPr>
            <a:stCxn id="6" idx="2"/>
          </p:cNvCxnSpPr>
          <p:nvPr/>
        </p:nvCxnSpPr>
        <p:spPr bwMode="gray">
          <a:xfrm flipH="1">
            <a:off x="3265714" y="3601979"/>
            <a:ext cx="569310" cy="418478"/>
          </a:xfrm>
          <a:prstGeom prst="line">
            <a:avLst/>
          </a:prstGeom>
          <a:noFill/>
          <a:ln w="9525">
            <a:solidFill>
              <a:srgbClr val="B6DCDF"/>
            </a:solidFill>
            <a:prstDash val="solid"/>
            <a:round/>
            <a:headEnd/>
            <a:tailEnd/>
          </a:ln>
          <a:effectLst/>
        </p:spPr>
      </p:cxnSp>
      <p:sp>
        <p:nvSpPr>
          <p:cNvPr id="64" name="Content Placeholder 1"/>
          <p:cNvSpPr txBox="1">
            <a:spLocks/>
          </p:cNvSpPr>
          <p:nvPr/>
        </p:nvSpPr>
        <p:spPr>
          <a:xfrm>
            <a:off x="237500" y="4077072"/>
            <a:ext cx="3280294" cy="997303"/>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spcBef>
                <a:spcPts val="300"/>
              </a:spcBef>
            </a:pPr>
            <a:r>
              <a:rPr lang="en-GB" sz="1400" dirty="0" smtClean="0"/>
              <a:t>Restricted access to data</a:t>
            </a:r>
          </a:p>
          <a:p>
            <a:pPr lvl="2">
              <a:spcBef>
                <a:spcPts val="300"/>
              </a:spcBef>
            </a:pPr>
            <a:r>
              <a:rPr lang="en-GB" sz="1400" dirty="0" smtClean="0"/>
              <a:t>Sensitive </a:t>
            </a:r>
            <a:r>
              <a:rPr lang="en-GB" sz="1400" dirty="0"/>
              <a:t>personal data </a:t>
            </a:r>
            <a:r>
              <a:rPr lang="en-GB" sz="1400" dirty="0" smtClean="0"/>
              <a:t>encrypted </a:t>
            </a:r>
            <a:r>
              <a:rPr lang="en-GB" sz="1400" dirty="0"/>
              <a:t>(e.g. the SSL protocol). </a:t>
            </a:r>
            <a:endParaRPr lang="en-GB" sz="1400" dirty="0" smtClean="0"/>
          </a:p>
        </p:txBody>
      </p:sp>
      <p:pic>
        <p:nvPicPr>
          <p:cNvPr id="66" name="Picture 65" descr="MyGuichet avec LuxTrust"/>
          <p:cNvPicPr>
            <a:picLocks noChangeAspect="1" noChangeArrowheads="1"/>
          </p:cNvPicPr>
          <p:nvPr/>
        </p:nvPicPr>
        <p:blipFill rotWithShape="1">
          <a:blip r:embed="rId4">
            <a:extLst>
              <a:ext uri="{28A0092B-C50C-407E-A947-70E740481C1C}">
                <a14:useLocalDpi xmlns:a14="http://schemas.microsoft.com/office/drawing/2010/main" val="0"/>
              </a:ext>
            </a:extLst>
          </a:blip>
          <a:srcRect b="37915"/>
          <a:stretch/>
        </p:blipFill>
        <p:spPr bwMode="auto">
          <a:xfrm>
            <a:off x="3937340" y="3456501"/>
            <a:ext cx="1269319" cy="255728"/>
          </a:xfrm>
          <a:prstGeom prst="rect">
            <a:avLst/>
          </a:prstGeom>
          <a:noFill/>
          <a:extLst>
            <a:ext uri="{909E8E84-426E-40DD-AFC4-6F175D3DCCD1}">
              <a14:hiddenFill xmlns:a14="http://schemas.microsoft.com/office/drawing/2010/main">
                <a:solidFill>
                  <a:srgbClr val="FFFFFF"/>
                </a:solidFill>
              </a14:hiddenFill>
            </a:ext>
          </a:extLst>
        </p:spPr>
      </p:pic>
      <p:sp>
        <p:nvSpPr>
          <p:cNvPr id="69"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24</a:t>
            </a:fld>
            <a:endParaRPr lang="en-GB" dirty="0"/>
          </a:p>
        </p:txBody>
      </p:sp>
      <p:sp>
        <p:nvSpPr>
          <p:cNvPr id="37" name="TextBox 36"/>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on MyGuichet?</a:t>
            </a:r>
          </a:p>
        </p:txBody>
      </p:sp>
      <p:cxnSp>
        <p:nvCxnSpPr>
          <p:cNvPr id="44" name="Gerade Verbindung 82"/>
          <p:cNvCxnSpPr>
            <a:endCxn id="6" idx="5"/>
          </p:cNvCxnSpPr>
          <p:nvPr/>
        </p:nvCxnSpPr>
        <p:spPr bwMode="gray">
          <a:xfrm flipH="1" flipV="1">
            <a:off x="5064141" y="4111096"/>
            <a:ext cx="786135" cy="500224"/>
          </a:xfrm>
          <a:prstGeom prst="line">
            <a:avLst/>
          </a:prstGeom>
          <a:noFill/>
          <a:ln w="9525">
            <a:solidFill>
              <a:srgbClr val="B6DCDF"/>
            </a:solidFill>
            <a:prstDash val="solid"/>
            <a:round/>
            <a:headEnd/>
            <a:tailEnd/>
          </a:ln>
          <a:effectLst/>
        </p:spPr>
      </p:cxnSp>
    </p:spTree>
    <p:extLst>
      <p:ext uri="{BB962C8B-B14F-4D97-AF65-F5344CB8AC3E}">
        <p14:creationId xmlns:p14="http://schemas.microsoft.com/office/powerpoint/2010/main" val="195017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203330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8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5" name="Rectangle 54"/>
          <p:cNvSpPr/>
          <p:nvPr/>
        </p:nvSpPr>
        <p:spPr>
          <a:xfrm>
            <a:off x="323528" y="1916832"/>
            <a:ext cx="2389443" cy="772961"/>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p:cNvSpPr/>
          <p:nvPr/>
        </p:nvSpPr>
        <p:spPr>
          <a:xfrm>
            <a:off x="4211960" y="4455887"/>
            <a:ext cx="2102182" cy="1285940"/>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re 2"/>
          <p:cNvSpPr>
            <a:spLocks noGrp="1"/>
          </p:cNvSpPr>
          <p:nvPr>
            <p:ph type="title"/>
          </p:nvPr>
        </p:nvSpPr>
        <p:spPr/>
        <p:txBody>
          <a:bodyPr/>
          <a:lstStyle/>
          <a:p>
            <a:r>
              <a:rPr lang="en-GB" dirty="0" smtClean="0"/>
              <a:t>Case study N°2: Austria</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25</a:t>
            </a:fld>
            <a:endParaRPr lang="en-GB" dirty="0"/>
          </a:p>
        </p:txBody>
      </p:sp>
      <p:sp>
        <p:nvSpPr>
          <p:cNvPr id="7" name="Espace réservé du contenu 2"/>
          <p:cNvSpPr>
            <a:spLocks noGrp="1"/>
          </p:cNvSpPr>
          <p:nvPr>
            <p:ph idx="1"/>
          </p:nvPr>
        </p:nvSpPr>
        <p:spPr>
          <a:xfrm>
            <a:off x="457200" y="1260000"/>
            <a:ext cx="8229600" cy="4929411"/>
          </a:xfrm>
        </p:spPr>
        <p:txBody>
          <a:bodyPr/>
          <a:lstStyle/>
          <a:p>
            <a:pPr eaLnBrk="1" hangingPunct="1">
              <a:defRPr/>
            </a:pPr>
            <a:r>
              <a:rPr lang="en-GB" sz="1800" dirty="0" smtClean="0">
                <a:solidFill>
                  <a:schemeClr val="bg2"/>
                </a:solidFill>
              </a:rPr>
              <a:t>Context on the ‘Once-only’ principle in Austria</a:t>
            </a:r>
            <a:endParaRPr lang="en-GB" sz="1800" dirty="0">
              <a:solidFill>
                <a:schemeClr val="bg2"/>
              </a:solidFill>
            </a:endParaRPr>
          </a:p>
        </p:txBody>
      </p:sp>
      <p:grpSp>
        <p:nvGrpSpPr>
          <p:cNvPr id="10" name="Group 9"/>
          <p:cNvGrpSpPr/>
          <p:nvPr/>
        </p:nvGrpSpPr>
        <p:grpSpPr>
          <a:xfrm>
            <a:off x="-108520" y="4302311"/>
            <a:ext cx="1896076" cy="1439515"/>
            <a:chOff x="-863896" y="1846439"/>
            <a:chExt cx="1896076" cy="1439515"/>
          </a:xfrm>
        </p:grpSpPr>
        <p:sp>
          <p:nvSpPr>
            <p:cNvPr id="11" name="Text Box 9"/>
            <p:cNvSpPr txBox="1">
              <a:spLocks noChangeArrowheads="1"/>
            </p:cNvSpPr>
            <p:nvPr/>
          </p:nvSpPr>
          <p:spPr bwMode="gray">
            <a:xfrm>
              <a:off x="-863896" y="2061817"/>
              <a:ext cx="1727583" cy="9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01.01.2010:</a:t>
              </a:r>
            </a:p>
            <a:p>
              <a:pPr algn="r">
                <a:spcAft>
                  <a:spcPts val="0"/>
                </a:spcAft>
              </a:pPr>
              <a:r>
                <a:rPr lang="en-GB" altLang="de-DE" sz="1200" noProof="1" smtClean="0">
                  <a:solidFill>
                    <a:srgbClr val="5496D4"/>
                  </a:solidFill>
                  <a:latin typeface="+mn-lt"/>
                </a:rPr>
                <a:t>Roll-out of  USP.gv.at; </a:t>
              </a:r>
            </a:p>
            <a:p>
              <a:pPr algn="r">
                <a:spcAft>
                  <a:spcPts val="0"/>
                </a:spcAft>
              </a:pPr>
              <a:r>
                <a:rPr lang="en-GB" altLang="de-DE" sz="1200" noProof="1" smtClean="0">
                  <a:solidFill>
                    <a:srgbClr val="5496D4"/>
                  </a:solidFill>
                  <a:latin typeface="+mn-lt"/>
                </a:rPr>
                <a:t>the one-stop-shop </a:t>
              </a:r>
            </a:p>
            <a:p>
              <a:pPr algn="r">
                <a:spcAft>
                  <a:spcPts val="0"/>
                </a:spcAft>
              </a:pPr>
              <a:r>
                <a:rPr lang="en-GB" altLang="de-DE" sz="1200" noProof="1" smtClean="0">
                  <a:solidFill>
                    <a:srgbClr val="5496D4"/>
                  </a:solidFill>
                  <a:latin typeface="+mn-lt"/>
                </a:rPr>
                <a:t>Business </a:t>
              </a:r>
              <a:r>
                <a:rPr lang="en-GB" altLang="de-DE" sz="1200" noProof="1">
                  <a:solidFill>
                    <a:srgbClr val="5496D4"/>
                  </a:solidFill>
                  <a:latin typeface="+mn-lt"/>
                </a:rPr>
                <a:t>Service </a:t>
              </a:r>
              <a:r>
                <a:rPr lang="en-GB" altLang="de-DE" sz="1200" noProof="1" smtClean="0">
                  <a:solidFill>
                    <a:srgbClr val="5496D4"/>
                  </a:solidFill>
                  <a:latin typeface="+mn-lt"/>
                </a:rPr>
                <a:t>Portal</a:t>
              </a:r>
              <a:endParaRPr lang="en-US" altLang="de-DE" sz="1200" noProof="1">
                <a:solidFill>
                  <a:srgbClr val="5496D4"/>
                </a:solidFill>
                <a:latin typeface="+mn-lt"/>
              </a:endParaRPr>
            </a:p>
          </p:txBody>
        </p:sp>
        <p:sp>
          <p:nvSpPr>
            <p:cNvPr id="12" name="Line 24"/>
            <p:cNvSpPr>
              <a:spLocks noChangeShapeType="1"/>
            </p:cNvSpPr>
            <p:nvPr/>
          </p:nvSpPr>
          <p:spPr bwMode="gray">
            <a:xfrm flipH="1">
              <a:off x="1032180" y="1846439"/>
              <a:ext cx="0" cy="143951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19" name="Group 18"/>
          <p:cNvGrpSpPr/>
          <p:nvPr/>
        </p:nvGrpSpPr>
        <p:grpSpPr>
          <a:xfrm>
            <a:off x="143816" y="3941949"/>
            <a:ext cx="8892680" cy="360970"/>
            <a:chOff x="0" y="3918180"/>
            <a:chExt cx="8892680" cy="360970"/>
          </a:xfrm>
          <a:solidFill>
            <a:srgbClr val="5496D4"/>
          </a:solidFill>
        </p:grpSpPr>
        <p:sp>
          <p:nvSpPr>
            <p:cNvPr id="20" name="Rectangle 6"/>
            <p:cNvSpPr>
              <a:spLocks noChangeArrowheads="1"/>
            </p:cNvSpPr>
            <p:nvPr/>
          </p:nvSpPr>
          <p:spPr bwMode="gray">
            <a:xfrm>
              <a:off x="0" y="3918180"/>
              <a:ext cx="8892680" cy="360363"/>
            </a:xfrm>
            <a:prstGeom prst="homePlate">
              <a:avLst/>
            </a:prstGeom>
            <a:grpFill/>
            <a:ln w="9525">
              <a:noFill/>
              <a:miter lim="800000"/>
              <a:headEnd/>
              <a:tailEnd/>
            </a:ln>
            <a:effectLst/>
            <a:extLst/>
          </p:spPr>
          <p:txBody>
            <a:bodyPr wrap="none"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endParaRPr lang="en-US" altLang="de-DE" sz="1400" b="1" dirty="0">
                <a:solidFill>
                  <a:schemeClr val="bg1"/>
                </a:solidFill>
              </a:endParaRPr>
            </a:p>
          </p:txBody>
        </p:sp>
        <p:sp>
          <p:nvSpPr>
            <p:cNvPr id="21" name="Rectangle 22"/>
            <p:cNvSpPr>
              <a:spLocks noChangeArrowheads="1"/>
            </p:cNvSpPr>
            <p:nvPr/>
          </p:nvSpPr>
          <p:spPr bwMode="gray">
            <a:xfrm>
              <a:off x="1043608"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2010</a:t>
              </a:r>
              <a:endParaRPr lang="en-US" altLang="de-DE" sz="1600" noProof="1">
                <a:solidFill>
                  <a:schemeClr val="bg1"/>
                </a:solidFill>
                <a:latin typeface="+mn-lt"/>
              </a:endParaRPr>
            </a:p>
          </p:txBody>
        </p:sp>
        <p:sp>
          <p:nvSpPr>
            <p:cNvPr id="24" name="Rectangle 22"/>
            <p:cNvSpPr>
              <a:spLocks noChangeArrowheads="1"/>
            </p:cNvSpPr>
            <p:nvPr/>
          </p:nvSpPr>
          <p:spPr bwMode="gray">
            <a:xfrm>
              <a:off x="4474213"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2013</a:t>
              </a:r>
              <a:endParaRPr lang="en-US" altLang="de-DE" sz="1600" noProof="1">
                <a:solidFill>
                  <a:schemeClr val="bg1"/>
                </a:solidFill>
                <a:latin typeface="+mn-lt"/>
              </a:endParaRPr>
            </a:p>
          </p:txBody>
        </p:sp>
        <p:sp>
          <p:nvSpPr>
            <p:cNvPr id="26" name="Rectangle 22"/>
            <p:cNvSpPr>
              <a:spLocks noChangeArrowheads="1"/>
            </p:cNvSpPr>
            <p:nvPr/>
          </p:nvSpPr>
          <p:spPr bwMode="gray">
            <a:xfrm>
              <a:off x="6789733"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2015</a:t>
              </a:r>
              <a:endParaRPr lang="en-US" altLang="de-DE" sz="1600" noProof="1">
                <a:solidFill>
                  <a:schemeClr val="bg1"/>
                </a:solidFill>
                <a:latin typeface="+mn-lt"/>
              </a:endParaRPr>
            </a:p>
          </p:txBody>
        </p:sp>
      </p:grpSp>
      <p:grpSp>
        <p:nvGrpSpPr>
          <p:cNvPr id="33" name="Group 32"/>
          <p:cNvGrpSpPr/>
          <p:nvPr/>
        </p:nvGrpSpPr>
        <p:grpSpPr>
          <a:xfrm>
            <a:off x="5806512" y="3014464"/>
            <a:ext cx="2581912" cy="990600"/>
            <a:chOff x="5624708" y="2711077"/>
            <a:chExt cx="2581912" cy="990600"/>
          </a:xfrm>
        </p:grpSpPr>
        <p:sp>
          <p:nvSpPr>
            <p:cNvPr id="34" name="Text Box 19"/>
            <p:cNvSpPr txBox="1">
              <a:spLocks noChangeArrowheads="1"/>
            </p:cNvSpPr>
            <p:nvPr/>
          </p:nvSpPr>
          <p:spPr bwMode="gray">
            <a:xfrm>
              <a:off x="5665188" y="2711077"/>
              <a:ext cx="254143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12.2013:</a:t>
              </a:r>
            </a:p>
            <a:p>
              <a:pPr>
                <a:spcAft>
                  <a:spcPct val="40000"/>
                </a:spcAft>
              </a:pPr>
              <a:r>
                <a:rPr lang="en-GB" altLang="de-DE" sz="1200" noProof="1" smtClean="0">
                  <a:solidFill>
                    <a:srgbClr val="5496D4"/>
                  </a:solidFill>
                  <a:latin typeface="+mn-lt"/>
                </a:rPr>
                <a:t>Adoption of the Working programme </a:t>
              </a:r>
              <a:r>
                <a:rPr lang="en-GB" altLang="de-DE" sz="1200" noProof="1">
                  <a:solidFill>
                    <a:srgbClr val="5496D4"/>
                  </a:solidFill>
                  <a:latin typeface="+mn-lt"/>
                </a:rPr>
                <a:t>of the Austrian Federal </a:t>
              </a:r>
              <a:r>
                <a:rPr lang="en-GB" altLang="de-DE" sz="1200" noProof="1" smtClean="0">
                  <a:solidFill>
                    <a:srgbClr val="5496D4"/>
                  </a:solidFill>
                  <a:latin typeface="+mn-lt"/>
                </a:rPr>
                <a:t>Government for 2013 - 2018</a:t>
              </a:r>
              <a:endParaRPr lang="en-US" altLang="de-DE" sz="1200" noProof="1">
                <a:solidFill>
                  <a:srgbClr val="5496D4"/>
                </a:solidFill>
                <a:latin typeface="+mn-lt"/>
              </a:endParaRPr>
            </a:p>
          </p:txBody>
        </p:sp>
        <p:sp>
          <p:nvSpPr>
            <p:cNvPr id="35" name="Line 24"/>
            <p:cNvSpPr>
              <a:spLocks noChangeShapeType="1"/>
            </p:cNvSpPr>
            <p:nvPr/>
          </p:nvSpPr>
          <p:spPr bwMode="gray">
            <a:xfrm>
              <a:off x="5624708" y="2711077"/>
              <a:ext cx="0" cy="918592"/>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36" name="Group 35"/>
          <p:cNvGrpSpPr/>
          <p:nvPr/>
        </p:nvGrpSpPr>
        <p:grpSpPr>
          <a:xfrm>
            <a:off x="4427984" y="4302310"/>
            <a:ext cx="1939128" cy="1439516"/>
            <a:chOff x="-38104" y="4740784"/>
            <a:chExt cx="1939128" cy="1439516"/>
          </a:xfrm>
        </p:grpSpPr>
        <p:sp>
          <p:nvSpPr>
            <p:cNvPr id="37" name="Text Box 11"/>
            <p:cNvSpPr txBox="1">
              <a:spLocks noChangeArrowheads="1"/>
            </p:cNvSpPr>
            <p:nvPr/>
          </p:nvSpPr>
          <p:spPr bwMode="gray">
            <a:xfrm>
              <a:off x="-38104" y="5117692"/>
              <a:ext cx="181077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b"/>
            <a:lstStyle/>
            <a:p>
              <a:pPr algn="r">
                <a:spcAft>
                  <a:spcPct val="40000"/>
                </a:spcAft>
              </a:pPr>
              <a:r>
                <a:rPr lang="en-US" altLang="de-DE" sz="1200" b="1" noProof="1" smtClean="0">
                  <a:solidFill>
                    <a:srgbClr val="5496D4"/>
                  </a:solidFill>
                  <a:latin typeface="+mn-lt"/>
                </a:rPr>
                <a:t>05.2014:</a:t>
              </a:r>
            </a:p>
            <a:p>
              <a:pPr algn="r">
                <a:spcAft>
                  <a:spcPts val="0"/>
                </a:spcAft>
              </a:pPr>
              <a:r>
                <a:rPr lang="en-US" altLang="de-DE" sz="1200" noProof="1" smtClean="0">
                  <a:solidFill>
                    <a:srgbClr val="5496D4"/>
                  </a:solidFill>
                  <a:latin typeface="+mn-lt"/>
                </a:rPr>
                <a:t>Adoption of eGovernment strategy; see “</a:t>
              </a:r>
              <a:r>
                <a:rPr lang="en-GB" altLang="de-DE" sz="1200" noProof="1" smtClean="0">
                  <a:solidFill>
                    <a:srgbClr val="5496D4"/>
                  </a:solidFill>
                  <a:latin typeface="+mn-lt"/>
                </a:rPr>
                <a:t>Administration </a:t>
              </a:r>
              <a:r>
                <a:rPr lang="en-GB" altLang="de-DE" sz="1200" noProof="1">
                  <a:solidFill>
                    <a:srgbClr val="5496D4"/>
                  </a:solidFill>
                  <a:latin typeface="+mn-lt"/>
                </a:rPr>
                <a:t>on the </a:t>
              </a:r>
              <a:r>
                <a:rPr lang="en-GB" altLang="de-DE" sz="1200" noProof="1" smtClean="0">
                  <a:solidFill>
                    <a:srgbClr val="5496D4"/>
                  </a:solidFill>
                  <a:latin typeface="+mn-lt"/>
                </a:rPr>
                <a:t>Net – The </a:t>
              </a:r>
              <a:r>
                <a:rPr lang="en-GB" altLang="de-DE" sz="1200" noProof="1">
                  <a:solidFill>
                    <a:srgbClr val="5496D4"/>
                  </a:solidFill>
                  <a:latin typeface="+mn-lt"/>
                </a:rPr>
                <a:t>ABC guide of</a:t>
              </a:r>
            </a:p>
            <a:p>
              <a:pPr algn="r">
                <a:spcAft>
                  <a:spcPct val="40000"/>
                </a:spcAft>
              </a:pPr>
              <a:r>
                <a:rPr lang="en-GB" altLang="de-DE" sz="1200" noProof="1">
                  <a:solidFill>
                    <a:srgbClr val="5496D4"/>
                  </a:solidFill>
                  <a:latin typeface="+mn-lt"/>
                </a:rPr>
                <a:t>eGovernment in </a:t>
              </a:r>
              <a:r>
                <a:rPr lang="en-GB" altLang="de-DE" sz="1200" noProof="1" smtClean="0">
                  <a:solidFill>
                    <a:srgbClr val="5496D4"/>
                  </a:solidFill>
                  <a:latin typeface="+mn-lt"/>
                </a:rPr>
                <a:t>Austria”</a:t>
              </a:r>
              <a:endParaRPr lang="en-US" altLang="de-DE" sz="1200" noProof="1" smtClean="0">
                <a:solidFill>
                  <a:srgbClr val="5496D4"/>
                </a:solidFill>
                <a:latin typeface="+mn-lt"/>
              </a:endParaRPr>
            </a:p>
          </p:txBody>
        </p:sp>
        <p:sp>
          <p:nvSpPr>
            <p:cNvPr id="38" name="Line 27"/>
            <p:cNvSpPr>
              <a:spLocks noChangeShapeType="1"/>
            </p:cNvSpPr>
            <p:nvPr/>
          </p:nvSpPr>
          <p:spPr bwMode="gray">
            <a:xfrm>
              <a:off x="1901024" y="4740784"/>
              <a:ext cx="0" cy="1439516"/>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sp>
        <p:nvSpPr>
          <p:cNvPr id="45" name="Rectangle 22"/>
          <p:cNvSpPr>
            <a:spLocks noChangeArrowheads="1"/>
          </p:cNvSpPr>
          <p:nvPr/>
        </p:nvSpPr>
        <p:spPr bwMode="gray">
          <a:xfrm>
            <a:off x="143816" y="3942596"/>
            <a:ext cx="349707"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a:t>
            </a:r>
            <a:endParaRPr lang="en-US" altLang="de-DE" sz="1600" noProof="1">
              <a:solidFill>
                <a:schemeClr val="bg1"/>
              </a:solidFill>
              <a:latin typeface="+mn-lt"/>
            </a:endParaRPr>
          </a:p>
        </p:txBody>
      </p:sp>
      <p:sp>
        <p:nvSpPr>
          <p:cNvPr id="47" name="Text Box 9"/>
          <p:cNvSpPr txBox="1">
            <a:spLocks noChangeArrowheads="1"/>
          </p:cNvSpPr>
          <p:nvPr/>
        </p:nvSpPr>
        <p:spPr bwMode="gray">
          <a:xfrm>
            <a:off x="539353" y="3014464"/>
            <a:ext cx="316508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01.03.2004:</a:t>
            </a:r>
          </a:p>
          <a:p>
            <a:pPr>
              <a:spcAft>
                <a:spcPts val="0"/>
              </a:spcAft>
            </a:pPr>
            <a:r>
              <a:rPr lang="en-GB" altLang="de-DE" sz="1200" noProof="1" smtClean="0">
                <a:solidFill>
                  <a:srgbClr val="5496D4"/>
                </a:solidFill>
                <a:latin typeface="+mn-lt"/>
              </a:rPr>
              <a:t>Adoption of Austria's </a:t>
            </a:r>
            <a:r>
              <a:rPr lang="en-GB" altLang="de-DE" sz="1200" noProof="1">
                <a:solidFill>
                  <a:srgbClr val="5496D4"/>
                </a:solidFill>
                <a:latin typeface="+mn-lt"/>
              </a:rPr>
              <a:t>E-Government Act: </a:t>
            </a:r>
            <a:endParaRPr lang="en-GB" altLang="de-DE" sz="1200" noProof="1" smtClean="0">
              <a:solidFill>
                <a:srgbClr val="5496D4"/>
              </a:solidFill>
              <a:latin typeface="+mn-lt"/>
            </a:endParaRPr>
          </a:p>
          <a:p>
            <a:pPr>
              <a:spcAft>
                <a:spcPts val="0"/>
              </a:spcAft>
            </a:pPr>
            <a:r>
              <a:rPr lang="en-GB" altLang="de-DE" sz="1200" noProof="1" smtClean="0">
                <a:solidFill>
                  <a:srgbClr val="5496D4"/>
                </a:solidFill>
                <a:latin typeface="+mn-lt"/>
              </a:rPr>
              <a:t>Federal </a:t>
            </a:r>
            <a:r>
              <a:rPr lang="en-GB" altLang="de-DE" sz="1200" noProof="1">
                <a:solidFill>
                  <a:srgbClr val="5496D4"/>
                </a:solidFill>
                <a:latin typeface="+mn-lt"/>
              </a:rPr>
              <a:t>Act on Provisions Facilitating Electronic Communications with Public Bodies </a:t>
            </a:r>
            <a:endParaRPr lang="en-US" altLang="de-DE" sz="1200" noProof="1">
              <a:solidFill>
                <a:srgbClr val="5496D4"/>
              </a:solidFill>
              <a:latin typeface="+mn-lt"/>
            </a:endParaRPr>
          </a:p>
        </p:txBody>
      </p:sp>
      <p:sp>
        <p:nvSpPr>
          <p:cNvPr id="51" name="Line 24"/>
          <p:cNvSpPr>
            <a:spLocks noChangeShapeType="1"/>
          </p:cNvSpPr>
          <p:nvPr/>
        </p:nvSpPr>
        <p:spPr bwMode="gray">
          <a:xfrm flipH="1">
            <a:off x="251315" y="1916832"/>
            <a:ext cx="0" cy="2024794"/>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
        <p:nvSpPr>
          <p:cNvPr id="56" name="Rectangle 55"/>
          <p:cNvSpPr/>
          <p:nvPr/>
        </p:nvSpPr>
        <p:spPr>
          <a:xfrm>
            <a:off x="3503144" y="1980146"/>
            <a:ext cx="4032448" cy="646331"/>
          </a:xfrm>
          <a:prstGeom prst="rect">
            <a:avLst/>
          </a:prstGeom>
        </p:spPr>
        <p:txBody>
          <a:bodyPr wrap="square">
            <a:spAutoFit/>
          </a:bodyPr>
          <a:lstStyle/>
          <a:p>
            <a:pPr algn="ctr">
              <a:lnSpc>
                <a:spcPct val="150000"/>
              </a:lnSpc>
            </a:pPr>
            <a:r>
              <a:rPr lang="en-GB" sz="1200" i="1" dirty="0" smtClean="0">
                <a:solidFill>
                  <a:schemeClr val="bg1">
                    <a:lumMod val="50000"/>
                  </a:schemeClr>
                </a:solidFill>
                <a:latin typeface="+mn-lt"/>
              </a:rPr>
              <a:t>The portal was </a:t>
            </a:r>
            <a:r>
              <a:rPr lang="en-GB" sz="1200" i="1" dirty="0">
                <a:solidFill>
                  <a:schemeClr val="bg1">
                    <a:lumMod val="50000"/>
                  </a:schemeClr>
                </a:solidFill>
                <a:latin typeface="+mn-lt"/>
              </a:rPr>
              <a:t>awarded in Berlin the BIENE 2006 in Gold</a:t>
            </a:r>
          </a:p>
          <a:p>
            <a:pPr algn="ctr">
              <a:lnSpc>
                <a:spcPct val="150000"/>
              </a:lnSpc>
            </a:pPr>
            <a:r>
              <a:rPr lang="en-GB" sz="1200" i="1" dirty="0">
                <a:solidFill>
                  <a:schemeClr val="bg1">
                    <a:lumMod val="50000"/>
                  </a:schemeClr>
                </a:solidFill>
                <a:latin typeface="+mn-lt"/>
              </a:rPr>
              <a:t>for the best barrier-free German language information portal.</a:t>
            </a:r>
          </a:p>
        </p:txBody>
      </p:sp>
      <p:sp>
        <p:nvSpPr>
          <p:cNvPr id="59" name="Rectangle 58"/>
          <p:cNvSpPr/>
          <p:nvPr/>
        </p:nvSpPr>
        <p:spPr>
          <a:xfrm>
            <a:off x="-36512" y="5818038"/>
            <a:ext cx="8928992" cy="923330"/>
          </a:xfrm>
          <a:prstGeom prst="rect">
            <a:avLst/>
          </a:prstGeom>
        </p:spPr>
        <p:txBody>
          <a:bodyPr wrap="square">
            <a:spAutoFit/>
          </a:bodyPr>
          <a:lstStyle/>
          <a:p>
            <a:pPr algn="ctr">
              <a:lnSpc>
                <a:spcPct val="150000"/>
              </a:lnSpc>
            </a:pPr>
            <a:r>
              <a:rPr lang="en-GB" sz="1200" i="1" dirty="0" smtClean="0">
                <a:solidFill>
                  <a:schemeClr val="bg1">
                    <a:lumMod val="50000"/>
                  </a:schemeClr>
                </a:solidFill>
                <a:latin typeface="+mn-lt"/>
              </a:rPr>
              <a:t>Main </a:t>
            </a:r>
            <a:r>
              <a:rPr lang="en-GB" sz="1200" i="1" dirty="0">
                <a:solidFill>
                  <a:schemeClr val="bg1">
                    <a:lumMod val="50000"/>
                  </a:schemeClr>
                </a:solidFill>
                <a:latin typeface="+mn-lt"/>
              </a:rPr>
              <a:t>pillars </a:t>
            </a:r>
            <a:r>
              <a:rPr lang="en-GB" sz="1200" i="1" dirty="0" smtClean="0">
                <a:solidFill>
                  <a:schemeClr val="bg1">
                    <a:lumMod val="50000"/>
                  </a:schemeClr>
                </a:solidFill>
                <a:latin typeface="+mn-lt"/>
              </a:rPr>
              <a:t>of </a:t>
            </a:r>
            <a:r>
              <a:rPr lang="en-GB" sz="1200" i="1" dirty="0">
                <a:solidFill>
                  <a:schemeClr val="bg1">
                    <a:lumMod val="50000"/>
                  </a:schemeClr>
                </a:solidFill>
                <a:latin typeface="+mn-lt"/>
              </a:rPr>
              <a:t>the Austrian implementation of the 'once only' </a:t>
            </a:r>
            <a:r>
              <a:rPr lang="en-GB" sz="1200" i="1" dirty="0" smtClean="0">
                <a:solidFill>
                  <a:schemeClr val="bg1">
                    <a:lumMod val="50000"/>
                  </a:schemeClr>
                </a:solidFill>
                <a:latin typeface="+mn-lt"/>
              </a:rPr>
              <a:t>principle: </a:t>
            </a:r>
          </a:p>
          <a:p>
            <a:pPr marL="228600" indent="-228600" algn="ctr">
              <a:lnSpc>
                <a:spcPct val="150000"/>
              </a:lnSpc>
              <a:buAutoNum type="arabicPeriod"/>
            </a:pPr>
            <a:r>
              <a:rPr lang="en-GB" sz="1200" i="1" dirty="0" smtClean="0">
                <a:solidFill>
                  <a:schemeClr val="bg1">
                    <a:lumMod val="50000"/>
                  </a:schemeClr>
                </a:solidFill>
                <a:latin typeface="+mn-lt"/>
              </a:rPr>
              <a:t>Full </a:t>
            </a:r>
            <a:r>
              <a:rPr lang="en-GB" sz="1200" i="1" dirty="0">
                <a:solidFill>
                  <a:schemeClr val="bg1">
                    <a:lumMod val="50000"/>
                  </a:schemeClr>
                </a:solidFill>
                <a:latin typeface="+mn-lt"/>
              </a:rPr>
              <a:t>respect of data protection laws and </a:t>
            </a:r>
            <a:r>
              <a:rPr lang="en-GB" sz="1200" i="1" dirty="0" smtClean="0">
                <a:solidFill>
                  <a:schemeClr val="bg1">
                    <a:lumMod val="50000"/>
                  </a:schemeClr>
                </a:solidFill>
                <a:latin typeface="+mn-lt"/>
              </a:rPr>
              <a:t>regulations.  2. Interconnection </a:t>
            </a:r>
            <a:r>
              <a:rPr lang="en-GB" sz="1200" i="1" dirty="0">
                <a:solidFill>
                  <a:schemeClr val="bg1">
                    <a:lumMod val="50000"/>
                  </a:schemeClr>
                </a:solidFill>
                <a:latin typeface="+mn-lt"/>
              </a:rPr>
              <a:t>of base registers, e.g. through </a:t>
            </a:r>
            <a:r>
              <a:rPr lang="en-GB" sz="1200" i="1" dirty="0" smtClean="0">
                <a:solidFill>
                  <a:schemeClr val="bg1">
                    <a:lumMod val="50000"/>
                  </a:schemeClr>
                </a:solidFill>
                <a:latin typeface="+mn-lt"/>
              </a:rPr>
              <a:t>harmonised </a:t>
            </a:r>
            <a:r>
              <a:rPr lang="en-GB" sz="1200" i="1" dirty="0">
                <a:solidFill>
                  <a:schemeClr val="bg1">
                    <a:lumMod val="50000"/>
                  </a:schemeClr>
                </a:solidFill>
                <a:latin typeface="+mn-lt"/>
              </a:rPr>
              <a:t>and </a:t>
            </a:r>
            <a:r>
              <a:rPr lang="en-GB" sz="1200" i="1" dirty="0" smtClean="0">
                <a:solidFill>
                  <a:schemeClr val="bg1">
                    <a:lumMod val="50000"/>
                  </a:schemeClr>
                </a:solidFill>
                <a:latin typeface="+mn-lt"/>
              </a:rPr>
              <a:t>standardised </a:t>
            </a:r>
            <a:r>
              <a:rPr lang="en-GB" sz="1200" i="1" dirty="0">
                <a:solidFill>
                  <a:schemeClr val="bg1">
                    <a:lumMod val="50000"/>
                  </a:schemeClr>
                </a:solidFill>
                <a:latin typeface="+mn-lt"/>
              </a:rPr>
              <a:t>interfaces based on open </a:t>
            </a:r>
            <a:r>
              <a:rPr lang="en-GB" sz="1200" i="1" dirty="0" smtClean="0">
                <a:solidFill>
                  <a:schemeClr val="bg1">
                    <a:lumMod val="50000"/>
                  </a:schemeClr>
                </a:solidFill>
                <a:latin typeface="+mn-lt"/>
              </a:rPr>
              <a:t>standards.</a:t>
            </a:r>
            <a:endParaRPr lang="en-GB" sz="1200" b="1" i="1" dirty="0">
              <a:solidFill>
                <a:schemeClr val="bg1">
                  <a:lumMod val="50000"/>
                </a:schemeClr>
              </a:solidFill>
              <a:latin typeface="+mn-lt"/>
            </a:endParaRPr>
          </a:p>
        </p:txBody>
      </p:sp>
      <p:sp>
        <p:nvSpPr>
          <p:cNvPr id="61" name="Freeform 60"/>
          <p:cNvSpPr/>
          <p:nvPr/>
        </p:nvSpPr>
        <p:spPr>
          <a:xfrm rot="17999317" flipH="1" flipV="1">
            <a:off x="3338307" y="5073685"/>
            <a:ext cx="732256" cy="567073"/>
          </a:xfrm>
          <a:custGeom>
            <a:avLst/>
            <a:gdLst>
              <a:gd name="connsiteX0" fmla="*/ 13727 w 1421613"/>
              <a:gd name="connsiteY0" fmla="*/ 0 h 478989"/>
              <a:gd name="connsiteX1" fmla="*/ 202413 w 1421613"/>
              <a:gd name="connsiteY1" fmla="*/ 478971 h 478989"/>
              <a:gd name="connsiteX2" fmla="*/ 1421613 w 1421613"/>
              <a:gd name="connsiteY2" fmla="*/ 14514 h 478989"/>
            </a:gdLst>
            <a:ahLst/>
            <a:cxnLst>
              <a:cxn ang="0">
                <a:pos x="connsiteX0" y="connsiteY0"/>
              </a:cxn>
              <a:cxn ang="0">
                <a:pos x="connsiteX1" y="connsiteY1"/>
              </a:cxn>
              <a:cxn ang="0">
                <a:pos x="connsiteX2" y="connsiteY2"/>
              </a:cxn>
            </a:cxnLst>
            <a:rect l="l" t="t" r="r" b="b"/>
            <a:pathLst>
              <a:path w="1421613" h="478989">
                <a:moveTo>
                  <a:pt x="13727" y="0"/>
                </a:moveTo>
                <a:cubicBezTo>
                  <a:pt x="-9254" y="238276"/>
                  <a:pt x="-32235" y="476552"/>
                  <a:pt x="202413" y="478971"/>
                </a:cubicBezTo>
                <a:cubicBezTo>
                  <a:pt x="437061" y="481390"/>
                  <a:pt x="929337" y="247952"/>
                  <a:pt x="1421613" y="1451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22" name="Picture 2" descr="https://upload.wikimedia.org/wikipedia/commons/thumb/4/41/Flag_of_Austria.svg/2000px-Flag_of_Austria.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260752"/>
            <a:ext cx="432000" cy="287928"/>
          </a:xfrm>
          <a:prstGeom prst="rect">
            <a:avLst/>
          </a:prstGeom>
          <a:noFill/>
          <a:extLst>
            <a:ext uri="{909E8E84-426E-40DD-AFC4-6F175D3DCCD1}">
              <a14:hiddenFill xmlns:a14="http://schemas.microsoft.com/office/drawing/2010/main">
                <a:solidFill>
                  <a:srgbClr val="FFFFFF"/>
                </a:solidFill>
              </a14:hiddenFill>
            </a:ext>
          </a:extLst>
        </p:spPr>
      </p:pic>
      <p:sp>
        <p:nvSpPr>
          <p:cNvPr id="42" name="Line 24"/>
          <p:cNvSpPr>
            <a:spLocks noChangeShapeType="1"/>
          </p:cNvSpPr>
          <p:nvPr/>
        </p:nvSpPr>
        <p:spPr bwMode="gray">
          <a:xfrm flipH="1">
            <a:off x="539353" y="2979440"/>
            <a:ext cx="0" cy="962186"/>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
        <p:nvSpPr>
          <p:cNvPr id="43" name="Text Box 9"/>
          <p:cNvSpPr txBox="1">
            <a:spLocks noChangeArrowheads="1"/>
          </p:cNvSpPr>
          <p:nvPr/>
        </p:nvSpPr>
        <p:spPr bwMode="gray">
          <a:xfrm>
            <a:off x="276668" y="1988840"/>
            <a:ext cx="238944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03.2001: </a:t>
            </a:r>
          </a:p>
          <a:p>
            <a:pPr>
              <a:spcAft>
                <a:spcPct val="40000"/>
              </a:spcAft>
            </a:pPr>
            <a:r>
              <a:rPr lang="en-GB" altLang="de-DE" sz="1200" noProof="1">
                <a:solidFill>
                  <a:srgbClr val="5496D4"/>
                </a:solidFill>
                <a:latin typeface="+mn-lt"/>
              </a:rPr>
              <a:t>Roll-out of </a:t>
            </a:r>
            <a:r>
              <a:rPr lang="en-GB" altLang="de-DE" sz="1200" noProof="1" smtClean="0">
                <a:solidFill>
                  <a:srgbClr val="5496D4"/>
                </a:solidFill>
                <a:latin typeface="+mn-lt"/>
              </a:rPr>
              <a:t>HELP.gv.at; an </a:t>
            </a:r>
            <a:r>
              <a:rPr lang="en-GB" altLang="de-DE" sz="1200" noProof="1">
                <a:solidFill>
                  <a:srgbClr val="5496D4"/>
                </a:solidFill>
                <a:latin typeface="+mn-lt"/>
              </a:rPr>
              <a:t>interface between authorities and citizens </a:t>
            </a:r>
            <a:endParaRPr lang="en-GB" altLang="de-DE" sz="1200" noProof="1" smtClean="0">
              <a:solidFill>
                <a:srgbClr val="5496D4"/>
              </a:solidFill>
              <a:latin typeface="+mn-lt"/>
            </a:endParaRPr>
          </a:p>
        </p:txBody>
      </p:sp>
      <p:sp>
        <p:nvSpPr>
          <p:cNvPr id="16" name="Freeform 15"/>
          <p:cNvSpPr/>
          <p:nvPr/>
        </p:nvSpPr>
        <p:spPr>
          <a:xfrm>
            <a:off x="2728686" y="1900089"/>
            <a:ext cx="928914" cy="393168"/>
          </a:xfrm>
          <a:custGeom>
            <a:avLst/>
            <a:gdLst>
              <a:gd name="connsiteX0" fmla="*/ 0 w 928914"/>
              <a:gd name="connsiteY0" fmla="*/ 393168 h 393168"/>
              <a:gd name="connsiteX1" fmla="*/ 478971 w 928914"/>
              <a:gd name="connsiteY1" fmla="*/ 1282 h 393168"/>
              <a:gd name="connsiteX2" fmla="*/ 928914 w 928914"/>
              <a:gd name="connsiteY2" fmla="*/ 291568 h 393168"/>
            </a:gdLst>
            <a:ahLst/>
            <a:cxnLst>
              <a:cxn ang="0">
                <a:pos x="connsiteX0" y="connsiteY0"/>
              </a:cxn>
              <a:cxn ang="0">
                <a:pos x="connsiteX1" y="connsiteY1"/>
              </a:cxn>
              <a:cxn ang="0">
                <a:pos x="connsiteX2" y="connsiteY2"/>
              </a:cxn>
            </a:cxnLst>
            <a:rect l="l" t="t" r="r" b="b"/>
            <a:pathLst>
              <a:path w="928914" h="393168">
                <a:moveTo>
                  <a:pt x="0" y="393168"/>
                </a:moveTo>
                <a:cubicBezTo>
                  <a:pt x="162076" y="205691"/>
                  <a:pt x="324152" y="18215"/>
                  <a:pt x="478971" y="1282"/>
                </a:cubicBezTo>
                <a:cubicBezTo>
                  <a:pt x="633790" y="-15651"/>
                  <a:pt x="781352" y="137958"/>
                  <a:pt x="928914" y="29156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04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43"/>
                                        </p:tgtEl>
                                      </p:cBhvr>
                                    </p:animEffect>
                                    <p:animScale>
                                      <p:cBhvr>
                                        <p:cTn id="35" dur="250" autoRev="1" fill="hold"/>
                                        <p:tgtEl>
                                          <p:spTgt spid="43"/>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10"/>
                                        </p:tgtEl>
                                      </p:cBhvr>
                                    </p:animEffect>
                                    <p:animScale>
                                      <p:cBhvr>
                                        <p:cTn id="3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56" grpId="0"/>
      <p:bldP spid="59" grpId="0"/>
      <p:bldP spid="61" grpId="0" animBg="1"/>
      <p:bldP spid="43"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24880350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1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6" name="Rectangle 55"/>
          <p:cNvSpPr/>
          <p:nvPr/>
        </p:nvSpPr>
        <p:spPr>
          <a:xfrm>
            <a:off x="899591" y="2708920"/>
            <a:ext cx="7776397" cy="576064"/>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Espace réservé du contenu 2"/>
          <p:cNvSpPr>
            <a:spLocks noGrp="1"/>
          </p:cNvSpPr>
          <p:nvPr>
            <p:ph idx="1"/>
          </p:nvPr>
        </p:nvSpPr>
        <p:spPr>
          <a:xfrm>
            <a:off x="457200" y="1260000"/>
            <a:ext cx="8229600" cy="4929411"/>
          </a:xfrm>
        </p:spPr>
        <p:txBody>
          <a:bodyPr/>
          <a:lstStyle/>
          <a:p>
            <a:pPr eaLnBrk="1" hangingPunct="1">
              <a:spcAft>
                <a:spcPts val="1200"/>
              </a:spcAft>
              <a:defRPr/>
            </a:pPr>
            <a:r>
              <a:rPr lang="fr-FR" sz="1800" dirty="0">
                <a:solidFill>
                  <a:schemeClr val="bg2"/>
                </a:solidFill>
              </a:rPr>
              <a:t>The </a:t>
            </a:r>
            <a:r>
              <a:rPr lang="fr-FR" sz="1800" dirty="0" smtClean="0">
                <a:solidFill>
                  <a:schemeClr val="bg2"/>
                </a:solidFill>
              </a:rPr>
              <a:t>‘</a:t>
            </a:r>
            <a:r>
              <a:rPr lang="en-GB" sz="1800" dirty="0">
                <a:solidFill>
                  <a:schemeClr val="bg2"/>
                </a:solidFill>
              </a:rPr>
              <a:t>Once-only’ </a:t>
            </a:r>
            <a:r>
              <a:rPr lang="en-GB" sz="1800" dirty="0" smtClean="0">
                <a:solidFill>
                  <a:schemeClr val="bg2"/>
                </a:solidFill>
              </a:rPr>
              <a:t>principle into action: </a:t>
            </a:r>
            <a:r>
              <a:rPr lang="en-GB" altLang="de-DE" sz="1800" b="1" noProof="1">
                <a:solidFill>
                  <a:schemeClr val="bg2"/>
                </a:solidFill>
              </a:rPr>
              <a:t>HELP.gv.at and USP.gv.at</a:t>
            </a:r>
            <a:endParaRPr lang="en-GB" sz="1800" b="1" dirty="0">
              <a:solidFill>
                <a:schemeClr val="bg2"/>
              </a:solidFill>
            </a:endParaRPr>
          </a:p>
          <a:p>
            <a:pPr lvl="1" algn="just" eaLnBrk="1" hangingPunct="1">
              <a:lnSpc>
                <a:spcPct val="150000"/>
              </a:lnSpc>
              <a:spcAft>
                <a:spcPts val="600"/>
              </a:spcAft>
              <a:defRPr/>
            </a:pPr>
            <a:r>
              <a:rPr lang="en-GB" sz="1200" dirty="0" smtClean="0"/>
              <a:t>The </a:t>
            </a:r>
            <a:r>
              <a:rPr lang="en-GB" sz="1200" dirty="0"/>
              <a:t>Business Service Portal (www.usp.gv.at) </a:t>
            </a:r>
            <a:r>
              <a:rPr lang="en-GB" sz="1200" dirty="0" smtClean="0"/>
              <a:t>serves </a:t>
            </a:r>
            <a:r>
              <a:rPr lang="en-GB" sz="1200" dirty="0"/>
              <a:t>as a </a:t>
            </a:r>
            <a:r>
              <a:rPr lang="en-GB" sz="1200" b="1" dirty="0"/>
              <a:t>single entry point for businesses </a:t>
            </a:r>
            <a:r>
              <a:rPr lang="en-GB" sz="1200" dirty="0"/>
              <a:t>to the </a:t>
            </a:r>
            <a:r>
              <a:rPr lang="en-GB" sz="1200" dirty="0" smtClean="0"/>
              <a:t>administration whereas the </a:t>
            </a:r>
            <a:r>
              <a:rPr lang="en-GB" sz="1200" dirty="0"/>
              <a:t>HELP.gv.at </a:t>
            </a:r>
            <a:r>
              <a:rPr lang="en-GB" sz="1200" dirty="0" smtClean="0"/>
              <a:t>website offers online </a:t>
            </a:r>
            <a:r>
              <a:rPr lang="en-GB" sz="1200" dirty="0"/>
              <a:t>services according to the </a:t>
            </a:r>
            <a:r>
              <a:rPr lang="en-GB" sz="1200" b="1" dirty="0"/>
              <a:t>one-stop principle </a:t>
            </a:r>
            <a:r>
              <a:rPr lang="en-GB" sz="1200" dirty="0" smtClean="0"/>
              <a:t>to anyone </a:t>
            </a:r>
            <a:r>
              <a:rPr lang="en-GB" sz="1200" dirty="0"/>
              <a:t>who wants to find out more about </a:t>
            </a:r>
            <a:r>
              <a:rPr lang="en-GB" sz="1200" dirty="0" smtClean="0"/>
              <a:t>administrative procedures </a:t>
            </a:r>
            <a:r>
              <a:rPr lang="en-GB" sz="1200" dirty="0"/>
              <a:t>in Austria. </a:t>
            </a:r>
            <a:endParaRPr lang="en-GB" sz="1200" dirty="0" smtClean="0"/>
          </a:p>
          <a:p>
            <a:pPr lvl="1" algn="just" eaLnBrk="1" hangingPunct="1">
              <a:lnSpc>
                <a:spcPct val="150000"/>
              </a:lnSpc>
              <a:defRPr/>
            </a:pPr>
            <a:r>
              <a:rPr lang="en-GB" sz="1200" dirty="0" smtClean="0"/>
              <a:t>By </a:t>
            </a:r>
            <a:r>
              <a:rPr lang="en-GB" sz="1200" dirty="0"/>
              <a:t>offering </a:t>
            </a:r>
            <a:r>
              <a:rPr lang="en-GB" sz="1200" dirty="0" smtClean="0"/>
              <a:t>information, transaction and personalised services, these portals intend </a:t>
            </a:r>
            <a:r>
              <a:rPr lang="en-GB" sz="1200" dirty="0"/>
              <a:t>to </a:t>
            </a:r>
            <a:r>
              <a:rPr lang="en-GB" sz="1200" dirty="0" smtClean="0"/>
              <a:t>support citizens as well as to help businesses </a:t>
            </a:r>
            <a:r>
              <a:rPr lang="en-GB" sz="1200" dirty="0"/>
              <a:t>to fulfil their legal obligations </a:t>
            </a:r>
            <a:r>
              <a:rPr lang="en-GB" sz="1200" dirty="0" smtClean="0"/>
              <a:t>and to </a:t>
            </a:r>
            <a:r>
              <a:rPr lang="en-GB" sz="1200" b="1" dirty="0"/>
              <a:t>reduce </a:t>
            </a:r>
            <a:r>
              <a:rPr lang="en-GB" sz="1200" b="1" dirty="0" smtClean="0"/>
              <a:t>the </a:t>
            </a:r>
            <a:r>
              <a:rPr lang="en-GB" sz="1200" b="1" dirty="0"/>
              <a:t>administrative </a:t>
            </a:r>
            <a:r>
              <a:rPr lang="en-GB" sz="1200" b="1" dirty="0" smtClean="0"/>
              <a:t>burdens </a:t>
            </a:r>
            <a:r>
              <a:rPr lang="en-GB" sz="1200" dirty="0" smtClean="0"/>
              <a:t>for both of them.</a:t>
            </a:r>
            <a:endParaRPr lang="en-GB" sz="1200" dirty="0"/>
          </a:p>
        </p:txBody>
      </p:sp>
      <p:sp>
        <p:nvSpPr>
          <p:cNvPr id="34" name="Rectangle 33"/>
          <p:cNvSpPr/>
          <p:nvPr/>
        </p:nvSpPr>
        <p:spPr>
          <a:xfrm>
            <a:off x="76201" y="3570312"/>
            <a:ext cx="9022079" cy="295503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p:cNvSpPr/>
          <p:nvPr/>
        </p:nvSpPr>
        <p:spPr bwMode="auto">
          <a:xfrm>
            <a:off x="755577" y="4863032"/>
            <a:ext cx="4084294" cy="1050403"/>
          </a:xfrm>
          <a:prstGeom prst="round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n-lt"/>
              </a:rPr>
              <a:t>Citizen Portal</a:t>
            </a:r>
          </a:p>
        </p:txBody>
      </p:sp>
      <p:sp>
        <p:nvSpPr>
          <p:cNvPr id="36" name="Rounded Rectangle 35"/>
          <p:cNvSpPr/>
          <p:nvPr/>
        </p:nvSpPr>
        <p:spPr bwMode="auto">
          <a:xfrm>
            <a:off x="4839872" y="4863030"/>
            <a:ext cx="3519218" cy="1040596"/>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n-lt"/>
              </a:rPr>
              <a:t>Business</a:t>
            </a:r>
            <a:r>
              <a:rPr kumimoji="0" lang="fr-FR" sz="1600" b="1" i="0" u="none" strike="noStrike" cap="none" normalizeH="0" dirty="0" smtClean="0">
                <a:ln>
                  <a:noFill/>
                </a:ln>
                <a:solidFill>
                  <a:schemeClr val="bg1"/>
                </a:solidFill>
                <a:effectLst/>
                <a:latin typeface="+mn-lt"/>
              </a:rPr>
              <a:t> Portal</a:t>
            </a:r>
            <a:endParaRPr kumimoji="0" lang="fr-FR" sz="1600" b="1" i="0" u="none" strike="noStrike" cap="none" normalizeH="0" baseline="0" dirty="0" smtClean="0">
              <a:ln>
                <a:noFill/>
              </a:ln>
              <a:solidFill>
                <a:schemeClr val="bg1"/>
              </a:solidFill>
              <a:effectLst/>
              <a:latin typeface="+mn-lt"/>
            </a:endParaRPr>
          </a:p>
        </p:txBody>
      </p:sp>
      <p:sp>
        <p:nvSpPr>
          <p:cNvPr id="37" name="TextBox 1"/>
          <p:cNvSpPr txBox="1">
            <a:spLocks noChangeArrowheads="1"/>
          </p:cNvSpPr>
          <p:nvPr/>
        </p:nvSpPr>
        <p:spPr bwMode="auto">
          <a:xfrm>
            <a:off x="755577" y="3629833"/>
            <a:ext cx="7589395" cy="340519"/>
          </a:xfrm>
          <a:prstGeom prst="roundRect">
            <a:avLst/>
          </a:prstGeom>
          <a:solidFill>
            <a:schemeClr val="bg1">
              <a:lumMod val="85000"/>
            </a:schemeClr>
          </a:solidFill>
          <a:ln>
            <a:noFill/>
          </a:ln>
          <a:extLst/>
        </p:spPr>
        <p:txBody>
          <a:bodyPr wrap="square">
            <a:spAutoFit/>
          </a:bodyPr>
          <a:lstStyle>
            <a:lvl1pPr eaLnBrk="0" hangingPunct="0">
              <a:defRPr sz="1600" b="1">
                <a:solidFill>
                  <a:srgbClr val="003366"/>
                </a:solidFill>
                <a:latin typeface="Arial" charset="0"/>
                <a:ea typeface="ＭＳ Ｐゴシック" pitchFamily="34" charset="-128"/>
              </a:defRPr>
            </a:lvl1pPr>
            <a:lvl2pPr marL="742950" indent="-285750" eaLnBrk="0" hangingPunct="0">
              <a:defRPr sz="1600" b="1">
                <a:solidFill>
                  <a:srgbClr val="003366"/>
                </a:solidFill>
                <a:latin typeface="Arial" charset="0"/>
                <a:ea typeface="ＭＳ Ｐゴシック" pitchFamily="34" charset="-128"/>
              </a:defRPr>
            </a:lvl2pPr>
            <a:lvl3pPr marL="1143000" indent="-228600" eaLnBrk="0" hangingPunct="0">
              <a:defRPr sz="1600" b="1">
                <a:solidFill>
                  <a:srgbClr val="003366"/>
                </a:solidFill>
                <a:latin typeface="Arial" charset="0"/>
                <a:ea typeface="ＭＳ Ｐゴシック" pitchFamily="34" charset="-128"/>
              </a:defRPr>
            </a:lvl3pPr>
            <a:lvl4pPr marL="1600200" indent="-228600" eaLnBrk="0" hangingPunct="0">
              <a:defRPr sz="1600" b="1">
                <a:solidFill>
                  <a:srgbClr val="003366"/>
                </a:solidFill>
                <a:latin typeface="Arial" charset="0"/>
                <a:ea typeface="ＭＳ Ｐゴシック" pitchFamily="34" charset="-128"/>
              </a:defRPr>
            </a:lvl4pPr>
            <a:lvl5pPr marL="2057400" indent="-228600" eaLnBrk="0" hangingPunct="0">
              <a:defRPr sz="1600" b="1">
                <a:solidFill>
                  <a:srgbClr val="003366"/>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ＭＳ Ｐゴシック" pitchFamily="34" charset="-128"/>
              </a:defRPr>
            </a:lvl9pPr>
          </a:lstStyle>
          <a:p>
            <a:pPr algn="ctr" eaLnBrk="1" hangingPunct="1"/>
            <a:r>
              <a:rPr lang="fr-FR" sz="1400" dirty="0" smtClean="0">
                <a:solidFill>
                  <a:schemeClr val="bg1">
                    <a:lumMod val="50000"/>
                  </a:schemeClr>
                </a:solidFill>
                <a:latin typeface="+mn-lt"/>
              </a:rPr>
              <a:t>Citizens &amp; Businesses</a:t>
            </a:r>
            <a:endParaRPr lang="fr-FR" sz="1400" dirty="0">
              <a:solidFill>
                <a:schemeClr val="bg1">
                  <a:lumMod val="50000"/>
                </a:schemeClr>
              </a:solidFill>
              <a:latin typeface="+mn-lt"/>
            </a:endParaRPr>
          </a:p>
        </p:txBody>
      </p:sp>
      <p:sp>
        <p:nvSpPr>
          <p:cNvPr id="38" name="Rounded Rectangle 37"/>
          <p:cNvSpPr/>
          <p:nvPr/>
        </p:nvSpPr>
        <p:spPr bwMode="auto">
          <a:xfrm>
            <a:off x="755576" y="4293055"/>
            <a:ext cx="2042147"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fr-FR" sz="1200" b="1" dirty="0" smtClean="0">
                <a:solidFill>
                  <a:schemeClr val="bg1">
                    <a:lumMod val="50000"/>
                  </a:schemeClr>
                </a:solidFill>
                <a:latin typeface="+mn-lt"/>
              </a:rPr>
              <a:t>Single-</a:t>
            </a:r>
            <a:r>
              <a:rPr lang="fr-FR" sz="1200" b="1" dirty="0" err="1" smtClean="0">
                <a:solidFill>
                  <a:schemeClr val="bg1">
                    <a:lumMod val="50000"/>
                  </a:schemeClr>
                </a:solidFill>
                <a:latin typeface="+mn-lt"/>
              </a:rPr>
              <a:t>Sign</a:t>
            </a:r>
            <a:r>
              <a:rPr lang="fr-FR" sz="1200" b="1" dirty="0" smtClean="0">
                <a:solidFill>
                  <a:schemeClr val="bg1">
                    <a:lumMod val="50000"/>
                  </a:schemeClr>
                </a:solidFill>
                <a:latin typeface="+mn-lt"/>
              </a:rPr>
              <a:t>-On (SSO) </a:t>
            </a:r>
          </a:p>
        </p:txBody>
      </p:sp>
      <p:sp>
        <p:nvSpPr>
          <p:cNvPr id="39" name="Rounded Rectangle 38"/>
          <p:cNvSpPr/>
          <p:nvPr/>
        </p:nvSpPr>
        <p:spPr bwMode="auto">
          <a:xfrm>
            <a:off x="2857625" y="4293055"/>
            <a:ext cx="1930399"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Information &amp;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lumMod val="50000"/>
                  </a:schemeClr>
                </a:solidFill>
                <a:effectLst/>
                <a:latin typeface="+mn-lt"/>
              </a:rPr>
              <a:t>personalised services</a:t>
            </a:r>
          </a:p>
        </p:txBody>
      </p:sp>
      <p:sp>
        <p:nvSpPr>
          <p:cNvPr id="40" name="Rounded Rectangle 39"/>
          <p:cNvSpPr/>
          <p:nvPr/>
        </p:nvSpPr>
        <p:spPr bwMode="auto">
          <a:xfrm>
            <a:off x="4860033" y="4293131"/>
            <a:ext cx="1800199" cy="431972"/>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fr-FR" sz="1200" b="1" dirty="0" smtClean="0">
                <a:solidFill>
                  <a:schemeClr val="bg1">
                    <a:lumMod val="50000"/>
                  </a:schemeClr>
                </a:solidFill>
                <a:latin typeface="+mn-lt"/>
              </a:rPr>
              <a:t>Information &amp;</a:t>
            </a:r>
          </a:p>
          <a:p>
            <a:pPr algn="ctr"/>
            <a:r>
              <a:rPr lang="fr-FR" sz="1200" b="1" dirty="0" smtClean="0">
                <a:solidFill>
                  <a:schemeClr val="bg1">
                    <a:lumMod val="50000"/>
                  </a:schemeClr>
                </a:solidFill>
                <a:latin typeface="+mn-lt"/>
              </a:rPr>
              <a:t>transaction </a:t>
            </a:r>
            <a:r>
              <a:rPr lang="fr-FR" sz="1200" b="1" dirty="0">
                <a:solidFill>
                  <a:schemeClr val="bg1">
                    <a:lumMod val="50000"/>
                  </a:schemeClr>
                </a:solidFill>
                <a:latin typeface="+mn-lt"/>
              </a:rPr>
              <a:t>services</a:t>
            </a:r>
          </a:p>
        </p:txBody>
      </p:sp>
      <p:sp>
        <p:nvSpPr>
          <p:cNvPr id="41" name="Rounded Rectangle 40"/>
          <p:cNvSpPr/>
          <p:nvPr/>
        </p:nvSpPr>
        <p:spPr bwMode="auto">
          <a:xfrm>
            <a:off x="6704462" y="4293055"/>
            <a:ext cx="1640510" cy="432048"/>
          </a:xfrm>
          <a:prstGeom prst="roundRect">
            <a:avLst/>
          </a:prstGeom>
          <a:solidFill>
            <a:schemeClr val="bg1">
              <a:lumMod val="85000"/>
            </a:schemeClr>
          </a:solidFill>
          <a:ln w="25400"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200" b="1" dirty="0" smtClean="0">
                <a:solidFill>
                  <a:schemeClr val="bg1">
                    <a:lumMod val="50000"/>
                  </a:schemeClr>
                </a:solidFill>
                <a:latin typeface="+mn-lt"/>
              </a:rPr>
              <a:t>Access to </a:t>
            </a:r>
          </a:p>
          <a:p>
            <a:pPr algn="ctr"/>
            <a:r>
              <a:rPr lang="en-GB" sz="1200" b="1" dirty="0">
                <a:solidFill>
                  <a:schemeClr val="bg1">
                    <a:lumMod val="50000"/>
                  </a:schemeClr>
                </a:solidFill>
                <a:latin typeface="+mn-lt"/>
              </a:rPr>
              <a:t>e</a:t>
            </a:r>
            <a:r>
              <a:rPr lang="en-GB" sz="1200" b="1" dirty="0" smtClean="0">
                <a:solidFill>
                  <a:schemeClr val="bg1">
                    <a:lumMod val="50000"/>
                  </a:schemeClr>
                </a:solidFill>
                <a:latin typeface="+mn-lt"/>
              </a:rPr>
              <a:t>lectronic </a:t>
            </a:r>
            <a:r>
              <a:rPr lang="en-GB" sz="1200" b="1" dirty="0">
                <a:solidFill>
                  <a:schemeClr val="bg1">
                    <a:lumMod val="50000"/>
                  </a:schemeClr>
                </a:solidFill>
                <a:latin typeface="+mn-lt"/>
              </a:rPr>
              <a:t>procedures</a:t>
            </a:r>
            <a:endParaRPr kumimoji="0" lang="fr-FR" sz="1200" b="1" i="0" u="none" strike="noStrike" cap="none" normalizeH="0" baseline="0" dirty="0" smtClean="0">
              <a:ln>
                <a:noFill/>
              </a:ln>
              <a:solidFill>
                <a:schemeClr val="bg1">
                  <a:lumMod val="50000"/>
                </a:schemeClr>
              </a:solidFill>
              <a:effectLst/>
              <a:latin typeface="+mn-lt"/>
            </a:endParaRPr>
          </a:p>
        </p:txBody>
      </p:sp>
      <p:sp>
        <p:nvSpPr>
          <p:cNvPr id="42" name="Down Arrow 41"/>
          <p:cNvSpPr/>
          <p:nvPr/>
        </p:nvSpPr>
        <p:spPr bwMode="auto">
          <a:xfrm rot="10800000">
            <a:off x="1692388" y="4034544"/>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3" name="Down Arrow 42"/>
          <p:cNvSpPr/>
          <p:nvPr/>
        </p:nvSpPr>
        <p:spPr bwMode="auto">
          <a:xfrm rot="10800000">
            <a:off x="3780620" y="4034544"/>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4" name="Up-Down Arrow 43"/>
          <p:cNvSpPr/>
          <p:nvPr/>
        </p:nvSpPr>
        <p:spPr bwMode="auto">
          <a:xfrm>
            <a:off x="7433283" y="4006071"/>
            <a:ext cx="188307" cy="252313"/>
          </a:xfrm>
          <a:prstGeom prst="up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45" name="Rounded Rectangle 44"/>
          <p:cNvSpPr/>
          <p:nvPr/>
        </p:nvSpPr>
        <p:spPr bwMode="auto">
          <a:xfrm>
            <a:off x="755577" y="4863032"/>
            <a:ext cx="4084294" cy="646803"/>
          </a:xfrm>
          <a:prstGeom prst="roundRect">
            <a:avLst/>
          </a:prstGeom>
          <a:solidFill>
            <a:schemeClr val="bg1">
              <a:lumMod val="95000"/>
              <a:alpha val="9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p>
        </p:txBody>
      </p:sp>
      <p:sp>
        <p:nvSpPr>
          <p:cNvPr id="47" name="Rounded Rectangle 46"/>
          <p:cNvSpPr/>
          <p:nvPr/>
        </p:nvSpPr>
        <p:spPr bwMode="auto">
          <a:xfrm>
            <a:off x="4839872" y="4863030"/>
            <a:ext cx="3519218" cy="653139"/>
          </a:xfrm>
          <a:prstGeom prst="roundRect">
            <a:avLst/>
          </a:prstGeom>
          <a:solidFill>
            <a:schemeClr val="bg1">
              <a:lumMod val="95000"/>
              <a:alpha val="9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solidFill>
                <a:schemeClr val="tx1"/>
              </a:solidFill>
            </a:endParaRPr>
          </a:p>
        </p:txBody>
      </p:sp>
      <p:sp>
        <p:nvSpPr>
          <p:cNvPr id="49" name="Down Arrow 48"/>
          <p:cNvSpPr/>
          <p:nvPr/>
        </p:nvSpPr>
        <p:spPr bwMode="auto">
          <a:xfrm rot="10800000">
            <a:off x="5652828" y="4034544"/>
            <a:ext cx="215316" cy="195368"/>
          </a:xfrm>
          <a:prstGeom prst="downArrow">
            <a:avLst/>
          </a:prstGeom>
          <a:solidFill>
            <a:schemeClr val="bg1">
              <a:lumMod val="5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bg1">
                  <a:lumMod val="50000"/>
                </a:schemeClr>
              </a:solidFill>
              <a:effectLst/>
              <a:latin typeface="Arial" charset="0"/>
            </a:endParaRPr>
          </a:p>
        </p:txBody>
      </p:sp>
      <p:sp>
        <p:nvSpPr>
          <p:cNvPr id="51" name="Rounded Rectangle 50"/>
          <p:cNvSpPr/>
          <p:nvPr/>
        </p:nvSpPr>
        <p:spPr bwMode="auto">
          <a:xfrm>
            <a:off x="755577" y="6027254"/>
            <a:ext cx="7603513" cy="426082"/>
          </a:xfrm>
          <a:prstGeom prst="roundRect">
            <a:avLst/>
          </a:prstGeom>
          <a:solidFill>
            <a:schemeClr val="bg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Administrations</a:t>
            </a:r>
            <a:endParaRPr kumimoji="0" lang="fr-FR" sz="1200" b="1" i="0" u="none" strike="noStrike" cap="none" normalizeH="0" baseline="0" dirty="0" smtClean="0">
              <a:ln>
                <a:noFill/>
              </a:ln>
              <a:solidFill>
                <a:schemeClr val="tx1"/>
              </a:solidFill>
              <a:effectLst/>
              <a:latin typeface="Arial" charset="0"/>
            </a:endParaRPr>
          </a:p>
        </p:txBody>
      </p:sp>
      <p:sp>
        <p:nvSpPr>
          <p:cNvPr id="5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26</a:t>
            </a:fld>
            <a:endParaRPr lang="en-GB" dirty="0"/>
          </a:p>
        </p:txBody>
      </p:sp>
      <p:sp>
        <p:nvSpPr>
          <p:cNvPr id="31" name="Titre 2"/>
          <p:cNvSpPr txBox="1">
            <a:spLocks/>
          </p:cNvSpPr>
          <p:nvPr/>
        </p:nvSpPr>
        <p:spPr bwMode="auto">
          <a:xfrm>
            <a:off x="323528" y="116632"/>
            <a:ext cx="576064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alibri" pitchFamily="34" charset="0"/>
              </a:defRPr>
            </a:lvl2pPr>
            <a:lvl3pPr algn="l" rtl="0" eaLnBrk="0" fontAlgn="base" hangingPunct="0">
              <a:spcBef>
                <a:spcPct val="0"/>
              </a:spcBef>
              <a:spcAft>
                <a:spcPct val="0"/>
              </a:spcAft>
              <a:defRPr sz="2800">
                <a:solidFill>
                  <a:schemeClr val="tx1"/>
                </a:solidFill>
                <a:latin typeface="Calibri" pitchFamily="34" charset="0"/>
              </a:defRPr>
            </a:lvl3pPr>
            <a:lvl4pPr algn="l" rtl="0" eaLnBrk="0" fontAlgn="base" hangingPunct="0">
              <a:spcBef>
                <a:spcPct val="0"/>
              </a:spcBef>
              <a:spcAft>
                <a:spcPct val="0"/>
              </a:spcAft>
              <a:defRPr sz="2800">
                <a:solidFill>
                  <a:schemeClr val="tx1"/>
                </a:solidFill>
                <a:latin typeface="Calibri" pitchFamily="34" charset="0"/>
              </a:defRPr>
            </a:lvl4pPr>
            <a:lvl5pPr algn="l"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GB" kern="0" smtClean="0"/>
              <a:t>Case study N°2: Austria</a:t>
            </a:r>
            <a:endParaRPr lang="en-GB" kern="0" dirty="0"/>
          </a:p>
        </p:txBody>
      </p:sp>
      <p:pic>
        <p:nvPicPr>
          <p:cNvPr id="32" name="Picture 2" descr="https://upload.wikimedia.org/wikipedia/commons/thumb/4/41/Flag_of_Austria.svg/2000px-Flag_of_Austria.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260752"/>
            <a:ext cx="432000" cy="287928"/>
          </a:xfrm>
          <a:prstGeom prst="rect">
            <a:avLst/>
          </a:prstGeom>
          <a:noFill/>
          <a:extLst>
            <a:ext uri="{909E8E84-426E-40DD-AFC4-6F175D3DCCD1}">
              <a14:hiddenFill xmlns:a14="http://schemas.microsoft.com/office/drawing/2010/main">
                <a:solidFill>
                  <a:srgbClr val="FFFFFF"/>
                </a:solidFill>
              </a14:hiddenFill>
            </a:ext>
          </a:extLst>
        </p:spPr>
      </p:pic>
      <p:pic>
        <p:nvPicPr>
          <p:cNvPr id="29717" name="Picture 21" descr="Unternehmensserviceportal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4735" y="5005383"/>
            <a:ext cx="20097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www.digitales.oesterreich.gv.at/Portals/_egovernment/slider/150_logo_help.png"/>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8489" t="10280" r="15107" b="10280"/>
          <a:stretch/>
        </p:blipFill>
        <p:spPr bwMode="auto">
          <a:xfrm>
            <a:off x="2255494" y="4581128"/>
            <a:ext cx="1164370" cy="12106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4089487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bwMode="gray">
          <a:xfrm>
            <a:off x="4860032" y="1412776"/>
            <a:ext cx="4189140" cy="45277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a:t>
            </a:r>
            <a:endParaRPr lang="en-US" sz="1200" dirty="0">
              <a:solidFill>
                <a:schemeClr val="bg2"/>
              </a:solidFill>
              <a:cs typeface="Calibri" pitchFamily="34" charset="0"/>
            </a:endParaRPr>
          </a:p>
        </p:txBody>
      </p:sp>
      <p:sp>
        <p:nvSpPr>
          <p:cNvPr id="8" name="Rounded Rectangle 7"/>
          <p:cNvSpPr/>
          <p:nvPr/>
        </p:nvSpPr>
        <p:spPr bwMode="gray">
          <a:xfrm>
            <a:off x="2627399" y="1584111"/>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Personal data related to citizens</a:t>
            </a:r>
            <a:endParaRPr lang="en-US" sz="1400" b="1" dirty="0">
              <a:solidFill>
                <a:srgbClr val="5496D4"/>
              </a:solidFill>
            </a:endParaRPr>
          </a:p>
        </p:txBody>
      </p:sp>
      <p:sp>
        <p:nvSpPr>
          <p:cNvPr id="9" name="Rounded Rectangle 8"/>
          <p:cNvSpPr/>
          <p:nvPr/>
        </p:nvSpPr>
        <p:spPr bwMode="gray">
          <a:xfrm>
            <a:off x="92453" y="3526930"/>
            <a:ext cx="2159793" cy="966500"/>
          </a:xfrm>
          <a:prstGeom prst="roundRect">
            <a:avLst>
              <a:gd name="adj" fmla="val 5413"/>
            </a:avLst>
          </a:prstGeom>
          <a:solidFill>
            <a:srgbClr val="5496D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r>
              <a:rPr lang="en-GB" sz="1600" b="1" dirty="0" smtClean="0">
                <a:solidFill>
                  <a:schemeClr val="bg1"/>
                </a:solidFill>
                <a:cs typeface="Calibri" pitchFamily="34" charset="0"/>
              </a:rPr>
              <a:t>Data </a:t>
            </a:r>
            <a:r>
              <a:rPr lang="en-GB" sz="1600" b="1" dirty="0">
                <a:solidFill>
                  <a:schemeClr val="bg1"/>
                </a:solidFill>
                <a:cs typeface="Calibri" pitchFamily="34" charset="0"/>
              </a:rPr>
              <a:t>supplied only once by citizens and/or </a:t>
            </a:r>
            <a:r>
              <a:rPr lang="en-GB" sz="1600" b="1" dirty="0" smtClean="0">
                <a:solidFill>
                  <a:schemeClr val="bg1"/>
                </a:solidFill>
                <a:cs typeface="Calibri" pitchFamily="34" charset="0"/>
              </a:rPr>
              <a:t>businesses</a:t>
            </a:r>
            <a:endParaRPr lang="en-US" sz="1600" b="1" dirty="0">
              <a:solidFill>
                <a:schemeClr val="bg1"/>
              </a:solidFill>
              <a:cs typeface="Calibri" pitchFamily="34" charset="0"/>
            </a:endParaRPr>
          </a:p>
        </p:txBody>
      </p:sp>
      <p:sp>
        <p:nvSpPr>
          <p:cNvPr id="11" name="Rounded Rectangle 10"/>
          <p:cNvSpPr/>
          <p:nvPr/>
        </p:nvSpPr>
        <p:spPr bwMode="gray">
          <a:xfrm>
            <a:off x="4860032" y="1952843"/>
            <a:ext cx="4176019" cy="57602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sp>
        <p:nvSpPr>
          <p:cNvPr id="16" name="Rounded Rectangle 15"/>
          <p:cNvSpPr/>
          <p:nvPr/>
        </p:nvSpPr>
        <p:spPr bwMode="gray">
          <a:xfrm>
            <a:off x="4860033" y="3792109"/>
            <a:ext cx="4182252" cy="425990"/>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a:t>
            </a:r>
            <a:endParaRPr lang="en-US" sz="1200" dirty="0">
              <a:solidFill>
                <a:schemeClr val="bg2"/>
              </a:solidFill>
              <a:cs typeface="Calibri" pitchFamily="34" charset="0"/>
            </a:endParaRPr>
          </a:p>
        </p:txBody>
      </p:sp>
      <p:cxnSp>
        <p:nvCxnSpPr>
          <p:cNvPr id="20" name="Straight Connector 19"/>
          <p:cNvCxnSpPr>
            <a:stCxn id="8" idx="3"/>
            <a:endCxn id="11" idx="1"/>
          </p:cNvCxnSpPr>
          <p:nvPr/>
        </p:nvCxnSpPr>
        <p:spPr>
          <a:xfrm>
            <a:off x="4492899" y="1944111"/>
            <a:ext cx="367133" cy="296746"/>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9" idx="2"/>
            <a:endCxn id="72" idx="1"/>
          </p:cNvCxnSpPr>
          <p:nvPr/>
        </p:nvCxnSpPr>
        <p:spPr>
          <a:xfrm rot="16200000" flipH="1">
            <a:off x="1716357" y="3949422"/>
            <a:ext cx="367035" cy="1455049"/>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27" name="Elbow Connector 172"/>
          <p:cNvCxnSpPr>
            <a:stCxn id="9" idx="0"/>
            <a:endCxn id="8" idx="1"/>
          </p:cNvCxnSpPr>
          <p:nvPr/>
        </p:nvCxnSpPr>
        <p:spPr>
          <a:xfrm rot="5400000" flipH="1" flipV="1">
            <a:off x="1108465" y="2007997"/>
            <a:ext cx="1582819" cy="1455049"/>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8" idx="3"/>
            <a:endCxn id="16" idx="1"/>
          </p:cNvCxnSpPr>
          <p:nvPr/>
        </p:nvCxnSpPr>
        <p:spPr>
          <a:xfrm>
            <a:off x="4493464" y="4005104"/>
            <a:ext cx="366569" cy="0"/>
          </a:xfrm>
          <a:prstGeom prst="line">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 idx="3"/>
            <a:endCxn id="6" idx="1"/>
          </p:cNvCxnSpPr>
          <p:nvPr/>
        </p:nvCxnSpPr>
        <p:spPr>
          <a:xfrm flipV="1">
            <a:off x="4492899" y="1639164"/>
            <a:ext cx="367133" cy="30494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16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27</a:t>
            </a:fld>
            <a:endParaRPr lang="en-GB" dirty="0"/>
          </a:p>
        </p:txBody>
      </p:sp>
      <p:sp>
        <p:nvSpPr>
          <p:cNvPr id="36" name="Titre 2"/>
          <p:cNvSpPr>
            <a:spLocks noGrp="1"/>
          </p:cNvSpPr>
          <p:nvPr>
            <p:ph type="title"/>
          </p:nvPr>
        </p:nvSpPr>
        <p:spPr>
          <a:xfrm>
            <a:off x="323528" y="116632"/>
            <a:ext cx="5760640" cy="504825"/>
          </a:xfrm>
        </p:spPr>
        <p:txBody>
          <a:bodyPr/>
          <a:lstStyle/>
          <a:p>
            <a:r>
              <a:rPr lang="en-GB" dirty="0" smtClean="0"/>
              <a:t>Case study N°2: Austria</a:t>
            </a:r>
            <a:endParaRPr lang="en-GB" dirty="0"/>
          </a:p>
        </p:txBody>
      </p:sp>
      <p:pic>
        <p:nvPicPr>
          <p:cNvPr id="37" name="Picture 2" descr="https://upload.wikimedia.org/wikipedia/commons/thumb/4/41/Flag_of_Austria.svg/2000px-Flag_of_Austri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60752"/>
            <a:ext cx="432000" cy="287928"/>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bwMode="gray">
          <a:xfrm>
            <a:off x="2627964" y="3792109"/>
            <a:ext cx="1865500" cy="42599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smtClean="0">
                <a:solidFill>
                  <a:srgbClr val="5496D4"/>
                </a:solidFill>
              </a:rPr>
              <a:t>Geographic data</a:t>
            </a:r>
            <a:endParaRPr lang="en-US" sz="1400" b="1" dirty="0">
              <a:solidFill>
                <a:srgbClr val="5496D4"/>
              </a:solidFill>
            </a:endParaRPr>
          </a:p>
        </p:txBody>
      </p:sp>
      <p:sp>
        <p:nvSpPr>
          <p:cNvPr id="60" name="Rounded Rectangle 59"/>
          <p:cNvSpPr/>
          <p:nvPr/>
        </p:nvSpPr>
        <p:spPr bwMode="gray">
          <a:xfrm>
            <a:off x="4860032" y="2600938"/>
            <a:ext cx="4189140" cy="45277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a:t>
            </a:r>
            <a:endParaRPr lang="en-US" sz="1200" dirty="0">
              <a:solidFill>
                <a:schemeClr val="bg2"/>
              </a:solidFill>
              <a:cs typeface="Calibri" pitchFamily="34" charset="0"/>
            </a:endParaRPr>
          </a:p>
        </p:txBody>
      </p:sp>
      <p:sp>
        <p:nvSpPr>
          <p:cNvPr id="61" name="Rounded Rectangle 60"/>
          <p:cNvSpPr/>
          <p:nvPr/>
        </p:nvSpPr>
        <p:spPr bwMode="gray">
          <a:xfrm>
            <a:off x="2627399" y="2772273"/>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Identification data related to businesses</a:t>
            </a:r>
            <a:endParaRPr lang="en-US" sz="1400" b="1" dirty="0">
              <a:solidFill>
                <a:srgbClr val="5496D4"/>
              </a:solidFill>
            </a:endParaRPr>
          </a:p>
        </p:txBody>
      </p:sp>
      <p:sp>
        <p:nvSpPr>
          <p:cNvPr id="62" name="Rounded Rectangle 61"/>
          <p:cNvSpPr/>
          <p:nvPr/>
        </p:nvSpPr>
        <p:spPr bwMode="gray">
          <a:xfrm>
            <a:off x="4860032" y="3141005"/>
            <a:ext cx="4176019" cy="57602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63" name="Straight Connector 19"/>
          <p:cNvCxnSpPr>
            <a:stCxn id="61" idx="3"/>
            <a:endCxn id="62" idx="1"/>
          </p:cNvCxnSpPr>
          <p:nvPr/>
        </p:nvCxnSpPr>
        <p:spPr>
          <a:xfrm>
            <a:off x="4492899" y="3132273"/>
            <a:ext cx="367133" cy="296746"/>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64" name="Straight Connector 77"/>
          <p:cNvCxnSpPr>
            <a:stCxn id="61" idx="3"/>
            <a:endCxn id="60" idx="1"/>
          </p:cNvCxnSpPr>
          <p:nvPr/>
        </p:nvCxnSpPr>
        <p:spPr>
          <a:xfrm flipV="1">
            <a:off x="4492899" y="2827326"/>
            <a:ext cx="367133" cy="30494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bwMode="gray">
          <a:xfrm>
            <a:off x="4860032" y="4329130"/>
            <a:ext cx="4189140" cy="45277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a:t>
            </a:r>
            <a:endParaRPr lang="en-US" sz="1200" dirty="0">
              <a:solidFill>
                <a:schemeClr val="bg2"/>
              </a:solidFill>
              <a:cs typeface="Calibri" pitchFamily="34" charset="0"/>
            </a:endParaRPr>
          </a:p>
        </p:txBody>
      </p:sp>
      <p:sp>
        <p:nvSpPr>
          <p:cNvPr id="72" name="Rounded Rectangle 71"/>
          <p:cNvSpPr/>
          <p:nvPr/>
        </p:nvSpPr>
        <p:spPr bwMode="gray">
          <a:xfrm>
            <a:off x="2627399" y="4500465"/>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Fiscal/Financial data</a:t>
            </a:r>
            <a:endParaRPr lang="en-US" sz="1400" b="1" dirty="0">
              <a:solidFill>
                <a:srgbClr val="5496D4"/>
              </a:solidFill>
            </a:endParaRPr>
          </a:p>
        </p:txBody>
      </p:sp>
      <p:sp>
        <p:nvSpPr>
          <p:cNvPr id="73" name="Rounded Rectangle 72"/>
          <p:cNvSpPr/>
          <p:nvPr/>
        </p:nvSpPr>
        <p:spPr bwMode="gray">
          <a:xfrm>
            <a:off x="4860032" y="4869197"/>
            <a:ext cx="4176019" cy="57602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74" name="Straight Connector 19"/>
          <p:cNvCxnSpPr>
            <a:stCxn id="72" idx="3"/>
            <a:endCxn id="73" idx="1"/>
          </p:cNvCxnSpPr>
          <p:nvPr/>
        </p:nvCxnSpPr>
        <p:spPr>
          <a:xfrm>
            <a:off x="4492899" y="4860465"/>
            <a:ext cx="367133" cy="296746"/>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75" name="Straight Connector 77"/>
          <p:cNvCxnSpPr>
            <a:stCxn id="72" idx="3"/>
            <a:endCxn id="71" idx="1"/>
          </p:cNvCxnSpPr>
          <p:nvPr/>
        </p:nvCxnSpPr>
        <p:spPr>
          <a:xfrm flipV="1">
            <a:off x="4492899" y="4555518"/>
            <a:ext cx="367133" cy="304947"/>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bwMode="gray">
          <a:xfrm>
            <a:off x="4866265" y="5523290"/>
            <a:ext cx="4176019" cy="425990"/>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a:t>
            </a:r>
            <a:endParaRPr lang="en-US" sz="1200" dirty="0">
              <a:solidFill>
                <a:schemeClr val="bg2"/>
              </a:solidFill>
              <a:cs typeface="Calibri" pitchFamily="34" charset="0"/>
            </a:endParaRPr>
          </a:p>
        </p:txBody>
      </p:sp>
      <p:sp>
        <p:nvSpPr>
          <p:cNvPr id="82" name="Rounded Rectangle 81"/>
          <p:cNvSpPr/>
          <p:nvPr/>
        </p:nvSpPr>
        <p:spPr bwMode="gray">
          <a:xfrm>
            <a:off x="2600626" y="5523290"/>
            <a:ext cx="1865500" cy="42599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smtClean="0">
                <a:solidFill>
                  <a:srgbClr val="5496D4"/>
                </a:solidFill>
              </a:rPr>
              <a:t>Health data</a:t>
            </a:r>
            <a:endParaRPr lang="en-US" sz="1400" b="1" dirty="0">
              <a:solidFill>
                <a:srgbClr val="5496D4"/>
              </a:solidFill>
            </a:endParaRPr>
          </a:p>
        </p:txBody>
      </p:sp>
      <p:sp>
        <p:nvSpPr>
          <p:cNvPr id="83" name="TextBox 82"/>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type of data are supplied only once by citizens and/or businesses?</a:t>
            </a:r>
          </a:p>
        </p:txBody>
      </p:sp>
      <p:sp>
        <p:nvSpPr>
          <p:cNvPr id="93" name="Espace réservé du contenu 2"/>
          <p:cNvSpPr>
            <a:spLocks noGrp="1"/>
          </p:cNvSpPr>
          <p:nvPr>
            <p:ph idx="1"/>
          </p:nvPr>
        </p:nvSpPr>
        <p:spPr>
          <a:xfrm>
            <a:off x="107504" y="6369518"/>
            <a:ext cx="7920484" cy="371850"/>
          </a:xfrm>
          <a:solidFill>
            <a:schemeClr val="bg1">
              <a:lumMod val="95000"/>
            </a:schemeClr>
          </a:solidFill>
        </p:spPr>
        <p:txBody>
          <a:bodyPr anchor="ctr"/>
          <a:lstStyle/>
          <a:p>
            <a:pPr marL="0" indent="0" eaLnBrk="1" hangingPunct="1">
              <a:spcBef>
                <a:spcPts val="0"/>
              </a:spcBef>
              <a:spcAft>
                <a:spcPts val="0"/>
              </a:spcAft>
              <a:buNone/>
              <a:defRPr/>
            </a:pPr>
            <a:r>
              <a:rPr lang="en-GB" sz="1100" b="1" dirty="0" smtClean="0">
                <a:solidFill>
                  <a:schemeClr val="bg1">
                    <a:lumMod val="50000"/>
                  </a:schemeClr>
                </a:solidFill>
              </a:rPr>
              <a:t>All </a:t>
            </a:r>
            <a:r>
              <a:rPr lang="en-GB" sz="1100" b="1" dirty="0">
                <a:solidFill>
                  <a:schemeClr val="bg1">
                    <a:lumMod val="50000"/>
                  </a:schemeClr>
                </a:solidFill>
              </a:rPr>
              <a:t>data categories could possibly be relevant for </a:t>
            </a:r>
            <a:r>
              <a:rPr lang="en-GB" sz="1100" b="1" dirty="0" smtClean="0">
                <a:solidFill>
                  <a:schemeClr val="bg1">
                    <a:lumMod val="50000"/>
                  </a:schemeClr>
                </a:solidFill>
              </a:rPr>
              <a:t>implementing the OOP (no sector-related restrictions)</a:t>
            </a:r>
            <a:endParaRPr lang="en-GB" sz="1050" b="1" dirty="0">
              <a:solidFill>
                <a:schemeClr val="bg1">
                  <a:lumMod val="50000"/>
                </a:schemeClr>
              </a:solidFill>
            </a:endParaRPr>
          </a:p>
        </p:txBody>
      </p:sp>
      <p:cxnSp>
        <p:nvCxnSpPr>
          <p:cNvPr id="94" name="Elbow Connector 172"/>
          <p:cNvCxnSpPr>
            <a:stCxn id="9" idx="0"/>
            <a:endCxn id="61" idx="1"/>
          </p:cNvCxnSpPr>
          <p:nvPr/>
        </p:nvCxnSpPr>
        <p:spPr>
          <a:xfrm rot="5400000" flipH="1" flipV="1">
            <a:off x="1702546" y="2602078"/>
            <a:ext cx="394657" cy="1455049"/>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98" name="Elbow Connector 172"/>
          <p:cNvCxnSpPr>
            <a:stCxn id="9" idx="2"/>
            <a:endCxn id="82" idx="1"/>
          </p:cNvCxnSpPr>
          <p:nvPr/>
        </p:nvCxnSpPr>
        <p:spPr>
          <a:xfrm rot="16200000" flipH="1">
            <a:off x="1265061" y="4400719"/>
            <a:ext cx="1242855" cy="1428276"/>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9" idx="3"/>
            <a:endCxn id="38" idx="1"/>
          </p:cNvCxnSpPr>
          <p:nvPr/>
        </p:nvCxnSpPr>
        <p:spPr>
          <a:xfrm flipV="1">
            <a:off x="2252246" y="4005104"/>
            <a:ext cx="375718" cy="5076"/>
          </a:xfrm>
          <a:prstGeom prst="curvedConnector3">
            <a:avLst>
              <a:gd name="adj1" fmla="val 50000"/>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2" idx="3"/>
            <a:endCxn id="80" idx="1"/>
          </p:cNvCxnSpPr>
          <p:nvPr/>
        </p:nvCxnSpPr>
        <p:spPr>
          <a:xfrm>
            <a:off x="4466126" y="5736285"/>
            <a:ext cx="400139" cy="0"/>
          </a:xfrm>
          <a:prstGeom prst="line">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92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727014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58" name="Group 3"/>
          <p:cNvGrpSpPr>
            <a:grpSpLocks noChangeAspect="1"/>
          </p:cNvGrpSpPr>
          <p:nvPr/>
        </p:nvGrpSpPr>
        <p:grpSpPr bwMode="auto">
          <a:xfrm>
            <a:off x="179389" y="2857326"/>
            <a:ext cx="8383588" cy="3892550"/>
            <a:chOff x="113" y="1564"/>
            <a:chExt cx="5281" cy="2452"/>
          </a:xfrm>
        </p:grpSpPr>
        <p:sp>
          <p:nvSpPr>
            <p:cNvPr id="60" name="Rectangle 5"/>
            <p:cNvSpPr>
              <a:spLocks noChangeArrowheads="1"/>
            </p:cNvSpPr>
            <p:nvPr/>
          </p:nvSpPr>
          <p:spPr bwMode="auto">
            <a:xfrm>
              <a:off x="113" y="3245"/>
              <a:ext cx="4637" cy="771"/>
            </a:xfrm>
            <a:prstGeom prst="rect">
              <a:avLst/>
            </a:prstGeom>
            <a:solidFill>
              <a:schemeClr val="bg1">
                <a:lumMod val="95000"/>
              </a:schemeClr>
            </a:solidFill>
            <a:ln w="3175">
              <a:solidFill>
                <a:srgbClr val="000000"/>
              </a:solidFill>
              <a:miter lim="800000"/>
              <a:headEnd/>
              <a:tailEnd/>
            </a:ln>
          </p:spPr>
          <p:txBody>
            <a:bodyPr/>
            <a:lstStyle/>
            <a:p>
              <a:endParaRPr lang="en-GB" sz="1000">
                <a:latin typeface="+mn-lt"/>
              </a:endParaRPr>
            </a:p>
          </p:txBody>
        </p:sp>
        <p:sp>
          <p:nvSpPr>
            <p:cNvPr id="61" name="Rectangle 6"/>
            <p:cNvSpPr>
              <a:spLocks noChangeArrowheads="1"/>
            </p:cNvSpPr>
            <p:nvPr/>
          </p:nvSpPr>
          <p:spPr bwMode="auto">
            <a:xfrm>
              <a:off x="148" y="3294"/>
              <a:ext cx="3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Backoffice</a:t>
              </a:r>
              <a:endParaRPr lang="de-DE" altLang="en-US" sz="1000" dirty="0">
                <a:latin typeface="+mn-lt"/>
              </a:endParaRPr>
            </a:p>
          </p:txBody>
        </p:sp>
        <p:sp>
          <p:nvSpPr>
            <p:cNvPr id="62" name="Rectangle 7"/>
            <p:cNvSpPr>
              <a:spLocks noChangeArrowheads="1"/>
            </p:cNvSpPr>
            <p:nvPr/>
          </p:nvSpPr>
          <p:spPr bwMode="auto">
            <a:xfrm>
              <a:off x="1085" y="1564"/>
              <a:ext cx="3320" cy="777"/>
            </a:xfrm>
            <a:prstGeom prst="rect">
              <a:avLst/>
            </a:prstGeom>
            <a:solidFill>
              <a:schemeClr val="tx1">
                <a:lumMod val="20000"/>
                <a:lumOff val="80000"/>
              </a:schemeClr>
            </a:solidFill>
            <a:ln w="3175">
              <a:noFill/>
              <a:miter lim="800000"/>
              <a:headEnd/>
              <a:tailEnd/>
            </a:ln>
          </p:spPr>
          <p:txBody>
            <a:bodyPr/>
            <a:lstStyle/>
            <a:p>
              <a:endParaRPr lang="en-GB" sz="1000">
                <a:latin typeface="+mn-lt"/>
              </a:endParaRPr>
            </a:p>
          </p:txBody>
        </p:sp>
        <p:sp>
          <p:nvSpPr>
            <p:cNvPr id="63" name="Rectangle 8"/>
            <p:cNvSpPr>
              <a:spLocks noChangeArrowheads="1"/>
            </p:cNvSpPr>
            <p:nvPr/>
          </p:nvSpPr>
          <p:spPr bwMode="auto">
            <a:xfrm>
              <a:off x="1120" y="1591"/>
              <a:ext cx="6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Presentation layer</a:t>
              </a:r>
              <a:endParaRPr lang="de-DE" altLang="en-US" sz="1000" dirty="0">
                <a:latin typeface="+mn-lt"/>
              </a:endParaRPr>
            </a:p>
          </p:txBody>
        </p:sp>
        <p:sp>
          <p:nvSpPr>
            <p:cNvPr id="64" name="Rectangle 9"/>
            <p:cNvSpPr>
              <a:spLocks noChangeArrowheads="1"/>
            </p:cNvSpPr>
            <p:nvPr/>
          </p:nvSpPr>
          <p:spPr bwMode="auto">
            <a:xfrm>
              <a:off x="1256" y="1708"/>
              <a:ext cx="2907" cy="579"/>
            </a:xfrm>
            <a:prstGeom prst="rect">
              <a:avLst/>
            </a:prstGeom>
            <a:solidFill>
              <a:srgbClr val="FFFFFF"/>
            </a:solidFill>
            <a:ln w="3175">
              <a:solidFill>
                <a:srgbClr val="000000"/>
              </a:solidFill>
              <a:miter lim="800000"/>
              <a:headEnd/>
              <a:tailEnd/>
            </a:ln>
          </p:spPr>
          <p:txBody>
            <a:bodyPr/>
            <a:lstStyle/>
            <a:p>
              <a:endParaRPr lang="en-GB" sz="1000" dirty="0">
                <a:latin typeface="+mn-lt"/>
              </a:endParaRPr>
            </a:p>
          </p:txBody>
        </p:sp>
        <p:sp>
          <p:nvSpPr>
            <p:cNvPr id="65" name="Rectangle 10"/>
            <p:cNvSpPr>
              <a:spLocks noChangeArrowheads="1"/>
            </p:cNvSpPr>
            <p:nvPr/>
          </p:nvSpPr>
          <p:spPr bwMode="auto">
            <a:xfrm>
              <a:off x="2458" y="1723"/>
              <a:ext cx="4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smtClean="0">
                  <a:solidFill>
                    <a:srgbClr val="000000"/>
                  </a:solidFill>
                  <a:latin typeface="+mn-lt"/>
                </a:rPr>
                <a:t>User Interface</a:t>
              </a:r>
              <a:endParaRPr lang="de-DE" altLang="en-US" sz="1000" dirty="0">
                <a:latin typeface="+mn-lt"/>
              </a:endParaRPr>
            </a:p>
          </p:txBody>
        </p:sp>
        <p:sp>
          <p:nvSpPr>
            <p:cNvPr id="66" name="Freeform 11"/>
            <p:cNvSpPr>
              <a:spLocks/>
            </p:cNvSpPr>
            <p:nvPr/>
          </p:nvSpPr>
          <p:spPr bwMode="auto">
            <a:xfrm>
              <a:off x="3921" y="1580"/>
              <a:ext cx="691" cy="345"/>
            </a:xfrm>
            <a:custGeom>
              <a:avLst/>
              <a:gdLst>
                <a:gd name="T0" fmla="*/ 568 w 691"/>
                <a:gd name="T1" fmla="*/ 259 h 345"/>
                <a:gd name="T2" fmla="*/ 568 w 691"/>
                <a:gd name="T3" fmla="*/ 345 h 345"/>
                <a:gd name="T4" fmla="*/ 691 w 691"/>
                <a:gd name="T5" fmla="*/ 173 h 345"/>
                <a:gd name="T6" fmla="*/ 568 w 691"/>
                <a:gd name="T7" fmla="*/ 0 h 345"/>
                <a:gd name="T8" fmla="*/ 568 w 691"/>
                <a:gd name="T9" fmla="*/ 86 h 345"/>
                <a:gd name="T10" fmla="*/ 121 w 691"/>
                <a:gd name="T11" fmla="*/ 86 h 345"/>
                <a:gd name="T12" fmla="*/ 121 w 691"/>
                <a:gd name="T13" fmla="*/ 0 h 345"/>
                <a:gd name="T14" fmla="*/ 0 w 691"/>
                <a:gd name="T15" fmla="*/ 173 h 345"/>
                <a:gd name="T16" fmla="*/ 121 w 691"/>
                <a:gd name="T17" fmla="*/ 345 h 345"/>
                <a:gd name="T18" fmla="*/ 121 w 691"/>
                <a:gd name="T19" fmla="*/ 259 h 345"/>
                <a:gd name="T20" fmla="*/ 568 w 691"/>
                <a:gd name="T21" fmla="*/ 25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1" h="345">
                  <a:moveTo>
                    <a:pt x="568" y="259"/>
                  </a:moveTo>
                  <a:lnTo>
                    <a:pt x="568" y="345"/>
                  </a:lnTo>
                  <a:lnTo>
                    <a:pt x="691" y="173"/>
                  </a:lnTo>
                  <a:lnTo>
                    <a:pt x="568" y="0"/>
                  </a:lnTo>
                  <a:lnTo>
                    <a:pt x="568" y="86"/>
                  </a:lnTo>
                  <a:lnTo>
                    <a:pt x="121" y="86"/>
                  </a:lnTo>
                  <a:lnTo>
                    <a:pt x="121" y="0"/>
                  </a:lnTo>
                  <a:lnTo>
                    <a:pt x="0" y="173"/>
                  </a:lnTo>
                  <a:lnTo>
                    <a:pt x="121" y="345"/>
                  </a:lnTo>
                  <a:lnTo>
                    <a:pt x="121" y="259"/>
                  </a:lnTo>
                  <a:lnTo>
                    <a:pt x="568" y="259"/>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67" name="Rectangle 12"/>
            <p:cNvSpPr>
              <a:spLocks noChangeArrowheads="1"/>
            </p:cNvSpPr>
            <p:nvPr/>
          </p:nvSpPr>
          <p:spPr bwMode="auto">
            <a:xfrm>
              <a:off x="4132" y="1677"/>
              <a:ext cx="2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a:solidFill>
                    <a:srgbClr val="000000"/>
                  </a:solidFill>
                  <a:latin typeface="+mn-lt"/>
                </a:rPr>
                <a:t>HTML/</a:t>
              </a:r>
              <a:endParaRPr lang="de-DE" altLang="en-US" sz="1000">
                <a:latin typeface="+mn-lt"/>
              </a:endParaRPr>
            </a:p>
          </p:txBody>
        </p:sp>
        <p:sp>
          <p:nvSpPr>
            <p:cNvPr id="68" name="Rectangle 13"/>
            <p:cNvSpPr>
              <a:spLocks noChangeArrowheads="1"/>
            </p:cNvSpPr>
            <p:nvPr/>
          </p:nvSpPr>
          <p:spPr bwMode="auto">
            <a:xfrm>
              <a:off x="4081" y="1751"/>
              <a:ext cx="2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a:solidFill>
                    <a:srgbClr val="000000"/>
                  </a:solidFill>
                  <a:latin typeface="+mn-lt"/>
                </a:rPr>
                <a:t>XFORMS</a:t>
              </a:r>
              <a:endParaRPr lang="de-DE" altLang="en-US" sz="1000">
                <a:latin typeface="+mn-lt"/>
              </a:endParaRPr>
            </a:p>
          </p:txBody>
        </p:sp>
        <p:sp>
          <p:nvSpPr>
            <p:cNvPr id="69" name="Rectangle 14"/>
            <p:cNvSpPr>
              <a:spLocks noChangeArrowheads="1"/>
            </p:cNvSpPr>
            <p:nvPr/>
          </p:nvSpPr>
          <p:spPr bwMode="auto">
            <a:xfrm>
              <a:off x="1424" y="1854"/>
              <a:ext cx="2497" cy="236"/>
            </a:xfrm>
            <a:prstGeom prst="rect">
              <a:avLst/>
            </a:prstGeom>
            <a:solidFill>
              <a:srgbClr val="FFFFFF"/>
            </a:solidFill>
            <a:ln w="3175">
              <a:solidFill>
                <a:srgbClr val="000000"/>
              </a:solidFill>
              <a:miter lim="800000"/>
              <a:headEnd/>
              <a:tailEnd/>
            </a:ln>
          </p:spPr>
          <p:txBody>
            <a:bodyPr anchor="ctr"/>
            <a:lstStyle/>
            <a:p>
              <a:pPr algn="ctr"/>
              <a:r>
                <a:rPr lang="en-US" sz="1000" b="1" dirty="0" smtClean="0">
                  <a:solidFill>
                    <a:srgbClr val="000000"/>
                  </a:solidFill>
                  <a:latin typeface="+mn-lt"/>
                </a:rPr>
                <a:t>Form Service </a:t>
              </a:r>
              <a:r>
                <a:rPr lang="fr-FR" sz="1000" dirty="0" smtClean="0">
                  <a:solidFill>
                    <a:srgbClr val="000000"/>
                  </a:solidFill>
                  <a:latin typeface="+mn-lt"/>
                </a:rPr>
                <a:t>validation (check at browser </a:t>
              </a:r>
              <a:r>
                <a:rPr lang="en-US" sz="1000" dirty="0" smtClean="0">
                  <a:solidFill>
                    <a:srgbClr val="000000"/>
                  </a:solidFill>
                  <a:latin typeface="+mn-lt"/>
                </a:rPr>
                <a:t>level – store, restore, print)</a:t>
              </a:r>
              <a:endParaRPr lang="en-US" sz="1000" dirty="0">
                <a:solidFill>
                  <a:srgbClr val="000000"/>
                </a:solidFill>
                <a:latin typeface="+mn-lt"/>
              </a:endParaRPr>
            </a:p>
          </p:txBody>
        </p:sp>
        <p:sp>
          <p:nvSpPr>
            <p:cNvPr id="74" name="Rectangle 19"/>
            <p:cNvSpPr>
              <a:spLocks noChangeArrowheads="1"/>
            </p:cNvSpPr>
            <p:nvPr/>
          </p:nvSpPr>
          <p:spPr bwMode="auto">
            <a:xfrm>
              <a:off x="1336" y="2531"/>
              <a:ext cx="2718" cy="247"/>
            </a:xfrm>
            <a:prstGeom prst="rect">
              <a:avLst/>
            </a:prstGeom>
            <a:solidFill>
              <a:srgbClr val="E2E2E2"/>
            </a:solidFill>
            <a:ln w="3175">
              <a:solidFill>
                <a:srgbClr val="000000"/>
              </a:solidFill>
              <a:miter lim="800000"/>
              <a:headEnd/>
              <a:tailEnd/>
            </a:ln>
          </p:spPr>
          <p:txBody>
            <a:bodyPr/>
            <a:lstStyle/>
            <a:p>
              <a:endParaRPr lang="en-GB" sz="1000">
                <a:latin typeface="+mn-lt"/>
              </a:endParaRPr>
            </a:p>
          </p:txBody>
        </p:sp>
        <p:sp>
          <p:nvSpPr>
            <p:cNvPr id="76" name="Rectangle 21"/>
            <p:cNvSpPr>
              <a:spLocks noChangeArrowheads="1"/>
            </p:cNvSpPr>
            <p:nvPr/>
          </p:nvSpPr>
          <p:spPr bwMode="auto">
            <a:xfrm>
              <a:off x="1392" y="2576"/>
              <a:ext cx="26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de-DE" altLang="en-US" sz="1000" b="1" dirty="0" smtClean="0">
                  <a:solidFill>
                    <a:srgbClr val="000000"/>
                  </a:solidFill>
                  <a:latin typeface="+mn-lt"/>
                </a:rPr>
                <a:t>Business logic: </a:t>
              </a:r>
            </a:p>
            <a:p>
              <a:r>
                <a:rPr lang="de-DE" altLang="en-US" sz="1000" dirty="0" smtClean="0">
                  <a:solidFill>
                    <a:srgbClr val="000000"/>
                  </a:solidFill>
                  <a:latin typeface="+mn-lt"/>
                </a:rPr>
                <a:t>Validation </a:t>
              </a:r>
              <a:r>
                <a:rPr lang="de-DE" altLang="en-US" sz="1000" dirty="0">
                  <a:solidFill>
                    <a:srgbClr val="000000"/>
                  </a:solidFill>
                  <a:latin typeface="+mn-lt"/>
                </a:rPr>
                <a:t>(semantc, complete), Signature proof (MOA-SP), sending</a:t>
              </a:r>
              <a:endParaRPr lang="de-DE" altLang="en-US" sz="1000" dirty="0">
                <a:latin typeface="+mn-lt"/>
              </a:endParaRPr>
            </a:p>
          </p:txBody>
        </p:sp>
        <p:sp>
          <p:nvSpPr>
            <p:cNvPr id="78" name="Freeform 23"/>
            <p:cNvSpPr>
              <a:spLocks/>
            </p:cNvSpPr>
            <p:nvPr/>
          </p:nvSpPr>
          <p:spPr bwMode="auto">
            <a:xfrm>
              <a:off x="3315" y="2047"/>
              <a:ext cx="443" cy="478"/>
            </a:xfrm>
            <a:custGeom>
              <a:avLst/>
              <a:gdLst>
                <a:gd name="T0" fmla="*/ 122 w 485"/>
                <a:gd name="T1" fmla="*/ 407 h 493"/>
                <a:gd name="T2" fmla="*/ 0 w 485"/>
                <a:gd name="T3" fmla="*/ 407 h 493"/>
                <a:gd name="T4" fmla="*/ 243 w 485"/>
                <a:gd name="T5" fmla="*/ 493 h 493"/>
                <a:gd name="T6" fmla="*/ 485 w 485"/>
                <a:gd name="T7" fmla="*/ 407 h 493"/>
                <a:gd name="T8" fmla="*/ 364 w 485"/>
                <a:gd name="T9" fmla="*/ 407 h 493"/>
                <a:gd name="T10" fmla="*/ 364 w 485"/>
                <a:gd name="T11" fmla="*/ 88 h 493"/>
                <a:gd name="T12" fmla="*/ 485 w 485"/>
                <a:gd name="T13" fmla="*/ 88 h 493"/>
                <a:gd name="T14" fmla="*/ 243 w 485"/>
                <a:gd name="T15" fmla="*/ 0 h 493"/>
                <a:gd name="T16" fmla="*/ 0 w 485"/>
                <a:gd name="T17" fmla="*/ 88 h 493"/>
                <a:gd name="T18" fmla="*/ 122 w 485"/>
                <a:gd name="T19" fmla="*/ 88 h 493"/>
                <a:gd name="T20" fmla="*/ 122 w 485"/>
                <a:gd name="T21"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493">
                  <a:moveTo>
                    <a:pt x="122" y="407"/>
                  </a:moveTo>
                  <a:lnTo>
                    <a:pt x="0" y="407"/>
                  </a:lnTo>
                  <a:lnTo>
                    <a:pt x="243" y="493"/>
                  </a:lnTo>
                  <a:lnTo>
                    <a:pt x="485" y="407"/>
                  </a:lnTo>
                  <a:lnTo>
                    <a:pt x="364" y="407"/>
                  </a:lnTo>
                  <a:lnTo>
                    <a:pt x="364" y="88"/>
                  </a:lnTo>
                  <a:lnTo>
                    <a:pt x="485" y="88"/>
                  </a:lnTo>
                  <a:lnTo>
                    <a:pt x="243" y="0"/>
                  </a:lnTo>
                  <a:lnTo>
                    <a:pt x="0" y="88"/>
                  </a:lnTo>
                  <a:lnTo>
                    <a:pt x="122" y="88"/>
                  </a:lnTo>
                  <a:lnTo>
                    <a:pt x="122" y="407"/>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79" name="Rectangle 24"/>
            <p:cNvSpPr>
              <a:spLocks noChangeArrowheads="1"/>
            </p:cNvSpPr>
            <p:nvPr/>
          </p:nvSpPr>
          <p:spPr bwMode="auto">
            <a:xfrm rot="16200000">
              <a:off x="3323" y="2193"/>
              <a:ext cx="4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00000"/>
                </a:lnSpc>
                <a:spcBef>
                  <a:spcPct val="0"/>
                </a:spcBef>
                <a:buFontTx/>
                <a:buNone/>
              </a:pPr>
              <a:r>
                <a:rPr lang="de-DE" altLang="en-US" sz="1000" b="1" dirty="0">
                  <a:solidFill>
                    <a:srgbClr val="000000"/>
                  </a:solidFill>
                  <a:latin typeface="+mn-lt"/>
                </a:rPr>
                <a:t>XML (Olapp</a:t>
              </a:r>
              <a:r>
                <a:rPr lang="de-DE" altLang="en-US" sz="1000" b="1" dirty="0" smtClean="0">
                  <a:solidFill>
                    <a:srgbClr val="000000"/>
                  </a:solidFill>
                  <a:latin typeface="+mn-lt"/>
                </a:rPr>
                <a:t>)</a:t>
              </a:r>
            </a:p>
            <a:p>
              <a:pPr algn="ctr">
                <a:lnSpc>
                  <a:spcPct val="100000"/>
                </a:lnSpc>
                <a:spcBef>
                  <a:spcPct val="0"/>
                </a:spcBef>
                <a:buFontTx/>
                <a:buNone/>
              </a:pPr>
              <a:r>
                <a:rPr lang="de-DE" altLang="en-US" sz="1000" b="1" dirty="0" smtClean="0">
                  <a:solidFill>
                    <a:srgbClr val="000000"/>
                  </a:solidFill>
                  <a:latin typeface="+mn-lt"/>
                </a:rPr>
                <a:t>VALIDATE</a:t>
              </a:r>
              <a:endParaRPr lang="de-DE" altLang="en-US" sz="1000" dirty="0">
                <a:latin typeface="+mn-lt"/>
              </a:endParaRPr>
            </a:p>
          </p:txBody>
        </p:sp>
        <p:sp>
          <p:nvSpPr>
            <p:cNvPr id="81" name="Freeform 26"/>
            <p:cNvSpPr>
              <a:spLocks/>
            </p:cNvSpPr>
            <p:nvPr/>
          </p:nvSpPr>
          <p:spPr bwMode="auto">
            <a:xfrm>
              <a:off x="4054" y="2477"/>
              <a:ext cx="734" cy="363"/>
            </a:xfrm>
            <a:custGeom>
              <a:avLst/>
              <a:gdLst>
                <a:gd name="T0" fmla="*/ 675 w 802"/>
                <a:gd name="T1" fmla="*/ 272 h 363"/>
                <a:gd name="T2" fmla="*/ 675 w 802"/>
                <a:gd name="T3" fmla="*/ 363 h 363"/>
                <a:gd name="T4" fmla="*/ 802 w 802"/>
                <a:gd name="T5" fmla="*/ 181 h 363"/>
                <a:gd name="T6" fmla="*/ 675 w 802"/>
                <a:gd name="T7" fmla="*/ 0 h 363"/>
                <a:gd name="T8" fmla="*/ 675 w 802"/>
                <a:gd name="T9" fmla="*/ 90 h 363"/>
                <a:gd name="T10" fmla="*/ 127 w 802"/>
                <a:gd name="T11" fmla="*/ 90 h 363"/>
                <a:gd name="T12" fmla="*/ 127 w 802"/>
                <a:gd name="T13" fmla="*/ 0 h 363"/>
                <a:gd name="T14" fmla="*/ 0 w 802"/>
                <a:gd name="T15" fmla="*/ 181 h 363"/>
                <a:gd name="T16" fmla="*/ 127 w 802"/>
                <a:gd name="T17" fmla="*/ 363 h 363"/>
                <a:gd name="T18" fmla="*/ 127 w 802"/>
                <a:gd name="T19" fmla="*/ 272 h 363"/>
                <a:gd name="T20" fmla="*/ 675 w 802"/>
                <a:gd name="T21" fmla="*/ 2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2" h="363">
                  <a:moveTo>
                    <a:pt x="675" y="272"/>
                  </a:moveTo>
                  <a:lnTo>
                    <a:pt x="675" y="363"/>
                  </a:lnTo>
                  <a:lnTo>
                    <a:pt x="802" y="181"/>
                  </a:lnTo>
                  <a:lnTo>
                    <a:pt x="675" y="0"/>
                  </a:lnTo>
                  <a:lnTo>
                    <a:pt x="675" y="90"/>
                  </a:lnTo>
                  <a:lnTo>
                    <a:pt x="127" y="90"/>
                  </a:lnTo>
                  <a:lnTo>
                    <a:pt x="127" y="0"/>
                  </a:lnTo>
                  <a:lnTo>
                    <a:pt x="0" y="181"/>
                  </a:lnTo>
                  <a:lnTo>
                    <a:pt x="127" y="363"/>
                  </a:lnTo>
                  <a:lnTo>
                    <a:pt x="127" y="272"/>
                  </a:lnTo>
                  <a:lnTo>
                    <a:pt x="675" y="272"/>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82" name="Rectangle 27"/>
            <p:cNvSpPr>
              <a:spLocks noChangeArrowheads="1"/>
            </p:cNvSpPr>
            <p:nvPr/>
          </p:nvSpPr>
          <p:spPr bwMode="auto">
            <a:xfrm>
              <a:off x="4228" y="2584"/>
              <a:ext cx="3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XML/Olapp</a:t>
              </a:r>
              <a:endParaRPr lang="de-DE" altLang="en-US" sz="1000" dirty="0">
                <a:latin typeface="+mn-lt"/>
              </a:endParaRPr>
            </a:p>
          </p:txBody>
        </p:sp>
        <p:sp>
          <p:nvSpPr>
            <p:cNvPr id="83" name="Rectangle 28"/>
            <p:cNvSpPr>
              <a:spLocks noChangeArrowheads="1"/>
            </p:cNvSpPr>
            <p:nvPr/>
          </p:nvSpPr>
          <p:spPr bwMode="auto">
            <a:xfrm>
              <a:off x="4171" y="2657"/>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validate, send</a:t>
              </a:r>
              <a:endParaRPr lang="de-DE" altLang="en-US" sz="1000" dirty="0">
                <a:latin typeface="+mn-lt"/>
              </a:endParaRPr>
            </a:p>
          </p:txBody>
        </p:sp>
        <p:sp>
          <p:nvSpPr>
            <p:cNvPr id="84" name="Rectangle 29"/>
            <p:cNvSpPr>
              <a:spLocks noChangeArrowheads="1"/>
            </p:cNvSpPr>
            <p:nvPr/>
          </p:nvSpPr>
          <p:spPr bwMode="auto">
            <a:xfrm>
              <a:off x="1857" y="3158"/>
              <a:ext cx="2653" cy="214"/>
            </a:xfrm>
            <a:prstGeom prst="rect">
              <a:avLst/>
            </a:prstGeom>
            <a:solidFill>
              <a:srgbClr val="FFFFB9"/>
            </a:solidFill>
            <a:ln w="3175">
              <a:solidFill>
                <a:srgbClr val="000000"/>
              </a:solidFill>
              <a:miter lim="800000"/>
              <a:headEnd/>
              <a:tailEnd/>
            </a:ln>
          </p:spPr>
          <p:txBody>
            <a:bodyPr/>
            <a:lstStyle/>
            <a:p>
              <a:endParaRPr lang="en-GB" sz="1000">
                <a:latin typeface="+mn-lt"/>
              </a:endParaRPr>
            </a:p>
          </p:txBody>
        </p:sp>
        <p:sp>
          <p:nvSpPr>
            <p:cNvPr id="85" name="Rectangle 30"/>
            <p:cNvSpPr>
              <a:spLocks noChangeArrowheads="1"/>
            </p:cNvSpPr>
            <p:nvPr/>
          </p:nvSpPr>
          <p:spPr bwMode="auto">
            <a:xfrm>
              <a:off x="2591" y="3221"/>
              <a:ext cx="11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en-US" sz="1000" dirty="0">
                  <a:solidFill>
                    <a:srgbClr val="000000"/>
                  </a:solidFill>
                  <a:latin typeface="+mn-lt"/>
                </a:rPr>
                <a:t>Dispatcher (Inbox and </a:t>
              </a:r>
              <a:r>
                <a:rPr lang="de-DE" altLang="en-US" sz="1000" dirty="0" smtClean="0">
                  <a:solidFill>
                    <a:srgbClr val="000000"/>
                  </a:solidFill>
                  <a:latin typeface="+mn-lt"/>
                </a:rPr>
                <a:t>confirmation)</a:t>
              </a:r>
              <a:endParaRPr lang="de-DE" altLang="en-US" sz="1000" dirty="0">
                <a:solidFill>
                  <a:srgbClr val="000000"/>
                </a:solidFill>
                <a:latin typeface="+mn-lt"/>
              </a:endParaRPr>
            </a:p>
          </p:txBody>
        </p:sp>
        <p:sp>
          <p:nvSpPr>
            <p:cNvPr id="86" name="Rectangle 31"/>
            <p:cNvSpPr>
              <a:spLocks noChangeArrowheads="1"/>
            </p:cNvSpPr>
            <p:nvPr/>
          </p:nvSpPr>
          <p:spPr bwMode="auto">
            <a:xfrm>
              <a:off x="3415" y="2859"/>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endParaRPr lang="de-DE" altLang="en-US" sz="1000" dirty="0">
                <a:latin typeface="+mn-lt"/>
              </a:endParaRPr>
            </a:p>
          </p:txBody>
        </p:sp>
        <p:sp>
          <p:nvSpPr>
            <p:cNvPr id="88" name="Rectangle 33"/>
            <p:cNvSpPr>
              <a:spLocks noChangeArrowheads="1"/>
            </p:cNvSpPr>
            <p:nvPr/>
          </p:nvSpPr>
          <p:spPr bwMode="auto">
            <a:xfrm>
              <a:off x="4785" y="2495"/>
              <a:ext cx="609" cy="319"/>
            </a:xfrm>
            <a:prstGeom prst="rect">
              <a:avLst/>
            </a:prstGeom>
            <a:solidFill>
              <a:srgbClr val="FFFFFF"/>
            </a:solidFill>
            <a:ln w="3175">
              <a:solidFill>
                <a:srgbClr val="000000"/>
              </a:solidFill>
              <a:miter lim="800000"/>
              <a:headEnd/>
              <a:tailEnd/>
            </a:ln>
          </p:spPr>
          <p:txBody>
            <a:bodyPr anchor="ctr"/>
            <a:lstStyle/>
            <a:p>
              <a:r>
                <a:rPr lang="en-US" sz="1000" dirty="0" smtClean="0">
                  <a:solidFill>
                    <a:srgbClr val="000000"/>
                  </a:solidFill>
                  <a:latin typeface="+mn-lt"/>
                </a:rPr>
                <a:t>External Partner</a:t>
              </a:r>
              <a:endParaRPr lang="en-US" sz="1000" dirty="0">
                <a:solidFill>
                  <a:srgbClr val="000000"/>
                </a:solidFill>
                <a:latin typeface="+mn-lt"/>
              </a:endParaRPr>
            </a:p>
          </p:txBody>
        </p:sp>
        <p:sp>
          <p:nvSpPr>
            <p:cNvPr id="90" name="Freeform 35"/>
            <p:cNvSpPr>
              <a:spLocks/>
            </p:cNvSpPr>
            <p:nvPr/>
          </p:nvSpPr>
          <p:spPr bwMode="auto">
            <a:xfrm>
              <a:off x="2762" y="2778"/>
              <a:ext cx="437" cy="380"/>
            </a:xfrm>
            <a:custGeom>
              <a:avLst/>
              <a:gdLst>
                <a:gd name="T0" fmla="*/ 110 w 437"/>
                <a:gd name="T1" fmla="*/ 303 h 380"/>
                <a:gd name="T2" fmla="*/ 0 w 437"/>
                <a:gd name="T3" fmla="*/ 303 h 380"/>
                <a:gd name="T4" fmla="*/ 219 w 437"/>
                <a:gd name="T5" fmla="*/ 380 h 380"/>
                <a:gd name="T6" fmla="*/ 437 w 437"/>
                <a:gd name="T7" fmla="*/ 303 h 380"/>
                <a:gd name="T8" fmla="*/ 328 w 437"/>
                <a:gd name="T9" fmla="*/ 303 h 380"/>
                <a:gd name="T10" fmla="*/ 328 w 437"/>
                <a:gd name="T11" fmla="*/ 79 h 380"/>
                <a:gd name="T12" fmla="*/ 437 w 437"/>
                <a:gd name="T13" fmla="*/ 79 h 380"/>
                <a:gd name="T14" fmla="*/ 219 w 437"/>
                <a:gd name="T15" fmla="*/ 0 h 380"/>
                <a:gd name="T16" fmla="*/ 0 w 437"/>
                <a:gd name="T17" fmla="*/ 79 h 380"/>
                <a:gd name="T18" fmla="*/ 110 w 437"/>
                <a:gd name="T19" fmla="*/ 79 h 380"/>
                <a:gd name="T20" fmla="*/ 110 w 437"/>
                <a:gd name="T21" fmla="*/ 30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380">
                  <a:moveTo>
                    <a:pt x="110" y="303"/>
                  </a:moveTo>
                  <a:lnTo>
                    <a:pt x="0" y="303"/>
                  </a:lnTo>
                  <a:lnTo>
                    <a:pt x="219" y="380"/>
                  </a:lnTo>
                  <a:lnTo>
                    <a:pt x="437" y="303"/>
                  </a:lnTo>
                  <a:lnTo>
                    <a:pt x="328" y="303"/>
                  </a:lnTo>
                  <a:lnTo>
                    <a:pt x="328" y="79"/>
                  </a:lnTo>
                  <a:lnTo>
                    <a:pt x="437" y="79"/>
                  </a:lnTo>
                  <a:lnTo>
                    <a:pt x="219" y="0"/>
                  </a:lnTo>
                  <a:lnTo>
                    <a:pt x="0" y="79"/>
                  </a:lnTo>
                  <a:lnTo>
                    <a:pt x="110" y="79"/>
                  </a:lnTo>
                  <a:lnTo>
                    <a:pt x="110" y="303"/>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91" name="Rectangle 36"/>
            <p:cNvSpPr>
              <a:spLocks noChangeArrowheads="1"/>
            </p:cNvSpPr>
            <p:nvPr/>
          </p:nvSpPr>
          <p:spPr bwMode="auto">
            <a:xfrm rot="16200000">
              <a:off x="2810" y="2854"/>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00000"/>
                </a:lnSpc>
                <a:spcBef>
                  <a:spcPct val="0"/>
                </a:spcBef>
                <a:buFontTx/>
                <a:buNone/>
              </a:pPr>
              <a:r>
                <a:rPr lang="de-DE" altLang="en-US" sz="1000" b="1" dirty="0">
                  <a:solidFill>
                    <a:srgbClr val="000000"/>
                  </a:solidFill>
                  <a:latin typeface="+mn-lt"/>
                </a:rPr>
                <a:t>Olapp/PVP</a:t>
              </a:r>
              <a:endParaRPr lang="de-DE" altLang="en-US" sz="1000" dirty="0">
                <a:latin typeface="+mn-lt"/>
              </a:endParaRPr>
            </a:p>
          </p:txBody>
        </p:sp>
        <p:sp>
          <p:nvSpPr>
            <p:cNvPr id="92" name="Rectangle 37"/>
            <p:cNvSpPr>
              <a:spLocks noChangeArrowheads="1"/>
            </p:cNvSpPr>
            <p:nvPr/>
          </p:nvSpPr>
          <p:spPr bwMode="auto">
            <a:xfrm>
              <a:off x="1840" y="3625"/>
              <a:ext cx="1043" cy="328"/>
            </a:xfrm>
            <a:prstGeom prst="rect">
              <a:avLst/>
            </a:prstGeom>
            <a:solidFill>
              <a:srgbClr val="FFE6BF"/>
            </a:solidFill>
            <a:ln w="3175">
              <a:solidFill>
                <a:srgbClr val="000000"/>
              </a:solidFill>
              <a:miter lim="800000"/>
              <a:headEnd/>
              <a:tailEnd/>
            </a:ln>
          </p:spPr>
          <p:txBody>
            <a:bodyPr/>
            <a:lstStyle/>
            <a:p>
              <a:endParaRPr lang="en-GB" sz="1000">
                <a:latin typeface="+mn-lt"/>
              </a:endParaRPr>
            </a:p>
          </p:txBody>
        </p:sp>
        <p:sp>
          <p:nvSpPr>
            <p:cNvPr id="93" name="Rectangle 38"/>
            <p:cNvSpPr>
              <a:spLocks noChangeArrowheads="1"/>
            </p:cNvSpPr>
            <p:nvPr/>
          </p:nvSpPr>
          <p:spPr bwMode="auto">
            <a:xfrm>
              <a:off x="1973" y="3701"/>
              <a:ext cx="81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de-DE" altLang="en-US" sz="1000" dirty="0">
                  <a:solidFill>
                    <a:srgbClr val="000000"/>
                  </a:solidFill>
                  <a:latin typeface="+mn-lt"/>
                </a:rPr>
                <a:t>Back-Office </a:t>
              </a:r>
              <a:r>
                <a:rPr lang="de-DE" altLang="en-US" sz="1000" dirty="0" smtClean="0">
                  <a:solidFill>
                    <a:srgbClr val="000000"/>
                  </a:solidFill>
                  <a:latin typeface="+mn-lt"/>
                </a:rPr>
                <a:t>application</a:t>
              </a:r>
              <a:endParaRPr lang="de-DE" altLang="en-US" sz="1000" dirty="0">
                <a:solidFill>
                  <a:srgbClr val="000000"/>
                </a:solidFill>
                <a:latin typeface="+mn-lt"/>
              </a:endParaRPr>
            </a:p>
          </p:txBody>
        </p:sp>
        <p:sp>
          <p:nvSpPr>
            <p:cNvPr id="94" name="Rectangle 39"/>
            <p:cNvSpPr>
              <a:spLocks noChangeArrowheads="1"/>
            </p:cNvSpPr>
            <p:nvPr/>
          </p:nvSpPr>
          <p:spPr bwMode="auto">
            <a:xfrm>
              <a:off x="2045" y="3789"/>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endParaRPr lang="de-DE" altLang="en-US" sz="1000" dirty="0">
                <a:latin typeface="+mn-lt"/>
              </a:endParaRPr>
            </a:p>
          </p:txBody>
        </p:sp>
        <p:sp>
          <p:nvSpPr>
            <p:cNvPr id="95" name="Rectangle 40"/>
            <p:cNvSpPr>
              <a:spLocks noChangeArrowheads="1"/>
            </p:cNvSpPr>
            <p:nvPr/>
          </p:nvSpPr>
          <p:spPr bwMode="auto">
            <a:xfrm>
              <a:off x="3459" y="3625"/>
              <a:ext cx="1042" cy="328"/>
            </a:xfrm>
            <a:prstGeom prst="rect">
              <a:avLst/>
            </a:prstGeom>
            <a:solidFill>
              <a:srgbClr val="FFE6BF"/>
            </a:solidFill>
            <a:ln w="3175">
              <a:solidFill>
                <a:srgbClr val="000000"/>
              </a:solidFill>
              <a:miter lim="800000"/>
              <a:headEnd/>
              <a:tailEnd/>
            </a:ln>
          </p:spPr>
          <p:txBody>
            <a:bodyPr/>
            <a:lstStyle/>
            <a:p>
              <a:endParaRPr lang="en-GB" sz="1000">
                <a:latin typeface="+mn-lt"/>
              </a:endParaRPr>
            </a:p>
          </p:txBody>
        </p:sp>
        <p:sp>
          <p:nvSpPr>
            <p:cNvPr id="96" name="Rectangle 41"/>
            <p:cNvSpPr>
              <a:spLocks noChangeArrowheads="1"/>
            </p:cNvSpPr>
            <p:nvPr/>
          </p:nvSpPr>
          <p:spPr bwMode="auto">
            <a:xfrm>
              <a:off x="3576" y="3690"/>
              <a:ext cx="7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00000"/>
                </a:lnSpc>
                <a:spcBef>
                  <a:spcPct val="0"/>
                </a:spcBef>
                <a:buFontTx/>
                <a:buNone/>
              </a:pPr>
              <a:r>
                <a:rPr lang="de-AT" altLang="en-US" sz="1000" dirty="0" smtClean="0">
                  <a:solidFill>
                    <a:srgbClr val="000000"/>
                  </a:solidFill>
                  <a:latin typeface="+mn-lt"/>
                </a:rPr>
                <a:t>Workflow, applications,etc.</a:t>
              </a:r>
              <a:endParaRPr lang="de-DE" altLang="en-US" sz="1000" dirty="0">
                <a:solidFill>
                  <a:srgbClr val="000000"/>
                </a:solidFill>
                <a:latin typeface="+mn-lt"/>
              </a:endParaRPr>
            </a:p>
          </p:txBody>
        </p:sp>
        <p:sp>
          <p:nvSpPr>
            <p:cNvPr id="97" name="Freeform 42"/>
            <p:cNvSpPr>
              <a:spLocks/>
            </p:cNvSpPr>
            <p:nvPr/>
          </p:nvSpPr>
          <p:spPr bwMode="auto">
            <a:xfrm>
              <a:off x="2154" y="3245"/>
              <a:ext cx="437" cy="380"/>
            </a:xfrm>
            <a:custGeom>
              <a:avLst/>
              <a:gdLst>
                <a:gd name="T0" fmla="*/ 111 w 437"/>
                <a:gd name="T1" fmla="*/ 303 h 380"/>
                <a:gd name="T2" fmla="*/ 0 w 437"/>
                <a:gd name="T3" fmla="*/ 303 h 380"/>
                <a:gd name="T4" fmla="*/ 220 w 437"/>
                <a:gd name="T5" fmla="*/ 380 h 380"/>
                <a:gd name="T6" fmla="*/ 437 w 437"/>
                <a:gd name="T7" fmla="*/ 303 h 380"/>
                <a:gd name="T8" fmla="*/ 328 w 437"/>
                <a:gd name="T9" fmla="*/ 303 h 380"/>
                <a:gd name="T10" fmla="*/ 328 w 437"/>
                <a:gd name="T11" fmla="*/ 77 h 380"/>
                <a:gd name="T12" fmla="*/ 437 w 437"/>
                <a:gd name="T13" fmla="*/ 77 h 380"/>
                <a:gd name="T14" fmla="*/ 220 w 437"/>
                <a:gd name="T15" fmla="*/ 0 h 380"/>
                <a:gd name="T16" fmla="*/ 0 w 437"/>
                <a:gd name="T17" fmla="*/ 77 h 380"/>
                <a:gd name="T18" fmla="*/ 111 w 437"/>
                <a:gd name="T19" fmla="*/ 77 h 380"/>
                <a:gd name="T20" fmla="*/ 111 w 437"/>
                <a:gd name="T21" fmla="*/ 30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380">
                  <a:moveTo>
                    <a:pt x="111" y="303"/>
                  </a:moveTo>
                  <a:lnTo>
                    <a:pt x="0" y="303"/>
                  </a:lnTo>
                  <a:lnTo>
                    <a:pt x="220" y="380"/>
                  </a:lnTo>
                  <a:lnTo>
                    <a:pt x="437" y="303"/>
                  </a:lnTo>
                  <a:lnTo>
                    <a:pt x="328" y="303"/>
                  </a:lnTo>
                  <a:lnTo>
                    <a:pt x="328" y="77"/>
                  </a:lnTo>
                  <a:lnTo>
                    <a:pt x="437" y="77"/>
                  </a:lnTo>
                  <a:lnTo>
                    <a:pt x="220" y="0"/>
                  </a:lnTo>
                  <a:lnTo>
                    <a:pt x="0" y="77"/>
                  </a:lnTo>
                  <a:lnTo>
                    <a:pt x="111" y="77"/>
                  </a:lnTo>
                  <a:lnTo>
                    <a:pt x="111" y="303"/>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98" name="Rectangle 43"/>
            <p:cNvSpPr>
              <a:spLocks noChangeArrowheads="1"/>
            </p:cNvSpPr>
            <p:nvPr/>
          </p:nvSpPr>
          <p:spPr bwMode="auto">
            <a:xfrm rot="16200000">
              <a:off x="2206" y="3385"/>
              <a:ext cx="3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Olapp/PVP</a:t>
              </a:r>
              <a:endParaRPr lang="de-DE" altLang="en-US" sz="1000" dirty="0">
                <a:latin typeface="+mn-lt"/>
              </a:endParaRPr>
            </a:p>
          </p:txBody>
        </p:sp>
        <p:sp>
          <p:nvSpPr>
            <p:cNvPr id="99" name="Freeform 44"/>
            <p:cNvSpPr>
              <a:spLocks/>
            </p:cNvSpPr>
            <p:nvPr/>
          </p:nvSpPr>
          <p:spPr bwMode="auto">
            <a:xfrm>
              <a:off x="3758" y="3245"/>
              <a:ext cx="437" cy="380"/>
            </a:xfrm>
            <a:custGeom>
              <a:avLst/>
              <a:gdLst>
                <a:gd name="T0" fmla="*/ 108 w 437"/>
                <a:gd name="T1" fmla="*/ 303 h 380"/>
                <a:gd name="T2" fmla="*/ 0 w 437"/>
                <a:gd name="T3" fmla="*/ 303 h 380"/>
                <a:gd name="T4" fmla="*/ 219 w 437"/>
                <a:gd name="T5" fmla="*/ 380 h 380"/>
                <a:gd name="T6" fmla="*/ 437 w 437"/>
                <a:gd name="T7" fmla="*/ 303 h 380"/>
                <a:gd name="T8" fmla="*/ 328 w 437"/>
                <a:gd name="T9" fmla="*/ 303 h 380"/>
                <a:gd name="T10" fmla="*/ 328 w 437"/>
                <a:gd name="T11" fmla="*/ 77 h 380"/>
                <a:gd name="T12" fmla="*/ 437 w 437"/>
                <a:gd name="T13" fmla="*/ 77 h 380"/>
                <a:gd name="T14" fmla="*/ 219 w 437"/>
                <a:gd name="T15" fmla="*/ 0 h 380"/>
                <a:gd name="T16" fmla="*/ 0 w 437"/>
                <a:gd name="T17" fmla="*/ 77 h 380"/>
                <a:gd name="T18" fmla="*/ 108 w 437"/>
                <a:gd name="T19" fmla="*/ 77 h 380"/>
                <a:gd name="T20" fmla="*/ 108 w 437"/>
                <a:gd name="T21" fmla="*/ 30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380">
                  <a:moveTo>
                    <a:pt x="108" y="303"/>
                  </a:moveTo>
                  <a:lnTo>
                    <a:pt x="0" y="303"/>
                  </a:lnTo>
                  <a:lnTo>
                    <a:pt x="219" y="380"/>
                  </a:lnTo>
                  <a:lnTo>
                    <a:pt x="437" y="303"/>
                  </a:lnTo>
                  <a:lnTo>
                    <a:pt x="328" y="303"/>
                  </a:lnTo>
                  <a:lnTo>
                    <a:pt x="328" y="77"/>
                  </a:lnTo>
                  <a:lnTo>
                    <a:pt x="437" y="77"/>
                  </a:lnTo>
                  <a:lnTo>
                    <a:pt x="219" y="0"/>
                  </a:lnTo>
                  <a:lnTo>
                    <a:pt x="0" y="77"/>
                  </a:lnTo>
                  <a:lnTo>
                    <a:pt x="108" y="77"/>
                  </a:lnTo>
                  <a:lnTo>
                    <a:pt x="108" y="303"/>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100" name="Rectangle 45"/>
            <p:cNvSpPr>
              <a:spLocks noChangeArrowheads="1"/>
            </p:cNvSpPr>
            <p:nvPr/>
          </p:nvSpPr>
          <p:spPr bwMode="auto">
            <a:xfrm rot="16200000">
              <a:off x="3805" y="3378"/>
              <a:ext cx="3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dirty="0">
                  <a:solidFill>
                    <a:srgbClr val="000000"/>
                  </a:solidFill>
                  <a:latin typeface="+mn-lt"/>
                </a:rPr>
                <a:t>Olapp/PVP</a:t>
              </a:r>
              <a:endParaRPr lang="de-DE" altLang="en-US" sz="1000" dirty="0">
                <a:latin typeface="+mn-lt"/>
              </a:endParaRPr>
            </a:p>
          </p:txBody>
        </p:sp>
        <p:sp>
          <p:nvSpPr>
            <p:cNvPr id="101" name="Freeform 46"/>
            <p:cNvSpPr>
              <a:spLocks/>
            </p:cNvSpPr>
            <p:nvPr/>
          </p:nvSpPr>
          <p:spPr bwMode="auto">
            <a:xfrm>
              <a:off x="2883" y="3655"/>
              <a:ext cx="554" cy="304"/>
            </a:xfrm>
            <a:custGeom>
              <a:avLst/>
              <a:gdLst>
                <a:gd name="T0" fmla="*/ 445 w 554"/>
                <a:gd name="T1" fmla="*/ 228 h 304"/>
                <a:gd name="T2" fmla="*/ 445 w 554"/>
                <a:gd name="T3" fmla="*/ 304 h 304"/>
                <a:gd name="T4" fmla="*/ 554 w 554"/>
                <a:gd name="T5" fmla="*/ 152 h 304"/>
                <a:gd name="T6" fmla="*/ 445 w 554"/>
                <a:gd name="T7" fmla="*/ 0 h 304"/>
                <a:gd name="T8" fmla="*/ 445 w 554"/>
                <a:gd name="T9" fmla="*/ 76 h 304"/>
                <a:gd name="T10" fmla="*/ 106 w 554"/>
                <a:gd name="T11" fmla="*/ 76 h 304"/>
                <a:gd name="T12" fmla="*/ 106 w 554"/>
                <a:gd name="T13" fmla="*/ 0 h 304"/>
                <a:gd name="T14" fmla="*/ 0 w 554"/>
                <a:gd name="T15" fmla="*/ 152 h 304"/>
                <a:gd name="T16" fmla="*/ 106 w 554"/>
                <a:gd name="T17" fmla="*/ 304 h 304"/>
                <a:gd name="T18" fmla="*/ 106 w 554"/>
                <a:gd name="T19" fmla="*/ 228 h 304"/>
                <a:gd name="T20" fmla="*/ 445 w 554"/>
                <a:gd name="T21" fmla="*/ 2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4" h="304">
                  <a:moveTo>
                    <a:pt x="445" y="228"/>
                  </a:moveTo>
                  <a:lnTo>
                    <a:pt x="445" y="304"/>
                  </a:lnTo>
                  <a:lnTo>
                    <a:pt x="554" y="152"/>
                  </a:lnTo>
                  <a:lnTo>
                    <a:pt x="445" y="0"/>
                  </a:lnTo>
                  <a:lnTo>
                    <a:pt x="445" y="76"/>
                  </a:lnTo>
                  <a:lnTo>
                    <a:pt x="106" y="76"/>
                  </a:lnTo>
                  <a:lnTo>
                    <a:pt x="106" y="0"/>
                  </a:lnTo>
                  <a:lnTo>
                    <a:pt x="0" y="152"/>
                  </a:lnTo>
                  <a:lnTo>
                    <a:pt x="106" y="304"/>
                  </a:lnTo>
                  <a:lnTo>
                    <a:pt x="106" y="228"/>
                  </a:lnTo>
                  <a:lnTo>
                    <a:pt x="445" y="228"/>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102" name="Rectangle 47"/>
            <p:cNvSpPr>
              <a:spLocks noChangeArrowheads="1"/>
            </p:cNvSpPr>
            <p:nvPr/>
          </p:nvSpPr>
          <p:spPr bwMode="auto">
            <a:xfrm>
              <a:off x="3036" y="3767"/>
              <a:ext cx="20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b="1">
                  <a:solidFill>
                    <a:srgbClr val="000000"/>
                  </a:solidFill>
                  <a:latin typeface="+mn-lt"/>
                </a:rPr>
                <a:t>Olapp</a:t>
              </a:r>
              <a:endParaRPr lang="de-DE" altLang="en-US" sz="1000">
                <a:latin typeface="+mn-lt"/>
              </a:endParaRPr>
            </a:p>
          </p:txBody>
        </p:sp>
        <p:sp>
          <p:nvSpPr>
            <p:cNvPr id="103" name="Rectangle 48"/>
            <p:cNvSpPr>
              <a:spLocks noChangeArrowheads="1"/>
            </p:cNvSpPr>
            <p:nvPr/>
          </p:nvSpPr>
          <p:spPr bwMode="auto">
            <a:xfrm>
              <a:off x="193" y="3625"/>
              <a:ext cx="1042" cy="328"/>
            </a:xfrm>
            <a:prstGeom prst="rect">
              <a:avLst/>
            </a:prstGeom>
            <a:solidFill>
              <a:srgbClr val="FFE6BF"/>
            </a:solidFill>
            <a:ln w="3175">
              <a:solidFill>
                <a:srgbClr val="000000"/>
              </a:solidFill>
              <a:miter lim="800000"/>
              <a:headEnd/>
              <a:tailEnd/>
            </a:ln>
          </p:spPr>
          <p:txBody>
            <a:bodyPr/>
            <a:lstStyle/>
            <a:p>
              <a:endParaRPr lang="en-GB" sz="1000">
                <a:latin typeface="+mn-lt"/>
              </a:endParaRPr>
            </a:p>
          </p:txBody>
        </p:sp>
        <p:sp>
          <p:nvSpPr>
            <p:cNvPr id="104" name="Rectangle 49"/>
            <p:cNvSpPr>
              <a:spLocks noChangeArrowheads="1"/>
            </p:cNvSpPr>
            <p:nvPr/>
          </p:nvSpPr>
          <p:spPr bwMode="auto">
            <a:xfrm>
              <a:off x="204" y="3657"/>
              <a:ext cx="9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de-DE" altLang="en-US" sz="1000" dirty="0">
                  <a:solidFill>
                    <a:srgbClr val="000000"/>
                  </a:solidFill>
                  <a:latin typeface="+mn-lt"/>
                </a:rPr>
                <a:t>Register, </a:t>
              </a:r>
              <a:r>
                <a:rPr lang="de-DE" altLang="en-US" sz="1000" dirty="0" smtClean="0">
                  <a:solidFill>
                    <a:srgbClr val="000000"/>
                  </a:solidFill>
                  <a:latin typeface="+mn-lt"/>
                </a:rPr>
                <a:t>Database</a:t>
              </a:r>
              <a:r>
                <a:rPr lang="de-DE" altLang="en-US" sz="1000" dirty="0">
                  <a:solidFill>
                    <a:srgbClr val="000000"/>
                  </a:solidFill>
                  <a:latin typeface="+mn-lt"/>
                </a:rPr>
                <a:t>, Lightweight Directory Access </a:t>
              </a:r>
              <a:r>
                <a:rPr lang="de-DE" altLang="en-US" sz="1000" dirty="0" smtClean="0">
                  <a:solidFill>
                    <a:srgbClr val="000000"/>
                  </a:solidFill>
                  <a:latin typeface="+mn-lt"/>
                </a:rPr>
                <a:t>Protocol (LDAP) , etc. </a:t>
              </a:r>
              <a:endParaRPr lang="de-DE" altLang="en-US" sz="1000" dirty="0">
                <a:latin typeface="+mn-lt"/>
              </a:endParaRPr>
            </a:p>
          </p:txBody>
        </p:sp>
        <p:sp>
          <p:nvSpPr>
            <p:cNvPr id="106" name="Freeform 51"/>
            <p:cNvSpPr>
              <a:spLocks/>
            </p:cNvSpPr>
            <p:nvPr/>
          </p:nvSpPr>
          <p:spPr bwMode="auto">
            <a:xfrm>
              <a:off x="1235" y="3660"/>
              <a:ext cx="605" cy="293"/>
            </a:xfrm>
            <a:custGeom>
              <a:avLst/>
              <a:gdLst>
                <a:gd name="T0" fmla="*/ 503 w 605"/>
                <a:gd name="T1" fmla="*/ 220 h 293"/>
                <a:gd name="T2" fmla="*/ 503 w 605"/>
                <a:gd name="T3" fmla="*/ 293 h 293"/>
                <a:gd name="T4" fmla="*/ 605 w 605"/>
                <a:gd name="T5" fmla="*/ 147 h 293"/>
                <a:gd name="T6" fmla="*/ 503 w 605"/>
                <a:gd name="T7" fmla="*/ 0 h 293"/>
                <a:gd name="T8" fmla="*/ 503 w 605"/>
                <a:gd name="T9" fmla="*/ 74 h 293"/>
                <a:gd name="T10" fmla="*/ 103 w 605"/>
                <a:gd name="T11" fmla="*/ 74 h 293"/>
                <a:gd name="T12" fmla="*/ 103 w 605"/>
                <a:gd name="T13" fmla="*/ 0 h 293"/>
                <a:gd name="T14" fmla="*/ 0 w 605"/>
                <a:gd name="T15" fmla="*/ 147 h 293"/>
                <a:gd name="T16" fmla="*/ 103 w 605"/>
                <a:gd name="T17" fmla="*/ 293 h 293"/>
                <a:gd name="T18" fmla="*/ 103 w 605"/>
                <a:gd name="T19" fmla="*/ 220 h 293"/>
                <a:gd name="T20" fmla="*/ 503 w 605"/>
                <a:gd name="T21" fmla="*/ 2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5" h="293">
                  <a:moveTo>
                    <a:pt x="503" y="220"/>
                  </a:moveTo>
                  <a:lnTo>
                    <a:pt x="503" y="293"/>
                  </a:lnTo>
                  <a:lnTo>
                    <a:pt x="605" y="147"/>
                  </a:lnTo>
                  <a:lnTo>
                    <a:pt x="503" y="0"/>
                  </a:lnTo>
                  <a:lnTo>
                    <a:pt x="503" y="74"/>
                  </a:lnTo>
                  <a:lnTo>
                    <a:pt x="103" y="74"/>
                  </a:lnTo>
                  <a:lnTo>
                    <a:pt x="103" y="0"/>
                  </a:lnTo>
                  <a:lnTo>
                    <a:pt x="0" y="147"/>
                  </a:lnTo>
                  <a:lnTo>
                    <a:pt x="103" y="293"/>
                  </a:lnTo>
                  <a:lnTo>
                    <a:pt x="103" y="220"/>
                  </a:lnTo>
                  <a:lnTo>
                    <a:pt x="503" y="220"/>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107" name="Rectangle 52"/>
            <p:cNvSpPr>
              <a:spLocks noChangeArrowheads="1"/>
            </p:cNvSpPr>
            <p:nvPr/>
          </p:nvSpPr>
          <p:spPr bwMode="auto">
            <a:xfrm>
              <a:off x="1317" y="3767"/>
              <a:ext cx="3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FontTx/>
                <a:buNone/>
              </a:pPr>
              <a:r>
                <a:rPr lang="de-DE" altLang="en-US" sz="1000" b="1" dirty="0">
                  <a:solidFill>
                    <a:srgbClr val="000000"/>
                  </a:solidFill>
                  <a:latin typeface="+mn-lt"/>
                </a:rPr>
                <a:t>Olapp/PVP</a:t>
              </a:r>
              <a:endParaRPr lang="de-DE" altLang="en-US" sz="1000" dirty="0">
                <a:latin typeface="+mn-lt"/>
              </a:endParaRPr>
            </a:p>
          </p:txBody>
        </p:sp>
        <p:sp>
          <p:nvSpPr>
            <p:cNvPr id="108" name="Freeform 53"/>
            <p:cNvSpPr>
              <a:spLocks/>
            </p:cNvSpPr>
            <p:nvPr/>
          </p:nvSpPr>
          <p:spPr bwMode="auto">
            <a:xfrm>
              <a:off x="833" y="2787"/>
              <a:ext cx="854" cy="830"/>
            </a:xfrm>
            <a:custGeom>
              <a:avLst/>
              <a:gdLst>
                <a:gd name="T0" fmla="*/ 90 w 862"/>
                <a:gd name="T1" fmla="*/ 1022 h 1110"/>
                <a:gd name="T2" fmla="*/ 0 w 862"/>
                <a:gd name="T3" fmla="*/ 998 h 1110"/>
                <a:gd name="T4" fmla="*/ 148 w 862"/>
                <a:gd name="T5" fmla="*/ 1110 h 1110"/>
                <a:gd name="T6" fmla="*/ 361 w 862"/>
                <a:gd name="T7" fmla="*/ 1092 h 1110"/>
                <a:gd name="T8" fmla="*/ 271 w 862"/>
                <a:gd name="T9" fmla="*/ 1069 h 1110"/>
                <a:gd name="T10" fmla="*/ 771 w 862"/>
                <a:gd name="T11" fmla="*/ 88 h 1110"/>
                <a:gd name="T12" fmla="*/ 862 w 862"/>
                <a:gd name="T13" fmla="*/ 112 h 1110"/>
                <a:gd name="T14" fmla="*/ 714 w 862"/>
                <a:gd name="T15" fmla="*/ 0 h 1110"/>
                <a:gd name="T16" fmla="*/ 501 w 862"/>
                <a:gd name="T17" fmla="*/ 18 h 1110"/>
                <a:gd name="T18" fmla="*/ 591 w 862"/>
                <a:gd name="T19" fmla="*/ 41 h 1110"/>
                <a:gd name="T20" fmla="*/ 90 w 862"/>
                <a:gd name="T21" fmla="*/ 102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110">
                  <a:moveTo>
                    <a:pt x="90" y="1022"/>
                  </a:moveTo>
                  <a:lnTo>
                    <a:pt x="0" y="998"/>
                  </a:lnTo>
                  <a:lnTo>
                    <a:pt x="148" y="1110"/>
                  </a:lnTo>
                  <a:lnTo>
                    <a:pt x="361" y="1092"/>
                  </a:lnTo>
                  <a:lnTo>
                    <a:pt x="271" y="1069"/>
                  </a:lnTo>
                  <a:lnTo>
                    <a:pt x="771" y="88"/>
                  </a:lnTo>
                  <a:lnTo>
                    <a:pt x="862" y="112"/>
                  </a:lnTo>
                  <a:lnTo>
                    <a:pt x="714" y="0"/>
                  </a:lnTo>
                  <a:lnTo>
                    <a:pt x="501" y="18"/>
                  </a:lnTo>
                  <a:lnTo>
                    <a:pt x="591" y="41"/>
                  </a:lnTo>
                  <a:lnTo>
                    <a:pt x="90" y="1022"/>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109" name="Rectangle 54"/>
            <p:cNvSpPr>
              <a:spLocks noChangeArrowheads="1"/>
            </p:cNvSpPr>
            <p:nvPr/>
          </p:nvSpPr>
          <p:spPr bwMode="auto">
            <a:xfrm rot="18149580">
              <a:off x="1079" y="3181"/>
              <a:ext cx="3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de-DE" altLang="en-US" sz="1000" dirty="0">
                  <a:solidFill>
                    <a:srgbClr val="000000"/>
                  </a:solidFill>
                  <a:latin typeface="+mn-lt"/>
                </a:rPr>
                <a:t>Olapp/PVP</a:t>
              </a:r>
              <a:endParaRPr lang="de-DE" altLang="en-US" sz="1000" dirty="0">
                <a:latin typeface="+mn-lt"/>
              </a:endParaRPr>
            </a:p>
          </p:txBody>
        </p:sp>
        <p:sp>
          <p:nvSpPr>
            <p:cNvPr id="110" name="Freeform 55"/>
            <p:cNvSpPr>
              <a:spLocks/>
            </p:cNvSpPr>
            <p:nvPr/>
          </p:nvSpPr>
          <p:spPr bwMode="auto">
            <a:xfrm>
              <a:off x="1570" y="2060"/>
              <a:ext cx="455" cy="475"/>
            </a:xfrm>
            <a:custGeom>
              <a:avLst/>
              <a:gdLst>
                <a:gd name="T0" fmla="*/ 133 w 533"/>
                <a:gd name="T1" fmla="*/ 389 h 484"/>
                <a:gd name="T2" fmla="*/ 0 w 533"/>
                <a:gd name="T3" fmla="*/ 389 h 484"/>
                <a:gd name="T4" fmla="*/ 266 w 533"/>
                <a:gd name="T5" fmla="*/ 484 h 484"/>
                <a:gd name="T6" fmla="*/ 533 w 533"/>
                <a:gd name="T7" fmla="*/ 389 h 484"/>
                <a:gd name="T8" fmla="*/ 400 w 533"/>
                <a:gd name="T9" fmla="*/ 389 h 484"/>
                <a:gd name="T10" fmla="*/ 400 w 533"/>
                <a:gd name="T11" fmla="*/ 95 h 484"/>
                <a:gd name="T12" fmla="*/ 533 w 533"/>
                <a:gd name="T13" fmla="*/ 95 h 484"/>
                <a:gd name="T14" fmla="*/ 266 w 533"/>
                <a:gd name="T15" fmla="*/ 0 h 484"/>
                <a:gd name="T16" fmla="*/ 0 w 533"/>
                <a:gd name="T17" fmla="*/ 95 h 484"/>
                <a:gd name="T18" fmla="*/ 133 w 533"/>
                <a:gd name="T19" fmla="*/ 95 h 484"/>
                <a:gd name="T20" fmla="*/ 133 w 533"/>
                <a:gd name="T21" fmla="*/ 38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3" h="484">
                  <a:moveTo>
                    <a:pt x="133" y="389"/>
                  </a:moveTo>
                  <a:lnTo>
                    <a:pt x="0" y="389"/>
                  </a:lnTo>
                  <a:lnTo>
                    <a:pt x="266" y="484"/>
                  </a:lnTo>
                  <a:lnTo>
                    <a:pt x="533" y="389"/>
                  </a:lnTo>
                  <a:lnTo>
                    <a:pt x="400" y="389"/>
                  </a:lnTo>
                  <a:lnTo>
                    <a:pt x="400" y="95"/>
                  </a:lnTo>
                  <a:lnTo>
                    <a:pt x="533" y="95"/>
                  </a:lnTo>
                  <a:lnTo>
                    <a:pt x="266" y="0"/>
                  </a:lnTo>
                  <a:lnTo>
                    <a:pt x="0" y="95"/>
                  </a:lnTo>
                  <a:lnTo>
                    <a:pt x="133" y="95"/>
                  </a:lnTo>
                  <a:lnTo>
                    <a:pt x="133" y="389"/>
                  </a:lnTo>
                  <a:close/>
                </a:path>
              </a:pathLst>
            </a:custGeom>
            <a:solidFill>
              <a:srgbClr val="FFFFFF"/>
            </a:solidFill>
            <a:ln w="3175">
              <a:solidFill>
                <a:srgbClr val="000000"/>
              </a:solidFill>
              <a:prstDash val="solid"/>
              <a:round/>
              <a:headEnd/>
              <a:tailEnd/>
            </a:ln>
          </p:spPr>
          <p:txBody>
            <a:bodyPr/>
            <a:lstStyle/>
            <a:p>
              <a:endParaRPr lang="en-GB" sz="1000">
                <a:latin typeface="+mn-lt"/>
              </a:endParaRPr>
            </a:p>
          </p:txBody>
        </p:sp>
        <p:sp>
          <p:nvSpPr>
            <p:cNvPr id="111" name="Rectangle 56"/>
            <p:cNvSpPr>
              <a:spLocks noChangeArrowheads="1"/>
            </p:cNvSpPr>
            <p:nvPr/>
          </p:nvSpPr>
          <p:spPr bwMode="auto">
            <a:xfrm rot="16200000">
              <a:off x="1566" y="2202"/>
              <a:ext cx="4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00000"/>
                </a:lnSpc>
                <a:spcBef>
                  <a:spcPct val="0"/>
                </a:spcBef>
                <a:buFontTx/>
                <a:buNone/>
              </a:pPr>
              <a:r>
                <a:rPr lang="de-DE" altLang="en-US" sz="1000" b="1" dirty="0">
                  <a:solidFill>
                    <a:srgbClr val="000000"/>
                  </a:solidFill>
                  <a:latin typeface="+mn-lt"/>
                </a:rPr>
                <a:t>XML (Olapp</a:t>
              </a:r>
              <a:r>
                <a:rPr lang="de-DE" altLang="en-US" sz="1000" b="1" dirty="0" smtClean="0">
                  <a:solidFill>
                    <a:srgbClr val="000000"/>
                  </a:solidFill>
                  <a:latin typeface="+mn-lt"/>
                </a:rPr>
                <a:t>)</a:t>
              </a:r>
            </a:p>
            <a:p>
              <a:pPr algn="ctr">
                <a:lnSpc>
                  <a:spcPct val="100000"/>
                </a:lnSpc>
                <a:spcBef>
                  <a:spcPct val="0"/>
                </a:spcBef>
                <a:buFontTx/>
                <a:buNone/>
              </a:pPr>
              <a:r>
                <a:rPr lang="de-DE" altLang="en-US" sz="1000" b="1" dirty="0" smtClean="0">
                  <a:solidFill>
                    <a:srgbClr val="000000"/>
                  </a:solidFill>
                  <a:latin typeface="+mn-lt"/>
                </a:rPr>
                <a:t>SEND</a:t>
              </a:r>
              <a:endParaRPr lang="de-DE" altLang="en-US" sz="1000" dirty="0">
                <a:latin typeface="+mn-lt"/>
              </a:endParaRPr>
            </a:p>
          </p:txBody>
        </p:sp>
        <p:sp>
          <p:nvSpPr>
            <p:cNvPr id="113" name="Rectangle 58"/>
            <p:cNvSpPr>
              <a:spLocks noChangeArrowheads="1"/>
            </p:cNvSpPr>
            <p:nvPr/>
          </p:nvSpPr>
          <p:spPr bwMode="auto">
            <a:xfrm>
              <a:off x="193" y="1766"/>
              <a:ext cx="763" cy="404"/>
            </a:xfrm>
            <a:prstGeom prst="rect">
              <a:avLst/>
            </a:prstGeom>
            <a:solidFill>
              <a:srgbClr val="CCFFFF"/>
            </a:solidFill>
            <a:ln w="3175">
              <a:solidFill>
                <a:srgbClr val="000000"/>
              </a:solidFill>
              <a:miter lim="800000"/>
              <a:headEnd/>
              <a:tailEnd/>
            </a:ln>
          </p:spPr>
          <p:txBody>
            <a:bodyPr anchor="ctr"/>
            <a:lstStyle/>
            <a:p>
              <a:pPr algn="ctr"/>
              <a:r>
                <a:rPr lang="fr-FR" sz="1000" b="1" dirty="0">
                  <a:solidFill>
                    <a:srgbClr val="000000"/>
                  </a:solidFill>
                  <a:latin typeface="+mn-lt"/>
                </a:rPr>
                <a:t>Citizen </a:t>
              </a:r>
              <a:r>
                <a:rPr lang="en-US" sz="1000" b="1" dirty="0" smtClean="0">
                  <a:solidFill>
                    <a:srgbClr val="000000"/>
                  </a:solidFill>
                  <a:latin typeface="+mn-lt"/>
                </a:rPr>
                <a:t>card</a:t>
              </a:r>
            </a:p>
            <a:p>
              <a:pPr algn="ctr"/>
              <a:r>
                <a:rPr lang="en-US" sz="1000" b="1" dirty="0" smtClean="0">
                  <a:solidFill>
                    <a:srgbClr val="000000"/>
                  </a:solidFill>
                  <a:latin typeface="+mn-lt"/>
                </a:rPr>
                <a:t>Secure viewer</a:t>
              </a:r>
              <a:endParaRPr lang="en-US" sz="1000" b="1" dirty="0">
                <a:solidFill>
                  <a:srgbClr val="000000"/>
                </a:solidFill>
                <a:latin typeface="+mn-lt"/>
              </a:endParaRPr>
            </a:p>
          </p:txBody>
        </p:sp>
        <p:sp>
          <p:nvSpPr>
            <p:cNvPr id="119" name="Freeform 64"/>
            <p:cNvSpPr>
              <a:spLocks/>
            </p:cNvSpPr>
            <p:nvPr/>
          </p:nvSpPr>
          <p:spPr bwMode="auto">
            <a:xfrm>
              <a:off x="956" y="1961"/>
              <a:ext cx="468" cy="209"/>
            </a:xfrm>
            <a:custGeom>
              <a:avLst/>
              <a:gdLst>
                <a:gd name="T0" fmla="*/ 392 w 466"/>
                <a:gd name="T1" fmla="*/ 156 h 209"/>
                <a:gd name="T2" fmla="*/ 392 w 466"/>
                <a:gd name="T3" fmla="*/ 209 h 209"/>
                <a:gd name="T4" fmla="*/ 466 w 466"/>
                <a:gd name="T5" fmla="*/ 104 h 209"/>
                <a:gd name="T6" fmla="*/ 392 w 466"/>
                <a:gd name="T7" fmla="*/ 0 h 209"/>
                <a:gd name="T8" fmla="*/ 392 w 466"/>
                <a:gd name="T9" fmla="*/ 52 h 209"/>
                <a:gd name="T10" fmla="*/ 74 w 466"/>
                <a:gd name="T11" fmla="*/ 52 h 209"/>
                <a:gd name="T12" fmla="*/ 74 w 466"/>
                <a:gd name="T13" fmla="*/ 0 h 209"/>
                <a:gd name="T14" fmla="*/ 0 w 466"/>
                <a:gd name="T15" fmla="*/ 104 h 209"/>
                <a:gd name="T16" fmla="*/ 74 w 466"/>
                <a:gd name="T17" fmla="*/ 209 h 209"/>
                <a:gd name="T18" fmla="*/ 74 w 466"/>
                <a:gd name="T19" fmla="*/ 156 h 209"/>
                <a:gd name="T20" fmla="*/ 392 w 466"/>
                <a:gd name="T21" fmla="*/ 15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209">
                  <a:moveTo>
                    <a:pt x="392" y="156"/>
                  </a:moveTo>
                  <a:lnTo>
                    <a:pt x="392" y="209"/>
                  </a:lnTo>
                  <a:lnTo>
                    <a:pt x="466" y="104"/>
                  </a:lnTo>
                  <a:lnTo>
                    <a:pt x="392" y="0"/>
                  </a:lnTo>
                  <a:lnTo>
                    <a:pt x="392" y="52"/>
                  </a:lnTo>
                  <a:lnTo>
                    <a:pt x="74" y="52"/>
                  </a:lnTo>
                  <a:lnTo>
                    <a:pt x="74" y="0"/>
                  </a:lnTo>
                  <a:lnTo>
                    <a:pt x="0" y="104"/>
                  </a:lnTo>
                  <a:lnTo>
                    <a:pt x="74" y="209"/>
                  </a:lnTo>
                  <a:lnTo>
                    <a:pt x="74" y="156"/>
                  </a:lnTo>
                  <a:lnTo>
                    <a:pt x="392" y="156"/>
                  </a:lnTo>
                  <a:close/>
                </a:path>
              </a:pathLst>
            </a:custGeom>
            <a:solidFill>
              <a:srgbClr val="FFFFFF"/>
            </a:solidFill>
            <a:ln w="3175">
              <a:solidFill>
                <a:srgbClr val="000000"/>
              </a:solidFill>
              <a:prstDash val="solid"/>
              <a:round/>
              <a:headEnd/>
              <a:tailEnd/>
            </a:ln>
          </p:spPr>
          <p:txBody>
            <a:bodyPr anchor="ctr"/>
            <a:lstStyle/>
            <a:p>
              <a:pPr algn="ctr"/>
              <a:r>
                <a:rPr lang="fr-FR" sz="1000" b="1" dirty="0">
                  <a:solidFill>
                    <a:srgbClr val="000000"/>
                  </a:solidFill>
                  <a:latin typeface="+mn-lt"/>
                </a:rPr>
                <a:t>Identify</a:t>
              </a:r>
              <a:endParaRPr lang="en-GB" sz="1000" b="1" dirty="0">
                <a:solidFill>
                  <a:srgbClr val="000000"/>
                </a:solidFill>
                <a:latin typeface="+mn-lt"/>
              </a:endParaRPr>
            </a:p>
          </p:txBody>
        </p:sp>
      </p:grpSp>
      <p:sp>
        <p:nvSpPr>
          <p:cNvPr id="51"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28</a:t>
            </a:fld>
            <a:endParaRPr lang="en-GB" dirty="0"/>
          </a:p>
        </p:txBody>
      </p:sp>
      <p:sp>
        <p:nvSpPr>
          <p:cNvPr id="52" name="Titre 2"/>
          <p:cNvSpPr>
            <a:spLocks noGrp="1"/>
          </p:cNvSpPr>
          <p:nvPr>
            <p:ph type="title"/>
          </p:nvPr>
        </p:nvSpPr>
        <p:spPr>
          <a:xfrm>
            <a:off x="323528" y="116632"/>
            <a:ext cx="5760640" cy="504825"/>
          </a:xfrm>
        </p:spPr>
        <p:txBody>
          <a:bodyPr/>
          <a:lstStyle/>
          <a:p>
            <a:r>
              <a:rPr lang="en-GB" dirty="0" smtClean="0"/>
              <a:t>Case study N°2: Austria</a:t>
            </a:r>
            <a:endParaRPr lang="en-GB" dirty="0"/>
          </a:p>
        </p:txBody>
      </p:sp>
      <p:pic>
        <p:nvPicPr>
          <p:cNvPr id="55" name="Picture 2" descr="https://upload.wikimedia.org/wikipedia/commons/thumb/4/41/Flag_of_Austria.svg/2000px-Flag_of_Austria.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260752"/>
            <a:ext cx="432000" cy="287928"/>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approach is currently used by your country to implement the OOP?</a:t>
            </a:r>
          </a:p>
        </p:txBody>
      </p:sp>
      <p:sp>
        <p:nvSpPr>
          <p:cNvPr id="154" name="Freeform 64"/>
          <p:cNvSpPr>
            <a:spLocks/>
          </p:cNvSpPr>
          <p:nvPr/>
        </p:nvSpPr>
        <p:spPr bwMode="auto">
          <a:xfrm>
            <a:off x="1530351" y="3186732"/>
            <a:ext cx="742950" cy="331788"/>
          </a:xfrm>
          <a:custGeom>
            <a:avLst/>
            <a:gdLst>
              <a:gd name="T0" fmla="*/ 392 w 466"/>
              <a:gd name="T1" fmla="*/ 156 h 209"/>
              <a:gd name="T2" fmla="*/ 392 w 466"/>
              <a:gd name="T3" fmla="*/ 209 h 209"/>
              <a:gd name="T4" fmla="*/ 466 w 466"/>
              <a:gd name="T5" fmla="*/ 104 h 209"/>
              <a:gd name="T6" fmla="*/ 392 w 466"/>
              <a:gd name="T7" fmla="*/ 0 h 209"/>
              <a:gd name="T8" fmla="*/ 392 w 466"/>
              <a:gd name="T9" fmla="*/ 52 h 209"/>
              <a:gd name="T10" fmla="*/ 74 w 466"/>
              <a:gd name="T11" fmla="*/ 52 h 209"/>
              <a:gd name="T12" fmla="*/ 74 w 466"/>
              <a:gd name="T13" fmla="*/ 0 h 209"/>
              <a:gd name="T14" fmla="*/ 0 w 466"/>
              <a:gd name="T15" fmla="*/ 104 h 209"/>
              <a:gd name="T16" fmla="*/ 74 w 466"/>
              <a:gd name="T17" fmla="*/ 209 h 209"/>
              <a:gd name="T18" fmla="*/ 74 w 466"/>
              <a:gd name="T19" fmla="*/ 156 h 209"/>
              <a:gd name="T20" fmla="*/ 392 w 466"/>
              <a:gd name="T21" fmla="*/ 15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209">
                <a:moveTo>
                  <a:pt x="392" y="156"/>
                </a:moveTo>
                <a:lnTo>
                  <a:pt x="392" y="209"/>
                </a:lnTo>
                <a:lnTo>
                  <a:pt x="466" y="104"/>
                </a:lnTo>
                <a:lnTo>
                  <a:pt x="392" y="0"/>
                </a:lnTo>
                <a:lnTo>
                  <a:pt x="392" y="52"/>
                </a:lnTo>
                <a:lnTo>
                  <a:pt x="74" y="52"/>
                </a:lnTo>
                <a:lnTo>
                  <a:pt x="74" y="0"/>
                </a:lnTo>
                <a:lnTo>
                  <a:pt x="0" y="104"/>
                </a:lnTo>
                <a:lnTo>
                  <a:pt x="74" y="209"/>
                </a:lnTo>
                <a:lnTo>
                  <a:pt x="74" y="156"/>
                </a:lnTo>
                <a:lnTo>
                  <a:pt x="392" y="156"/>
                </a:lnTo>
                <a:close/>
              </a:path>
            </a:pathLst>
          </a:custGeom>
          <a:solidFill>
            <a:srgbClr val="FFFFFF"/>
          </a:solidFill>
          <a:ln w="3175">
            <a:solidFill>
              <a:srgbClr val="000000"/>
            </a:solidFill>
            <a:prstDash val="solid"/>
            <a:round/>
            <a:headEnd/>
            <a:tailEnd/>
          </a:ln>
        </p:spPr>
        <p:txBody>
          <a:bodyPr anchor="ctr"/>
          <a:lstStyle/>
          <a:p>
            <a:pPr algn="ctr"/>
            <a:r>
              <a:rPr lang="fr-FR" sz="1000" b="1" dirty="0">
                <a:solidFill>
                  <a:srgbClr val="000000"/>
                </a:solidFill>
                <a:latin typeface="+mn-lt"/>
              </a:rPr>
              <a:t>Sign</a:t>
            </a:r>
            <a:endParaRPr lang="en-GB" sz="1000" b="1" dirty="0">
              <a:solidFill>
                <a:srgbClr val="000000"/>
              </a:solidFill>
              <a:latin typeface="+mn-lt"/>
            </a:endParaRPr>
          </a:p>
        </p:txBody>
      </p:sp>
      <p:sp>
        <p:nvSpPr>
          <p:cNvPr id="159" name="Rectangle 33"/>
          <p:cNvSpPr>
            <a:spLocks noChangeArrowheads="1"/>
          </p:cNvSpPr>
          <p:nvPr/>
        </p:nvSpPr>
        <p:spPr bwMode="auto">
          <a:xfrm>
            <a:off x="7596189" y="2882726"/>
            <a:ext cx="966788" cy="506413"/>
          </a:xfrm>
          <a:prstGeom prst="rect">
            <a:avLst/>
          </a:prstGeom>
          <a:solidFill>
            <a:srgbClr val="FFFFFF"/>
          </a:solidFill>
          <a:ln w="3175">
            <a:solidFill>
              <a:srgbClr val="000000"/>
            </a:solidFill>
            <a:miter lim="800000"/>
            <a:headEnd/>
            <a:tailEnd/>
          </a:ln>
        </p:spPr>
        <p:txBody>
          <a:bodyPr anchor="ctr"/>
          <a:lstStyle/>
          <a:p>
            <a:r>
              <a:rPr lang="fr-FR" sz="1000" dirty="0" smtClean="0">
                <a:solidFill>
                  <a:srgbClr val="000000"/>
                </a:solidFill>
                <a:latin typeface="+mn-lt"/>
              </a:rPr>
              <a:t>End-user</a:t>
            </a:r>
            <a:endParaRPr lang="en-GB" sz="1000" dirty="0">
              <a:solidFill>
                <a:srgbClr val="000000"/>
              </a:solidFill>
              <a:latin typeface="+mn-lt"/>
            </a:endParaRPr>
          </a:p>
        </p:txBody>
      </p:sp>
      <p:sp>
        <p:nvSpPr>
          <p:cNvPr id="160" name="Espace réservé du contenu 2"/>
          <p:cNvSpPr txBox="1">
            <a:spLocks/>
          </p:cNvSpPr>
          <p:nvPr/>
        </p:nvSpPr>
        <p:spPr bwMode="auto">
          <a:xfrm>
            <a:off x="609600" y="1484784"/>
            <a:ext cx="8229600" cy="392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spcAft>
                <a:spcPts val="1200"/>
              </a:spcAft>
              <a:buSzPct val="80000"/>
              <a:buFont typeface="Wingdings" pitchFamily="2" charset="2"/>
              <a:buChar char="Ø"/>
              <a:defRPr/>
            </a:pPr>
            <a:r>
              <a:rPr lang="fr-FR" sz="1400" b="1" kern="0" dirty="0" smtClean="0">
                <a:solidFill>
                  <a:schemeClr val="bg2"/>
                </a:solidFill>
              </a:rPr>
              <a:t>Combination of </a:t>
            </a:r>
            <a:r>
              <a:rPr lang="en-GB" sz="1400" b="1" kern="0" dirty="0" smtClean="0">
                <a:solidFill>
                  <a:schemeClr val="bg2"/>
                </a:solidFill>
              </a:rPr>
              <a:t>both front- and back-office approaches: </a:t>
            </a:r>
            <a:r>
              <a:rPr lang="en-GB" sz="1400" dirty="0" smtClean="0">
                <a:solidFill>
                  <a:schemeClr val="bg2"/>
                </a:solidFill>
              </a:rPr>
              <a:t>Back-Office </a:t>
            </a:r>
            <a:r>
              <a:rPr lang="en-GB" sz="1400" dirty="0">
                <a:solidFill>
                  <a:schemeClr val="bg2"/>
                </a:solidFill>
              </a:rPr>
              <a:t>is the most common solution, but there are also applications rather following the </a:t>
            </a:r>
            <a:r>
              <a:rPr lang="en-GB" sz="1400" dirty="0" smtClean="0">
                <a:solidFill>
                  <a:schemeClr val="bg2"/>
                </a:solidFill>
              </a:rPr>
              <a:t>front-office approach</a:t>
            </a:r>
            <a:r>
              <a:rPr lang="en-GB" sz="1400" dirty="0">
                <a:solidFill>
                  <a:schemeClr val="bg2"/>
                </a:solidFill>
              </a:rPr>
              <a:t>. Back-Office Approach is being done by </a:t>
            </a:r>
            <a:r>
              <a:rPr lang="en-GB" sz="1400" dirty="0" smtClean="0">
                <a:solidFill>
                  <a:schemeClr val="bg2"/>
                </a:solidFill>
              </a:rPr>
              <a:t>administration-internal </a:t>
            </a:r>
            <a:r>
              <a:rPr lang="en-GB" sz="1400" dirty="0">
                <a:solidFill>
                  <a:schemeClr val="bg2"/>
                </a:solidFill>
              </a:rPr>
              <a:t>requests to base Registers based on common </a:t>
            </a:r>
            <a:r>
              <a:rPr lang="en-GB" sz="1400" dirty="0" smtClean="0">
                <a:solidFill>
                  <a:schemeClr val="bg2"/>
                </a:solidFill>
              </a:rPr>
              <a:t>interfaces </a:t>
            </a:r>
            <a:r>
              <a:rPr lang="en-GB" sz="1400" dirty="0">
                <a:solidFill>
                  <a:schemeClr val="bg2"/>
                </a:solidFill>
              </a:rPr>
              <a:t>and specifications</a:t>
            </a:r>
            <a:r>
              <a:rPr lang="en-GB" sz="1400" dirty="0" smtClean="0">
                <a:solidFill>
                  <a:schemeClr val="bg2"/>
                </a:solidFill>
              </a:rPr>
              <a:t>.</a:t>
            </a:r>
          </a:p>
          <a:p>
            <a:pPr marL="342900" lvl="1" indent="-342900" eaLnBrk="1" hangingPunct="1">
              <a:spcAft>
                <a:spcPts val="1200"/>
              </a:spcAft>
              <a:buSzPct val="80000"/>
              <a:buFont typeface="Wingdings" pitchFamily="2" charset="2"/>
              <a:buChar char="Ø"/>
              <a:defRPr/>
            </a:pPr>
            <a:r>
              <a:rPr lang="en-GB" sz="1400" kern="0" dirty="0" smtClean="0">
                <a:solidFill>
                  <a:schemeClr val="bg2"/>
                </a:solidFill>
              </a:rPr>
              <a:t>On </a:t>
            </a:r>
            <a:r>
              <a:rPr lang="en-GB" sz="1400" kern="0" dirty="0">
                <a:solidFill>
                  <a:schemeClr val="bg2"/>
                </a:solidFill>
              </a:rPr>
              <a:t>a very high level, Austria encourages a distributed solution based on </a:t>
            </a:r>
            <a:r>
              <a:rPr lang="en-GB" sz="1400" b="1" kern="0" dirty="0">
                <a:solidFill>
                  <a:schemeClr val="bg2"/>
                </a:solidFill>
              </a:rPr>
              <a:t>interconnection of various registers.</a:t>
            </a:r>
          </a:p>
        </p:txBody>
      </p:sp>
    </p:spTree>
    <p:extLst>
      <p:ext uri="{BB962C8B-B14F-4D97-AF65-F5344CB8AC3E}">
        <p14:creationId xmlns:p14="http://schemas.microsoft.com/office/powerpoint/2010/main" val="1990535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998" y="1700808"/>
            <a:ext cx="8892001" cy="4419204"/>
            <a:chOff x="251998" y="1916872"/>
            <a:chExt cx="8892001" cy="4419204"/>
          </a:xfrm>
        </p:grpSpPr>
        <p:sp>
          <p:nvSpPr>
            <p:cNvPr id="6" name="Oval 5"/>
            <p:cNvSpPr/>
            <p:nvPr/>
          </p:nvSpPr>
          <p:spPr>
            <a:xfrm>
              <a:off x="3835024" y="3098043"/>
              <a:ext cx="1440000" cy="1440000"/>
            </a:xfrm>
            <a:prstGeom prst="ellipse">
              <a:avLst/>
            </a:prstGeom>
            <a:solidFill>
              <a:schemeClr val="bg1">
                <a:lumMod val="95000"/>
              </a:schemeClr>
            </a:solidFill>
            <a:ln w="9525">
              <a:solidFill>
                <a:srgbClr val="B6DCDF"/>
              </a:solidFill>
              <a:miter lim="800000"/>
              <a:headEnd/>
              <a:tailEnd/>
            </a:ln>
            <a:effectLst/>
          </p:spPr>
          <p:txBody>
            <a:bodyPr wrap="none" anchor="ctr"/>
            <a:lstStyle/>
            <a:p>
              <a:pPr marL="190500" indent="-190500">
                <a:spcBef>
                  <a:spcPct val="40000"/>
                </a:spcBef>
                <a:buClr>
                  <a:schemeClr val="accent1"/>
                </a:buClr>
                <a:buFont typeface="Wingdings" pitchFamily="2" charset="2"/>
                <a:buChar char="§"/>
              </a:pPr>
              <a:endParaRPr lang="fr-FR" dirty="0" err="1">
                <a:solidFill>
                  <a:schemeClr val="tx1"/>
                </a:solidFill>
                <a:latin typeface="Arial" charset="0"/>
                <a:cs typeface="Arial" charset="0"/>
              </a:endParaRPr>
            </a:p>
          </p:txBody>
        </p:sp>
        <p:grpSp>
          <p:nvGrpSpPr>
            <p:cNvPr id="7" name="Group 6"/>
            <p:cNvGrpSpPr/>
            <p:nvPr/>
          </p:nvGrpSpPr>
          <p:grpSpPr>
            <a:xfrm>
              <a:off x="251998" y="1916872"/>
              <a:ext cx="3793909" cy="1791242"/>
              <a:chOff x="251998" y="1916872"/>
              <a:chExt cx="3793909" cy="1791242"/>
            </a:xfrm>
          </p:grpSpPr>
          <p:cxnSp>
            <p:nvCxnSpPr>
              <p:cNvPr id="23" name="Gerade Verbindung 82"/>
              <p:cNvCxnSpPr/>
              <p:nvPr/>
            </p:nvCxnSpPr>
            <p:spPr bwMode="gray">
              <a:xfrm>
                <a:off x="256484" y="2301512"/>
                <a:ext cx="2937092" cy="0"/>
              </a:xfrm>
              <a:prstGeom prst="line">
                <a:avLst/>
              </a:prstGeom>
              <a:noFill/>
              <a:ln w="9525">
                <a:solidFill>
                  <a:srgbClr val="B6DCDF"/>
                </a:solidFill>
                <a:prstDash val="solid"/>
                <a:round/>
                <a:headEnd/>
                <a:tailEnd/>
              </a:ln>
              <a:effectLst/>
            </p:spPr>
          </p:cxnSp>
          <p:cxnSp>
            <p:nvCxnSpPr>
              <p:cNvPr id="24" name="Gerade Verbindung 82"/>
              <p:cNvCxnSpPr>
                <a:endCxn id="6" idx="1"/>
              </p:cNvCxnSpPr>
              <p:nvPr/>
            </p:nvCxnSpPr>
            <p:spPr bwMode="gray">
              <a:xfrm>
                <a:off x="3193576" y="2308478"/>
                <a:ext cx="852331" cy="1000448"/>
              </a:xfrm>
              <a:prstGeom prst="line">
                <a:avLst/>
              </a:prstGeom>
              <a:noFill/>
              <a:ln w="9525">
                <a:solidFill>
                  <a:srgbClr val="B6DCDF"/>
                </a:solidFill>
                <a:prstDash val="solid"/>
                <a:round/>
                <a:headEnd/>
                <a:tailEnd/>
              </a:ln>
              <a:effectLst/>
            </p:spPr>
          </p:cxnSp>
          <p:sp>
            <p:nvSpPr>
              <p:cNvPr id="25" name="Content Placeholder 1"/>
              <p:cNvSpPr txBox="1">
                <a:spLocks/>
              </p:cNvSpPr>
              <p:nvPr/>
            </p:nvSpPr>
            <p:spPr>
              <a:xfrm>
                <a:off x="251998" y="2422779"/>
                <a:ext cx="2988000" cy="1285335"/>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spcBef>
                    <a:spcPts val="300"/>
                  </a:spcBef>
                </a:pPr>
                <a:r>
                  <a:rPr lang="en-GB" sz="1400" dirty="0" smtClean="0"/>
                  <a:t>Multi-factor </a:t>
                </a:r>
                <a:r>
                  <a:rPr lang="en-GB" sz="1400" dirty="0"/>
                  <a:t>authentication mechanisms for citizens and </a:t>
                </a:r>
                <a:r>
                  <a:rPr lang="en-GB" sz="1400" dirty="0" smtClean="0"/>
                  <a:t>businesses</a:t>
                </a:r>
                <a:endParaRPr lang="en-GB" sz="1400" dirty="0"/>
              </a:p>
              <a:p>
                <a:pPr lvl="2">
                  <a:spcBef>
                    <a:spcPts val="300"/>
                  </a:spcBef>
                </a:pPr>
                <a:r>
                  <a:rPr lang="en-GB" sz="1400" dirty="0"/>
                  <a:t>At least username/password for public </a:t>
                </a:r>
                <a:r>
                  <a:rPr lang="en-GB" sz="1400" dirty="0" smtClean="0"/>
                  <a:t>servants</a:t>
                </a:r>
                <a:r>
                  <a:rPr lang="en-GB" sz="1400" dirty="0"/>
                  <a:t> </a:t>
                </a:r>
                <a:r>
                  <a:rPr lang="en-GB" sz="1400" dirty="0" smtClean="0"/>
                  <a:t>willing to access data</a:t>
                </a:r>
                <a:endParaRPr lang="fr-FR" sz="1400" dirty="0"/>
              </a:p>
            </p:txBody>
          </p:sp>
          <p:sp>
            <p:nvSpPr>
              <p:cNvPr id="26" name="Content Placeholder 1"/>
              <p:cNvSpPr txBox="1">
                <a:spLocks/>
              </p:cNvSpPr>
              <p:nvPr/>
            </p:nvSpPr>
            <p:spPr>
              <a:xfrm>
                <a:off x="251998" y="19168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smtClean="0">
                    <a:solidFill>
                      <a:srgbClr val="FF0000"/>
                    </a:solidFill>
                  </a:rPr>
                  <a:t>Authentication</a:t>
                </a:r>
                <a:endParaRPr lang="en-US" sz="1400" dirty="0">
                  <a:solidFill>
                    <a:srgbClr val="FF0000"/>
                  </a:solidFill>
                </a:endParaRPr>
              </a:p>
            </p:txBody>
          </p:sp>
        </p:grpSp>
        <p:grpSp>
          <p:nvGrpSpPr>
            <p:cNvPr id="8" name="Group 7"/>
            <p:cNvGrpSpPr/>
            <p:nvPr/>
          </p:nvGrpSpPr>
          <p:grpSpPr>
            <a:xfrm>
              <a:off x="5064141" y="2348920"/>
              <a:ext cx="3748681" cy="1872208"/>
              <a:chOff x="5064141" y="2348920"/>
              <a:chExt cx="3748681" cy="1872208"/>
            </a:xfrm>
          </p:grpSpPr>
          <p:cxnSp>
            <p:nvCxnSpPr>
              <p:cNvPr id="19" name="Gerade Verbindung 82"/>
              <p:cNvCxnSpPr/>
              <p:nvPr/>
            </p:nvCxnSpPr>
            <p:spPr bwMode="gray">
              <a:xfrm>
                <a:off x="5824822" y="2808702"/>
                <a:ext cx="2937092" cy="0"/>
              </a:xfrm>
              <a:prstGeom prst="line">
                <a:avLst/>
              </a:prstGeom>
              <a:noFill/>
              <a:ln w="9525">
                <a:solidFill>
                  <a:srgbClr val="B6DCDF"/>
                </a:solidFill>
                <a:prstDash val="solid"/>
                <a:round/>
                <a:headEnd/>
                <a:tailEnd/>
              </a:ln>
              <a:effectLst/>
            </p:spPr>
          </p:cxnSp>
          <p:cxnSp>
            <p:nvCxnSpPr>
              <p:cNvPr id="20" name="Gerade Verbindung 82"/>
              <p:cNvCxnSpPr>
                <a:endCxn id="6" idx="7"/>
              </p:cNvCxnSpPr>
              <p:nvPr/>
            </p:nvCxnSpPr>
            <p:spPr bwMode="gray">
              <a:xfrm flipH="1">
                <a:off x="5064141" y="2808702"/>
                <a:ext cx="760682" cy="500224"/>
              </a:xfrm>
              <a:prstGeom prst="line">
                <a:avLst/>
              </a:prstGeom>
              <a:noFill/>
              <a:ln w="9525">
                <a:solidFill>
                  <a:srgbClr val="B6DCDF"/>
                </a:solidFill>
                <a:prstDash val="solid"/>
                <a:round/>
                <a:headEnd/>
                <a:tailEnd/>
              </a:ln>
              <a:effectLst/>
            </p:spPr>
          </p:cxnSp>
          <p:sp>
            <p:nvSpPr>
              <p:cNvPr id="21" name="Content Placeholder 1"/>
              <p:cNvSpPr txBox="1">
                <a:spLocks/>
              </p:cNvSpPr>
              <p:nvPr/>
            </p:nvSpPr>
            <p:spPr>
              <a:xfrm>
                <a:off x="5806686" y="2935928"/>
                <a:ext cx="2988000" cy="12852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a:t>No need for a specific assignment of access rights for citizens (strong authentication)</a:t>
                </a:r>
              </a:p>
              <a:p>
                <a:pPr lvl="2"/>
                <a:r>
                  <a:rPr lang="en-GB" sz="1400" dirty="0"/>
                  <a:t>Authorisation of public servants </a:t>
                </a:r>
                <a:r>
                  <a:rPr lang="en-GB" sz="1400" dirty="0" smtClean="0"/>
                  <a:t>based </a:t>
                </a:r>
                <a:r>
                  <a:rPr lang="en-GB" sz="1400" dirty="0"/>
                  <a:t>on a rights model set out by the specific </a:t>
                </a:r>
                <a:r>
                  <a:rPr lang="en-GB" sz="1400" dirty="0" smtClean="0"/>
                  <a:t>application</a:t>
                </a:r>
                <a:endParaRPr lang="en-US" sz="1200" dirty="0"/>
              </a:p>
            </p:txBody>
          </p:sp>
          <p:sp>
            <p:nvSpPr>
              <p:cNvPr id="22" name="Content Placeholder 1"/>
              <p:cNvSpPr txBox="1">
                <a:spLocks/>
              </p:cNvSpPr>
              <p:nvPr/>
            </p:nvSpPr>
            <p:spPr>
              <a:xfrm>
                <a:off x="5824822" y="2348920"/>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Authorisation </a:t>
                </a:r>
                <a:r>
                  <a:rPr lang="en-GB" sz="1600" dirty="0" smtClean="0">
                    <a:solidFill>
                      <a:srgbClr val="FF0000"/>
                    </a:solidFill>
                  </a:rPr>
                  <a:t>(access control)</a:t>
                </a:r>
                <a:endParaRPr lang="en-GB" sz="1400" dirty="0">
                  <a:solidFill>
                    <a:srgbClr val="FF0000"/>
                  </a:solidFill>
                </a:endParaRPr>
              </a:p>
            </p:txBody>
          </p:sp>
        </p:grpSp>
        <p:grpSp>
          <p:nvGrpSpPr>
            <p:cNvPr id="9" name="Group 8"/>
            <p:cNvGrpSpPr/>
            <p:nvPr/>
          </p:nvGrpSpPr>
          <p:grpSpPr>
            <a:xfrm>
              <a:off x="251998" y="4327160"/>
              <a:ext cx="3793909" cy="2008916"/>
              <a:chOff x="251998" y="4327160"/>
              <a:chExt cx="3793909" cy="2008916"/>
            </a:xfrm>
          </p:grpSpPr>
          <p:cxnSp>
            <p:nvCxnSpPr>
              <p:cNvPr id="15" name="Gerade Verbindung 82"/>
              <p:cNvCxnSpPr/>
              <p:nvPr/>
            </p:nvCxnSpPr>
            <p:spPr bwMode="gray">
              <a:xfrm>
                <a:off x="256484" y="5949320"/>
                <a:ext cx="3059922" cy="0"/>
              </a:xfrm>
              <a:prstGeom prst="line">
                <a:avLst/>
              </a:prstGeom>
              <a:noFill/>
              <a:ln w="9525">
                <a:solidFill>
                  <a:srgbClr val="B6DCDF"/>
                </a:solidFill>
                <a:prstDash val="solid"/>
                <a:round/>
                <a:headEnd/>
                <a:tailEnd/>
              </a:ln>
              <a:effectLst/>
            </p:spPr>
          </p:cxnSp>
          <p:cxnSp>
            <p:nvCxnSpPr>
              <p:cNvPr id="16" name="Gerade Verbindung 82"/>
              <p:cNvCxnSpPr>
                <a:stCxn id="6" idx="3"/>
              </p:cNvCxnSpPr>
              <p:nvPr/>
            </p:nvCxnSpPr>
            <p:spPr bwMode="gray">
              <a:xfrm flipH="1">
                <a:off x="3316406" y="4327160"/>
                <a:ext cx="729501" cy="1622160"/>
              </a:xfrm>
              <a:prstGeom prst="line">
                <a:avLst/>
              </a:prstGeom>
              <a:noFill/>
              <a:ln w="9525">
                <a:solidFill>
                  <a:srgbClr val="B6DCDF"/>
                </a:solidFill>
                <a:prstDash val="solid"/>
                <a:round/>
                <a:headEnd/>
                <a:tailEnd/>
              </a:ln>
              <a:effectLst/>
            </p:spPr>
          </p:cxnSp>
          <p:sp>
            <p:nvSpPr>
              <p:cNvPr id="17" name="Content Placeholder 1"/>
              <p:cNvSpPr txBox="1">
                <a:spLocks/>
              </p:cNvSpPr>
              <p:nvPr/>
            </p:nvSpPr>
            <p:spPr>
              <a:xfrm>
                <a:off x="251998" y="55172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a:solidFill>
                      <a:srgbClr val="FF0000"/>
                    </a:solidFill>
                  </a:rPr>
                  <a:t>Integrity</a:t>
                </a:r>
              </a:p>
            </p:txBody>
          </p:sp>
          <p:sp>
            <p:nvSpPr>
              <p:cNvPr id="18" name="Content Placeholder 1"/>
              <p:cNvSpPr txBox="1">
                <a:spLocks/>
              </p:cNvSpPr>
              <p:nvPr/>
            </p:nvSpPr>
            <p:spPr>
              <a:xfrm>
                <a:off x="251998" y="5949320"/>
                <a:ext cx="2988000" cy="386756"/>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US" sz="1400" dirty="0" smtClean="0"/>
                  <a:t>eSignature</a:t>
                </a:r>
              </a:p>
            </p:txBody>
          </p:sp>
        </p:grpSp>
        <p:grpSp>
          <p:nvGrpSpPr>
            <p:cNvPr id="10" name="Group 9"/>
            <p:cNvGrpSpPr/>
            <p:nvPr/>
          </p:nvGrpSpPr>
          <p:grpSpPr>
            <a:xfrm>
              <a:off x="5824822" y="4437152"/>
              <a:ext cx="3319177" cy="390232"/>
              <a:chOff x="5824822" y="4437152"/>
              <a:chExt cx="3319177" cy="390232"/>
            </a:xfrm>
          </p:grpSpPr>
          <p:cxnSp>
            <p:nvCxnSpPr>
              <p:cNvPr id="11" name="Gerade Verbindung 82"/>
              <p:cNvCxnSpPr/>
              <p:nvPr/>
            </p:nvCxnSpPr>
            <p:spPr bwMode="gray">
              <a:xfrm>
                <a:off x="5868144" y="4827384"/>
                <a:ext cx="3087877" cy="0"/>
              </a:xfrm>
              <a:prstGeom prst="line">
                <a:avLst/>
              </a:prstGeom>
              <a:noFill/>
              <a:ln w="9525">
                <a:solidFill>
                  <a:srgbClr val="B6DCDF"/>
                </a:solidFill>
                <a:prstDash val="solid"/>
                <a:round/>
                <a:headEnd/>
                <a:tailEnd/>
              </a:ln>
              <a:effectLst/>
            </p:spPr>
          </p:cxnSp>
          <p:sp>
            <p:nvSpPr>
              <p:cNvPr id="12" name="Content Placeholder 1"/>
              <p:cNvSpPr txBox="1">
                <a:spLocks/>
              </p:cNvSpPr>
              <p:nvPr/>
            </p:nvSpPr>
            <p:spPr>
              <a:xfrm>
                <a:off x="5824822" y="4437152"/>
                <a:ext cx="3319177"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Traceability &amp; Non-repudiation</a:t>
                </a:r>
                <a:endParaRPr lang="en-GB" sz="1600" dirty="0">
                  <a:solidFill>
                    <a:srgbClr val="FF0000"/>
                  </a:solidFill>
                </a:endParaRPr>
              </a:p>
            </p:txBody>
          </p:sp>
        </p:grpSp>
      </p:grpSp>
      <p:sp>
        <p:nvSpPr>
          <p:cNvPr id="42" name="Content Placeholder 1"/>
          <p:cNvSpPr txBox="1">
            <a:spLocks/>
          </p:cNvSpPr>
          <p:nvPr/>
        </p:nvSpPr>
        <p:spPr>
          <a:xfrm>
            <a:off x="5868144" y="4725144"/>
            <a:ext cx="3131199" cy="749729"/>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smtClean="0"/>
              <a:t>eSignature</a:t>
            </a:r>
          </a:p>
          <a:p>
            <a:pPr marL="174625" lvl="2" indent="0">
              <a:buNone/>
            </a:pPr>
            <a:r>
              <a:rPr lang="en-US" sz="1400" i="1" dirty="0" smtClean="0"/>
              <a:t>Caveat: depends on the individual (citizens vs. Public servants)</a:t>
            </a:r>
          </a:p>
        </p:txBody>
      </p:sp>
      <p:cxnSp>
        <p:nvCxnSpPr>
          <p:cNvPr id="49" name="Gerade Verbindung 82"/>
          <p:cNvCxnSpPr/>
          <p:nvPr/>
        </p:nvCxnSpPr>
        <p:spPr bwMode="gray">
          <a:xfrm>
            <a:off x="302780" y="4020457"/>
            <a:ext cx="2973076" cy="0"/>
          </a:xfrm>
          <a:prstGeom prst="line">
            <a:avLst/>
          </a:prstGeom>
          <a:noFill/>
          <a:ln w="9525">
            <a:solidFill>
              <a:srgbClr val="B6DCDF"/>
            </a:solidFill>
            <a:prstDash val="solid"/>
            <a:round/>
            <a:headEnd/>
            <a:tailEnd/>
          </a:ln>
          <a:effectLst/>
        </p:spPr>
      </p:cxnSp>
      <p:sp>
        <p:nvSpPr>
          <p:cNvPr id="50" name="Content Placeholder 1"/>
          <p:cNvSpPr txBox="1">
            <a:spLocks/>
          </p:cNvSpPr>
          <p:nvPr/>
        </p:nvSpPr>
        <p:spPr>
          <a:xfrm>
            <a:off x="251998" y="3660457"/>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Confidentiality</a:t>
            </a:r>
            <a:endParaRPr lang="en-GB" sz="1400" dirty="0">
              <a:solidFill>
                <a:srgbClr val="FF0000"/>
              </a:solidFill>
            </a:endParaRPr>
          </a:p>
        </p:txBody>
      </p:sp>
      <p:cxnSp>
        <p:nvCxnSpPr>
          <p:cNvPr id="55" name="Gerade Verbindung 82"/>
          <p:cNvCxnSpPr>
            <a:stCxn id="6" idx="2"/>
          </p:cNvCxnSpPr>
          <p:nvPr/>
        </p:nvCxnSpPr>
        <p:spPr bwMode="gray">
          <a:xfrm flipH="1">
            <a:off x="3265714" y="3601979"/>
            <a:ext cx="569310" cy="418478"/>
          </a:xfrm>
          <a:prstGeom prst="line">
            <a:avLst/>
          </a:prstGeom>
          <a:noFill/>
          <a:ln w="9525">
            <a:solidFill>
              <a:srgbClr val="B6DCDF"/>
            </a:solidFill>
            <a:prstDash val="solid"/>
            <a:round/>
            <a:headEnd/>
            <a:tailEnd/>
          </a:ln>
          <a:effectLst/>
        </p:spPr>
      </p:cxnSp>
      <p:sp>
        <p:nvSpPr>
          <p:cNvPr id="64" name="Content Placeholder 1"/>
          <p:cNvSpPr txBox="1">
            <a:spLocks/>
          </p:cNvSpPr>
          <p:nvPr/>
        </p:nvSpPr>
        <p:spPr>
          <a:xfrm>
            <a:off x="237500" y="4077072"/>
            <a:ext cx="3280294" cy="997303"/>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spcBef>
                <a:spcPts val="300"/>
              </a:spcBef>
            </a:pPr>
            <a:r>
              <a:rPr lang="en-GB" sz="1400" dirty="0" smtClean="0"/>
              <a:t>Data encrypted </a:t>
            </a:r>
            <a:r>
              <a:rPr lang="en-GB" sz="1400" dirty="0"/>
              <a:t>(e.g. </a:t>
            </a:r>
            <a:r>
              <a:rPr lang="en-GB" sz="1400" dirty="0" smtClean="0"/>
              <a:t>TLS transport channel). </a:t>
            </a:r>
          </a:p>
          <a:p>
            <a:pPr marL="185738" lvl="2" indent="0">
              <a:spcBef>
                <a:spcPts val="300"/>
              </a:spcBef>
              <a:buNone/>
            </a:pPr>
            <a:r>
              <a:rPr lang="en-US" sz="1400" i="1" dirty="0"/>
              <a:t>Caveat: depends on the </a:t>
            </a:r>
            <a:r>
              <a:rPr lang="en-US" sz="1400" i="1" dirty="0" smtClean="0"/>
              <a:t>system</a:t>
            </a:r>
            <a:endParaRPr lang="en-US" sz="1400" i="1" dirty="0"/>
          </a:p>
          <a:p>
            <a:pPr lvl="2">
              <a:spcBef>
                <a:spcPts val="300"/>
              </a:spcBef>
            </a:pPr>
            <a:endParaRPr lang="en-GB" sz="1400" dirty="0" smtClean="0"/>
          </a:p>
        </p:txBody>
      </p:sp>
      <p:sp>
        <p:nvSpPr>
          <p:cNvPr id="69"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29</a:t>
            </a:fld>
            <a:endParaRPr lang="en-GB" dirty="0"/>
          </a:p>
        </p:txBody>
      </p:sp>
      <p:sp>
        <p:nvSpPr>
          <p:cNvPr id="37" name="TextBox 36"/>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on </a:t>
            </a:r>
            <a:r>
              <a:rPr lang="en-GB" b="1" dirty="0" smtClean="0">
                <a:solidFill>
                  <a:schemeClr val="bg1"/>
                </a:solidFill>
                <a:latin typeface="+mn-lt"/>
              </a:rPr>
              <a:t>the citizen portal?</a:t>
            </a:r>
            <a:endParaRPr lang="en-GB" b="1" dirty="0">
              <a:solidFill>
                <a:schemeClr val="bg1"/>
              </a:solidFill>
              <a:latin typeface="+mn-lt"/>
            </a:endParaRPr>
          </a:p>
        </p:txBody>
      </p:sp>
      <p:cxnSp>
        <p:nvCxnSpPr>
          <p:cNvPr id="44" name="Gerade Verbindung 82"/>
          <p:cNvCxnSpPr>
            <a:endCxn id="6" idx="5"/>
          </p:cNvCxnSpPr>
          <p:nvPr/>
        </p:nvCxnSpPr>
        <p:spPr bwMode="gray">
          <a:xfrm flipH="1" flipV="1">
            <a:off x="5064141" y="4111096"/>
            <a:ext cx="786135" cy="500224"/>
          </a:xfrm>
          <a:prstGeom prst="line">
            <a:avLst/>
          </a:prstGeom>
          <a:noFill/>
          <a:ln w="9525">
            <a:solidFill>
              <a:srgbClr val="B6DCDF"/>
            </a:solidFill>
            <a:prstDash val="solid"/>
            <a:round/>
            <a:headEnd/>
            <a:tailEnd/>
          </a:ln>
          <a:effectLst/>
        </p:spPr>
      </p:cxnSp>
      <p:sp>
        <p:nvSpPr>
          <p:cNvPr id="34" name="Titre 2"/>
          <p:cNvSpPr>
            <a:spLocks noGrp="1"/>
          </p:cNvSpPr>
          <p:nvPr>
            <p:ph type="title"/>
          </p:nvPr>
        </p:nvSpPr>
        <p:spPr>
          <a:xfrm>
            <a:off x="323528" y="116632"/>
            <a:ext cx="5760640" cy="504825"/>
          </a:xfrm>
        </p:spPr>
        <p:txBody>
          <a:bodyPr/>
          <a:lstStyle/>
          <a:p>
            <a:r>
              <a:rPr lang="en-GB" dirty="0" smtClean="0"/>
              <a:t>Case study N°2: Austria</a:t>
            </a:r>
            <a:endParaRPr lang="en-GB" dirty="0"/>
          </a:p>
        </p:txBody>
      </p:sp>
      <p:pic>
        <p:nvPicPr>
          <p:cNvPr id="35" name="Picture 2" descr="https://upload.wikimedia.org/wikipedia/commons/thumb/4/41/Flag_of_Austria.svg/2000px-Flag_of_Austr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60752"/>
            <a:ext cx="432000" cy="28792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ww.digitales.oesterreich.gv.at/Portals/_egovernment/slider/150_logo_hel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748" name="Picture 4" descr="https://www.digitales.oesterreich.gv.at/Portals/_egovernment/slider/150_logo_help.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489" t="10280" r="15107" b="10280"/>
          <a:stretch/>
        </p:blipFill>
        <p:spPr bwMode="auto">
          <a:xfrm>
            <a:off x="3835025" y="2881979"/>
            <a:ext cx="1385000" cy="144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Table Of Contents</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3</a:t>
            </a:fld>
            <a:endParaRPr lang="en-GB" dirty="0"/>
          </a:p>
        </p:txBody>
      </p:sp>
      <p:sp>
        <p:nvSpPr>
          <p:cNvPr id="7" name="Espace réservé du contenu 2"/>
          <p:cNvSpPr>
            <a:spLocks noGrp="1"/>
          </p:cNvSpPr>
          <p:nvPr>
            <p:ph idx="1"/>
          </p:nvPr>
        </p:nvSpPr>
        <p:spPr>
          <a:xfrm>
            <a:off x="457200" y="1340768"/>
            <a:ext cx="8229600" cy="4320480"/>
          </a:xfrm>
        </p:spPr>
        <p:txBody>
          <a:bodyPr anchor="ctr"/>
          <a:lstStyle/>
          <a:p>
            <a:pPr eaLnBrk="1" hangingPunct="1">
              <a:lnSpc>
                <a:spcPct val="150000"/>
              </a:lnSpc>
            </a:pPr>
            <a:r>
              <a:rPr lang="en-GB" sz="2000" dirty="0" smtClean="0"/>
              <a:t>Context &amp; background</a:t>
            </a:r>
          </a:p>
          <a:p>
            <a:pPr eaLnBrk="1" hangingPunct="1">
              <a:lnSpc>
                <a:spcPct val="150000"/>
              </a:lnSpc>
            </a:pPr>
            <a:r>
              <a:rPr lang="en-GB" sz="2000" dirty="0" smtClean="0"/>
              <a:t>Objectives</a:t>
            </a:r>
          </a:p>
          <a:p>
            <a:pPr eaLnBrk="1" hangingPunct="1">
              <a:lnSpc>
                <a:spcPct val="150000"/>
              </a:lnSpc>
            </a:pPr>
            <a:r>
              <a:rPr lang="en-GB" sz="2000" dirty="0" smtClean="0"/>
              <a:t>Methodology</a:t>
            </a:r>
          </a:p>
          <a:p>
            <a:pPr lvl="0" eaLnBrk="1" hangingPunct="1">
              <a:lnSpc>
                <a:spcPct val="150000"/>
              </a:lnSpc>
            </a:pPr>
            <a:r>
              <a:rPr lang="en-GB" sz="2000" dirty="0" smtClean="0"/>
              <a:t>Key findings</a:t>
            </a:r>
          </a:p>
          <a:p>
            <a:pPr lvl="0" eaLnBrk="1" hangingPunct="1">
              <a:lnSpc>
                <a:spcPct val="150000"/>
              </a:lnSpc>
            </a:pPr>
            <a:r>
              <a:rPr lang="en-GB" sz="2000" dirty="0" smtClean="0"/>
              <a:t>Case studies</a:t>
            </a:r>
          </a:p>
          <a:p>
            <a:pPr lvl="0" eaLnBrk="1" hangingPunct="1">
              <a:lnSpc>
                <a:spcPct val="150000"/>
              </a:lnSpc>
            </a:pPr>
            <a:r>
              <a:rPr lang="en-GB" sz="2000" dirty="0" smtClean="0"/>
              <a:t>Conclusions</a:t>
            </a:r>
          </a:p>
          <a:p>
            <a:pPr lvl="0" eaLnBrk="1" hangingPunct="1">
              <a:lnSpc>
                <a:spcPct val="150000"/>
              </a:lnSpc>
            </a:pPr>
            <a:r>
              <a:rPr lang="fr-FR" sz="2000" dirty="0" smtClean="0"/>
              <a:t>Wrap </a:t>
            </a:r>
            <a:r>
              <a:rPr lang="fr-FR" sz="2000" dirty="0"/>
              <a:t>up from EUPAN </a:t>
            </a:r>
            <a:r>
              <a:rPr lang="fr-FR" sz="2000" dirty="0" smtClean="0"/>
              <a:t>HRWG/IPSG</a:t>
            </a:r>
          </a:p>
          <a:p>
            <a:pPr lvl="0" eaLnBrk="1" hangingPunct="1">
              <a:lnSpc>
                <a:spcPct val="150000"/>
              </a:lnSpc>
            </a:pPr>
            <a:r>
              <a:rPr lang="en-GB" sz="2000" dirty="0" smtClean="0"/>
              <a:t>Appendix</a:t>
            </a:r>
            <a:endParaRPr lang="en-GB"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591436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5" name="Rectangle 54"/>
          <p:cNvSpPr/>
          <p:nvPr/>
        </p:nvSpPr>
        <p:spPr>
          <a:xfrm>
            <a:off x="400872" y="2635928"/>
            <a:ext cx="2588276" cy="499422"/>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p:cNvSpPr/>
          <p:nvPr/>
        </p:nvSpPr>
        <p:spPr>
          <a:xfrm>
            <a:off x="3828081" y="4448014"/>
            <a:ext cx="1765981" cy="1002210"/>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re 2"/>
          <p:cNvSpPr>
            <a:spLocks noGrp="1"/>
          </p:cNvSpPr>
          <p:nvPr>
            <p:ph type="title"/>
          </p:nvPr>
        </p:nvSpPr>
        <p:spPr/>
        <p:txBody>
          <a:bodyPr/>
          <a:lstStyle/>
          <a:p>
            <a:r>
              <a:rPr lang="en-GB" dirty="0" smtClean="0"/>
              <a:t>Case study N°3: Estonia</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30</a:t>
            </a:fld>
            <a:endParaRPr lang="en-GB" dirty="0"/>
          </a:p>
        </p:txBody>
      </p:sp>
      <p:sp>
        <p:nvSpPr>
          <p:cNvPr id="7" name="Espace réservé du contenu 2"/>
          <p:cNvSpPr>
            <a:spLocks noGrp="1"/>
          </p:cNvSpPr>
          <p:nvPr>
            <p:ph idx="1"/>
          </p:nvPr>
        </p:nvSpPr>
        <p:spPr>
          <a:xfrm>
            <a:off x="457200" y="1260001"/>
            <a:ext cx="8229600" cy="368800"/>
          </a:xfrm>
        </p:spPr>
        <p:txBody>
          <a:bodyPr/>
          <a:lstStyle/>
          <a:p>
            <a:pPr eaLnBrk="1" hangingPunct="1">
              <a:defRPr/>
            </a:pPr>
            <a:r>
              <a:rPr lang="en-GB" sz="1800" dirty="0" smtClean="0">
                <a:solidFill>
                  <a:schemeClr val="bg2"/>
                </a:solidFill>
              </a:rPr>
              <a:t>Context on the ‘Once-only’ principle in Estonia</a:t>
            </a:r>
            <a:endParaRPr lang="en-GB" sz="1800" dirty="0">
              <a:solidFill>
                <a:schemeClr val="bg2"/>
              </a:solidFill>
            </a:endParaRPr>
          </a:p>
        </p:txBody>
      </p:sp>
      <p:grpSp>
        <p:nvGrpSpPr>
          <p:cNvPr id="10" name="Group 9"/>
          <p:cNvGrpSpPr/>
          <p:nvPr/>
        </p:nvGrpSpPr>
        <p:grpSpPr>
          <a:xfrm>
            <a:off x="1006620" y="4302311"/>
            <a:ext cx="1896076" cy="1439515"/>
            <a:chOff x="-863896" y="1846439"/>
            <a:chExt cx="1896076" cy="1439515"/>
          </a:xfrm>
        </p:grpSpPr>
        <p:sp>
          <p:nvSpPr>
            <p:cNvPr id="11" name="Text Box 9"/>
            <p:cNvSpPr txBox="1">
              <a:spLocks noChangeArrowheads="1"/>
            </p:cNvSpPr>
            <p:nvPr/>
          </p:nvSpPr>
          <p:spPr bwMode="gray">
            <a:xfrm>
              <a:off x="-863896" y="2061817"/>
              <a:ext cx="1727583" cy="9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en-US" altLang="de-DE" sz="1200" b="1" noProof="1" smtClean="0">
                  <a:solidFill>
                    <a:srgbClr val="5496D4"/>
                  </a:solidFill>
                  <a:latin typeface="+mn-lt"/>
                </a:rPr>
                <a:t>22.12.2011:</a:t>
              </a:r>
            </a:p>
            <a:p>
              <a:pPr algn="r">
                <a:spcAft>
                  <a:spcPts val="0"/>
                </a:spcAft>
              </a:pPr>
              <a:r>
                <a:rPr lang="en-GB" altLang="de-DE" sz="1200" noProof="1" smtClean="0">
                  <a:solidFill>
                    <a:srgbClr val="5496D4"/>
                  </a:solidFill>
                  <a:latin typeface="+mn-lt"/>
                </a:rPr>
                <a:t>Adoption of the Estonian </a:t>
              </a:r>
              <a:r>
                <a:rPr lang="en-GB" altLang="de-DE" sz="1200" noProof="1">
                  <a:solidFill>
                    <a:srgbClr val="5496D4"/>
                  </a:solidFill>
                  <a:latin typeface="+mn-lt"/>
                </a:rPr>
                <a:t>State Information System interoperability framework v3.0</a:t>
              </a:r>
              <a:endParaRPr lang="en-US" altLang="de-DE" sz="1200" noProof="1">
                <a:solidFill>
                  <a:srgbClr val="5496D4"/>
                </a:solidFill>
                <a:latin typeface="+mn-lt"/>
              </a:endParaRPr>
            </a:p>
          </p:txBody>
        </p:sp>
        <p:sp>
          <p:nvSpPr>
            <p:cNvPr id="12" name="Line 24"/>
            <p:cNvSpPr>
              <a:spLocks noChangeShapeType="1"/>
            </p:cNvSpPr>
            <p:nvPr/>
          </p:nvSpPr>
          <p:spPr bwMode="gray">
            <a:xfrm flipH="1">
              <a:off x="1032180" y="1846439"/>
              <a:ext cx="0" cy="1439515"/>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19" name="Group 18"/>
          <p:cNvGrpSpPr/>
          <p:nvPr/>
        </p:nvGrpSpPr>
        <p:grpSpPr>
          <a:xfrm>
            <a:off x="143816" y="3941949"/>
            <a:ext cx="8892680" cy="360970"/>
            <a:chOff x="0" y="3918180"/>
            <a:chExt cx="8892680" cy="360970"/>
          </a:xfrm>
          <a:solidFill>
            <a:srgbClr val="5496D4"/>
          </a:solidFill>
        </p:grpSpPr>
        <p:sp>
          <p:nvSpPr>
            <p:cNvPr id="20" name="Rectangle 6"/>
            <p:cNvSpPr>
              <a:spLocks noChangeArrowheads="1"/>
            </p:cNvSpPr>
            <p:nvPr/>
          </p:nvSpPr>
          <p:spPr bwMode="gray">
            <a:xfrm>
              <a:off x="0" y="3918180"/>
              <a:ext cx="8892680" cy="360363"/>
            </a:xfrm>
            <a:prstGeom prst="homePlate">
              <a:avLst/>
            </a:prstGeom>
            <a:grpFill/>
            <a:ln w="9525">
              <a:noFill/>
              <a:miter lim="800000"/>
              <a:headEnd/>
              <a:tailEnd/>
            </a:ln>
            <a:effectLst/>
            <a:extLst/>
          </p:spPr>
          <p:txBody>
            <a:bodyPr wrap="none"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endParaRPr lang="en-US" altLang="de-DE" sz="1400" b="1" dirty="0">
                <a:solidFill>
                  <a:schemeClr val="bg1"/>
                </a:solidFill>
              </a:endParaRPr>
            </a:p>
          </p:txBody>
        </p:sp>
        <p:sp>
          <p:nvSpPr>
            <p:cNvPr id="21" name="Rectangle 22"/>
            <p:cNvSpPr>
              <a:spLocks noChangeArrowheads="1"/>
            </p:cNvSpPr>
            <p:nvPr/>
          </p:nvSpPr>
          <p:spPr bwMode="gray">
            <a:xfrm>
              <a:off x="1521885"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2010</a:t>
              </a:r>
              <a:endParaRPr lang="en-US" altLang="de-DE" sz="1600" noProof="1">
                <a:solidFill>
                  <a:schemeClr val="bg1"/>
                </a:solidFill>
                <a:latin typeface="+mn-lt"/>
              </a:endParaRPr>
            </a:p>
          </p:txBody>
        </p:sp>
        <p:sp>
          <p:nvSpPr>
            <p:cNvPr id="24" name="Rectangle 22"/>
            <p:cNvSpPr>
              <a:spLocks noChangeArrowheads="1"/>
            </p:cNvSpPr>
            <p:nvPr/>
          </p:nvSpPr>
          <p:spPr bwMode="gray">
            <a:xfrm>
              <a:off x="4474213"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2013</a:t>
              </a:r>
              <a:endParaRPr lang="en-US" altLang="de-DE" sz="1600" noProof="1">
                <a:solidFill>
                  <a:schemeClr val="bg1"/>
                </a:solidFill>
                <a:latin typeface="+mn-lt"/>
              </a:endParaRPr>
            </a:p>
          </p:txBody>
        </p:sp>
        <p:sp>
          <p:nvSpPr>
            <p:cNvPr id="26" name="Rectangle 22"/>
            <p:cNvSpPr>
              <a:spLocks noChangeArrowheads="1"/>
            </p:cNvSpPr>
            <p:nvPr/>
          </p:nvSpPr>
          <p:spPr bwMode="gray">
            <a:xfrm>
              <a:off x="6789733" y="3919150"/>
              <a:ext cx="602043" cy="3600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2015</a:t>
              </a:r>
              <a:endParaRPr lang="en-US" altLang="de-DE" sz="1600" noProof="1">
                <a:solidFill>
                  <a:schemeClr val="bg1"/>
                </a:solidFill>
                <a:latin typeface="+mn-lt"/>
              </a:endParaRPr>
            </a:p>
          </p:txBody>
        </p:sp>
      </p:grpSp>
      <p:grpSp>
        <p:nvGrpSpPr>
          <p:cNvPr id="33" name="Group 32"/>
          <p:cNvGrpSpPr/>
          <p:nvPr/>
        </p:nvGrpSpPr>
        <p:grpSpPr>
          <a:xfrm>
            <a:off x="6382576" y="3212976"/>
            <a:ext cx="2761424" cy="792088"/>
            <a:chOff x="5624708" y="2711077"/>
            <a:chExt cx="2761424" cy="990600"/>
          </a:xfrm>
        </p:grpSpPr>
        <p:sp>
          <p:nvSpPr>
            <p:cNvPr id="34" name="Text Box 19"/>
            <p:cNvSpPr txBox="1">
              <a:spLocks noChangeArrowheads="1"/>
            </p:cNvSpPr>
            <p:nvPr/>
          </p:nvSpPr>
          <p:spPr bwMode="gray">
            <a:xfrm>
              <a:off x="5665188" y="2711077"/>
              <a:ext cx="272094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04.2014:</a:t>
              </a:r>
            </a:p>
            <a:p>
              <a:pPr>
                <a:spcAft>
                  <a:spcPct val="40000"/>
                </a:spcAft>
              </a:pPr>
              <a:r>
                <a:rPr lang="en-GB" altLang="de-DE" sz="1200" noProof="1" smtClean="0">
                  <a:solidFill>
                    <a:srgbClr val="5496D4"/>
                  </a:solidFill>
                  <a:latin typeface="+mn-lt"/>
                </a:rPr>
                <a:t>Adoption of the Digital </a:t>
              </a:r>
              <a:r>
                <a:rPr lang="en-GB" altLang="de-DE" sz="1200" noProof="1">
                  <a:solidFill>
                    <a:srgbClr val="5496D4"/>
                  </a:solidFill>
                  <a:latin typeface="+mn-lt"/>
                </a:rPr>
                <a:t>Agenda 2020 for Estonia - Estonia's current digital strategy</a:t>
              </a:r>
              <a:endParaRPr lang="en-US" altLang="de-DE" sz="1200" noProof="1">
                <a:solidFill>
                  <a:srgbClr val="5496D4"/>
                </a:solidFill>
                <a:latin typeface="+mn-lt"/>
              </a:endParaRPr>
            </a:p>
          </p:txBody>
        </p:sp>
        <p:sp>
          <p:nvSpPr>
            <p:cNvPr id="35" name="Line 24"/>
            <p:cNvSpPr>
              <a:spLocks noChangeShapeType="1"/>
            </p:cNvSpPr>
            <p:nvPr/>
          </p:nvSpPr>
          <p:spPr bwMode="gray">
            <a:xfrm>
              <a:off x="5624708" y="2711077"/>
              <a:ext cx="0" cy="918592"/>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grpSp>
        <p:nvGrpSpPr>
          <p:cNvPr id="36" name="Group 35"/>
          <p:cNvGrpSpPr/>
          <p:nvPr/>
        </p:nvGrpSpPr>
        <p:grpSpPr>
          <a:xfrm>
            <a:off x="3626604" y="4302918"/>
            <a:ext cx="2025516" cy="1438905"/>
            <a:chOff x="-124492" y="4231012"/>
            <a:chExt cx="2025516" cy="1949288"/>
          </a:xfrm>
        </p:grpSpPr>
        <p:sp>
          <p:nvSpPr>
            <p:cNvPr id="37" name="Text Box 11"/>
            <p:cNvSpPr txBox="1">
              <a:spLocks noChangeArrowheads="1"/>
            </p:cNvSpPr>
            <p:nvPr/>
          </p:nvSpPr>
          <p:spPr bwMode="gray">
            <a:xfrm>
              <a:off x="-124492" y="4483526"/>
              <a:ext cx="1897164" cy="117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b"/>
            <a:lstStyle/>
            <a:p>
              <a:pPr algn="r">
                <a:spcAft>
                  <a:spcPct val="40000"/>
                </a:spcAft>
              </a:pPr>
              <a:r>
                <a:rPr lang="en-US" altLang="de-DE" sz="1200" b="1" noProof="1" smtClean="0">
                  <a:solidFill>
                    <a:srgbClr val="5496D4"/>
                  </a:solidFill>
                  <a:latin typeface="+mn-lt"/>
                </a:rPr>
                <a:t>09.2013:</a:t>
              </a:r>
            </a:p>
            <a:p>
              <a:pPr algn="r">
                <a:spcAft>
                  <a:spcPts val="0"/>
                </a:spcAft>
              </a:pPr>
              <a:r>
                <a:rPr lang="en-GB" altLang="de-DE" sz="1200" noProof="1" smtClean="0">
                  <a:solidFill>
                    <a:srgbClr val="5496D4"/>
                  </a:solidFill>
                  <a:latin typeface="+mn-lt"/>
                </a:rPr>
                <a:t>Adoption of the Estonian Entrepreneurship Growth Strategy 2014-2020</a:t>
              </a:r>
              <a:endParaRPr lang="en-US" altLang="de-DE" sz="1200" noProof="1" smtClean="0">
                <a:solidFill>
                  <a:srgbClr val="5496D4"/>
                </a:solidFill>
                <a:latin typeface="+mn-lt"/>
              </a:endParaRPr>
            </a:p>
          </p:txBody>
        </p:sp>
        <p:sp>
          <p:nvSpPr>
            <p:cNvPr id="38" name="Line 27"/>
            <p:cNvSpPr>
              <a:spLocks noChangeShapeType="1"/>
            </p:cNvSpPr>
            <p:nvPr/>
          </p:nvSpPr>
          <p:spPr bwMode="gray">
            <a:xfrm>
              <a:off x="1901024" y="4231012"/>
              <a:ext cx="0" cy="1949288"/>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grpSp>
      <p:sp>
        <p:nvSpPr>
          <p:cNvPr id="45" name="Rectangle 22"/>
          <p:cNvSpPr>
            <a:spLocks noChangeArrowheads="1"/>
          </p:cNvSpPr>
          <p:nvPr/>
        </p:nvSpPr>
        <p:spPr bwMode="gray">
          <a:xfrm>
            <a:off x="143816" y="3942596"/>
            <a:ext cx="349707"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a:r>
              <a:rPr lang="en-US" altLang="de-DE" sz="1600" noProof="1" smtClean="0">
                <a:solidFill>
                  <a:schemeClr val="bg1"/>
                </a:solidFill>
                <a:latin typeface="+mn-lt"/>
              </a:rPr>
              <a:t>	…</a:t>
            </a:r>
            <a:endParaRPr lang="en-US" altLang="de-DE" sz="1600" noProof="1">
              <a:solidFill>
                <a:schemeClr val="bg1"/>
              </a:solidFill>
              <a:latin typeface="+mn-lt"/>
            </a:endParaRPr>
          </a:p>
        </p:txBody>
      </p:sp>
      <p:sp>
        <p:nvSpPr>
          <p:cNvPr id="47" name="Text Box 9"/>
          <p:cNvSpPr txBox="1">
            <a:spLocks noChangeArrowheads="1"/>
          </p:cNvSpPr>
          <p:nvPr/>
        </p:nvSpPr>
        <p:spPr bwMode="gray">
          <a:xfrm>
            <a:off x="1164167" y="3212976"/>
            <a:ext cx="182365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12.02.2003:</a:t>
            </a:r>
          </a:p>
          <a:p>
            <a:pPr>
              <a:spcAft>
                <a:spcPct val="40000"/>
              </a:spcAft>
            </a:pPr>
            <a:r>
              <a:rPr lang="fr-FR" altLang="de-DE" sz="1200" noProof="1">
                <a:solidFill>
                  <a:srgbClr val="5496D4"/>
                </a:solidFill>
                <a:latin typeface="+mn-lt"/>
              </a:rPr>
              <a:t>Adoption of </a:t>
            </a:r>
            <a:r>
              <a:rPr lang="fr-FR" altLang="de-DE" sz="1200" noProof="1" smtClean="0">
                <a:solidFill>
                  <a:srgbClr val="5496D4"/>
                </a:solidFill>
                <a:latin typeface="+mn-lt"/>
              </a:rPr>
              <a:t>the </a:t>
            </a:r>
            <a:r>
              <a:rPr lang="en-GB" altLang="de-DE" sz="1200" noProof="1" smtClean="0">
                <a:solidFill>
                  <a:srgbClr val="5496D4"/>
                </a:solidFill>
                <a:latin typeface="+mn-lt"/>
              </a:rPr>
              <a:t>Personal </a:t>
            </a:r>
            <a:r>
              <a:rPr lang="en-GB" altLang="de-DE" sz="1200" noProof="1">
                <a:solidFill>
                  <a:srgbClr val="5496D4"/>
                </a:solidFill>
                <a:latin typeface="+mn-lt"/>
              </a:rPr>
              <a:t>Data Protection Act</a:t>
            </a:r>
            <a:endParaRPr lang="en-US" altLang="de-DE" sz="1200" noProof="1">
              <a:solidFill>
                <a:srgbClr val="5496D4"/>
              </a:solidFill>
              <a:latin typeface="+mn-lt"/>
            </a:endParaRPr>
          </a:p>
        </p:txBody>
      </p:sp>
      <p:sp>
        <p:nvSpPr>
          <p:cNvPr id="51" name="Line 24"/>
          <p:cNvSpPr>
            <a:spLocks noChangeShapeType="1"/>
          </p:cNvSpPr>
          <p:nvPr/>
        </p:nvSpPr>
        <p:spPr bwMode="gray">
          <a:xfrm flipH="1">
            <a:off x="251315" y="1916832"/>
            <a:ext cx="0" cy="2024794"/>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
        <p:nvSpPr>
          <p:cNvPr id="56" name="Rectangle 55"/>
          <p:cNvSpPr/>
          <p:nvPr/>
        </p:nvSpPr>
        <p:spPr>
          <a:xfrm>
            <a:off x="3096344" y="1628800"/>
            <a:ext cx="5940152" cy="1477328"/>
          </a:xfrm>
          <a:prstGeom prst="rect">
            <a:avLst/>
          </a:prstGeom>
        </p:spPr>
        <p:txBody>
          <a:bodyPr wrap="square">
            <a:spAutoFit/>
          </a:bodyPr>
          <a:lstStyle/>
          <a:p>
            <a:pPr algn="ctr">
              <a:lnSpc>
                <a:spcPct val="150000"/>
              </a:lnSpc>
            </a:pPr>
            <a:r>
              <a:rPr lang="en-GB" sz="1200" i="1" dirty="0">
                <a:solidFill>
                  <a:schemeClr val="bg1">
                    <a:lumMod val="50000"/>
                  </a:schemeClr>
                </a:solidFill>
                <a:latin typeface="+mn-lt"/>
              </a:rPr>
              <a:t>The first version of the Public Information Act </a:t>
            </a:r>
            <a:r>
              <a:rPr lang="en-GB" sz="1200" i="1" dirty="0" smtClean="0">
                <a:solidFill>
                  <a:schemeClr val="bg1">
                    <a:lumMod val="50000"/>
                  </a:schemeClr>
                </a:solidFill>
                <a:latin typeface="+mn-lt"/>
              </a:rPr>
              <a:t>took </a:t>
            </a:r>
            <a:r>
              <a:rPr lang="en-GB" sz="1200" i="1" dirty="0">
                <a:solidFill>
                  <a:schemeClr val="bg1">
                    <a:lumMod val="50000"/>
                  </a:schemeClr>
                </a:solidFill>
                <a:latin typeface="+mn-lt"/>
              </a:rPr>
              <a:t>effect in January 2001. A newly revised,</a:t>
            </a:r>
          </a:p>
          <a:p>
            <a:pPr algn="ctr">
              <a:lnSpc>
                <a:spcPct val="150000"/>
              </a:lnSpc>
            </a:pPr>
            <a:r>
              <a:rPr lang="en-GB" sz="1200" i="1" dirty="0">
                <a:solidFill>
                  <a:schemeClr val="bg1">
                    <a:lumMod val="50000"/>
                  </a:schemeClr>
                </a:solidFill>
                <a:latin typeface="+mn-lt"/>
              </a:rPr>
              <a:t>updated Public Information Act entered into force on 1 January 2008. </a:t>
            </a:r>
            <a:endParaRPr lang="en-GB" sz="1200" i="1" dirty="0" smtClean="0">
              <a:solidFill>
                <a:schemeClr val="bg1">
                  <a:lumMod val="50000"/>
                </a:schemeClr>
              </a:solidFill>
              <a:latin typeface="+mn-lt"/>
            </a:endParaRPr>
          </a:p>
          <a:p>
            <a:pPr algn="ctr">
              <a:lnSpc>
                <a:spcPct val="150000"/>
              </a:lnSpc>
            </a:pPr>
            <a:r>
              <a:rPr lang="en-GB" sz="1200" i="1" dirty="0" smtClean="0">
                <a:solidFill>
                  <a:schemeClr val="bg1">
                    <a:lumMod val="50000"/>
                  </a:schemeClr>
                </a:solidFill>
                <a:latin typeface="+mn-lt"/>
              </a:rPr>
              <a:t>Since then, it </a:t>
            </a:r>
            <a:r>
              <a:rPr lang="en-GB" sz="1200" i="1" dirty="0">
                <a:solidFill>
                  <a:schemeClr val="bg1">
                    <a:lumMod val="50000"/>
                  </a:schemeClr>
                </a:solidFill>
                <a:latin typeface="+mn-lt"/>
              </a:rPr>
              <a:t>became compulsory to connect all public and </a:t>
            </a:r>
            <a:r>
              <a:rPr lang="en-GB" sz="1200" i="1" dirty="0" smtClean="0">
                <a:solidFill>
                  <a:schemeClr val="bg1">
                    <a:lumMod val="50000"/>
                  </a:schemeClr>
                </a:solidFill>
                <a:latin typeface="+mn-lt"/>
              </a:rPr>
              <a:t>private sector base </a:t>
            </a:r>
            <a:r>
              <a:rPr lang="en-GB" sz="1200" i="1" dirty="0">
                <a:solidFill>
                  <a:schemeClr val="bg1">
                    <a:lumMod val="50000"/>
                  </a:schemeClr>
                </a:solidFill>
                <a:latin typeface="+mn-lt"/>
              </a:rPr>
              <a:t>registries to </a:t>
            </a:r>
            <a:r>
              <a:rPr lang="en-GB" sz="1200" i="1" dirty="0" smtClean="0">
                <a:solidFill>
                  <a:schemeClr val="bg1">
                    <a:lumMod val="50000"/>
                  </a:schemeClr>
                </a:solidFill>
                <a:latin typeface="+mn-lt"/>
              </a:rPr>
              <a:t>X-Road, Estonia’s </a:t>
            </a:r>
            <a:r>
              <a:rPr lang="en-GB" sz="1200" i="1" dirty="0">
                <a:solidFill>
                  <a:schemeClr val="bg1">
                    <a:lumMod val="50000"/>
                  </a:schemeClr>
                </a:solidFill>
                <a:latin typeface="+mn-lt"/>
              </a:rPr>
              <a:t>data exchange </a:t>
            </a:r>
            <a:r>
              <a:rPr lang="en-GB" sz="1200" i="1" dirty="0" smtClean="0">
                <a:solidFill>
                  <a:schemeClr val="bg1">
                    <a:lumMod val="50000"/>
                  </a:schemeClr>
                </a:solidFill>
                <a:latin typeface="+mn-lt"/>
              </a:rPr>
              <a:t>platform</a:t>
            </a:r>
            <a:r>
              <a:rPr lang="en-GB" sz="1200" i="1" dirty="0">
                <a:solidFill>
                  <a:schemeClr val="bg1">
                    <a:lumMod val="50000"/>
                  </a:schemeClr>
                </a:solidFill>
                <a:latin typeface="+mn-lt"/>
              </a:rPr>
              <a:t>: </a:t>
            </a:r>
            <a:r>
              <a:rPr lang="en-GB" sz="1200" i="1" dirty="0" smtClean="0">
                <a:solidFill>
                  <a:schemeClr val="bg1">
                    <a:lumMod val="50000"/>
                  </a:schemeClr>
                </a:solidFill>
                <a:latin typeface="+mn-lt"/>
              </a:rPr>
              <a:t>§ 43 (2) indeed mentions that the “establishment </a:t>
            </a:r>
            <a:r>
              <a:rPr lang="en-GB" sz="1200" i="1" dirty="0">
                <a:solidFill>
                  <a:schemeClr val="bg1">
                    <a:lumMod val="50000"/>
                  </a:schemeClr>
                </a:solidFill>
                <a:latin typeface="+mn-lt"/>
              </a:rPr>
              <a:t>of separate databases for the collection of the same data is </a:t>
            </a:r>
            <a:r>
              <a:rPr lang="en-GB" sz="1200" i="1" dirty="0" smtClean="0">
                <a:solidFill>
                  <a:schemeClr val="bg1">
                    <a:lumMod val="50000"/>
                  </a:schemeClr>
                </a:solidFill>
                <a:latin typeface="+mn-lt"/>
              </a:rPr>
              <a:t>prohibited”.</a:t>
            </a:r>
            <a:endParaRPr lang="en-GB" sz="1200" i="1" dirty="0">
              <a:solidFill>
                <a:schemeClr val="bg1">
                  <a:lumMod val="50000"/>
                </a:schemeClr>
              </a:solidFill>
              <a:latin typeface="+mn-lt"/>
            </a:endParaRPr>
          </a:p>
        </p:txBody>
      </p:sp>
      <p:sp>
        <p:nvSpPr>
          <p:cNvPr id="59" name="Rectangle 58"/>
          <p:cNvSpPr/>
          <p:nvPr/>
        </p:nvSpPr>
        <p:spPr>
          <a:xfrm>
            <a:off x="3059832" y="5818038"/>
            <a:ext cx="5832648" cy="646331"/>
          </a:xfrm>
          <a:prstGeom prst="rect">
            <a:avLst/>
          </a:prstGeom>
        </p:spPr>
        <p:txBody>
          <a:bodyPr wrap="square">
            <a:spAutoFit/>
          </a:bodyPr>
          <a:lstStyle/>
          <a:p>
            <a:pPr algn="ctr">
              <a:lnSpc>
                <a:spcPct val="150000"/>
              </a:lnSpc>
            </a:pPr>
            <a:r>
              <a:rPr lang="en-GB" sz="1200" i="1" dirty="0">
                <a:solidFill>
                  <a:schemeClr val="bg1">
                    <a:lumMod val="50000"/>
                  </a:schemeClr>
                </a:solidFill>
                <a:latin typeface="+mn-lt"/>
              </a:rPr>
              <a:t>In order to reduce the administrative </a:t>
            </a:r>
            <a:r>
              <a:rPr lang="en-GB" sz="1200" i="1" dirty="0" smtClean="0">
                <a:solidFill>
                  <a:schemeClr val="bg1">
                    <a:lumMod val="50000"/>
                  </a:schemeClr>
                </a:solidFill>
                <a:latin typeface="+mn-lt"/>
              </a:rPr>
              <a:t>burden, </a:t>
            </a:r>
            <a:r>
              <a:rPr lang="en-GB" sz="1200" i="1" dirty="0">
                <a:solidFill>
                  <a:schemeClr val="bg1">
                    <a:lumMod val="50000"/>
                  </a:schemeClr>
                </a:solidFill>
                <a:latin typeface="+mn-lt"/>
              </a:rPr>
              <a:t>we will try exclude the situation where the data that has once been submitted to the state has to be submitted </a:t>
            </a:r>
            <a:r>
              <a:rPr lang="en-GB" sz="1200" i="1" dirty="0" smtClean="0">
                <a:solidFill>
                  <a:schemeClr val="bg1">
                    <a:lumMod val="50000"/>
                  </a:schemeClr>
                </a:solidFill>
                <a:latin typeface="+mn-lt"/>
              </a:rPr>
              <a:t>again.</a:t>
            </a:r>
            <a:endParaRPr lang="en-GB" sz="1200" b="1" i="1" dirty="0">
              <a:solidFill>
                <a:schemeClr val="bg1">
                  <a:lumMod val="50000"/>
                </a:schemeClr>
              </a:solidFill>
              <a:latin typeface="+mn-lt"/>
            </a:endParaRPr>
          </a:p>
        </p:txBody>
      </p:sp>
      <p:sp>
        <p:nvSpPr>
          <p:cNvPr id="61" name="Freeform 60"/>
          <p:cNvSpPr/>
          <p:nvPr/>
        </p:nvSpPr>
        <p:spPr>
          <a:xfrm rot="17999317" flipH="1" flipV="1">
            <a:off x="2978267" y="5073685"/>
            <a:ext cx="732256" cy="567073"/>
          </a:xfrm>
          <a:custGeom>
            <a:avLst/>
            <a:gdLst>
              <a:gd name="connsiteX0" fmla="*/ 13727 w 1421613"/>
              <a:gd name="connsiteY0" fmla="*/ 0 h 478989"/>
              <a:gd name="connsiteX1" fmla="*/ 202413 w 1421613"/>
              <a:gd name="connsiteY1" fmla="*/ 478971 h 478989"/>
              <a:gd name="connsiteX2" fmla="*/ 1421613 w 1421613"/>
              <a:gd name="connsiteY2" fmla="*/ 14514 h 478989"/>
            </a:gdLst>
            <a:ahLst/>
            <a:cxnLst>
              <a:cxn ang="0">
                <a:pos x="connsiteX0" y="connsiteY0"/>
              </a:cxn>
              <a:cxn ang="0">
                <a:pos x="connsiteX1" y="connsiteY1"/>
              </a:cxn>
              <a:cxn ang="0">
                <a:pos x="connsiteX2" y="connsiteY2"/>
              </a:cxn>
            </a:cxnLst>
            <a:rect l="l" t="t" r="r" b="b"/>
            <a:pathLst>
              <a:path w="1421613" h="478989">
                <a:moveTo>
                  <a:pt x="13727" y="0"/>
                </a:moveTo>
                <a:cubicBezTo>
                  <a:pt x="-9254" y="238276"/>
                  <a:pt x="-32235" y="476552"/>
                  <a:pt x="202413" y="478971"/>
                </a:cubicBezTo>
                <a:cubicBezTo>
                  <a:pt x="437061" y="481390"/>
                  <a:pt x="929337" y="247952"/>
                  <a:pt x="1421613" y="1451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Line 24"/>
          <p:cNvSpPr>
            <a:spLocks noChangeShapeType="1"/>
          </p:cNvSpPr>
          <p:nvPr/>
        </p:nvSpPr>
        <p:spPr bwMode="gray">
          <a:xfrm flipH="1">
            <a:off x="1164167" y="3212976"/>
            <a:ext cx="0" cy="728650"/>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pic>
        <p:nvPicPr>
          <p:cNvPr id="39" name="Picture 2" descr="http://www.crwflags.com/fotw/images/e/e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5939" y="260752"/>
            <a:ext cx="432000" cy="27525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41" name="Text Box 9"/>
          <p:cNvSpPr txBox="1">
            <a:spLocks noChangeArrowheads="1"/>
          </p:cNvSpPr>
          <p:nvPr/>
        </p:nvSpPr>
        <p:spPr bwMode="gray">
          <a:xfrm>
            <a:off x="3059632" y="3212976"/>
            <a:ext cx="1656384" cy="7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US" altLang="de-DE" sz="1200" b="1" noProof="1" smtClean="0">
                <a:solidFill>
                  <a:srgbClr val="5496D4"/>
                </a:solidFill>
                <a:latin typeface="+mn-lt"/>
              </a:rPr>
              <a:t>17.02.2011:</a:t>
            </a:r>
          </a:p>
          <a:p>
            <a:pPr>
              <a:spcAft>
                <a:spcPct val="40000"/>
              </a:spcAft>
            </a:pPr>
            <a:r>
              <a:rPr lang="fr-FR" altLang="de-DE" sz="1200" noProof="1" smtClean="0">
                <a:solidFill>
                  <a:srgbClr val="5496D4"/>
                </a:solidFill>
              </a:rPr>
              <a:t>Adoption of the </a:t>
            </a:r>
            <a:r>
              <a:rPr lang="en-GB" altLang="de-DE" sz="1200" noProof="1">
                <a:solidFill>
                  <a:srgbClr val="5496D4"/>
                </a:solidFill>
                <a:latin typeface="+mn-lt"/>
              </a:rPr>
              <a:t>Spatial Data Act</a:t>
            </a:r>
            <a:endParaRPr lang="en-US" altLang="de-DE" sz="1200" noProof="1">
              <a:solidFill>
                <a:srgbClr val="5496D4"/>
              </a:solidFill>
              <a:latin typeface="+mn-lt"/>
            </a:endParaRPr>
          </a:p>
        </p:txBody>
      </p:sp>
      <p:sp>
        <p:nvSpPr>
          <p:cNvPr id="44" name="Line 24"/>
          <p:cNvSpPr>
            <a:spLocks noChangeShapeType="1"/>
          </p:cNvSpPr>
          <p:nvPr/>
        </p:nvSpPr>
        <p:spPr bwMode="gray">
          <a:xfrm flipH="1">
            <a:off x="3059834" y="3212976"/>
            <a:ext cx="0" cy="728650"/>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
        <p:nvSpPr>
          <p:cNvPr id="46" name="Text Box 9"/>
          <p:cNvSpPr txBox="1">
            <a:spLocks noChangeArrowheads="1"/>
          </p:cNvSpPr>
          <p:nvPr/>
        </p:nvSpPr>
        <p:spPr bwMode="gray">
          <a:xfrm>
            <a:off x="310847" y="1875338"/>
            <a:ext cx="174087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GB" altLang="de-DE" sz="1200" b="1" noProof="1" smtClean="0">
                <a:solidFill>
                  <a:srgbClr val="5496D4"/>
                </a:solidFill>
                <a:latin typeface="+mn-lt"/>
              </a:rPr>
              <a:t>31.05.2000</a:t>
            </a:r>
            <a:r>
              <a:rPr lang="en-GB" altLang="de-DE" sz="1200" b="1" noProof="1">
                <a:solidFill>
                  <a:srgbClr val="5496D4"/>
                </a:solidFill>
                <a:latin typeface="+mn-lt"/>
              </a:rPr>
              <a:t>: </a:t>
            </a:r>
          </a:p>
          <a:p>
            <a:pPr>
              <a:spcAft>
                <a:spcPct val="40000"/>
              </a:spcAft>
            </a:pPr>
            <a:r>
              <a:rPr lang="en-GB" altLang="de-DE" sz="1200" noProof="1">
                <a:solidFill>
                  <a:srgbClr val="5496D4"/>
                </a:solidFill>
                <a:latin typeface="+mn-lt"/>
              </a:rPr>
              <a:t>Adoption of the Population Register Act</a:t>
            </a:r>
          </a:p>
        </p:txBody>
      </p:sp>
      <p:sp>
        <p:nvSpPr>
          <p:cNvPr id="48" name="Line 24"/>
          <p:cNvSpPr>
            <a:spLocks noChangeShapeType="1"/>
          </p:cNvSpPr>
          <p:nvPr/>
        </p:nvSpPr>
        <p:spPr bwMode="gray">
          <a:xfrm flipH="1">
            <a:off x="323528" y="2680724"/>
            <a:ext cx="0" cy="1260902"/>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
        <p:nvSpPr>
          <p:cNvPr id="49" name="Text Box 9"/>
          <p:cNvSpPr txBox="1">
            <a:spLocks noChangeArrowheads="1"/>
          </p:cNvSpPr>
          <p:nvPr/>
        </p:nvSpPr>
        <p:spPr bwMode="gray">
          <a:xfrm>
            <a:off x="368693" y="2667426"/>
            <a:ext cx="263481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spcAft>
                <a:spcPct val="40000"/>
              </a:spcAft>
            </a:pPr>
            <a:r>
              <a:rPr lang="en-GB" altLang="de-DE" sz="1200" b="1" noProof="1">
                <a:solidFill>
                  <a:srgbClr val="5496D4"/>
                </a:solidFill>
                <a:latin typeface="+mn-lt"/>
              </a:rPr>
              <a:t>15.11.2000: </a:t>
            </a:r>
          </a:p>
          <a:p>
            <a:pPr>
              <a:spcAft>
                <a:spcPct val="40000"/>
              </a:spcAft>
            </a:pPr>
            <a:r>
              <a:rPr lang="en-GB" altLang="de-DE" sz="1200" noProof="1">
                <a:solidFill>
                  <a:srgbClr val="5496D4"/>
                </a:solidFill>
                <a:latin typeface="+mn-lt"/>
              </a:rPr>
              <a:t>Adoption of the Public Information Act </a:t>
            </a:r>
          </a:p>
        </p:txBody>
      </p:sp>
      <p:sp>
        <p:nvSpPr>
          <p:cNvPr id="9" name="Freeform 8"/>
          <p:cNvSpPr/>
          <p:nvPr/>
        </p:nvSpPr>
        <p:spPr>
          <a:xfrm>
            <a:off x="2483768" y="1982006"/>
            <a:ext cx="605925" cy="578752"/>
          </a:xfrm>
          <a:custGeom>
            <a:avLst/>
            <a:gdLst>
              <a:gd name="connsiteX0" fmla="*/ 1491 w 605925"/>
              <a:gd name="connsiteY0" fmla="*/ 578752 h 578752"/>
              <a:gd name="connsiteX1" fmla="*/ 94481 w 605925"/>
              <a:gd name="connsiteY1" fmla="*/ 82807 h 578752"/>
              <a:gd name="connsiteX2" fmla="*/ 605925 w 605925"/>
              <a:gd name="connsiteY2" fmla="*/ 5315 h 578752"/>
            </a:gdLst>
            <a:ahLst/>
            <a:cxnLst>
              <a:cxn ang="0">
                <a:pos x="connsiteX0" y="connsiteY0"/>
              </a:cxn>
              <a:cxn ang="0">
                <a:pos x="connsiteX1" y="connsiteY1"/>
              </a:cxn>
              <a:cxn ang="0">
                <a:pos x="connsiteX2" y="connsiteY2"/>
              </a:cxn>
            </a:cxnLst>
            <a:rect l="l" t="t" r="r" b="b"/>
            <a:pathLst>
              <a:path w="605925" h="578752">
                <a:moveTo>
                  <a:pt x="1491" y="578752"/>
                </a:moveTo>
                <a:cubicBezTo>
                  <a:pt x="-2384" y="378566"/>
                  <a:pt x="-6258" y="178380"/>
                  <a:pt x="94481" y="82807"/>
                </a:cubicBezTo>
                <a:cubicBezTo>
                  <a:pt x="195220" y="-12766"/>
                  <a:pt x="400572" y="-3726"/>
                  <a:pt x="605925" y="5315"/>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 Box 9"/>
          <p:cNvSpPr txBox="1">
            <a:spLocks noChangeArrowheads="1"/>
          </p:cNvSpPr>
          <p:nvPr/>
        </p:nvSpPr>
        <p:spPr bwMode="gray">
          <a:xfrm>
            <a:off x="-108521" y="4517688"/>
            <a:ext cx="976425" cy="12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a:spcAft>
                <a:spcPct val="40000"/>
              </a:spcAft>
            </a:pPr>
            <a:r>
              <a:rPr lang="fr-FR" altLang="de-DE" sz="1200" b="1" noProof="1" smtClean="0">
                <a:solidFill>
                  <a:srgbClr val="5496D4"/>
                </a:solidFill>
                <a:latin typeface="+mn-lt"/>
              </a:rPr>
              <a:t>2001:</a:t>
            </a:r>
          </a:p>
          <a:p>
            <a:pPr algn="r">
              <a:spcAft>
                <a:spcPct val="40000"/>
              </a:spcAft>
            </a:pPr>
            <a:r>
              <a:rPr lang="fr-FR" altLang="de-DE" sz="1200" b="1" noProof="1" smtClean="0">
                <a:solidFill>
                  <a:srgbClr val="5496D4"/>
                </a:solidFill>
                <a:latin typeface="+mn-lt"/>
              </a:rPr>
              <a:t>Roll-out of the Data exchange layer X-Road</a:t>
            </a:r>
            <a:endParaRPr lang="en-US" altLang="de-DE" sz="1200" noProof="1">
              <a:solidFill>
                <a:srgbClr val="5496D4"/>
              </a:solidFill>
              <a:latin typeface="+mn-lt"/>
            </a:endParaRPr>
          </a:p>
        </p:txBody>
      </p:sp>
      <p:sp>
        <p:nvSpPr>
          <p:cNvPr id="52" name="Line 24"/>
          <p:cNvSpPr>
            <a:spLocks noChangeShapeType="1"/>
          </p:cNvSpPr>
          <p:nvPr/>
        </p:nvSpPr>
        <p:spPr bwMode="gray">
          <a:xfrm flipH="1">
            <a:off x="971600" y="4324815"/>
            <a:ext cx="0" cy="1417008"/>
          </a:xfrm>
          <a:prstGeom prst="line">
            <a:avLst/>
          </a:prstGeom>
          <a:noFill/>
          <a:ln w="9525">
            <a:solidFill>
              <a:srgbClr val="B6DCDF"/>
            </a:solidFill>
            <a:prstDash val="dash"/>
            <a:round/>
            <a:headEnd/>
            <a:tailEnd/>
          </a:ln>
          <a:effectLst/>
          <a:extLst>
            <a:ext uri="{909E8E84-426E-40DD-AFC4-6F175D3DCCD1}">
              <a14:hiddenFill xmlns:a14="http://schemas.microsoft.com/office/drawing/2010/main">
                <a:noFill/>
              </a14:hiddenFill>
            </a:ext>
          </a:extLst>
        </p:spPr>
        <p:txBody>
          <a:bodyPr/>
          <a:lstStyle/>
          <a:p>
            <a:endParaRPr lang="en-US" sz="1200" dirty="0">
              <a:solidFill>
                <a:schemeClr val="bg2">
                  <a:lumMod val="10000"/>
                </a:schemeClr>
              </a:solidFill>
              <a:latin typeface="+mn-lt"/>
            </a:endParaRPr>
          </a:p>
        </p:txBody>
      </p:sp>
    </p:spTree>
    <p:extLst>
      <p:ext uri="{BB962C8B-B14F-4D97-AF65-F5344CB8AC3E}">
        <p14:creationId xmlns:p14="http://schemas.microsoft.com/office/powerpoint/2010/main" val="1763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50"/>
                                        </p:tgtEl>
                                      </p:cBhvr>
                                    </p:animEffect>
                                    <p:animScale>
                                      <p:cBhvr>
                                        <p:cTn id="35"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56" grpId="0"/>
      <p:bldP spid="59" grpId="0"/>
      <p:bldP spid="61" grpId="0" animBg="1"/>
      <p:bldP spid="9" grpId="0" animBg="1"/>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1620614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6" name="Rectangle 55"/>
          <p:cNvSpPr/>
          <p:nvPr/>
        </p:nvSpPr>
        <p:spPr>
          <a:xfrm>
            <a:off x="868595" y="1782830"/>
            <a:ext cx="8036239" cy="696899"/>
          </a:xfrm>
          <a:prstGeom prst="rect">
            <a:avLst/>
          </a:prstGeom>
          <a:solidFill>
            <a:srgbClr val="E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Espace réservé du contenu 2"/>
          <p:cNvSpPr>
            <a:spLocks noGrp="1"/>
          </p:cNvSpPr>
          <p:nvPr>
            <p:ph idx="1"/>
          </p:nvPr>
        </p:nvSpPr>
        <p:spPr>
          <a:xfrm>
            <a:off x="457200" y="1260000"/>
            <a:ext cx="8447634" cy="4929411"/>
          </a:xfrm>
        </p:spPr>
        <p:txBody>
          <a:bodyPr/>
          <a:lstStyle/>
          <a:p>
            <a:pPr eaLnBrk="1" hangingPunct="1">
              <a:spcAft>
                <a:spcPts val="1200"/>
              </a:spcAft>
              <a:defRPr/>
            </a:pPr>
            <a:r>
              <a:rPr lang="fr-FR" sz="1800" dirty="0">
                <a:solidFill>
                  <a:schemeClr val="bg2"/>
                </a:solidFill>
              </a:rPr>
              <a:t>The </a:t>
            </a:r>
            <a:r>
              <a:rPr lang="fr-FR" sz="1800" dirty="0" smtClean="0">
                <a:solidFill>
                  <a:schemeClr val="bg2"/>
                </a:solidFill>
              </a:rPr>
              <a:t>‘</a:t>
            </a:r>
            <a:r>
              <a:rPr lang="en-GB" sz="1800" dirty="0">
                <a:solidFill>
                  <a:schemeClr val="bg2"/>
                </a:solidFill>
              </a:rPr>
              <a:t>Once-only’ </a:t>
            </a:r>
            <a:r>
              <a:rPr lang="en-GB" sz="1800" dirty="0" smtClean="0">
                <a:solidFill>
                  <a:schemeClr val="bg2"/>
                </a:solidFill>
              </a:rPr>
              <a:t>principle into action: </a:t>
            </a:r>
            <a:r>
              <a:rPr lang="en-GB" sz="1800" b="1" dirty="0" smtClean="0">
                <a:solidFill>
                  <a:schemeClr val="bg2"/>
                </a:solidFill>
              </a:rPr>
              <a:t>X-Road </a:t>
            </a:r>
            <a:r>
              <a:rPr lang="en-GB" sz="1800" b="1" dirty="0"/>
              <a:t>data exchange layer </a:t>
            </a:r>
            <a:endParaRPr lang="en-GB" sz="1800" b="1" dirty="0" smtClean="0">
              <a:solidFill>
                <a:schemeClr val="bg2"/>
              </a:solidFill>
            </a:endParaRPr>
          </a:p>
          <a:p>
            <a:pPr lvl="1" eaLnBrk="1" hangingPunct="1">
              <a:lnSpc>
                <a:spcPct val="150000"/>
              </a:lnSpc>
              <a:defRPr/>
            </a:pPr>
            <a:r>
              <a:rPr lang="en-GB" sz="1400" dirty="0"/>
              <a:t>X-Road is a platform-independent </a:t>
            </a:r>
            <a:r>
              <a:rPr lang="en-GB" sz="1400" dirty="0" smtClean="0"/>
              <a:t>secure data </a:t>
            </a:r>
            <a:r>
              <a:rPr lang="en-GB" sz="1400" dirty="0"/>
              <a:t>exchange layer, </a:t>
            </a:r>
            <a:r>
              <a:rPr lang="en-GB" sz="1400" dirty="0" smtClean="0"/>
              <a:t>allowing </a:t>
            </a:r>
            <a:r>
              <a:rPr lang="en-GB" sz="1400" dirty="0"/>
              <a:t>institutions/people to securely exchange data </a:t>
            </a:r>
            <a:r>
              <a:rPr lang="en-GB" sz="1400" dirty="0" smtClean="0"/>
              <a:t>and ensuring access </a:t>
            </a:r>
            <a:r>
              <a:rPr lang="en-GB" sz="1400" dirty="0"/>
              <a:t>to the data </a:t>
            </a:r>
            <a:r>
              <a:rPr lang="en-GB" sz="1400" dirty="0" smtClean="0"/>
              <a:t>maintained </a:t>
            </a:r>
            <a:r>
              <a:rPr lang="en-GB" sz="1400" dirty="0"/>
              <a:t>and processed in state databases. </a:t>
            </a:r>
            <a:endParaRPr lang="en-GB" sz="1400" dirty="0" smtClean="0"/>
          </a:p>
          <a:p>
            <a:pPr lvl="1" eaLnBrk="1" hangingPunct="1">
              <a:lnSpc>
                <a:spcPct val="150000"/>
              </a:lnSpc>
              <a:defRPr/>
            </a:pPr>
            <a:r>
              <a:rPr lang="en-GB" sz="1400" dirty="0"/>
              <a:t>Public and private sector enterprises and institutions can connect their information system with the X-Road. This enables them to use X-Road services in their own electronic environment or offer their e-services via the X-Road. </a:t>
            </a:r>
            <a:endParaRPr lang="en-GB" sz="1600" dirty="0">
              <a:solidFill>
                <a:schemeClr val="bg2"/>
              </a:solidFill>
            </a:endParaRPr>
          </a:p>
        </p:txBody>
      </p:sp>
      <p:sp>
        <p:nvSpPr>
          <p:cNvPr id="5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31</a:t>
            </a:fld>
            <a:endParaRPr lang="en-GB" dirty="0"/>
          </a:p>
        </p:txBody>
      </p:sp>
      <p:sp>
        <p:nvSpPr>
          <p:cNvPr id="23" name="Titre 2"/>
          <p:cNvSpPr>
            <a:spLocks noGrp="1"/>
          </p:cNvSpPr>
          <p:nvPr>
            <p:ph type="title"/>
          </p:nvPr>
        </p:nvSpPr>
        <p:spPr>
          <a:xfrm>
            <a:off x="323528" y="116632"/>
            <a:ext cx="5760640" cy="504825"/>
          </a:xfrm>
        </p:spPr>
        <p:txBody>
          <a:bodyPr/>
          <a:lstStyle/>
          <a:p>
            <a:r>
              <a:rPr lang="en-GB" dirty="0" smtClean="0"/>
              <a:t>Case study N°3: Estonia</a:t>
            </a:r>
            <a:endParaRPr lang="en-GB" dirty="0"/>
          </a:p>
        </p:txBody>
      </p:sp>
      <p:pic>
        <p:nvPicPr>
          <p:cNvPr id="24" name="Picture 2" descr="http://www.crwflags.com/fotw/images/e/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5939" y="260752"/>
            <a:ext cx="432000" cy="27525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7352"/>
            <a:ext cx="8172400" cy="215444"/>
          </a:xfrm>
          <a:prstGeom prst="rect">
            <a:avLst/>
          </a:prstGeom>
        </p:spPr>
        <p:txBody>
          <a:bodyPr wrap="square">
            <a:spAutoFit/>
          </a:bodyPr>
          <a:lstStyle/>
          <a:p>
            <a:r>
              <a:rPr lang="en-GB" sz="800" dirty="0" smtClean="0">
                <a:solidFill>
                  <a:schemeClr val="tx2"/>
                </a:solidFill>
                <a:latin typeface="+mn-lt"/>
              </a:rPr>
              <a:t>MISP stands for Mini </a:t>
            </a:r>
            <a:r>
              <a:rPr lang="en-GB" sz="800" dirty="0">
                <a:solidFill>
                  <a:schemeClr val="tx2"/>
                </a:solidFill>
                <a:latin typeface="+mn-lt"/>
              </a:rPr>
              <a:t>Information </a:t>
            </a:r>
            <a:r>
              <a:rPr lang="en-GB" sz="800" dirty="0" smtClean="0">
                <a:solidFill>
                  <a:schemeClr val="tx2"/>
                </a:solidFill>
                <a:latin typeface="+mn-lt"/>
              </a:rPr>
              <a:t>System Portal software. </a:t>
            </a:r>
            <a:r>
              <a:rPr lang="en-GB" sz="800" dirty="0">
                <a:solidFill>
                  <a:schemeClr val="tx2"/>
                </a:solidFill>
                <a:latin typeface="+mn-lt"/>
              </a:rPr>
              <a:t>This is a simple user interface that has mechanisms for user authentication and </a:t>
            </a:r>
            <a:r>
              <a:rPr lang="en-GB" sz="800" dirty="0" smtClean="0">
                <a:solidFill>
                  <a:schemeClr val="tx2"/>
                </a:solidFill>
                <a:latin typeface="+mn-lt"/>
              </a:rPr>
              <a:t>authorisation</a:t>
            </a:r>
            <a:r>
              <a:rPr lang="en-GB" sz="800" dirty="0">
                <a:solidFill>
                  <a:schemeClr val="tx2"/>
                </a:solidFill>
                <a:latin typeface="+mn-lt"/>
              </a:rPr>
              <a:t>.</a:t>
            </a:r>
          </a:p>
        </p:txBody>
      </p:sp>
      <p:pic>
        <p:nvPicPr>
          <p:cNvPr id="84097"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392388"/>
            <a:ext cx="5502663" cy="320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16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1991889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5" name="Espace réservé du contenu 2"/>
          <p:cNvSpPr>
            <a:spLocks noGrp="1"/>
          </p:cNvSpPr>
          <p:nvPr>
            <p:ph idx="1"/>
          </p:nvPr>
        </p:nvSpPr>
        <p:spPr>
          <a:xfrm>
            <a:off x="107505" y="6249853"/>
            <a:ext cx="7920879" cy="491515"/>
          </a:xfrm>
          <a:solidFill>
            <a:schemeClr val="bg1">
              <a:lumMod val="95000"/>
            </a:schemeClr>
          </a:solidFill>
        </p:spPr>
        <p:txBody>
          <a:bodyPr/>
          <a:lstStyle/>
          <a:p>
            <a:pPr marL="0" indent="0" eaLnBrk="1" hangingPunct="1">
              <a:spcBef>
                <a:spcPts val="0"/>
              </a:spcBef>
              <a:spcAft>
                <a:spcPts val="0"/>
              </a:spcAft>
              <a:buNone/>
              <a:defRPr/>
            </a:pPr>
            <a:r>
              <a:rPr lang="en-GB" sz="1100" dirty="0">
                <a:solidFill>
                  <a:schemeClr val="bg1">
                    <a:lumMod val="50000"/>
                  </a:schemeClr>
                </a:solidFill>
              </a:rPr>
              <a:t>11234 </a:t>
            </a:r>
            <a:r>
              <a:rPr lang="en-GB" sz="1100" dirty="0" smtClean="0">
                <a:solidFill>
                  <a:schemeClr val="bg1">
                    <a:lumMod val="50000"/>
                  </a:schemeClr>
                </a:solidFill>
              </a:rPr>
              <a:t>data </a:t>
            </a:r>
            <a:r>
              <a:rPr lang="en-GB" sz="1100" dirty="0">
                <a:solidFill>
                  <a:schemeClr val="bg1">
                    <a:lumMod val="50000"/>
                  </a:schemeClr>
                </a:solidFill>
              </a:rPr>
              <a:t>objects in the sense of the Personal Data Protection Act </a:t>
            </a:r>
            <a:r>
              <a:rPr lang="en-GB" sz="1100" dirty="0" smtClean="0">
                <a:solidFill>
                  <a:schemeClr val="bg1">
                    <a:lumMod val="50000"/>
                  </a:schemeClr>
                </a:solidFill>
              </a:rPr>
              <a:t>are registered in </a:t>
            </a:r>
            <a:r>
              <a:rPr lang="en-GB" sz="1100" dirty="0">
                <a:solidFill>
                  <a:schemeClr val="bg1">
                    <a:lumMod val="50000"/>
                  </a:schemeClr>
                </a:solidFill>
              </a:rPr>
              <a:t>the State Information System (all information systems that are connected to </a:t>
            </a:r>
            <a:r>
              <a:rPr lang="en-GB" sz="1100" dirty="0" smtClean="0">
                <a:solidFill>
                  <a:schemeClr val="bg1">
                    <a:lumMod val="50000"/>
                  </a:schemeClr>
                </a:solidFill>
              </a:rPr>
              <a:t>X-Road).</a:t>
            </a:r>
            <a:endParaRPr lang="en-GB" sz="1100" dirty="0">
              <a:solidFill>
                <a:schemeClr val="bg1">
                  <a:lumMod val="50000"/>
                </a:schemeClr>
              </a:solidFill>
            </a:endParaRPr>
          </a:p>
        </p:txBody>
      </p:sp>
      <p:sp>
        <p:nvSpPr>
          <p:cNvPr id="6" name="Rounded Rectangle 5"/>
          <p:cNvSpPr/>
          <p:nvPr/>
        </p:nvSpPr>
        <p:spPr bwMode="gray">
          <a:xfrm>
            <a:off x="4747568" y="1330516"/>
            <a:ext cx="4288483" cy="370292"/>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t>
            </a:r>
            <a:r>
              <a:rPr lang="en-GB" sz="1200" dirty="0" smtClean="0">
                <a:solidFill>
                  <a:schemeClr val="bg2"/>
                </a:solidFill>
                <a:cs typeface="Calibri" pitchFamily="34" charset="0"/>
              </a:rPr>
              <a:t>administrations (many registers contain personal data)</a:t>
            </a:r>
            <a:endParaRPr lang="en-US" sz="1200" dirty="0">
              <a:solidFill>
                <a:schemeClr val="bg2"/>
              </a:solidFill>
              <a:cs typeface="Calibri" pitchFamily="34" charset="0"/>
            </a:endParaRPr>
          </a:p>
        </p:txBody>
      </p:sp>
      <p:sp>
        <p:nvSpPr>
          <p:cNvPr id="8" name="Rounded Rectangle 7"/>
          <p:cNvSpPr/>
          <p:nvPr/>
        </p:nvSpPr>
        <p:spPr bwMode="gray">
          <a:xfrm>
            <a:off x="2514935" y="1412856"/>
            <a:ext cx="1865500" cy="718667"/>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Personal data related to citizens</a:t>
            </a:r>
            <a:endParaRPr lang="en-US" sz="1400" b="1" dirty="0">
              <a:solidFill>
                <a:srgbClr val="5496D4"/>
              </a:solidFill>
            </a:endParaRPr>
          </a:p>
        </p:txBody>
      </p:sp>
      <p:sp>
        <p:nvSpPr>
          <p:cNvPr id="9" name="Rounded Rectangle 8"/>
          <p:cNvSpPr/>
          <p:nvPr/>
        </p:nvSpPr>
        <p:spPr bwMode="gray">
          <a:xfrm>
            <a:off x="107951" y="3233782"/>
            <a:ext cx="2159793" cy="966500"/>
          </a:xfrm>
          <a:prstGeom prst="roundRect">
            <a:avLst>
              <a:gd name="adj" fmla="val 5413"/>
            </a:avLst>
          </a:prstGeom>
          <a:solidFill>
            <a:srgbClr val="5496D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r>
              <a:rPr lang="en-GB" sz="1600" b="1" dirty="0" smtClean="0">
                <a:solidFill>
                  <a:schemeClr val="bg1"/>
                </a:solidFill>
                <a:cs typeface="Calibri" pitchFamily="34" charset="0"/>
              </a:rPr>
              <a:t>Data </a:t>
            </a:r>
            <a:r>
              <a:rPr lang="en-GB" sz="1600" b="1" dirty="0">
                <a:solidFill>
                  <a:schemeClr val="bg1"/>
                </a:solidFill>
                <a:cs typeface="Calibri" pitchFamily="34" charset="0"/>
              </a:rPr>
              <a:t>supplied only once by citizens and/or </a:t>
            </a:r>
            <a:r>
              <a:rPr lang="en-GB" sz="1600" b="1" dirty="0" smtClean="0">
                <a:solidFill>
                  <a:schemeClr val="bg1"/>
                </a:solidFill>
                <a:cs typeface="Calibri" pitchFamily="34" charset="0"/>
              </a:rPr>
              <a:t>businesses</a:t>
            </a:r>
            <a:endParaRPr lang="en-US" sz="1600" b="1" dirty="0">
              <a:solidFill>
                <a:schemeClr val="bg1"/>
              </a:solidFill>
              <a:cs typeface="Calibri" pitchFamily="34" charset="0"/>
            </a:endParaRPr>
          </a:p>
        </p:txBody>
      </p:sp>
      <p:sp>
        <p:nvSpPr>
          <p:cNvPr id="11" name="Rounded Rectangle 10"/>
          <p:cNvSpPr/>
          <p:nvPr/>
        </p:nvSpPr>
        <p:spPr bwMode="gray">
          <a:xfrm>
            <a:off x="4747568" y="1772816"/>
            <a:ext cx="4288483" cy="35870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20" name="Straight Connector 19"/>
          <p:cNvCxnSpPr>
            <a:stCxn id="8" idx="3"/>
            <a:endCxn id="11" idx="1"/>
          </p:cNvCxnSpPr>
          <p:nvPr/>
        </p:nvCxnSpPr>
        <p:spPr>
          <a:xfrm>
            <a:off x="4380435" y="1772190"/>
            <a:ext cx="367133" cy="179980"/>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27" name="Elbow Connector 172"/>
          <p:cNvCxnSpPr>
            <a:stCxn id="9" idx="0"/>
            <a:endCxn id="8" idx="1"/>
          </p:cNvCxnSpPr>
          <p:nvPr/>
        </p:nvCxnSpPr>
        <p:spPr>
          <a:xfrm rot="5400000" flipH="1" flipV="1">
            <a:off x="1120595" y="1839443"/>
            <a:ext cx="1461592" cy="1327087"/>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 idx="3"/>
            <a:endCxn id="6" idx="1"/>
          </p:cNvCxnSpPr>
          <p:nvPr/>
        </p:nvCxnSpPr>
        <p:spPr>
          <a:xfrm flipV="1">
            <a:off x="4380435" y="1515662"/>
            <a:ext cx="367133" cy="256528"/>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bwMode="gray">
          <a:xfrm>
            <a:off x="4747568" y="2204864"/>
            <a:ext cx="4288483" cy="553834"/>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t>
            </a:r>
            <a:r>
              <a:rPr lang="en-GB" sz="1200" dirty="0" smtClean="0">
                <a:solidFill>
                  <a:schemeClr val="bg2"/>
                </a:solidFill>
                <a:cs typeface="Calibri" pitchFamily="34" charset="0"/>
              </a:rPr>
              <a:t>administrations </a:t>
            </a:r>
            <a:r>
              <a:rPr lang="en-GB" sz="1200" dirty="0">
                <a:solidFill>
                  <a:schemeClr val="bg2"/>
                </a:solidFill>
                <a:cs typeface="Calibri" pitchFamily="34" charset="0"/>
              </a:rPr>
              <a:t>(e.g. Estonian Business Register, based on the Estonian Commercial Code</a:t>
            </a:r>
            <a:r>
              <a:rPr lang="en-GB" sz="1200" dirty="0" smtClean="0">
                <a:solidFill>
                  <a:schemeClr val="bg2"/>
                </a:solidFill>
                <a:cs typeface="Calibri" pitchFamily="34" charset="0"/>
              </a:rPr>
              <a:t>) </a:t>
            </a:r>
            <a:endParaRPr lang="en-US" sz="1200" dirty="0">
              <a:solidFill>
                <a:schemeClr val="bg2"/>
              </a:solidFill>
              <a:cs typeface="Calibri" pitchFamily="34" charset="0"/>
            </a:endParaRPr>
          </a:p>
        </p:txBody>
      </p:sp>
      <p:sp>
        <p:nvSpPr>
          <p:cNvPr id="61" name="Rounded Rectangle 60"/>
          <p:cNvSpPr/>
          <p:nvPr/>
        </p:nvSpPr>
        <p:spPr bwMode="gray">
          <a:xfrm>
            <a:off x="2514935" y="2348880"/>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Identification data related to businesses</a:t>
            </a:r>
            <a:endParaRPr lang="en-US" sz="1400" b="1" dirty="0">
              <a:solidFill>
                <a:srgbClr val="5496D4"/>
              </a:solidFill>
            </a:endParaRPr>
          </a:p>
        </p:txBody>
      </p:sp>
      <p:sp>
        <p:nvSpPr>
          <p:cNvPr id="62" name="Rounded Rectangle 61"/>
          <p:cNvSpPr/>
          <p:nvPr/>
        </p:nvSpPr>
        <p:spPr bwMode="gray">
          <a:xfrm>
            <a:off x="4747568" y="2830728"/>
            <a:ext cx="4288483" cy="382248"/>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a:t>
            </a:r>
            <a:r>
              <a:rPr lang="en-GB" sz="1200" dirty="0" smtClean="0">
                <a:solidFill>
                  <a:schemeClr val="bg2"/>
                </a:solidFill>
                <a:cs typeface="Calibri" pitchFamily="34" charset="0"/>
              </a:rPr>
              <a:t>service</a:t>
            </a:r>
            <a:endParaRPr lang="en-US" sz="1200" dirty="0">
              <a:solidFill>
                <a:schemeClr val="bg2"/>
              </a:solidFill>
              <a:cs typeface="Calibri" pitchFamily="34" charset="0"/>
            </a:endParaRPr>
          </a:p>
        </p:txBody>
      </p:sp>
      <p:cxnSp>
        <p:nvCxnSpPr>
          <p:cNvPr id="63" name="Straight Connector 19"/>
          <p:cNvCxnSpPr>
            <a:stCxn id="61" idx="3"/>
            <a:endCxn id="62" idx="1"/>
          </p:cNvCxnSpPr>
          <p:nvPr/>
        </p:nvCxnSpPr>
        <p:spPr>
          <a:xfrm>
            <a:off x="4380435" y="2708880"/>
            <a:ext cx="367133" cy="312972"/>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64" name="Straight Connector 77"/>
          <p:cNvCxnSpPr>
            <a:stCxn id="61" idx="3"/>
            <a:endCxn id="60" idx="1"/>
          </p:cNvCxnSpPr>
          <p:nvPr/>
        </p:nvCxnSpPr>
        <p:spPr>
          <a:xfrm flipV="1">
            <a:off x="4380435" y="2481781"/>
            <a:ext cx="367133" cy="227099"/>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bwMode="gray">
          <a:xfrm>
            <a:off x="4747568" y="3271619"/>
            <a:ext cx="4288483" cy="373405"/>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t>
            </a:r>
            <a:r>
              <a:rPr lang="en-GB" sz="1200" dirty="0" smtClean="0">
                <a:solidFill>
                  <a:schemeClr val="bg2"/>
                </a:solidFill>
                <a:cs typeface="Calibri" pitchFamily="34" charset="0"/>
              </a:rPr>
              <a:t>administrations (e.g. Land Cadastre, Spatial data registers)</a:t>
            </a:r>
            <a:endParaRPr lang="en-US" sz="1200" dirty="0">
              <a:solidFill>
                <a:schemeClr val="bg2"/>
              </a:solidFill>
              <a:cs typeface="Calibri" pitchFamily="34" charset="0"/>
            </a:endParaRPr>
          </a:p>
        </p:txBody>
      </p:sp>
      <p:sp>
        <p:nvSpPr>
          <p:cNvPr id="72" name="Rounded Rectangle 71"/>
          <p:cNvSpPr/>
          <p:nvPr/>
        </p:nvSpPr>
        <p:spPr bwMode="gray">
          <a:xfrm>
            <a:off x="2514935" y="3356992"/>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a:solidFill>
                  <a:srgbClr val="5496D4"/>
                </a:solidFill>
              </a:rPr>
              <a:t>Geographic </a:t>
            </a:r>
            <a:r>
              <a:rPr lang="en-GB" sz="1400" b="1" dirty="0" smtClean="0">
                <a:solidFill>
                  <a:srgbClr val="5496D4"/>
                </a:solidFill>
              </a:rPr>
              <a:t>data</a:t>
            </a:r>
            <a:endParaRPr lang="en-US" sz="1400" b="1" dirty="0">
              <a:solidFill>
                <a:srgbClr val="5496D4"/>
              </a:solidFill>
            </a:endParaRPr>
          </a:p>
        </p:txBody>
      </p:sp>
      <p:sp>
        <p:nvSpPr>
          <p:cNvPr id="73" name="Rounded Rectangle 72"/>
          <p:cNvSpPr/>
          <p:nvPr/>
        </p:nvSpPr>
        <p:spPr bwMode="gray">
          <a:xfrm>
            <a:off x="4747568" y="3717032"/>
            <a:ext cx="4288483" cy="371277"/>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74" name="Straight Connector 19"/>
          <p:cNvCxnSpPr>
            <a:stCxn id="72" idx="3"/>
            <a:endCxn id="73" idx="1"/>
          </p:cNvCxnSpPr>
          <p:nvPr/>
        </p:nvCxnSpPr>
        <p:spPr>
          <a:xfrm>
            <a:off x="4380435" y="3716992"/>
            <a:ext cx="367133" cy="185679"/>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75" name="Straight Connector 77"/>
          <p:cNvCxnSpPr>
            <a:stCxn id="72" idx="3"/>
            <a:endCxn id="71" idx="1"/>
          </p:cNvCxnSpPr>
          <p:nvPr/>
        </p:nvCxnSpPr>
        <p:spPr>
          <a:xfrm flipV="1">
            <a:off x="4380435" y="3458322"/>
            <a:ext cx="367133" cy="258670"/>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type of data are supplied only once by citizens and/or businesses?</a:t>
            </a:r>
          </a:p>
        </p:txBody>
      </p:sp>
      <p:sp>
        <p:nvSpPr>
          <p:cNvPr id="32" name="Titre 2"/>
          <p:cNvSpPr>
            <a:spLocks noGrp="1"/>
          </p:cNvSpPr>
          <p:nvPr>
            <p:ph type="title"/>
          </p:nvPr>
        </p:nvSpPr>
        <p:spPr>
          <a:xfrm>
            <a:off x="323528" y="116632"/>
            <a:ext cx="5760640" cy="504825"/>
          </a:xfrm>
        </p:spPr>
        <p:txBody>
          <a:bodyPr/>
          <a:lstStyle/>
          <a:p>
            <a:r>
              <a:rPr lang="en-GB" dirty="0" smtClean="0"/>
              <a:t>Case study N°3: Estonia</a:t>
            </a:r>
            <a:endParaRPr lang="en-GB" dirty="0"/>
          </a:p>
        </p:txBody>
      </p:sp>
      <p:pic>
        <p:nvPicPr>
          <p:cNvPr id="33" name="Picture 2" descr="http://www.crwflags.com/fotw/images/e/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5939" y="260752"/>
            <a:ext cx="432000" cy="27525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43" name="Rounded Rectangle 42"/>
          <p:cNvSpPr/>
          <p:nvPr/>
        </p:nvSpPr>
        <p:spPr bwMode="gray">
          <a:xfrm>
            <a:off x="4747568" y="4149080"/>
            <a:ext cx="4288483" cy="405124"/>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t>
            </a:r>
            <a:r>
              <a:rPr lang="en-GB" sz="1200" dirty="0" smtClean="0">
                <a:solidFill>
                  <a:schemeClr val="bg2"/>
                </a:solidFill>
                <a:cs typeface="Calibri" pitchFamily="34" charset="0"/>
              </a:rPr>
              <a:t>and  </a:t>
            </a:r>
            <a:r>
              <a:rPr lang="en-GB" sz="1200" dirty="0">
                <a:solidFill>
                  <a:schemeClr val="bg2"/>
                </a:solidFill>
                <a:cs typeface="Calibri" pitchFamily="34" charset="0"/>
              </a:rPr>
              <a:t>shared across public administrations (e.g. Register of Taxable </a:t>
            </a:r>
            <a:r>
              <a:rPr lang="en-GB" sz="1200" dirty="0" smtClean="0">
                <a:solidFill>
                  <a:schemeClr val="bg2"/>
                </a:solidFill>
                <a:cs typeface="Calibri" pitchFamily="34" charset="0"/>
              </a:rPr>
              <a:t>Persons)            </a:t>
            </a:r>
            <a:endParaRPr lang="en-US" sz="1200" dirty="0">
              <a:solidFill>
                <a:schemeClr val="bg2"/>
              </a:solidFill>
              <a:cs typeface="Calibri" pitchFamily="34" charset="0"/>
            </a:endParaRPr>
          </a:p>
        </p:txBody>
      </p:sp>
      <p:sp>
        <p:nvSpPr>
          <p:cNvPr id="44" name="Rounded Rectangle 43"/>
          <p:cNvSpPr/>
          <p:nvPr/>
        </p:nvSpPr>
        <p:spPr bwMode="gray">
          <a:xfrm>
            <a:off x="2514935" y="4293096"/>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smtClean="0">
                <a:solidFill>
                  <a:srgbClr val="5496D4"/>
                </a:solidFill>
              </a:rPr>
              <a:t>Financial/ Fiscal data</a:t>
            </a:r>
            <a:endParaRPr lang="en-US" sz="1400" b="1" dirty="0">
              <a:solidFill>
                <a:srgbClr val="5496D4"/>
              </a:solidFill>
            </a:endParaRPr>
          </a:p>
        </p:txBody>
      </p:sp>
      <p:sp>
        <p:nvSpPr>
          <p:cNvPr id="45" name="Rounded Rectangle 44"/>
          <p:cNvSpPr/>
          <p:nvPr/>
        </p:nvSpPr>
        <p:spPr bwMode="gray">
          <a:xfrm>
            <a:off x="4747568" y="4649492"/>
            <a:ext cx="4288483" cy="393892"/>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46" name="Straight Connector 19"/>
          <p:cNvCxnSpPr>
            <a:stCxn id="44" idx="3"/>
            <a:endCxn id="45" idx="1"/>
          </p:cNvCxnSpPr>
          <p:nvPr/>
        </p:nvCxnSpPr>
        <p:spPr>
          <a:xfrm>
            <a:off x="4380435" y="4653096"/>
            <a:ext cx="367133" cy="193342"/>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47" name="Straight Connector 77"/>
          <p:cNvCxnSpPr>
            <a:stCxn id="44" idx="3"/>
            <a:endCxn id="43" idx="1"/>
          </p:cNvCxnSpPr>
          <p:nvPr/>
        </p:nvCxnSpPr>
        <p:spPr>
          <a:xfrm flipV="1">
            <a:off x="4380435" y="4351642"/>
            <a:ext cx="367133" cy="301454"/>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bwMode="gray">
          <a:xfrm>
            <a:off x="4716401" y="5116706"/>
            <a:ext cx="4319650" cy="385192"/>
          </a:xfrm>
          <a:prstGeom prst="roundRect">
            <a:avLst>
              <a:gd name="adj" fmla="val 5413"/>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shared across public administrations (e.g. Estonian Health Information System)</a:t>
            </a:r>
            <a:endParaRPr lang="en-US" sz="1200" dirty="0">
              <a:solidFill>
                <a:schemeClr val="bg2"/>
              </a:solidFill>
              <a:cs typeface="Calibri" pitchFamily="34" charset="0"/>
            </a:endParaRPr>
          </a:p>
        </p:txBody>
      </p:sp>
      <p:sp>
        <p:nvSpPr>
          <p:cNvPr id="57" name="Rounded Rectangle 56"/>
          <p:cNvSpPr/>
          <p:nvPr/>
        </p:nvSpPr>
        <p:spPr bwMode="gray">
          <a:xfrm>
            <a:off x="2483768" y="5229280"/>
            <a:ext cx="1865500" cy="720000"/>
          </a:xfrm>
          <a:prstGeom prst="roundRect">
            <a:avLst>
              <a:gd name="adj" fmla="val 5413"/>
            </a:avLst>
          </a:prstGeom>
          <a:solidFill>
            <a:srgbClr val="EAF5F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pPr algn="ctr">
              <a:spcAft>
                <a:spcPct val="40000"/>
              </a:spcAft>
            </a:pPr>
            <a:r>
              <a:rPr lang="en-GB" sz="1400" b="1" dirty="0" smtClean="0">
                <a:solidFill>
                  <a:srgbClr val="5496D4"/>
                </a:solidFill>
              </a:rPr>
              <a:t>Heath data</a:t>
            </a:r>
            <a:endParaRPr lang="en-US" sz="1400" b="1" dirty="0">
              <a:solidFill>
                <a:srgbClr val="5496D4"/>
              </a:solidFill>
            </a:endParaRPr>
          </a:p>
        </p:txBody>
      </p:sp>
      <p:sp>
        <p:nvSpPr>
          <p:cNvPr id="58" name="Rounded Rectangle 57"/>
          <p:cNvSpPr/>
          <p:nvPr/>
        </p:nvSpPr>
        <p:spPr bwMode="gray">
          <a:xfrm>
            <a:off x="4716401" y="5589320"/>
            <a:ext cx="4319650" cy="359960"/>
          </a:xfrm>
          <a:prstGeom prst="roundRect">
            <a:avLst>
              <a:gd name="adj" fmla="val 5413"/>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rtlCol="0" anchor="ctr" anchorCtr="0"/>
          <a:lstStyle/>
          <a:p>
            <a:r>
              <a:rPr lang="en-GB" sz="1200" dirty="0">
                <a:solidFill>
                  <a:schemeClr val="bg2"/>
                </a:solidFill>
                <a:cs typeface="Calibri" pitchFamily="34" charset="0"/>
              </a:rPr>
              <a:t>Data are collected in existing registers and made available to citizens/business in order to perform an electronic public service</a:t>
            </a:r>
            <a:endParaRPr lang="en-US" sz="1200" dirty="0">
              <a:solidFill>
                <a:schemeClr val="bg2"/>
              </a:solidFill>
              <a:cs typeface="Calibri" pitchFamily="34" charset="0"/>
            </a:endParaRPr>
          </a:p>
        </p:txBody>
      </p:sp>
      <p:cxnSp>
        <p:nvCxnSpPr>
          <p:cNvPr id="59" name="Straight Connector 19"/>
          <p:cNvCxnSpPr>
            <a:stCxn id="57" idx="3"/>
            <a:endCxn id="58" idx="1"/>
          </p:cNvCxnSpPr>
          <p:nvPr/>
        </p:nvCxnSpPr>
        <p:spPr>
          <a:xfrm>
            <a:off x="4349268" y="5589280"/>
            <a:ext cx="367133" cy="180020"/>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cxnSp>
        <p:nvCxnSpPr>
          <p:cNvPr id="65" name="Straight Connector 77"/>
          <p:cNvCxnSpPr>
            <a:stCxn id="57" idx="3"/>
            <a:endCxn id="56" idx="1"/>
          </p:cNvCxnSpPr>
          <p:nvPr/>
        </p:nvCxnSpPr>
        <p:spPr>
          <a:xfrm flipV="1">
            <a:off x="4349268" y="5309302"/>
            <a:ext cx="367133" cy="279978"/>
          </a:xfrm>
          <a:prstGeom prst="bentConnector3">
            <a:avLst>
              <a:gd name="adj1" fmla="val 50000"/>
            </a:avLst>
          </a:prstGeom>
          <a:ln w="9525">
            <a:solidFill>
              <a:srgbClr val="B6DCDF"/>
            </a:solidFill>
          </a:ln>
        </p:spPr>
        <p:style>
          <a:lnRef idx="1">
            <a:schemeClr val="accent1"/>
          </a:lnRef>
          <a:fillRef idx="0">
            <a:schemeClr val="accent1"/>
          </a:fillRef>
          <a:effectRef idx="0">
            <a:schemeClr val="accent1"/>
          </a:effectRef>
          <a:fontRef idx="minor">
            <a:schemeClr val="tx1"/>
          </a:fontRef>
        </p:style>
      </p:cxnSp>
      <p:sp>
        <p:nvSpPr>
          <p:cNvPr id="167" name="Espace réservé du numéro de diapositive 4"/>
          <p:cNvSpPr txBox="1">
            <a:spLocks/>
          </p:cNvSpPr>
          <p:nvPr/>
        </p:nvSpPr>
        <p:spPr bwMode="auto">
          <a:xfrm>
            <a:off x="8260596" y="6454154"/>
            <a:ext cx="415391" cy="40384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32</a:t>
            </a:fld>
            <a:endParaRPr lang="en-GB" dirty="0"/>
          </a:p>
        </p:txBody>
      </p:sp>
      <p:cxnSp>
        <p:nvCxnSpPr>
          <p:cNvPr id="84" name="Elbow Connector 172"/>
          <p:cNvCxnSpPr>
            <a:stCxn id="9" idx="0"/>
            <a:endCxn id="61" idx="1"/>
          </p:cNvCxnSpPr>
          <p:nvPr/>
        </p:nvCxnSpPr>
        <p:spPr>
          <a:xfrm rot="5400000" flipH="1" flipV="1">
            <a:off x="1588940" y="2307788"/>
            <a:ext cx="524902" cy="1327087"/>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85" name="Elbow Connector 172"/>
          <p:cNvCxnSpPr>
            <a:stCxn id="9" idx="2"/>
            <a:endCxn id="57" idx="1"/>
          </p:cNvCxnSpPr>
          <p:nvPr/>
        </p:nvCxnSpPr>
        <p:spPr>
          <a:xfrm rot="16200000" flipH="1">
            <a:off x="1141309" y="4246821"/>
            <a:ext cx="1388998" cy="1295920"/>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88" name="Elbow Connector 172"/>
          <p:cNvCxnSpPr>
            <a:stCxn id="9" idx="2"/>
            <a:endCxn id="44" idx="1"/>
          </p:cNvCxnSpPr>
          <p:nvPr/>
        </p:nvCxnSpPr>
        <p:spPr>
          <a:xfrm rot="16200000" flipH="1">
            <a:off x="1624984" y="3763145"/>
            <a:ext cx="452814" cy="1327087"/>
          </a:xfrm>
          <a:prstGeom prst="curvedConnector2">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cxnSp>
        <p:nvCxnSpPr>
          <p:cNvPr id="91" name="Elbow Connector 172"/>
          <p:cNvCxnSpPr>
            <a:stCxn id="9" idx="3"/>
            <a:endCxn id="72" idx="1"/>
          </p:cNvCxnSpPr>
          <p:nvPr/>
        </p:nvCxnSpPr>
        <p:spPr>
          <a:xfrm flipV="1">
            <a:off x="2267744" y="3716992"/>
            <a:ext cx="247191" cy="40"/>
          </a:xfrm>
          <a:prstGeom prst="curvedConnector3">
            <a:avLst>
              <a:gd name="adj1" fmla="val 50000"/>
            </a:avLst>
          </a:prstGeom>
          <a:ln w="9525">
            <a:solidFill>
              <a:srgbClr val="549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0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42872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6" name="TextBox 55"/>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approach is currently used by your country to implement the OOP?</a:t>
            </a:r>
          </a:p>
        </p:txBody>
      </p:sp>
      <p:sp>
        <p:nvSpPr>
          <p:cNvPr id="9" name="Titre 2"/>
          <p:cNvSpPr>
            <a:spLocks noGrp="1"/>
          </p:cNvSpPr>
          <p:nvPr>
            <p:ph type="title"/>
          </p:nvPr>
        </p:nvSpPr>
        <p:spPr>
          <a:xfrm>
            <a:off x="323528" y="116632"/>
            <a:ext cx="5760640" cy="504825"/>
          </a:xfrm>
        </p:spPr>
        <p:txBody>
          <a:bodyPr/>
          <a:lstStyle/>
          <a:p>
            <a:r>
              <a:rPr lang="en-GB" dirty="0" smtClean="0"/>
              <a:t>Case study N°3: Estonia</a:t>
            </a:r>
            <a:endParaRPr lang="en-GB" dirty="0"/>
          </a:p>
        </p:txBody>
      </p:sp>
      <p:pic>
        <p:nvPicPr>
          <p:cNvPr id="10" name="Picture 2" descr="http://www.crwflags.com/fotw/images/e/e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5939" y="260752"/>
            <a:ext cx="432000" cy="27525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51"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33</a:t>
            </a:fld>
            <a:endParaRPr lang="en-GB" dirty="0"/>
          </a:p>
        </p:txBody>
      </p:sp>
      <p:pic>
        <p:nvPicPr>
          <p:cNvPr id="28" name="Content Placeholder 5"/>
          <p:cNvPicPr>
            <a:picLocks noGrp="1" noChangeAspect="1"/>
          </p:cNvPicPr>
          <p:nvPr>
            <p:ph idx="1"/>
          </p:nvPr>
        </p:nvPicPr>
        <p:blipFill>
          <a:blip r:embed="rId8">
            <a:extLst>
              <a:ext uri="{28A0092B-C50C-407E-A947-70E740481C1C}">
                <a14:useLocalDpi xmlns:a14="http://schemas.microsoft.com/office/drawing/2010/main" val="0"/>
              </a:ext>
            </a:extLst>
          </a:blip>
          <a:srcRect t="10924" b="10924"/>
          <a:stretch>
            <a:fillRect/>
          </a:stretch>
        </p:blipFill>
        <p:spPr>
          <a:xfrm>
            <a:off x="34925" y="1454150"/>
            <a:ext cx="9093200" cy="4999038"/>
          </a:xfrm>
        </p:spPr>
      </p:pic>
    </p:spTree>
    <p:extLst>
      <p:ext uri="{BB962C8B-B14F-4D97-AF65-F5344CB8AC3E}">
        <p14:creationId xmlns:p14="http://schemas.microsoft.com/office/powerpoint/2010/main" val="1383989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998" y="1700808"/>
            <a:ext cx="8892001" cy="4608512"/>
            <a:chOff x="251998" y="1916872"/>
            <a:chExt cx="8892001" cy="4608512"/>
          </a:xfrm>
        </p:grpSpPr>
        <p:sp>
          <p:nvSpPr>
            <p:cNvPr id="6" name="Oval 5"/>
            <p:cNvSpPr/>
            <p:nvPr/>
          </p:nvSpPr>
          <p:spPr>
            <a:xfrm>
              <a:off x="3835024" y="3098043"/>
              <a:ext cx="1440000" cy="1440000"/>
            </a:xfrm>
            <a:prstGeom prst="ellipse">
              <a:avLst/>
            </a:prstGeom>
            <a:solidFill>
              <a:schemeClr val="bg1">
                <a:lumMod val="95000"/>
              </a:schemeClr>
            </a:solidFill>
            <a:ln w="9525">
              <a:solidFill>
                <a:srgbClr val="B6DCDF"/>
              </a:solidFill>
              <a:miter lim="800000"/>
              <a:headEnd/>
              <a:tailEnd/>
            </a:ln>
            <a:effectLst/>
          </p:spPr>
          <p:txBody>
            <a:bodyPr wrap="none" anchor="ctr"/>
            <a:lstStyle/>
            <a:p>
              <a:pPr marL="190500" indent="-190500">
                <a:spcBef>
                  <a:spcPct val="40000"/>
                </a:spcBef>
                <a:buClr>
                  <a:schemeClr val="accent1"/>
                </a:buClr>
                <a:buFont typeface="Wingdings" pitchFamily="2" charset="2"/>
                <a:buChar char="§"/>
              </a:pPr>
              <a:endParaRPr lang="fr-FR" dirty="0" err="1">
                <a:solidFill>
                  <a:schemeClr val="tx1"/>
                </a:solidFill>
                <a:latin typeface="Arial" charset="0"/>
                <a:cs typeface="Arial" charset="0"/>
              </a:endParaRPr>
            </a:p>
          </p:txBody>
        </p:sp>
        <p:grpSp>
          <p:nvGrpSpPr>
            <p:cNvPr id="7" name="Group 6"/>
            <p:cNvGrpSpPr/>
            <p:nvPr/>
          </p:nvGrpSpPr>
          <p:grpSpPr>
            <a:xfrm>
              <a:off x="251998" y="1916872"/>
              <a:ext cx="3793909" cy="1791242"/>
              <a:chOff x="251998" y="1916872"/>
              <a:chExt cx="3793909" cy="1791242"/>
            </a:xfrm>
          </p:grpSpPr>
          <p:cxnSp>
            <p:nvCxnSpPr>
              <p:cNvPr id="23" name="Gerade Verbindung 82"/>
              <p:cNvCxnSpPr/>
              <p:nvPr/>
            </p:nvCxnSpPr>
            <p:spPr bwMode="gray">
              <a:xfrm>
                <a:off x="256484" y="2301512"/>
                <a:ext cx="2937092" cy="0"/>
              </a:xfrm>
              <a:prstGeom prst="line">
                <a:avLst/>
              </a:prstGeom>
              <a:noFill/>
              <a:ln w="9525">
                <a:solidFill>
                  <a:srgbClr val="B6DCDF"/>
                </a:solidFill>
                <a:prstDash val="solid"/>
                <a:round/>
                <a:headEnd/>
                <a:tailEnd/>
              </a:ln>
              <a:effectLst/>
            </p:spPr>
          </p:cxnSp>
          <p:cxnSp>
            <p:nvCxnSpPr>
              <p:cNvPr id="24" name="Gerade Verbindung 82"/>
              <p:cNvCxnSpPr>
                <a:endCxn id="6" idx="1"/>
              </p:cNvCxnSpPr>
              <p:nvPr/>
            </p:nvCxnSpPr>
            <p:spPr bwMode="gray">
              <a:xfrm>
                <a:off x="3193576" y="2308478"/>
                <a:ext cx="852331" cy="1000448"/>
              </a:xfrm>
              <a:prstGeom prst="line">
                <a:avLst/>
              </a:prstGeom>
              <a:noFill/>
              <a:ln w="9525">
                <a:solidFill>
                  <a:srgbClr val="B6DCDF"/>
                </a:solidFill>
                <a:prstDash val="solid"/>
                <a:round/>
                <a:headEnd/>
                <a:tailEnd/>
              </a:ln>
              <a:effectLst/>
            </p:spPr>
          </p:cxnSp>
          <p:sp>
            <p:nvSpPr>
              <p:cNvPr id="25" name="Content Placeholder 1"/>
              <p:cNvSpPr txBox="1">
                <a:spLocks/>
              </p:cNvSpPr>
              <p:nvPr/>
            </p:nvSpPr>
            <p:spPr>
              <a:xfrm>
                <a:off x="251998" y="2422779"/>
                <a:ext cx="3280294" cy="1285335"/>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marL="0" lvl="2" indent="0">
                  <a:spcAft>
                    <a:spcPts val="600"/>
                  </a:spcAft>
                  <a:buNone/>
                </a:pPr>
                <a:r>
                  <a:rPr lang="en-US" sz="1400" b="1" dirty="0"/>
                  <a:t>Strong authentication</a:t>
                </a:r>
              </a:p>
              <a:p>
                <a:pPr lvl="2">
                  <a:spcBef>
                    <a:spcPts val="300"/>
                  </a:spcBef>
                </a:pPr>
                <a:r>
                  <a:rPr lang="en-GB" sz="1400" dirty="0" smtClean="0"/>
                  <a:t>Public Key Infrastructure (certificates)</a:t>
                </a:r>
                <a:endParaRPr lang="en-GB" sz="1400" dirty="0"/>
              </a:p>
              <a:p>
                <a:pPr lvl="2">
                  <a:spcBef>
                    <a:spcPts val="300"/>
                  </a:spcBef>
                </a:pPr>
                <a:r>
                  <a:rPr lang="en-GB" sz="1400" dirty="0" smtClean="0"/>
                  <a:t>Electronic ID card for citizens</a:t>
                </a:r>
                <a:endParaRPr lang="fr-FR" sz="1400" dirty="0"/>
              </a:p>
            </p:txBody>
          </p:sp>
          <p:sp>
            <p:nvSpPr>
              <p:cNvPr id="26" name="Content Placeholder 1"/>
              <p:cNvSpPr txBox="1">
                <a:spLocks/>
              </p:cNvSpPr>
              <p:nvPr/>
            </p:nvSpPr>
            <p:spPr>
              <a:xfrm>
                <a:off x="251998" y="19168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smtClean="0">
                    <a:solidFill>
                      <a:srgbClr val="FF0000"/>
                    </a:solidFill>
                  </a:rPr>
                  <a:t>Authentication</a:t>
                </a:r>
                <a:endParaRPr lang="en-US" sz="1400" dirty="0">
                  <a:solidFill>
                    <a:srgbClr val="FF0000"/>
                  </a:solidFill>
                </a:endParaRPr>
              </a:p>
            </p:txBody>
          </p:sp>
        </p:grpSp>
        <p:grpSp>
          <p:nvGrpSpPr>
            <p:cNvPr id="8" name="Group 7"/>
            <p:cNvGrpSpPr/>
            <p:nvPr/>
          </p:nvGrpSpPr>
          <p:grpSpPr>
            <a:xfrm>
              <a:off x="5064141" y="2348920"/>
              <a:ext cx="3748681" cy="1872208"/>
              <a:chOff x="5064141" y="2348920"/>
              <a:chExt cx="3748681" cy="1872208"/>
            </a:xfrm>
          </p:grpSpPr>
          <p:cxnSp>
            <p:nvCxnSpPr>
              <p:cNvPr id="19" name="Gerade Verbindung 82"/>
              <p:cNvCxnSpPr/>
              <p:nvPr/>
            </p:nvCxnSpPr>
            <p:spPr bwMode="gray">
              <a:xfrm>
                <a:off x="5824822" y="2808702"/>
                <a:ext cx="2937092" cy="0"/>
              </a:xfrm>
              <a:prstGeom prst="line">
                <a:avLst/>
              </a:prstGeom>
              <a:noFill/>
              <a:ln w="9525">
                <a:solidFill>
                  <a:srgbClr val="B6DCDF"/>
                </a:solidFill>
                <a:prstDash val="solid"/>
                <a:round/>
                <a:headEnd/>
                <a:tailEnd/>
              </a:ln>
              <a:effectLst/>
            </p:spPr>
          </p:cxnSp>
          <p:cxnSp>
            <p:nvCxnSpPr>
              <p:cNvPr id="20" name="Gerade Verbindung 82"/>
              <p:cNvCxnSpPr>
                <a:endCxn id="6" idx="7"/>
              </p:cNvCxnSpPr>
              <p:nvPr/>
            </p:nvCxnSpPr>
            <p:spPr bwMode="gray">
              <a:xfrm flipH="1">
                <a:off x="5064141" y="2808702"/>
                <a:ext cx="760682" cy="500224"/>
              </a:xfrm>
              <a:prstGeom prst="line">
                <a:avLst/>
              </a:prstGeom>
              <a:noFill/>
              <a:ln w="9525">
                <a:solidFill>
                  <a:srgbClr val="B6DCDF"/>
                </a:solidFill>
                <a:prstDash val="solid"/>
                <a:round/>
                <a:headEnd/>
                <a:tailEnd/>
              </a:ln>
              <a:effectLst/>
            </p:spPr>
          </p:cxnSp>
          <p:sp>
            <p:nvSpPr>
              <p:cNvPr id="21" name="Content Placeholder 1"/>
              <p:cNvSpPr txBox="1">
                <a:spLocks/>
              </p:cNvSpPr>
              <p:nvPr/>
            </p:nvSpPr>
            <p:spPr>
              <a:xfrm>
                <a:off x="5806686" y="2935928"/>
                <a:ext cx="2988000" cy="12852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a:t>Access to types of data in a </a:t>
                </a:r>
                <a:r>
                  <a:rPr lang="en-GB" sz="1400" dirty="0" smtClean="0"/>
                  <a:t>register </a:t>
                </a:r>
                <a:r>
                  <a:rPr lang="en-GB" sz="1400" dirty="0"/>
                  <a:t>by services in the State Information System is agreed previously between the information system owners and based on consent of the data owner.</a:t>
                </a:r>
                <a:endParaRPr lang="en-US" sz="1200" dirty="0"/>
              </a:p>
            </p:txBody>
          </p:sp>
          <p:sp>
            <p:nvSpPr>
              <p:cNvPr id="22" name="Content Placeholder 1"/>
              <p:cNvSpPr txBox="1">
                <a:spLocks/>
              </p:cNvSpPr>
              <p:nvPr/>
            </p:nvSpPr>
            <p:spPr>
              <a:xfrm>
                <a:off x="5824822" y="2348920"/>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Authorisation </a:t>
                </a:r>
                <a:r>
                  <a:rPr lang="en-GB" sz="1600" dirty="0" smtClean="0">
                    <a:solidFill>
                      <a:srgbClr val="FF0000"/>
                    </a:solidFill>
                  </a:rPr>
                  <a:t>(access control)</a:t>
                </a:r>
                <a:endParaRPr lang="en-GB" sz="1400" dirty="0">
                  <a:solidFill>
                    <a:srgbClr val="FF0000"/>
                  </a:solidFill>
                </a:endParaRPr>
              </a:p>
            </p:txBody>
          </p:sp>
        </p:grpSp>
        <p:grpSp>
          <p:nvGrpSpPr>
            <p:cNvPr id="9" name="Group 8"/>
            <p:cNvGrpSpPr/>
            <p:nvPr/>
          </p:nvGrpSpPr>
          <p:grpSpPr>
            <a:xfrm>
              <a:off x="251998" y="4327160"/>
              <a:ext cx="3793909" cy="2198224"/>
              <a:chOff x="251998" y="4327160"/>
              <a:chExt cx="3793909" cy="2198224"/>
            </a:xfrm>
          </p:grpSpPr>
          <p:cxnSp>
            <p:nvCxnSpPr>
              <p:cNvPr id="15" name="Gerade Verbindung 82"/>
              <p:cNvCxnSpPr/>
              <p:nvPr/>
            </p:nvCxnSpPr>
            <p:spPr bwMode="gray">
              <a:xfrm>
                <a:off x="256484" y="5949320"/>
                <a:ext cx="3059922" cy="0"/>
              </a:xfrm>
              <a:prstGeom prst="line">
                <a:avLst/>
              </a:prstGeom>
              <a:noFill/>
              <a:ln w="9525">
                <a:solidFill>
                  <a:srgbClr val="B6DCDF"/>
                </a:solidFill>
                <a:prstDash val="solid"/>
                <a:round/>
                <a:headEnd/>
                <a:tailEnd/>
              </a:ln>
              <a:effectLst/>
            </p:spPr>
          </p:cxnSp>
          <p:cxnSp>
            <p:nvCxnSpPr>
              <p:cNvPr id="16" name="Gerade Verbindung 82"/>
              <p:cNvCxnSpPr>
                <a:stCxn id="6" idx="3"/>
              </p:cNvCxnSpPr>
              <p:nvPr/>
            </p:nvCxnSpPr>
            <p:spPr bwMode="gray">
              <a:xfrm flipH="1">
                <a:off x="3316406" y="4327160"/>
                <a:ext cx="729501" cy="1622160"/>
              </a:xfrm>
              <a:prstGeom prst="line">
                <a:avLst/>
              </a:prstGeom>
              <a:noFill/>
              <a:ln w="9525">
                <a:solidFill>
                  <a:srgbClr val="B6DCDF"/>
                </a:solidFill>
                <a:prstDash val="solid"/>
                <a:round/>
                <a:headEnd/>
                <a:tailEnd/>
              </a:ln>
              <a:effectLst/>
            </p:spPr>
          </p:cxnSp>
          <p:sp>
            <p:nvSpPr>
              <p:cNvPr id="17" name="Content Placeholder 1"/>
              <p:cNvSpPr txBox="1">
                <a:spLocks/>
              </p:cNvSpPr>
              <p:nvPr/>
            </p:nvSpPr>
            <p:spPr>
              <a:xfrm>
                <a:off x="251998" y="5517272"/>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US" b="1" dirty="0">
                    <a:solidFill>
                      <a:srgbClr val="FF0000"/>
                    </a:solidFill>
                  </a:rPr>
                  <a:t>Integrity</a:t>
                </a:r>
              </a:p>
            </p:txBody>
          </p:sp>
          <p:sp>
            <p:nvSpPr>
              <p:cNvPr id="18" name="Content Placeholder 1"/>
              <p:cNvSpPr txBox="1">
                <a:spLocks/>
              </p:cNvSpPr>
              <p:nvPr/>
            </p:nvSpPr>
            <p:spPr>
              <a:xfrm>
                <a:off x="251998" y="5949320"/>
                <a:ext cx="2988000" cy="576064"/>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a:t>Depends on an information system, on the user rights. </a:t>
                </a:r>
                <a:endParaRPr lang="en-US" sz="1400" dirty="0" smtClean="0"/>
              </a:p>
            </p:txBody>
          </p:sp>
        </p:grpSp>
        <p:grpSp>
          <p:nvGrpSpPr>
            <p:cNvPr id="10" name="Group 9"/>
            <p:cNvGrpSpPr/>
            <p:nvPr/>
          </p:nvGrpSpPr>
          <p:grpSpPr>
            <a:xfrm>
              <a:off x="5824822" y="4437152"/>
              <a:ext cx="3319177" cy="390232"/>
              <a:chOff x="5824822" y="4437152"/>
              <a:chExt cx="3319177" cy="390232"/>
            </a:xfrm>
          </p:grpSpPr>
          <p:cxnSp>
            <p:nvCxnSpPr>
              <p:cNvPr id="11" name="Gerade Verbindung 82"/>
              <p:cNvCxnSpPr/>
              <p:nvPr/>
            </p:nvCxnSpPr>
            <p:spPr bwMode="gray">
              <a:xfrm>
                <a:off x="5868144" y="4827384"/>
                <a:ext cx="3087877" cy="0"/>
              </a:xfrm>
              <a:prstGeom prst="line">
                <a:avLst/>
              </a:prstGeom>
              <a:noFill/>
              <a:ln w="9525">
                <a:solidFill>
                  <a:srgbClr val="B6DCDF"/>
                </a:solidFill>
                <a:prstDash val="solid"/>
                <a:round/>
                <a:headEnd/>
                <a:tailEnd/>
              </a:ln>
              <a:effectLst/>
            </p:spPr>
          </p:cxnSp>
          <p:sp>
            <p:nvSpPr>
              <p:cNvPr id="12" name="Content Placeholder 1"/>
              <p:cNvSpPr txBox="1">
                <a:spLocks/>
              </p:cNvSpPr>
              <p:nvPr/>
            </p:nvSpPr>
            <p:spPr>
              <a:xfrm>
                <a:off x="5824822" y="4437152"/>
                <a:ext cx="3319177"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Traceability &amp; Non-repudiation</a:t>
                </a:r>
                <a:endParaRPr lang="en-GB" sz="1600" dirty="0">
                  <a:solidFill>
                    <a:srgbClr val="FF0000"/>
                  </a:solidFill>
                </a:endParaRPr>
              </a:p>
            </p:txBody>
          </p:sp>
        </p:grpSp>
      </p:grpSp>
      <p:sp>
        <p:nvSpPr>
          <p:cNvPr id="42" name="Content Placeholder 1"/>
          <p:cNvSpPr txBox="1">
            <a:spLocks/>
          </p:cNvSpPr>
          <p:nvPr/>
        </p:nvSpPr>
        <p:spPr>
          <a:xfrm>
            <a:off x="5868144" y="4725144"/>
            <a:ext cx="3131199" cy="1394868"/>
          </a:xfrm>
          <a:prstGeom prst="rect">
            <a:avLst/>
          </a:prstGeom>
          <a:ln>
            <a:noFill/>
          </a:ln>
        </p:spPr>
        <p:txBody>
          <a:bodyPr anchor="b"/>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r>
              <a:rPr lang="en-GB" sz="1400" dirty="0" smtClean="0"/>
              <a:t>Log files</a:t>
            </a:r>
          </a:p>
          <a:p>
            <a:pPr lvl="2"/>
            <a:r>
              <a:rPr lang="en-GB" sz="1400" dirty="0" smtClean="0"/>
              <a:t>A </a:t>
            </a:r>
            <a:r>
              <a:rPr lang="en-GB" sz="1400" dirty="0"/>
              <a:t>person (and the supervisor) has control over the </a:t>
            </a:r>
            <a:r>
              <a:rPr lang="en-GB" sz="1400" dirty="0" smtClean="0"/>
              <a:t>data and can thus trace </a:t>
            </a:r>
            <a:r>
              <a:rPr lang="en-GB" sz="1400" dirty="0"/>
              <a:t>illegal transactions with his/her data </a:t>
            </a:r>
            <a:r>
              <a:rPr lang="en-GB" sz="1400" dirty="0" smtClean="0"/>
              <a:t>and </a:t>
            </a:r>
            <a:r>
              <a:rPr lang="en-GB" sz="1400" dirty="0"/>
              <a:t>notify a supervisor to take legal action </a:t>
            </a:r>
            <a:r>
              <a:rPr lang="en-GB" sz="1400" dirty="0" smtClean="0"/>
              <a:t>against </a:t>
            </a:r>
            <a:r>
              <a:rPr lang="en-GB" sz="1400" dirty="0"/>
              <a:t>the offender.</a:t>
            </a:r>
            <a:endParaRPr lang="en-US" sz="1400" dirty="0" smtClean="0"/>
          </a:p>
        </p:txBody>
      </p:sp>
      <p:cxnSp>
        <p:nvCxnSpPr>
          <p:cNvPr id="49" name="Gerade Verbindung 82"/>
          <p:cNvCxnSpPr/>
          <p:nvPr/>
        </p:nvCxnSpPr>
        <p:spPr bwMode="gray">
          <a:xfrm>
            <a:off x="302780" y="4020457"/>
            <a:ext cx="2973076" cy="0"/>
          </a:xfrm>
          <a:prstGeom prst="line">
            <a:avLst/>
          </a:prstGeom>
          <a:noFill/>
          <a:ln w="9525">
            <a:solidFill>
              <a:srgbClr val="B6DCDF"/>
            </a:solidFill>
            <a:prstDash val="solid"/>
            <a:round/>
            <a:headEnd/>
            <a:tailEnd/>
          </a:ln>
          <a:effectLst/>
        </p:spPr>
      </p:cxnSp>
      <p:sp>
        <p:nvSpPr>
          <p:cNvPr id="50" name="Content Placeholder 1"/>
          <p:cNvSpPr txBox="1">
            <a:spLocks/>
          </p:cNvSpPr>
          <p:nvPr/>
        </p:nvSpPr>
        <p:spPr>
          <a:xfrm>
            <a:off x="251998" y="3660457"/>
            <a:ext cx="2988000" cy="360000"/>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b="1" dirty="0" smtClean="0">
                <a:solidFill>
                  <a:srgbClr val="FF0000"/>
                </a:solidFill>
              </a:rPr>
              <a:t>Confidentiality</a:t>
            </a:r>
            <a:endParaRPr lang="en-GB" sz="1400" dirty="0">
              <a:solidFill>
                <a:srgbClr val="FF0000"/>
              </a:solidFill>
            </a:endParaRPr>
          </a:p>
        </p:txBody>
      </p:sp>
      <p:cxnSp>
        <p:nvCxnSpPr>
          <p:cNvPr id="55" name="Gerade Verbindung 82"/>
          <p:cNvCxnSpPr>
            <a:stCxn id="6" idx="2"/>
          </p:cNvCxnSpPr>
          <p:nvPr/>
        </p:nvCxnSpPr>
        <p:spPr bwMode="gray">
          <a:xfrm flipH="1">
            <a:off x="3265714" y="3601979"/>
            <a:ext cx="569310" cy="418478"/>
          </a:xfrm>
          <a:prstGeom prst="line">
            <a:avLst/>
          </a:prstGeom>
          <a:noFill/>
          <a:ln w="9525">
            <a:solidFill>
              <a:srgbClr val="B6DCDF"/>
            </a:solidFill>
            <a:prstDash val="solid"/>
            <a:round/>
            <a:headEnd/>
            <a:tailEnd/>
          </a:ln>
          <a:effectLst/>
        </p:spPr>
      </p:cxnSp>
      <p:sp>
        <p:nvSpPr>
          <p:cNvPr id="64" name="Content Placeholder 1"/>
          <p:cNvSpPr txBox="1">
            <a:spLocks/>
          </p:cNvSpPr>
          <p:nvPr/>
        </p:nvSpPr>
        <p:spPr>
          <a:xfrm>
            <a:off x="237500" y="4077072"/>
            <a:ext cx="3280294" cy="997303"/>
          </a:xfrm>
          <a:prstGeom prst="rect">
            <a:avLst/>
          </a:prstGeom>
          <a:ln>
            <a:noFill/>
          </a:ln>
        </p:spPr>
        <p:txBody>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2">
              <a:spcBef>
                <a:spcPts val="300"/>
              </a:spcBef>
            </a:pPr>
            <a:r>
              <a:rPr lang="en-GB" sz="1400" dirty="0" smtClean="0"/>
              <a:t>Restricted access to data</a:t>
            </a:r>
          </a:p>
        </p:txBody>
      </p:sp>
      <p:sp>
        <p:nvSpPr>
          <p:cNvPr id="69"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34</a:t>
            </a:fld>
            <a:endParaRPr lang="en-GB" dirty="0"/>
          </a:p>
        </p:txBody>
      </p:sp>
      <p:sp>
        <p:nvSpPr>
          <p:cNvPr id="37" name="TextBox 36"/>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What security measures are applied to the X-Road data exchange </a:t>
            </a:r>
            <a:r>
              <a:rPr lang="en-GB" b="1" dirty="0" smtClean="0">
                <a:solidFill>
                  <a:schemeClr val="bg1"/>
                </a:solidFill>
                <a:latin typeface="+mn-lt"/>
              </a:rPr>
              <a:t>layer?</a:t>
            </a:r>
            <a:endParaRPr lang="en-GB" b="1" dirty="0">
              <a:solidFill>
                <a:schemeClr val="bg1"/>
              </a:solidFill>
              <a:latin typeface="+mn-lt"/>
            </a:endParaRPr>
          </a:p>
        </p:txBody>
      </p:sp>
      <p:cxnSp>
        <p:nvCxnSpPr>
          <p:cNvPr id="44" name="Gerade Verbindung 82"/>
          <p:cNvCxnSpPr>
            <a:endCxn id="6" idx="5"/>
          </p:cNvCxnSpPr>
          <p:nvPr/>
        </p:nvCxnSpPr>
        <p:spPr bwMode="gray">
          <a:xfrm flipH="1" flipV="1">
            <a:off x="5064141" y="4111096"/>
            <a:ext cx="786135" cy="500224"/>
          </a:xfrm>
          <a:prstGeom prst="line">
            <a:avLst/>
          </a:prstGeom>
          <a:noFill/>
          <a:ln w="9525">
            <a:solidFill>
              <a:srgbClr val="B6DCDF"/>
            </a:solidFill>
            <a:prstDash val="solid"/>
            <a:round/>
            <a:headEnd/>
            <a:tailEnd/>
          </a:ln>
          <a:effectLst/>
        </p:spPr>
      </p:cxnSp>
      <p:sp>
        <p:nvSpPr>
          <p:cNvPr id="3" name="AutoShape 2" descr="https://www.digitales.oesterreich.gv.at/Portals/_egovernment/slider/150_logo_hel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Titre 2"/>
          <p:cNvSpPr>
            <a:spLocks noGrp="1"/>
          </p:cNvSpPr>
          <p:nvPr>
            <p:ph type="title"/>
          </p:nvPr>
        </p:nvSpPr>
        <p:spPr>
          <a:xfrm>
            <a:off x="323528" y="116632"/>
            <a:ext cx="5760640" cy="504825"/>
          </a:xfrm>
        </p:spPr>
        <p:txBody>
          <a:bodyPr/>
          <a:lstStyle/>
          <a:p>
            <a:r>
              <a:rPr lang="en-GB" dirty="0" smtClean="0"/>
              <a:t>Case study N°3: Estonia</a:t>
            </a:r>
            <a:endParaRPr lang="en-GB" dirty="0"/>
          </a:p>
        </p:txBody>
      </p:sp>
      <p:pic>
        <p:nvPicPr>
          <p:cNvPr id="38" name="Picture 2" descr="http://www.crwflags.com/fotw/images/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939" y="260752"/>
            <a:ext cx="432000" cy="27525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4" name="AutoShape 2" descr="Eesti.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3796" name="Picture 4" descr="Eesti.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2773" y="3386854"/>
            <a:ext cx="1258456" cy="42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9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Conclusions</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35</a:t>
            </a:fld>
            <a:endParaRPr lang="en-GB" dirty="0"/>
          </a:p>
        </p:txBody>
      </p:sp>
      <p:cxnSp>
        <p:nvCxnSpPr>
          <p:cNvPr id="18" name="Gerade Verbindung 15"/>
          <p:cNvCxnSpPr/>
          <p:nvPr/>
        </p:nvCxnSpPr>
        <p:spPr bwMode="gray">
          <a:xfrm>
            <a:off x="4570413" y="1124744"/>
            <a:ext cx="0" cy="2484593"/>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6"/>
          <p:cNvCxnSpPr/>
          <p:nvPr/>
        </p:nvCxnSpPr>
        <p:spPr bwMode="gray">
          <a:xfrm>
            <a:off x="4570413" y="4064637"/>
            <a:ext cx="1587" cy="238869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7"/>
          <p:cNvCxnSpPr/>
          <p:nvPr/>
        </p:nvCxnSpPr>
        <p:spPr bwMode="gray">
          <a:xfrm flipH="1">
            <a:off x="252413" y="3828961"/>
            <a:ext cx="408146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19"/>
          <p:cNvCxnSpPr/>
          <p:nvPr/>
        </p:nvCxnSpPr>
        <p:spPr bwMode="gray">
          <a:xfrm flipH="1">
            <a:off x="4810123" y="3828961"/>
            <a:ext cx="408146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Inhaltsplatzhalter 17"/>
          <p:cNvSpPr txBox="1">
            <a:spLocks/>
          </p:cNvSpPr>
          <p:nvPr/>
        </p:nvSpPr>
        <p:spPr bwMode="gray">
          <a:xfrm>
            <a:off x="252000" y="1052735"/>
            <a:ext cx="4229100" cy="2630197"/>
          </a:xfrm>
          <a:prstGeom prst="rect">
            <a:avLst/>
          </a:prstGeom>
        </p:spPr>
        <p:txBody>
          <a:bodyPr lIns="0" tIns="0" rIns="108000" bIns="108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1</a:t>
            </a:r>
          </a:p>
          <a:p>
            <a:pPr marL="368300" lvl="2" indent="-280988">
              <a:spcAft>
                <a:spcPts val="600"/>
              </a:spcAft>
              <a:buClr>
                <a:schemeClr val="tx1"/>
              </a:buClr>
              <a:buFont typeface="Wingdings" panose="05000000000000000000" pitchFamily="2" charset="2"/>
              <a:buChar char="Ø"/>
            </a:pPr>
            <a:r>
              <a:rPr lang="en-GB" sz="1200" dirty="0"/>
              <a:t>70% of the countries analysed in </a:t>
            </a:r>
            <a:r>
              <a:rPr lang="en-GB" sz="1200" dirty="0" smtClean="0"/>
              <a:t>a study conducted by the European </a:t>
            </a:r>
            <a:r>
              <a:rPr lang="en-GB" sz="1200" dirty="0"/>
              <a:t>Commission </a:t>
            </a:r>
            <a:r>
              <a:rPr lang="en-GB" sz="1200" dirty="0" smtClean="0"/>
              <a:t>(“eGovernment </a:t>
            </a:r>
            <a:r>
              <a:rPr lang="en-GB" sz="1200" dirty="0"/>
              <a:t>and the Reduction of Administrative </a:t>
            </a:r>
            <a:r>
              <a:rPr lang="en-GB" sz="1200" dirty="0" smtClean="0"/>
              <a:t>Burden”) were implementing </a:t>
            </a:r>
            <a:r>
              <a:rPr lang="en-GB" sz="1200" dirty="0"/>
              <a:t>projects or programmes related to the </a:t>
            </a:r>
            <a:r>
              <a:rPr lang="en-GB" sz="1200" dirty="0" smtClean="0"/>
              <a:t>OOP in 2013.</a:t>
            </a:r>
          </a:p>
          <a:p>
            <a:pPr marL="368300" lvl="2" indent="-280988">
              <a:spcAft>
                <a:spcPts val="600"/>
              </a:spcAft>
              <a:buClr>
                <a:schemeClr val="tx1"/>
              </a:buClr>
              <a:buFont typeface="Wingdings" panose="05000000000000000000" pitchFamily="2" charset="2"/>
              <a:buChar char="Ø"/>
            </a:pPr>
            <a:r>
              <a:rPr lang="en-US" sz="1200" dirty="0" smtClean="0"/>
              <a:t>This percentage has slightly increased in the course of 2015 with new countries having started to implement the OOP (e.g. Sweden).</a:t>
            </a:r>
          </a:p>
          <a:p>
            <a:pPr marL="368300" lvl="2" indent="-280988">
              <a:buClr>
                <a:schemeClr val="tx1"/>
              </a:buClr>
              <a:buFont typeface="Wingdings" panose="05000000000000000000" pitchFamily="2" charset="2"/>
              <a:buChar char="Ø"/>
            </a:pPr>
            <a:r>
              <a:rPr lang="en-US" sz="1200" dirty="0" smtClean="0"/>
              <a:t>Overall, 25 countries out of  a total of 33 European countries (76%) have now started to implement the OOP at national level.</a:t>
            </a:r>
            <a:endParaRPr lang="en-US" dirty="0"/>
          </a:p>
        </p:txBody>
      </p:sp>
      <p:sp>
        <p:nvSpPr>
          <p:cNvPr id="23" name="Inhaltsplatzhalter 17"/>
          <p:cNvSpPr txBox="1">
            <a:spLocks/>
          </p:cNvSpPr>
          <p:nvPr/>
        </p:nvSpPr>
        <p:spPr bwMode="gray">
          <a:xfrm>
            <a:off x="4662488" y="1052735"/>
            <a:ext cx="4229100" cy="2630197"/>
          </a:xfrm>
          <a:prstGeom prst="rect">
            <a:avLst/>
          </a:prstGeom>
        </p:spPr>
        <p:txBody>
          <a:bodyPr lIns="108000" tIns="0" rIns="0" bIns="108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2</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Most of the countries implement the OOP primarily for personal data related to citizens as well as for identification data related to businesses.</a:t>
            </a:r>
          </a:p>
          <a:p>
            <a:pPr marL="368300" lvl="2" indent="-280988">
              <a:buClr>
                <a:schemeClr val="tx1"/>
              </a:buClr>
              <a:buFont typeface="Wingdings" panose="05000000000000000000" pitchFamily="2" charset="2"/>
              <a:buChar char="Ø"/>
            </a:pPr>
            <a:r>
              <a:rPr lang="en-GB" sz="1200" dirty="0"/>
              <a:t>For these types of data, the establishment of related authentic sources is widely supported by a specific law.</a:t>
            </a:r>
          </a:p>
        </p:txBody>
      </p:sp>
      <p:sp>
        <p:nvSpPr>
          <p:cNvPr id="24" name="Inhaltsplatzhalter 17"/>
          <p:cNvSpPr txBox="1">
            <a:spLocks/>
          </p:cNvSpPr>
          <p:nvPr/>
        </p:nvSpPr>
        <p:spPr bwMode="gray">
          <a:xfrm>
            <a:off x="252000" y="4056960"/>
            <a:ext cx="4229100" cy="2180352"/>
          </a:xfrm>
          <a:prstGeom prst="rect">
            <a:avLst/>
          </a:prstGeom>
        </p:spPr>
        <p:txBody>
          <a:bodyPr lIns="0" tIns="0" rIns="108000" bIns="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3</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Personal data related to citizens and identification data related to businesses are primarily collected in existing registers and shared across public administrations but also, to a </a:t>
            </a:r>
            <a:r>
              <a:rPr lang="en-GB" sz="1200" dirty="0" smtClean="0"/>
              <a:t>lesser </a:t>
            </a:r>
            <a:r>
              <a:rPr lang="en-GB" sz="1200" dirty="0"/>
              <a:t>extent, made available to citizens /businesses in order to perform an electronic public service. </a:t>
            </a:r>
          </a:p>
          <a:p>
            <a:pPr marL="368300" lvl="2" indent="-280988">
              <a:buClr>
                <a:schemeClr val="tx1"/>
              </a:buClr>
              <a:buFont typeface="Wingdings" panose="05000000000000000000" pitchFamily="2" charset="2"/>
              <a:buChar char="Ø"/>
            </a:pPr>
            <a:endParaRPr lang="en-US" sz="1200" dirty="0"/>
          </a:p>
        </p:txBody>
      </p:sp>
      <p:sp>
        <p:nvSpPr>
          <p:cNvPr id="25" name="Inhaltsplatzhalter 17"/>
          <p:cNvSpPr txBox="1">
            <a:spLocks/>
          </p:cNvSpPr>
          <p:nvPr/>
        </p:nvSpPr>
        <p:spPr bwMode="gray">
          <a:xfrm>
            <a:off x="4662488" y="4056960"/>
            <a:ext cx="4229100" cy="2180352"/>
          </a:xfrm>
          <a:prstGeom prst="rect">
            <a:avLst/>
          </a:prstGeom>
        </p:spPr>
        <p:txBody>
          <a:bodyPr lIns="108000" tIns="0" rIns="0" bIns="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4</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Organisational barriers are the first type of barriers that countries aim to overcome in order to ensure the implementation of the OOP.</a:t>
            </a:r>
          </a:p>
          <a:p>
            <a:pPr marL="368300" lvl="2" indent="-280988">
              <a:buClr>
                <a:schemeClr val="tx1"/>
              </a:buClr>
              <a:buFont typeface="Wingdings" panose="05000000000000000000" pitchFamily="2" charset="2"/>
              <a:buChar char="Ø"/>
            </a:pPr>
            <a:r>
              <a:rPr lang="en-GB" sz="1200" dirty="0"/>
              <a:t>This confirms the results of the study conducted by the European Commission on eGovernment and the Reduction of Administrative Burden.</a:t>
            </a:r>
          </a:p>
          <a:p>
            <a:pPr marL="368300" lvl="2" indent="-280988">
              <a:buClr>
                <a:schemeClr val="tx1"/>
              </a:buClr>
              <a:buFont typeface="Wingdings" panose="05000000000000000000" pitchFamily="2" charset="2"/>
              <a:buChar char="Ø"/>
            </a:pPr>
            <a:endParaRPr lang="en-US" sz="1200" dirty="0"/>
          </a:p>
        </p:txBody>
      </p:sp>
      <p:pic>
        <p:nvPicPr>
          <p:cNvPr id="26" name="Grafik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20700" y="3682933"/>
            <a:ext cx="302601" cy="302601"/>
          </a:xfrm>
          <a:prstGeom prst="rect">
            <a:avLst/>
          </a:prstGeom>
        </p:spPr>
      </p:pic>
    </p:spTree>
    <p:extLst>
      <p:ext uri="{BB962C8B-B14F-4D97-AF65-F5344CB8AC3E}">
        <p14:creationId xmlns:p14="http://schemas.microsoft.com/office/powerpoint/2010/main" val="4960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Conclusions</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36</a:t>
            </a:fld>
            <a:endParaRPr lang="en-GB" dirty="0"/>
          </a:p>
        </p:txBody>
      </p:sp>
      <p:cxnSp>
        <p:nvCxnSpPr>
          <p:cNvPr id="18" name="Gerade Verbindung 15"/>
          <p:cNvCxnSpPr/>
          <p:nvPr/>
        </p:nvCxnSpPr>
        <p:spPr bwMode="gray">
          <a:xfrm flipH="1">
            <a:off x="4570413" y="1052736"/>
            <a:ext cx="1587" cy="255660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6"/>
          <p:cNvCxnSpPr/>
          <p:nvPr/>
        </p:nvCxnSpPr>
        <p:spPr bwMode="gray">
          <a:xfrm>
            <a:off x="4570413" y="4064637"/>
            <a:ext cx="0" cy="246070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7"/>
          <p:cNvCxnSpPr/>
          <p:nvPr/>
        </p:nvCxnSpPr>
        <p:spPr bwMode="gray">
          <a:xfrm flipH="1">
            <a:off x="252413" y="3828961"/>
            <a:ext cx="408146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19"/>
          <p:cNvCxnSpPr/>
          <p:nvPr/>
        </p:nvCxnSpPr>
        <p:spPr bwMode="gray">
          <a:xfrm flipH="1">
            <a:off x="4810123" y="3828961"/>
            <a:ext cx="408146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Inhaltsplatzhalter 17"/>
          <p:cNvSpPr txBox="1">
            <a:spLocks/>
          </p:cNvSpPr>
          <p:nvPr/>
        </p:nvSpPr>
        <p:spPr bwMode="gray">
          <a:xfrm>
            <a:off x="252000" y="1052736"/>
            <a:ext cx="4229100" cy="2335128"/>
          </a:xfrm>
          <a:prstGeom prst="rect">
            <a:avLst/>
          </a:prstGeom>
        </p:spPr>
        <p:txBody>
          <a:bodyPr lIns="0" tIns="0" rIns="108000" bIns="108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5</a:t>
            </a:r>
          </a:p>
          <a:p>
            <a:pPr marL="368300" lvl="2" indent="-280988">
              <a:spcAft>
                <a:spcPts val="600"/>
              </a:spcAft>
              <a:buClr>
                <a:schemeClr val="tx1"/>
              </a:buClr>
              <a:buFont typeface="Wingdings" panose="05000000000000000000" pitchFamily="2" charset="2"/>
              <a:buChar char="Ø"/>
            </a:pPr>
            <a:r>
              <a:rPr lang="en-GB" sz="1200" dirty="0"/>
              <a:t>A combination of both Front and Back-Office integration is currently used by a majority of countries to implement the OOP.</a:t>
            </a:r>
          </a:p>
          <a:p>
            <a:pPr marL="368300" lvl="2" indent="-280988">
              <a:buClr>
                <a:schemeClr val="tx1"/>
              </a:buClr>
              <a:buFont typeface="Wingdings" panose="05000000000000000000" pitchFamily="2" charset="2"/>
              <a:buChar char="Ø"/>
            </a:pPr>
            <a:r>
              <a:rPr lang="en-US" sz="1200" dirty="0"/>
              <a:t>This approach </a:t>
            </a:r>
            <a:r>
              <a:rPr lang="en-US" sz="1200" dirty="0" smtClean="0"/>
              <a:t>facilitates the </a:t>
            </a:r>
            <a:r>
              <a:rPr lang="en-US" sz="1200" dirty="0"/>
              <a:t>different applications and related processes used to implement the OOP</a:t>
            </a:r>
            <a:r>
              <a:rPr lang="en-US" sz="1200" dirty="0" smtClean="0"/>
              <a:t>.</a:t>
            </a:r>
          </a:p>
          <a:p>
            <a:pPr marL="87312" lvl="2" indent="0">
              <a:buClr>
                <a:schemeClr val="tx1"/>
              </a:buClr>
              <a:buNone/>
            </a:pPr>
            <a:endParaRPr lang="en-US" sz="1200" dirty="0"/>
          </a:p>
          <a:p>
            <a:pPr marL="368300" lvl="2" indent="-280988">
              <a:buClr>
                <a:schemeClr val="tx1"/>
              </a:buClr>
              <a:buFont typeface="Wingdings" panose="05000000000000000000" pitchFamily="2" charset="2"/>
              <a:buChar char="Ø"/>
            </a:pPr>
            <a:endParaRPr lang="en-GB" sz="1200" dirty="0"/>
          </a:p>
        </p:txBody>
      </p:sp>
      <p:sp>
        <p:nvSpPr>
          <p:cNvPr id="23" name="Inhaltsplatzhalter 17"/>
          <p:cNvSpPr txBox="1">
            <a:spLocks/>
          </p:cNvSpPr>
          <p:nvPr/>
        </p:nvSpPr>
        <p:spPr bwMode="gray">
          <a:xfrm>
            <a:off x="4662488" y="1052736"/>
            <a:ext cx="4229100" cy="2335128"/>
          </a:xfrm>
          <a:prstGeom prst="rect">
            <a:avLst/>
          </a:prstGeom>
        </p:spPr>
        <p:txBody>
          <a:bodyPr lIns="108000" tIns="0" rIns="0" bIns="108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6</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Strong authentication mechanisms (e.g. single-use password, eID card, etc.) are used by a wide majority of countries to identify who is accessing the data and to ensure that they are who they say they are.</a:t>
            </a:r>
          </a:p>
          <a:p>
            <a:pPr marL="368300" lvl="2" indent="-280988">
              <a:buClr>
                <a:schemeClr val="tx1"/>
              </a:buClr>
              <a:buFont typeface="Wingdings" panose="05000000000000000000" pitchFamily="2" charset="2"/>
              <a:buChar char="Ø"/>
            </a:pPr>
            <a:r>
              <a:rPr lang="en-GB" sz="1200" dirty="0"/>
              <a:t>However, </a:t>
            </a:r>
            <a:r>
              <a:rPr lang="en-GB" sz="1200" dirty="0" smtClean="0"/>
              <a:t>a few </a:t>
            </a:r>
            <a:r>
              <a:rPr lang="en-GB" sz="1200" dirty="0"/>
              <a:t>countries still only authenticate users by means of a username and password.</a:t>
            </a:r>
          </a:p>
        </p:txBody>
      </p:sp>
      <p:pic>
        <p:nvPicPr>
          <p:cNvPr id="26" name="Grafik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20700" y="3682933"/>
            <a:ext cx="302601" cy="302601"/>
          </a:xfrm>
          <a:prstGeom prst="rect">
            <a:avLst/>
          </a:prstGeom>
        </p:spPr>
      </p:pic>
      <p:sp>
        <p:nvSpPr>
          <p:cNvPr id="13" name="Inhaltsplatzhalter 17"/>
          <p:cNvSpPr txBox="1">
            <a:spLocks/>
          </p:cNvSpPr>
          <p:nvPr/>
        </p:nvSpPr>
        <p:spPr bwMode="gray">
          <a:xfrm>
            <a:off x="252000" y="4056960"/>
            <a:ext cx="4229100" cy="2180352"/>
          </a:xfrm>
          <a:prstGeom prst="rect">
            <a:avLst/>
          </a:prstGeom>
        </p:spPr>
        <p:txBody>
          <a:bodyPr lIns="0" tIns="0" rIns="108000" bIns="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7</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eSignature is broadly used to ensure that information can be relied upon and is accurate and complete (integrity).</a:t>
            </a:r>
          </a:p>
          <a:p>
            <a:pPr marL="368300" lvl="2" indent="-280988">
              <a:buClr>
                <a:schemeClr val="tx1"/>
              </a:buClr>
              <a:buFont typeface="Wingdings" panose="05000000000000000000" pitchFamily="2" charset="2"/>
              <a:buChar char="Ø"/>
            </a:pPr>
            <a:r>
              <a:rPr lang="en-GB" sz="1200" dirty="0"/>
              <a:t>eSignature is also used in order to prevent intervening persons or systems to deny or challenge their access to authentic data sources (non-repudiation</a:t>
            </a:r>
            <a:r>
              <a:rPr lang="en-GB" sz="1200" dirty="0" smtClean="0"/>
              <a:t>).</a:t>
            </a:r>
            <a:endParaRPr lang="en-GB" sz="1200" dirty="0"/>
          </a:p>
        </p:txBody>
      </p:sp>
      <p:sp>
        <p:nvSpPr>
          <p:cNvPr id="14" name="Inhaltsplatzhalter 17"/>
          <p:cNvSpPr txBox="1">
            <a:spLocks/>
          </p:cNvSpPr>
          <p:nvPr/>
        </p:nvSpPr>
        <p:spPr bwMode="gray">
          <a:xfrm>
            <a:off x="4662488" y="4056960"/>
            <a:ext cx="4229100" cy="2180352"/>
          </a:xfrm>
          <a:prstGeom prst="rect">
            <a:avLst/>
          </a:prstGeom>
        </p:spPr>
        <p:txBody>
          <a:bodyPr lIns="108000" tIns="0" rIns="0" bIns="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en-US" sz="1600" b="1" dirty="0" smtClean="0">
                <a:solidFill>
                  <a:schemeClr val="bg1">
                    <a:lumMod val="65000"/>
                  </a:schemeClr>
                </a:solidFill>
              </a:rPr>
              <a:t>Conclusion 8</a:t>
            </a:r>
            <a:endParaRPr lang="en-US" sz="1600" b="1" dirty="0">
              <a:solidFill>
                <a:schemeClr val="bg1">
                  <a:lumMod val="65000"/>
                </a:schemeClr>
              </a:solidFill>
            </a:endParaRPr>
          </a:p>
          <a:p>
            <a:pPr marL="368300" lvl="2" indent="-280988">
              <a:spcAft>
                <a:spcPts val="600"/>
              </a:spcAft>
              <a:buClr>
                <a:schemeClr val="tx1"/>
              </a:buClr>
              <a:buFont typeface="Wingdings" panose="05000000000000000000" pitchFamily="2" charset="2"/>
              <a:buChar char="Ø"/>
            </a:pPr>
            <a:r>
              <a:rPr lang="en-GB" sz="1200" dirty="0"/>
              <a:t>Confidentiality of data is primarily ensured by encryption in order to ensure that none of the data can be deciphered. </a:t>
            </a:r>
          </a:p>
          <a:p>
            <a:pPr marL="368300" lvl="2" indent="-280988">
              <a:buClr>
                <a:schemeClr val="tx1"/>
              </a:buClr>
              <a:buFont typeface="Wingdings" panose="05000000000000000000" pitchFamily="2" charset="2"/>
              <a:buChar char="Ø"/>
            </a:pPr>
            <a:r>
              <a:rPr lang="en-GB" sz="1200" dirty="0"/>
              <a:t>Encryption systems provide the possibility to access users’ data by authorised third parties using a </a:t>
            </a:r>
            <a:r>
              <a:rPr lang="en-GB" sz="1200" dirty="0" smtClean="0"/>
              <a:t>Key </a:t>
            </a:r>
            <a:r>
              <a:rPr lang="en-GB" sz="1200" dirty="0"/>
              <a:t>Escrow system in only two countries (LU &amp; SK</a:t>
            </a:r>
            <a:r>
              <a:rPr lang="en-GB" sz="1200" dirty="0" smtClean="0"/>
              <a:t>).</a:t>
            </a:r>
            <a:endParaRPr lang="en-GB" sz="1200" dirty="0"/>
          </a:p>
        </p:txBody>
      </p:sp>
    </p:spTree>
    <p:extLst>
      <p:ext uri="{BB962C8B-B14F-4D97-AF65-F5344CB8AC3E}">
        <p14:creationId xmlns:p14="http://schemas.microsoft.com/office/powerpoint/2010/main" val="18015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363272" cy="3033095"/>
          </a:xfrm>
        </p:spPr>
        <p:txBody>
          <a:bodyPr/>
          <a:lstStyle/>
          <a:p>
            <a:pPr>
              <a:spcAft>
                <a:spcPts val="1200"/>
              </a:spcAft>
            </a:pPr>
            <a:r>
              <a:rPr lang="fr-FR" sz="2000" dirty="0" smtClean="0"/>
              <a:t>Good practices </a:t>
            </a:r>
            <a:r>
              <a:rPr lang="en-GB" sz="2000" dirty="0" smtClean="0"/>
              <a:t>aimed</a:t>
            </a:r>
            <a:r>
              <a:rPr lang="fr-FR" sz="2000" dirty="0" smtClean="0"/>
              <a:t> at </a:t>
            </a:r>
            <a:r>
              <a:rPr lang="en-GB" sz="2000" dirty="0" smtClean="0"/>
              <a:t>implementing</a:t>
            </a:r>
            <a:r>
              <a:rPr lang="fr-FR" sz="2000" dirty="0" smtClean="0"/>
              <a:t> the OOP </a:t>
            </a:r>
            <a:r>
              <a:rPr lang="en-US" sz="2000" dirty="0" smtClean="0"/>
              <a:t>at national level:</a:t>
            </a:r>
          </a:p>
          <a:p>
            <a:pPr lvl="1">
              <a:spcBef>
                <a:spcPts val="600"/>
              </a:spcBef>
              <a:spcAft>
                <a:spcPts val="600"/>
              </a:spcAft>
            </a:pPr>
            <a:r>
              <a:rPr lang="fr-FR" sz="1400" dirty="0" smtClean="0"/>
              <a:t>France </a:t>
            </a:r>
            <a:r>
              <a:rPr lang="en-US" sz="1400" dirty="0" smtClean="0"/>
              <a:t>allows SMEs to participate to eProcurement procedures by providing their identification number (only data requested).</a:t>
            </a:r>
          </a:p>
          <a:p>
            <a:pPr lvl="1">
              <a:spcBef>
                <a:spcPts val="600"/>
              </a:spcBef>
              <a:spcAft>
                <a:spcPts val="600"/>
              </a:spcAft>
            </a:pPr>
            <a:r>
              <a:rPr lang="en-US" sz="1400" dirty="0" smtClean="0"/>
              <a:t>In Latvia, citizens are able to perform their  annual </a:t>
            </a:r>
            <a:r>
              <a:rPr lang="en-US" sz="1400" dirty="0"/>
              <a:t>income </a:t>
            </a:r>
            <a:r>
              <a:rPr lang="en-US" sz="1400" dirty="0" smtClean="0"/>
              <a:t>declaration in a few clicks (declaration forms pre-filled with the information provided by citizens in the past).</a:t>
            </a:r>
          </a:p>
          <a:p>
            <a:pPr lvl="1">
              <a:spcBef>
                <a:spcPts val="600"/>
              </a:spcBef>
              <a:spcAft>
                <a:spcPts val="600"/>
              </a:spcAft>
            </a:pPr>
            <a:r>
              <a:rPr lang="en-US" sz="1400" dirty="0" smtClean="0"/>
              <a:t>In the Netherlands, </a:t>
            </a:r>
            <a:r>
              <a:rPr lang="en-GB" sz="1400" dirty="0"/>
              <a:t>all </a:t>
            </a:r>
            <a:r>
              <a:rPr lang="en-GB" sz="1400" dirty="0" smtClean="0"/>
              <a:t>communications </a:t>
            </a:r>
            <a:r>
              <a:rPr lang="en-GB" sz="1400" dirty="0"/>
              <a:t>between citizens and public administrations related to tax declarations aim to </a:t>
            </a:r>
            <a:r>
              <a:rPr lang="en-GB" sz="1400" dirty="0" smtClean="0"/>
              <a:t>digital, as </a:t>
            </a:r>
            <a:r>
              <a:rPr lang="en-GB" sz="1400" dirty="0"/>
              <a:t>recently declared by the State Secretary of Tax Policies in the </a:t>
            </a:r>
            <a:r>
              <a:rPr lang="en-GB" sz="1400" dirty="0" smtClean="0"/>
              <a:t>Netherlands.</a:t>
            </a:r>
            <a:endParaRPr lang="en-US" sz="1400" dirty="0"/>
          </a:p>
        </p:txBody>
      </p:sp>
      <p:sp>
        <p:nvSpPr>
          <p:cNvPr id="3" name="Title 2"/>
          <p:cNvSpPr>
            <a:spLocks noGrp="1"/>
          </p:cNvSpPr>
          <p:nvPr>
            <p:ph type="title"/>
          </p:nvPr>
        </p:nvSpPr>
        <p:spPr>
          <a:xfrm>
            <a:off x="323528" y="548680"/>
            <a:ext cx="6120680" cy="504825"/>
          </a:xfrm>
        </p:spPr>
        <p:txBody>
          <a:bodyPr/>
          <a:lstStyle/>
          <a:p>
            <a:r>
              <a:rPr lang="fr-FR" dirty="0"/>
              <a:t>Wrap up from EUPAN </a:t>
            </a:r>
            <a:r>
              <a:rPr lang="fr-FR" dirty="0" smtClean="0"/>
              <a:t>HRWG/IPSG (1/2) </a:t>
            </a:r>
            <a:r>
              <a:rPr lang="fr-FR" sz="2000" dirty="0" smtClean="0"/>
              <a:t>Meeting </a:t>
            </a:r>
            <a:r>
              <a:rPr lang="en-US" sz="2000" dirty="0" smtClean="0"/>
              <a:t>held on 16</a:t>
            </a:r>
            <a:r>
              <a:rPr lang="en-US" sz="2000" baseline="30000" dirty="0" smtClean="0"/>
              <a:t>th</a:t>
            </a:r>
            <a:r>
              <a:rPr lang="en-US" sz="2000" dirty="0" smtClean="0"/>
              <a:t> October 2015</a:t>
            </a:r>
            <a:br>
              <a:rPr lang="en-US" sz="2000" dirty="0" smtClean="0"/>
            </a:br>
            <a:r>
              <a:rPr lang="fr-FR" dirty="0" smtClean="0"/>
              <a:t> </a:t>
            </a:r>
            <a:endParaRPr lang="en-GB" dirty="0"/>
          </a:p>
        </p:txBody>
      </p:sp>
      <p:sp>
        <p:nvSpPr>
          <p:cNvPr id="4" name="Date Placeholder 3"/>
          <p:cNvSpPr>
            <a:spLocks noGrp="1"/>
          </p:cNvSpPr>
          <p:nvPr>
            <p:ph type="dt" sz="half" idx="10"/>
          </p:nvPr>
        </p:nvSpPr>
        <p:spPr/>
        <p:txBody>
          <a:bodyPr/>
          <a:lstStyle/>
          <a:p>
            <a:pPr>
              <a:defRPr/>
            </a:pPr>
            <a:r>
              <a:rPr lang="fr-FR" smtClean="0"/>
              <a:t>October 2015</a:t>
            </a:r>
            <a:endParaRPr lang="en-US" dirty="0"/>
          </a:p>
        </p:txBody>
      </p:sp>
      <p:sp>
        <p:nvSpPr>
          <p:cNvPr id="6" name="Content Placeholder 1"/>
          <p:cNvSpPr txBox="1">
            <a:spLocks/>
          </p:cNvSpPr>
          <p:nvPr/>
        </p:nvSpPr>
        <p:spPr bwMode="auto">
          <a:xfrm>
            <a:off x="457200" y="3653784"/>
            <a:ext cx="8363272" cy="20490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spcBef>
                <a:spcPts val="1200"/>
              </a:spcBef>
              <a:spcAft>
                <a:spcPts val="1200"/>
              </a:spcAft>
              <a:buSzPct val="80000"/>
              <a:buFont typeface="Wingdings" pitchFamily="2" charset="2"/>
              <a:buChar char="Ø"/>
            </a:pPr>
            <a:r>
              <a:rPr lang="en-US" sz="2000" kern="0" dirty="0" smtClean="0">
                <a:ea typeface="+mn-ea"/>
                <a:cs typeface="+mn-cs"/>
              </a:rPr>
              <a:t>Role of legislation in the implementation of the OOP:</a:t>
            </a:r>
          </a:p>
          <a:p>
            <a:pPr lvl="1">
              <a:spcBef>
                <a:spcPts val="600"/>
              </a:spcBef>
              <a:spcAft>
                <a:spcPts val="600"/>
              </a:spcAft>
            </a:pPr>
            <a:r>
              <a:rPr lang="en-US" sz="1400" kern="0" dirty="0" smtClean="0"/>
              <a:t>In Latvia, legislation is key to define technical requirements </a:t>
            </a:r>
            <a:r>
              <a:rPr lang="en-US" sz="1400" kern="0" dirty="0"/>
              <a:t>and to ensure interoperability between systems so </a:t>
            </a:r>
            <a:r>
              <a:rPr lang="en-US" sz="1400" kern="0" dirty="0" smtClean="0"/>
              <a:t>that the </a:t>
            </a:r>
            <a:r>
              <a:rPr lang="en-US" sz="1400" kern="0" dirty="0"/>
              <a:t>data supplied by citizens and businesses can be efficiently reused.</a:t>
            </a:r>
          </a:p>
          <a:p>
            <a:pPr lvl="1">
              <a:spcBef>
                <a:spcPts val="600"/>
              </a:spcBef>
              <a:spcAft>
                <a:spcPts val="600"/>
              </a:spcAft>
            </a:pPr>
            <a:r>
              <a:rPr lang="en-US" sz="1400" kern="0" dirty="0" smtClean="0"/>
              <a:t>In Bulgaria, on the contrary, legislation represents a barrier to the implementation of the OOP since it stipulates that data from citizens and businesses can only be reused by a public administration if the latter made this request, leaving no space for proactivity.</a:t>
            </a:r>
          </a:p>
        </p:txBody>
      </p:sp>
      <p:sp>
        <p:nvSpPr>
          <p:cNvPr id="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37</a:t>
            </a:fld>
            <a:endParaRPr lang="en-GB" dirty="0"/>
          </a:p>
        </p:txBody>
      </p:sp>
    </p:spTree>
    <p:extLst>
      <p:ext uri="{BB962C8B-B14F-4D97-AF65-F5344CB8AC3E}">
        <p14:creationId xmlns:p14="http://schemas.microsoft.com/office/powerpoint/2010/main" val="169857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363272" cy="2529039"/>
          </a:xfrm>
        </p:spPr>
        <p:txBody>
          <a:bodyPr/>
          <a:lstStyle/>
          <a:p>
            <a:pPr>
              <a:spcAft>
                <a:spcPts val="1200"/>
              </a:spcAft>
            </a:pPr>
            <a:r>
              <a:rPr lang="en-GB" sz="2000" dirty="0" smtClean="0"/>
              <a:t>Challenges related to the implementation of the OOP at national level:</a:t>
            </a:r>
          </a:p>
          <a:p>
            <a:pPr lvl="1">
              <a:spcBef>
                <a:spcPts val="600"/>
              </a:spcBef>
              <a:spcAft>
                <a:spcPts val="600"/>
              </a:spcAft>
            </a:pPr>
            <a:r>
              <a:rPr lang="en-GB" sz="1400" dirty="0" smtClean="0"/>
              <a:t>In the Netherlands, trust and security issues are continuous concerns.</a:t>
            </a:r>
          </a:p>
          <a:p>
            <a:pPr lvl="1">
              <a:spcBef>
                <a:spcPts val="600"/>
              </a:spcBef>
              <a:spcAft>
                <a:spcPts val="600"/>
              </a:spcAft>
            </a:pPr>
            <a:r>
              <a:rPr lang="fr-FR" sz="1400" dirty="0" smtClean="0"/>
              <a:t>Belgium </a:t>
            </a:r>
            <a:r>
              <a:rPr lang="en-GB" sz="1400" dirty="0" smtClean="0"/>
              <a:t>highlighted one organisational measure</a:t>
            </a:r>
            <a:r>
              <a:rPr lang="fr-FR" sz="1400" dirty="0" smtClean="0"/>
              <a:t> that </a:t>
            </a:r>
            <a:r>
              <a:rPr lang="en-GB" sz="1400" dirty="0" smtClean="0"/>
              <a:t>is recommended to other countries:</a:t>
            </a:r>
          </a:p>
          <a:p>
            <a:pPr marL="720725" lvl="1" indent="0">
              <a:spcBef>
                <a:spcPts val="600"/>
              </a:spcBef>
              <a:spcAft>
                <a:spcPts val="600"/>
              </a:spcAft>
              <a:buNone/>
            </a:pPr>
            <a:r>
              <a:rPr lang="en-GB" sz="1400" dirty="0"/>
              <a:t>Only a selected number of civil servants should have access to </a:t>
            </a:r>
            <a:r>
              <a:rPr lang="en-GB" sz="1400" dirty="0" smtClean="0"/>
              <a:t>citizens’ </a:t>
            </a:r>
            <a:r>
              <a:rPr lang="en-GB" sz="1400" dirty="0"/>
              <a:t>or </a:t>
            </a:r>
            <a:r>
              <a:rPr lang="en-GB" sz="1400" dirty="0" smtClean="0"/>
              <a:t>businesses’ data </a:t>
            </a:r>
            <a:r>
              <a:rPr lang="en-GB" sz="1400" dirty="0"/>
              <a:t>to avoid potential abuse. In case a civil servant is changing position in the administration, then his or her access rights should be reviewed based on strict procedures</a:t>
            </a:r>
            <a:r>
              <a:rPr lang="en-GB" sz="1400" dirty="0" smtClean="0"/>
              <a:t>.</a:t>
            </a:r>
            <a:endParaRPr lang="en-GB" sz="1400" dirty="0"/>
          </a:p>
          <a:p>
            <a:pPr lvl="1">
              <a:spcBef>
                <a:spcPts val="600"/>
              </a:spcBef>
              <a:spcAft>
                <a:spcPts val="600"/>
              </a:spcAft>
            </a:pPr>
            <a:r>
              <a:rPr lang="fr-FR" sz="1400" dirty="0"/>
              <a:t>In </a:t>
            </a:r>
            <a:r>
              <a:rPr lang="en-GB" sz="1400" dirty="0" smtClean="0"/>
              <a:t>Bulgaria</a:t>
            </a:r>
            <a:r>
              <a:rPr lang="fr-FR" sz="1400" dirty="0" smtClean="0"/>
              <a:t>, </a:t>
            </a:r>
            <a:r>
              <a:rPr lang="fr-FR" sz="1400" dirty="0"/>
              <a:t>the </a:t>
            </a:r>
            <a:r>
              <a:rPr lang="en-GB" sz="1400" dirty="0" smtClean="0"/>
              <a:t>lack of harmonised processes is the main challenge identified.</a:t>
            </a:r>
          </a:p>
        </p:txBody>
      </p:sp>
      <p:sp>
        <p:nvSpPr>
          <p:cNvPr id="3" name="Title 2"/>
          <p:cNvSpPr>
            <a:spLocks noGrp="1"/>
          </p:cNvSpPr>
          <p:nvPr>
            <p:ph type="title"/>
          </p:nvPr>
        </p:nvSpPr>
        <p:spPr>
          <a:xfrm>
            <a:off x="323528" y="547911"/>
            <a:ext cx="6192688" cy="504825"/>
          </a:xfrm>
        </p:spPr>
        <p:txBody>
          <a:bodyPr/>
          <a:lstStyle/>
          <a:p>
            <a:r>
              <a:rPr lang="fr-FR" dirty="0"/>
              <a:t>Wrap up from EUPAN </a:t>
            </a:r>
            <a:r>
              <a:rPr lang="fr-FR" dirty="0" smtClean="0"/>
              <a:t>HRWG/IPSG (2/2)  </a:t>
            </a:r>
            <a:r>
              <a:rPr lang="fr-FR" sz="2000" dirty="0" smtClean="0"/>
              <a:t>Meeting </a:t>
            </a:r>
            <a:r>
              <a:rPr lang="en-US" sz="2000" dirty="0" smtClean="0"/>
              <a:t>held on 16</a:t>
            </a:r>
            <a:r>
              <a:rPr lang="en-US" sz="2000" baseline="30000" dirty="0" smtClean="0"/>
              <a:t>th</a:t>
            </a:r>
            <a:r>
              <a:rPr lang="en-US" sz="2000" dirty="0" smtClean="0"/>
              <a:t> October 2015</a:t>
            </a:r>
            <a:br>
              <a:rPr lang="en-US" sz="2000" dirty="0" smtClean="0"/>
            </a:br>
            <a:r>
              <a:rPr lang="fr-FR" dirty="0" smtClean="0"/>
              <a:t> </a:t>
            </a:r>
            <a:endParaRPr lang="en-GB" dirty="0"/>
          </a:p>
        </p:txBody>
      </p:sp>
      <p:sp>
        <p:nvSpPr>
          <p:cNvPr id="4" name="Date Placeholder 3"/>
          <p:cNvSpPr>
            <a:spLocks noGrp="1"/>
          </p:cNvSpPr>
          <p:nvPr>
            <p:ph type="dt" sz="half" idx="10"/>
          </p:nvPr>
        </p:nvSpPr>
        <p:spPr/>
        <p:txBody>
          <a:bodyPr/>
          <a:lstStyle/>
          <a:p>
            <a:pPr>
              <a:defRPr/>
            </a:pPr>
            <a:r>
              <a:rPr lang="fr-FR" smtClean="0"/>
              <a:t>October 2015</a:t>
            </a:r>
            <a:endParaRPr lang="en-US" dirty="0"/>
          </a:p>
        </p:txBody>
      </p:sp>
      <p:sp>
        <p:nvSpPr>
          <p:cNvPr id="6" name="Content Placeholder 1"/>
          <p:cNvSpPr txBox="1">
            <a:spLocks/>
          </p:cNvSpPr>
          <p:nvPr/>
        </p:nvSpPr>
        <p:spPr bwMode="auto">
          <a:xfrm>
            <a:off x="457200" y="3581775"/>
            <a:ext cx="8363272" cy="2553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spcAft>
                <a:spcPts val="1200"/>
              </a:spcAft>
              <a:buSzPct val="80000"/>
              <a:buFont typeface="Wingdings" pitchFamily="2" charset="2"/>
              <a:buChar char="Ø"/>
            </a:pPr>
            <a:r>
              <a:rPr lang="en-GB" sz="2000" dirty="0"/>
              <a:t>Recommendations for a better implementation of the OOP:</a:t>
            </a:r>
          </a:p>
          <a:p>
            <a:pPr lvl="1">
              <a:spcBef>
                <a:spcPts val="600"/>
              </a:spcBef>
              <a:spcAft>
                <a:spcPts val="600"/>
              </a:spcAft>
            </a:pPr>
            <a:r>
              <a:rPr lang="en-GB" sz="1400" kern="0" dirty="0" smtClean="0"/>
              <a:t>Latvia recommended fostering cooperation between the different level of administrations, i.e. national, regional and local, enhancing their knowledge and communicating on the benefits of implementing the OOP.</a:t>
            </a:r>
          </a:p>
          <a:p>
            <a:pPr lvl="1">
              <a:spcBef>
                <a:spcPts val="600"/>
              </a:spcBef>
              <a:spcAft>
                <a:spcPts val="600"/>
              </a:spcAft>
            </a:pPr>
            <a:r>
              <a:rPr lang="en-GB" sz="1400" kern="0" dirty="0" smtClean="0"/>
              <a:t>Bulgaria suggested to put in place a development training programme for policy, legal and IT units to promote an integrated approach to implementing OOP.</a:t>
            </a:r>
          </a:p>
          <a:p>
            <a:pPr lvl="1">
              <a:spcBef>
                <a:spcPts val="600"/>
              </a:spcBef>
              <a:spcAft>
                <a:spcPts val="600"/>
              </a:spcAft>
            </a:pPr>
            <a:r>
              <a:rPr lang="fr-FR" sz="1400" kern="0" dirty="0" smtClean="0"/>
              <a:t>France supports</a:t>
            </a:r>
            <a:r>
              <a:rPr lang="en-GB" sz="1400" kern="0" dirty="0" smtClean="0"/>
              <a:t> an integrated approach in order to break silos within national administrations.</a:t>
            </a:r>
          </a:p>
          <a:p>
            <a:pPr lvl="1">
              <a:spcBef>
                <a:spcPts val="600"/>
              </a:spcBef>
              <a:spcAft>
                <a:spcPts val="600"/>
              </a:spcAft>
            </a:pPr>
            <a:r>
              <a:rPr lang="en-GB" sz="1400" kern="0" dirty="0" smtClean="0"/>
              <a:t>The Netherlands highlighted the importance for the different Member States to share their best practices between each other.</a:t>
            </a:r>
            <a:endParaRPr lang="en-GB" sz="1400" kern="0" dirty="0"/>
          </a:p>
        </p:txBody>
      </p:sp>
      <p:sp>
        <p:nvSpPr>
          <p:cNvPr id="7"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38</a:t>
            </a:fld>
            <a:endParaRPr lang="en-GB" dirty="0"/>
          </a:p>
        </p:txBody>
      </p:sp>
    </p:spTree>
    <p:extLst>
      <p:ext uri="{BB962C8B-B14F-4D97-AF65-F5344CB8AC3E}">
        <p14:creationId xmlns:p14="http://schemas.microsoft.com/office/powerpoint/2010/main" val="8965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GB" sz="1600" b="1" dirty="0"/>
              <a:t>Authentication:</a:t>
            </a:r>
            <a:r>
              <a:rPr lang="en-GB" sz="1600" dirty="0"/>
              <a:t> </a:t>
            </a:r>
            <a:r>
              <a:rPr lang="en-GB" sz="1600" dirty="0" smtClean="0"/>
              <a:t> Aims to </a:t>
            </a:r>
            <a:r>
              <a:rPr lang="en-GB" sz="1600" dirty="0"/>
              <a:t>identify who is accessing the data and ensure that they are who they say they </a:t>
            </a:r>
            <a:r>
              <a:rPr lang="en-GB" sz="1600" dirty="0" smtClean="0"/>
              <a:t>are. </a:t>
            </a:r>
            <a:endParaRPr lang="en-GB" sz="1600" dirty="0"/>
          </a:p>
          <a:p>
            <a:r>
              <a:rPr lang="en-GB" sz="1600" b="1" dirty="0"/>
              <a:t>Authorisation</a:t>
            </a:r>
            <a:r>
              <a:rPr lang="en-GB" sz="1600" b="1" dirty="0" smtClean="0"/>
              <a:t>: </a:t>
            </a:r>
            <a:r>
              <a:rPr lang="en-GB" sz="1600" dirty="0" smtClean="0"/>
              <a:t> Aims to give </a:t>
            </a:r>
            <a:r>
              <a:rPr lang="en-GB" sz="1600" dirty="0"/>
              <a:t>adequate access rights to end-users who are accessing </a:t>
            </a:r>
            <a:r>
              <a:rPr lang="en-GB" sz="1600" dirty="0" smtClean="0"/>
              <a:t>authentic </a:t>
            </a:r>
            <a:r>
              <a:rPr lang="en-GB" sz="1600" dirty="0"/>
              <a:t>data sources and verify whether they have the rights to do what they are trying to do.</a:t>
            </a:r>
          </a:p>
          <a:p>
            <a:pPr lvl="1">
              <a:spcBef>
                <a:spcPts val="600"/>
              </a:spcBef>
              <a:spcAft>
                <a:spcPts val="600"/>
              </a:spcAft>
            </a:pPr>
            <a:r>
              <a:rPr lang="en-GB" sz="1400" b="1" dirty="0"/>
              <a:t>Role-Based Access Control</a:t>
            </a:r>
            <a:r>
              <a:rPr lang="en-GB" sz="1400" dirty="0"/>
              <a:t> (RBAC) is an approach to restrict system access to </a:t>
            </a:r>
            <a:r>
              <a:rPr lang="en-GB" sz="1400" dirty="0" smtClean="0"/>
              <a:t>authorised </a:t>
            </a:r>
            <a:r>
              <a:rPr lang="en-GB" sz="1400" dirty="0"/>
              <a:t>users. </a:t>
            </a:r>
            <a:r>
              <a:rPr lang="en-GB" sz="1400" dirty="0" smtClean="0"/>
              <a:t>Permission to </a:t>
            </a:r>
            <a:r>
              <a:rPr lang="en-GB" sz="1400" dirty="0"/>
              <a:t>perform certain operations </a:t>
            </a:r>
            <a:r>
              <a:rPr lang="en-GB" sz="1400" dirty="0" smtClean="0"/>
              <a:t>is </a:t>
            </a:r>
            <a:r>
              <a:rPr lang="en-GB" sz="1400" dirty="0"/>
              <a:t>in fact assigned to specific roles.</a:t>
            </a:r>
          </a:p>
          <a:p>
            <a:pPr lvl="1">
              <a:spcBef>
                <a:spcPts val="600"/>
              </a:spcBef>
              <a:spcAft>
                <a:spcPts val="600"/>
              </a:spcAft>
            </a:pPr>
            <a:r>
              <a:rPr lang="en-GB" sz="1400" b="1" dirty="0"/>
              <a:t>Attribute-Based Access Control</a:t>
            </a:r>
            <a:r>
              <a:rPr lang="en-GB" sz="1400" dirty="0"/>
              <a:t> (ABAC) is an approach to determine access control based on the attributes of involved entities. It aims to overcome the limitations of the classical access control models such as RBAC.</a:t>
            </a:r>
          </a:p>
          <a:p>
            <a:pPr lvl="1">
              <a:spcBef>
                <a:spcPts val="600"/>
              </a:spcBef>
              <a:spcAft>
                <a:spcPts val="1200"/>
              </a:spcAft>
            </a:pPr>
            <a:r>
              <a:rPr lang="en-GB" sz="1400" b="1" dirty="0"/>
              <a:t>Access Control Lists</a:t>
            </a:r>
            <a:r>
              <a:rPr lang="en-GB" sz="1400" dirty="0"/>
              <a:t> (ACL) is a table </a:t>
            </a:r>
            <a:r>
              <a:rPr lang="en-GB" sz="1400" dirty="0" smtClean="0"/>
              <a:t>defining, for </a:t>
            </a:r>
            <a:r>
              <a:rPr lang="en-GB" sz="1400" dirty="0"/>
              <a:t>a computer operating </a:t>
            </a:r>
            <a:r>
              <a:rPr lang="en-GB" sz="1400" dirty="0" smtClean="0"/>
              <a:t>system, which </a:t>
            </a:r>
            <a:r>
              <a:rPr lang="en-GB" sz="1400" dirty="0"/>
              <a:t>access rights each user has to a particular system object, such as a file directory or individual file. Each object has a security attribute that identifies its access control list. The list has an entry for each system user with access privileges. </a:t>
            </a:r>
            <a:endParaRPr lang="en-GB" sz="1400" dirty="0" smtClean="0"/>
          </a:p>
          <a:p>
            <a:pPr>
              <a:spcAft>
                <a:spcPts val="1200"/>
              </a:spcAft>
            </a:pPr>
            <a:r>
              <a:rPr lang="en-GB" sz="1600" b="1" dirty="0"/>
              <a:t>Integrity:</a:t>
            </a:r>
            <a:r>
              <a:rPr lang="en-GB" sz="1600" dirty="0"/>
              <a:t> </a:t>
            </a:r>
            <a:r>
              <a:rPr lang="en-GB" sz="1600" dirty="0" smtClean="0"/>
              <a:t>Aims to </a:t>
            </a:r>
            <a:r>
              <a:rPr lang="en-GB" sz="1600" dirty="0"/>
              <a:t>ensure that information can be relied upon and is accurate and </a:t>
            </a:r>
            <a:r>
              <a:rPr lang="en-GB" sz="1600" dirty="0" smtClean="0"/>
              <a:t>complete.</a:t>
            </a:r>
          </a:p>
          <a:p>
            <a:r>
              <a:rPr lang="en-GB" sz="1600" b="1" dirty="0"/>
              <a:t>Traceability: </a:t>
            </a:r>
            <a:r>
              <a:rPr lang="en-GB" sz="1600" dirty="0"/>
              <a:t>To chronologically inter-relate any transaction on authentic data sources to a person or system that performed the action in a way that is verifiable.</a:t>
            </a:r>
          </a:p>
          <a:p>
            <a:endParaRPr lang="en-GB" sz="1600" dirty="0"/>
          </a:p>
        </p:txBody>
      </p:sp>
      <p:sp>
        <p:nvSpPr>
          <p:cNvPr id="3" name="Title 2"/>
          <p:cNvSpPr>
            <a:spLocks noGrp="1"/>
          </p:cNvSpPr>
          <p:nvPr>
            <p:ph type="title"/>
          </p:nvPr>
        </p:nvSpPr>
        <p:spPr/>
        <p:txBody>
          <a:bodyPr/>
          <a:lstStyle/>
          <a:p>
            <a:r>
              <a:rPr lang="en-GB" dirty="0" smtClean="0"/>
              <a:t>Appendix: Glossary (1/2)</a:t>
            </a:r>
            <a:endParaRPr lang="en-GB" dirty="0"/>
          </a:p>
        </p:txBody>
      </p:sp>
      <p:sp>
        <p:nvSpPr>
          <p:cNvPr id="4" name="Date Placeholder 3"/>
          <p:cNvSpPr>
            <a:spLocks noGrp="1"/>
          </p:cNvSpPr>
          <p:nvPr>
            <p:ph type="dt" sz="half" idx="10"/>
          </p:nvPr>
        </p:nvSpPr>
        <p:spPr/>
        <p:txBody>
          <a:bodyPr/>
          <a:lstStyle/>
          <a:p>
            <a:pPr>
              <a:defRPr/>
            </a:pPr>
            <a:r>
              <a:rPr lang="fr-FR" smtClean="0"/>
              <a:t>October 2015</a:t>
            </a:r>
            <a:endParaRPr lang="en-US" dirty="0"/>
          </a:p>
        </p:txBody>
      </p:sp>
      <p:sp>
        <p:nvSpPr>
          <p:cNvPr id="6"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39</a:t>
            </a:fld>
            <a:endParaRPr lang="en-GB" dirty="0"/>
          </a:p>
        </p:txBody>
      </p:sp>
    </p:spTree>
    <p:extLst>
      <p:ext uri="{BB962C8B-B14F-4D97-AF65-F5344CB8AC3E}">
        <p14:creationId xmlns:p14="http://schemas.microsoft.com/office/powerpoint/2010/main" val="362698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94249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Arc 1"/>
          <p:cNvSpPr/>
          <p:nvPr/>
        </p:nvSpPr>
        <p:spPr>
          <a:xfrm rot="1225498">
            <a:off x="5798002" y="2631877"/>
            <a:ext cx="2234620" cy="5692108"/>
          </a:xfrm>
          <a:prstGeom prst="arc">
            <a:avLst>
              <a:gd name="adj1" fmla="val 16200000"/>
              <a:gd name="adj2" fmla="val 586282"/>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itre 2"/>
          <p:cNvSpPr>
            <a:spLocks noGrp="1"/>
          </p:cNvSpPr>
          <p:nvPr>
            <p:ph type="title"/>
          </p:nvPr>
        </p:nvSpPr>
        <p:spPr/>
        <p:txBody>
          <a:bodyPr/>
          <a:lstStyle/>
          <a:p>
            <a:r>
              <a:rPr lang="en-GB" dirty="0"/>
              <a:t>Context &amp; </a:t>
            </a:r>
            <a:r>
              <a:rPr lang="en-GB" dirty="0" smtClean="0"/>
              <a:t>background</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4</a:t>
            </a:fld>
            <a:endParaRPr lang="en-GB" dirty="0"/>
          </a:p>
        </p:txBody>
      </p:sp>
      <p:grpSp>
        <p:nvGrpSpPr>
          <p:cNvPr id="46" name="Group 45"/>
          <p:cNvGrpSpPr/>
          <p:nvPr/>
        </p:nvGrpSpPr>
        <p:grpSpPr>
          <a:xfrm>
            <a:off x="1218515" y="980728"/>
            <a:ext cx="2561397" cy="2304256"/>
            <a:chOff x="944722" y="1052736"/>
            <a:chExt cx="3346285" cy="2304256"/>
          </a:xfrm>
        </p:grpSpPr>
        <p:sp>
          <p:nvSpPr>
            <p:cNvPr id="26" name="Text Box 9"/>
            <p:cNvSpPr txBox="1">
              <a:spLocks noChangeArrowheads="1"/>
            </p:cNvSpPr>
            <p:nvPr/>
          </p:nvSpPr>
          <p:spPr bwMode="gray">
            <a:xfrm>
              <a:off x="958644" y="1052736"/>
              <a:ext cx="333236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fontAlgn="auto">
                <a:spcBef>
                  <a:spcPts val="0"/>
                </a:spcBef>
                <a:spcAft>
                  <a:spcPts val="0"/>
                </a:spcAft>
              </a:pPr>
              <a:r>
                <a:rPr lang="en-GB" sz="1200" b="1" dirty="0" smtClean="0">
                  <a:solidFill>
                    <a:srgbClr val="002060"/>
                  </a:solidFill>
                  <a:latin typeface="Calibri"/>
                </a:rPr>
                <a:t>18.11.2009 </a:t>
              </a:r>
            </a:p>
            <a:p>
              <a:pPr fontAlgn="auto">
                <a:spcBef>
                  <a:spcPts val="0"/>
                </a:spcBef>
                <a:spcAft>
                  <a:spcPts val="0"/>
                </a:spcAft>
              </a:pPr>
              <a:r>
                <a:rPr lang="en-GB" sz="1200" b="1" dirty="0" smtClean="0">
                  <a:solidFill>
                    <a:srgbClr val="002060"/>
                  </a:solidFill>
                  <a:latin typeface="Calibri"/>
                </a:rPr>
                <a:t>Malmö </a:t>
              </a:r>
              <a:r>
                <a:rPr lang="en-GB" sz="1200" b="1" dirty="0">
                  <a:solidFill>
                    <a:srgbClr val="002060"/>
                  </a:solidFill>
                  <a:latin typeface="Calibri"/>
                </a:rPr>
                <a:t>Ministerial Declaration on </a:t>
              </a:r>
              <a:r>
                <a:rPr lang="en-GB" sz="1200" b="1" dirty="0" smtClean="0">
                  <a:solidFill>
                    <a:srgbClr val="002060"/>
                  </a:solidFill>
                  <a:latin typeface="Calibri"/>
                </a:rPr>
                <a:t>eGovernment</a:t>
              </a:r>
            </a:p>
            <a:p>
              <a:pPr fontAlgn="auto">
                <a:spcBef>
                  <a:spcPts val="600"/>
                </a:spcBef>
                <a:spcAft>
                  <a:spcPts val="0"/>
                </a:spcAft>
              </a:pPr>
              <a:r>
                <a:rPr lang="en-GB" sz="1100" i="1" dirty="0" smtClean="0">
                  <a:solidFill>
                    <a:srgbClr val="6D6D6D"/>
                  </a:solidFill>
                  <a:latin typeface="Calibri"/>
                </a:rPr>
                <a:t>“How </a:t>
              </a:r>
              <a:r>
                <a:rPr lang="en-GB" sz="1100" i="1" dirty="0">
                  <a:solidFill>
                    <a:srgbClr val="6D6D6D"/>
                  </a:solidFill>
                  <a:latin typeface="Calibri"/>
                </a:rPr>
                <a:t>public administrations can reduce the frequency with which citizens and businesses have to resubmit information to appropriate </a:t>
              </a:r>
              <a:r>
                <a:rPr lang="en-GB" sz="1100" i="1" dirty="0" smtClean="0">
                  <a:solidFill>
                    <a:srgbClr val="6D6D6D"/>
                  </a:solidFill>
                  <a:latin typeface="Calibri"/>
                </a:rPr>
                <a:t>authorities”</a:t>
              </a:r>
              <a:endParaRPr lang="en-US" altLang="de-DE" sz="1100" noProof="1">
                <a:solidFill>
                  <a:srgbClr val="6D6D6D"/>
                </a:solidFill>
                <a:latin typeface="Calibri"/>
              </a:endParaRPr>
            </a:p>
          </p:txBody>
        </p:sp>
        <p:sp>
          <p:nvSpPr>
            <p:cNvPr id="28" name="Line 24"/>
            <p:cNvSpPr>
              <a:spLocks noChangeShapeType="1"/>
            </p:cNvSpPr>
            <p:nvPr/>
          </p:nvSpPr>
          <p:spPr bwMode="gray">
            <a:xfrm flipH="1">
              <a:off x="944722" y="1052736"/>
              <a:ext cx="0" cy="2304256"/>
            </a:xfrm>
            <a:prstGeom prst="line">
              <a:avLst/>
            </a:prstGeom>
            <a:noFill/>
            <a:ln w="9525">
              <a:solidFill>
                <a:sysClr val="window" lastClr="FFFFFF">
                  <a:lumMod val="50000"/>
                </a:sysClr>
              </a:solidFill>
              <a:prstDash val="dash"/>
              <a:round/>
              <a:headEnd/>
              <a:tailEnd/>
            </a:ln>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D4021D">
                    <a:lumMod val="10000"/>
                  </a:srgbClr>
                </a:solidFill>
                <a:effectLst/>
                <a:uLnTx/>
                <a:uFillTx/>
                <a:latin typeface="Calibri"/>
              </a:endParaRPr>
            </a:p>
          </p:txBody>
        </p:sp>
      </p:grpSp>
      <p:grpSp>
        <p:nvGrpSpPr>
          <p:cNvPr id="41" name="Group 40"/>
          <p:cNvGrpSpPr/>
          <p:nvPr/>
        </p:nvGrpSpPr>
        <p:grpSpPr>
          <a:xfrm>
            <a:off x="107504" y="3284984"/>
            <a:ext cx="7524000" cy="360001"/>
            <a:chOff x="611839" y="3683521"/>
            <a:chExt cx="6599012" cy="360001"/>
          </a:xfrm>
        </p:grpSpPr>
        <p:sp>
          <p:nvSpPr>
            <p:cNvPr id="25" name="Rectangle 6"/>
            <p:cNvSpPr>
              <a:spLocks noChangeArrowheads="1"/>
            </p:cNvSpPr>
            <p:nvPr/>
          </p:nvSpPr>
          <p:spPr bwMode="gray">
            <a:xfrm>
              <a:off x="616891" y="3683522"/>
              <a:ext cx="6593960" cy="360000"/>
            </a:xfrm>
            <a:prstGeom prst="homePlate">
              <a:avLst/>
            </a:prstGeom>
            <a:solidFill>
              <a:srgbClr val="80A3CA"/>
            </a:solidFill>
            <a:ln w="9525">
              <a:noFill/>
              <a:miter lim="800000"/>
              <a:headEnd/>
              <a:tailEnd/>
            </a:ln>
            <a:effectLst/>
            <a:extLst/>
          </p:spPr>
          <p:txBody>
            <a:bodyPr wrap="none"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marL="0" marR="0" lvl="0" indent="0" defTabSz="628650" eaLnBrk="1" fontAlgn="auto" latinLnBrk="0" hangingPunct="1">
                <a:lnSpc>
                  <a:spcPct val="100000"/>
                </a:lnSpc>
                <a:spcBef>
                  <a:spcPts val="0"/>
                </a:spcBef>
                <a:spcAft>
                  <a:spcPts val="0"/>
                </a:spcAft>
                <a:buClrTx/>
                <a:buSzTx/>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en-US" altLang="de-DE" sz="14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27" name="Rectangle 22"/>
            <p:cNvSpPr>
              <a:spLocks noChangeArrowheads="1"/>
            </p:cNvSpPr>
            <p:nvPr/>
          </p:nvSpPr>
          <p:spPr bwMode="gray">
            <a:xfrm>
              <a:off x="611839"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	2009</a:t>
              </a:r>
              <a:endParaRPr lang="en-US" altLang="de-DE" sz="1400" noProof="1">
                <a:solidFill>
                  <a:prstClr val="white"/>
                </a:solidFill>
                <a:latin typeface="Calibri"/>
              </a:endParaRPr>
            </a:p>
          </p:txBody>
        </p:sp>
        <p:sp>
          <p:nvSpPr>
            <p:cNvPr id="29" name="Rectangle 28"/>
            <p:cNvSpPr>
              <a:spLocks noChangeArrowheads="1"/>
            </p:cNvSpPr>
            <p:nvPr/>
          </p:nvSpPr>
          <p:spPr bwMode="gray">
            <a:xfrm>
              <a:off x="1586264" y="3683521"/>
              <a:ext cx="547312"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	2010</a:t>
              </a:r>
              <a:endParaRPr lang="en-US" altLang="de-DE" sz="1400" noProof="1">
                <a:solidFill>
                  <a:prstClr val="white"/>
                </a:solidFill>
                <a:latin typeface="Calibri"/>
              </a:endParaRPr>
            </a:p>
          </p:txBody>
        </p:sp>
        <p:sp>
          <p:nvSpPr>
            <p:cNvPr id="30" name="Rectangle 29"/>
            <p:cNvSpPr>
              <a:spLocks noChangeArrowheads="1"/>
            </p:cNvSpPr>
            <p:nvPr/>
          </p:nvSpPr>
          <p:spPr bwMode="gray">
            <a:xfrm>
              <a:off x="2505958"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	2011</a:t>
              </a:r>
              <a:endParaRPr lang="en-US" altLang="de-DE" sz="1400" noProof="1">
                <a:solidFill>
                  <a:prstClr val="white"/>
                </a:solidFill>
                <a:latin typeface="Calibri"/>
              </a:endParaRPr>
            </a:p>
          </p:txBody>
        </p:sp>
        <p:sp>
          <p:nvSpPr>
            <p:cNvPr id="31" name="Rectangle 30"/>
            <p:cNvSpPr>
              <a:spLocks noChangeArrowheads="1"/>
            </p:cNvSpPr>
            <p:nvPr/>
          </p:nvSpPr>
          <p:spPr bwMode="gray">
            <a:xfrm>
              <a:off x="3480383"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2012</a:t>
              </a:r>
              <a:endParaRPr lang="en-US" altLang="de-DE" sz="1400" noProof="1">
                <a:solidFill>
                  <a:prstClr val="white"/>
                </a:solidFill>
                <a:latin typeface="Calibri"/>
              </a:endParaRPr>
            </a:p>
          </p:txBody>
        </p:sp>
        <p:sp>
          <p:nvSpPr>
            <p:cNvPr id="32" name="Rectangle 31"/>
            <p:cNvSpPr>
              <a:spLocks noChangeArrowheads="1"/>
            </p:cNvSpPr>
            <p:nvPr/>
          </p:nvSpPr>
          <p:spPr bwMode="gray">
            <a:xfrm>
              <a:off x="4454808"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2013</a:t>
              </a:r>
              <a:endParaRPr lang="en-US" altLang="de-DE" sz="1400" noProof="1">
                <a:solidFill>
                  <a:prstClr val="white"/>
                </a:solidFill>
                <a:latin typeface="Calibri"/>
              </a:endParaRPr>
            </a:p>
          </p:txBody>
        </p:sp>
        <p:sp>
          <p:nvSpPr>
            <p:cNvPr id="33" name="Rectangle 32"/>
            <p:cNvSpPr>
              <a:spLocks noChangeArrowheads="1"/>
            </p:cNvSpPr>
            <p:nvPr/>
          </p:nvSpPr>
          <p:spPr bwMode="gray">
            <a:xfrm>
              <a:off x="5429233"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2014</a:t>
              </a:r>
              <a:endParaRPr lang="en-US" altLang="de-DE" sz="1400" noProof="1">
                <a:solidFill>
                  <a:prstClr val="white"/>
                </a:solidFill>
                <a:latin typeface="Calibri"/>
              </a:endParaRPr>
            </a:p>
          </p:txBody>
        </p:sp>
        <p:sp>
          <p:nvSpPr>
            <p:cNvPr id="34" name="Rectangle 33"/>
            <p:cNvSpPr>
              <a:spLocks noChangeArrowheads="1"/>
            </p:cNvSpPr>
            <p:nvPr/>
          </p:nvSpPr>
          <p:spPr bwMode="gray">
            <a:xfrm>
              <a:off x="6403659" y="3683521"/>
              <a:ext cx="602043" cy="360000"/>
            </a:xfrm>
            <a:prstGeom prst="rect">
              <a:avLst/>
            </a:prstGeom>
            <a:noFill/>
            <a:ln>
              <a:noFill/>
            </a:ln>
            <a:effectLst/>
            <a:extLst>
              <a:ext uri="{909E8E84-426E-40DD-AFC4-6F175D3DCCD1}">
                <a14:hiddenFill xmlns:a14="http://schemas.microsoft.com/office/drawing/2010/main">
                  <a:gradFill rotWithShape="1">
                    <a:gsLst>
                      <a:gs pos="0">
                        <a:srgbClr val="D2B1B0"/>
                      </a:gs>
                      <a:gs pos="100000">
                        <a:srgbClr val="A80404"/>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lstStyle>
              <a:lvl1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1pPr>
              <a:lvl2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2pPr>
              <a:lvl3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3pPr>
              <a:lvl4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4pPr>
              <a:lvl5pPr defTabSz="628650">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5pPr>
              <a:lvl6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6pPr>
              <a:lvl7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7pPr>
              <a:lvl8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8pPr>
              <a:lvl9pPr defTabSz="628650" fontAlgn="base">
                <a:spcBef>
                  <a:spcPct val="0"/>
                </a:spcBef>
                <a:spcAft>
                  <a:spcPct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solidFill>
                    <a:schemeClr val="tx1"/>
                  </a:solidFill>
                  <a:latin typeface="Arial" pitchFamily="34" charset="0"/>
                  <a:cs typeface="Arial" pitchFamily="34" charset="0"/>
                </a:defRPr>
              </a:lvl9pPr>
            </a:lstStyle>
            <a:p>
              <a:pPr algn="ctr" fontAlgn="auto">
                <a:spcBef>
                  <a:spcPts val="0"/>
                </a:spcBef>
                <a:spcAft>
                  <a:spcPts val="0"/>
                </a:spcAft>
              </a:pPr>
              <a:r>
                <a:rPr lang="en-US" altLang="de-DE" sz="1400" noProof="1" smtClean="0">
                  <a:solidFill>
                    <a:prstClr val="white"/>
                  </a:solidFill>
                  <a:latin typeface="Calibri"/>
                </a:rPr>
                <a:t>2015</a:t>
              </a:r>
              <a:endParaRPr lang="en-US" altLang="de-DE" sz="1400" noProof="1">
                <a:solidFill>
                  <a:prstClr val="white"/>
                </a:solidFill>
                <a:latin typeface="Calibri"/>
              </a:endParaRPr>
            </a:p>
          </p:txBody>
        </p:sp>
      </p:grpSp>
      <p:grpSp>
        <p:nvGrpSpPr>
          <p:cNvPr id="48" name="Group 47"/>
          <p:cNvGrpSpPr/>
          <p:nvPr/>
        </p:nvGrpSpPr>
        <p:grpSpPr>
          <a:xfrm>
            <a:off x="-36512" y="3645025"/>
            <a:ext cx="2379790" cy="1872209"/>
            <a:chOff x="-816426" y="2708920"/>
            <a:chExt cx="2750633" cy="1276364"/>
          </a:xfrm>
        </p:grpSpPr>
        <p:sp>
          <p:nvSpPr>
            <p:cNvPr id="35" name="Text Box 9"/>
            <p:cNvSpPr txBox="1">
              <a:spLocks noChangeArrowheads="1"/>
            </p:cNvSpPr>
            <p:nvPr/>
          </p:nvSpPr>
          <p:spPr bwMode="gray">
            <a:xfrm>
              <a:off x="-816426" y="3128239"/>
              <a:ext cx="2573442" cy="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fontAlgn="auto">
                <a:spcBef>
                  <a:spcPts val="0"/>
                </a:spcBef>
                <a:spcAft>
                  <a:spcPts val="0"/>
                </a:spcAft>
              </a:pPr>
              <a:r>
                <a:rPr lang="en-GB" altLang="de-DE" sz="1200" b="1" noProof="1" smtClean="0">
                  <a:solidFill>
                    <a:srgbClr val="002060"/>
                  </a:solidFill>
                  <a:latin typeface="Calibri"/>
                </a:rPr>
                <a:t>15.12.2010</a:t>
              </a:r>
            </a:p>
            <a:p>
              <a:pPr algn="r" fontAlgn="auto">
                <a:spcBef>
                  <a:spcPts val="0"/>
                </a:spcBef>
                <a:spcAft>
                  <a:spcPts val="600"/>
                </a:spcAft>
              </a:pPr>
              <a:r>
                <a:rPr lang="en-GB" altLang="de-DE" sz="1200" b="1" noProof="1" smtClean="0">
                  <a:solidFill>
                    <a:srgbClr val="002060"/>
                  </a:solidFill>
                  <a:latin typeface="Calibri"/>
                </a:rPr>
                <a:t>eGovernment </a:t>
              </a:r>
              <a:r>
                <a:rPr lang="en-GB" altLang="de-DE" sz="1200" b="1" noProof="1">
                  <a:solidFill>
                    <a:srgbClr val="002060"/>
                  </a:solidFill>
                  <a:latin typeface="Calibri"/>
                </a:rPr>
                <a:t>Action Plan </a:t>
              </a:r>
              <a:r>
                <a:rPr lang="en-GB" altLang="de-DE" sz="1200" b="1" noProof="1" smtClean="0">
                  <a:solidFill>
                    <a:srgbClr val="002060"/>
                  </a:solidFill>
                  <a:latin typeface="Calibri"/>
                </a:rPr>
                <a:t>     2011 </a:t>
              </a:r>
              <a:r>
                <a:rPr lang="en-GB" altLang="de-DE" sz="1200" b="1" noProof="1">
                  <a:solidFill>
                    <a:srgbClr val="002060"/>
                  </a:solidFill>
                  <a:latin typeface="Calibri"/>
                </a:rPr>
                <a:t>– 2015 </a:t>
              </a:r>
              <a:endParaRPr lang="en-US" altLang="de-DE" sz="1200" b="1" i="1" noProof="1" smtClean="0">
                <a:solidFill>
                  <a:srgbClr val="6D6D6D"/>
                </a:solidFill>
                <a:latin typeface="Calibri"/>
              </a:endParaRPr>
            </a:p>
            <a:p>
              <a:pPr algn="r" fontAlgn="auto">
                <a:spcBef>
                  <a:spcPts val="0"/>
                </a:spcBef>
                <a:spcAft>
                  <a:spcPts val="0"/>
                </a:spcAft>
              </a:pPr>
              <a:r>
                <a:rPr lang="en-GB" sz="1100" i="1" dirty="0" smtClean="0">
                  <a:solidFill>
                    <a:srgbClr val="6D6D6D"/>
                  </a:solidFill>
                  <a:latin typeface="Calibri"/>
                </a:rPr>
                <a:t>“Reduction </a:t>
              </a:r>
              <a:r>
                <a:rPr lang="en-GB" sz="1100" i="1" dirty="0">
                  <a:solidFill>
                    <a:srgbClr val="6D6D6D"/>
                  </a:solidFill>
                  <a:latin typeface="Calibri"/>
                </a:rPr>
                <a:t>of administrative burdens: applying the principle of </a:t>
              </a:r>
              <a:r>
                <a:rPr lang="en-GB" sz="1100" i="1" dirty="0" smtClean="0">
                  <a:solidFill>
                    <a:srgbClr val="6D6D6D"/>
                  </a:solidFill>
                  <a:latin typeface="Calibri"/>
                </a:rPr>
                <a:t>“Once-only</a:t>
              </a:r>
              <a:r>
                <a:rPr lang="en-GB" sz="1100" i="1" dirty="0">
                  <a:solidFill>
                    <a:srgbClr val="6D6D6D"/>
                  </a:solidFill>
                  <a:latin typeface="Calibri"/>
                </a:rPr>
                <a:t>" registration of data for citizens</a:t>
              </a:r>
              <a:r>
                <a:rPr lang="en-GB" sz="1100" i="1" dirty="0" smtClean="0">
                  <a:solidFill>
                    <a:srgbClr val="6D6D6D"/>
                  </a:solidFill>
                  <a:latin typeface="Calibri"/>
                </a:rPr>
                <a:t>.”</a:t>
              </a:r>
              <a:endParaRPr lang="en-US" altLang="de-DE" sz="1100" noProof="1">
                <a:solidFill>
                  <a:srgbClr val="6D6D6D"/>
                </a:solidFill>
                <a:latin typeface="Calibri"/>
              </a:endParaRPr>
            </a:p>
          </p:txBody>
        </p:sp>
        <p:sp>
          <p:nvSpPr>
            <p:cNvPr id="36" name="Line 24"/>
            <p:cNvSpPr>
              <a:spLocks noChangeShapeType="1"/>
            </p:cNvSpPr>
            <p:nvPr/>
          </p:nvSpPr>
          <p:spPr bwMode="gray">
            <a:xfrm flipH="1">
              <a:off x="1930132" y="2708920"/>
              <a:ext cx="4075" cy="1276364"/>
            </a:xfrm>
            <a:prstGeom prst="line">
              <a:avLst/>
            </a:prstGeom>
            <a:noFill/>
            <a:ln w="9525">
              <a:solidFill>
                <a:sysClr val="window" lastClr="FFFFFF">
                  <a:lumMod val="50000"/>
                </a:sysClr>
              </a:solidFill>
              <a:prstDash val="dash"/>
              <a:round/>
              <a:headEnd/>
              <a:tailEnd/>
            </a:ln>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D4021D">
                    <a:lumMod val="10000"/>
                  </a:srgbClr>
                </a:solidFill>
                <a:effectLst/>
                <a:uLnTx/>
                <a:uFillTx/>
                <a:latin typeface="Calibri"/>
              </a:endParaRPr>
            </a:p>
          </p:txBody>
        </p:sp>
      </p:grpSp>
      <p:grpSp>
        <p:nvGrpSpPr>
          <p:cNvPr id="47" name="Group 46"/>
          <p:cNvGrpSpPr/>
          <p:nvPr/>
        </p:nvGrpSpPr>
        <p:grpSpPr>
          <a:xfrm>
            <a:off x="5577740" y="980728"/>
            <a:ext cx="3314740" cy="2304256"/>
            <a:chOff x="5584779" y="548680"/>
            <a:chExt cx="3314740" cy="2304256"/>
          </a:xfrm>
        </p:grpSpPr>
        <p:sp>
          <p:nvSpPr>
            <p:cNvPr id="37" name="Text Box 9"/>
            <p:cNvSpPr txBox="1">
              <a:spLocks noChangeArrowheads="1"/>
            </p:cNvSpPr>
            <p:nvPr/>
          </p:nvSpPr>
          <p:spPr bwMode="gray">
            <a:xfrm>
              <a:off x="5596659" y="548680"/>
              <a:ext cx="3302860" cy="142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fontAlgn="auto">
                <a:spcBef>
                  <a:spcPts val="0"/>
                </a:spcBef>
                <a:spcAft>
                  <a:spcPts val="0"/>
                </a:spcAft>
              </a:pPr>
              <a:r>
                <a:rPr lang="en-GB" sz="1200" b="1" dirty="0" smtClean="0">
                  <a:solidFill>
                    <a:srgbClr val="002060"/>
                  </a:solidFill>
                  <a:latin typeface="Calibri"/>
                </a:rPr>
                <a:t>24 – 25.10.2013</a:t>
              </a:r>
            </a:p>
            <a:p>
              <a:pPr fontAlgn="auto">
                <a:spcBef>
                  <a:spcPts val="0"/>
                </a:spcBef>
                <a:spcAft>
                  <a:spcPts val="600"/>
                </a:spcAft>
              </a:pPr>
              <a:r>
                <a:rPr lang="en-GB" sz="1200" b="1" dirty="0" smtClean="0">
                  <a:solidFill>
                    <a:srgbClr val="002060"/>
                  </a:solidFill>
                  <a:latin typeface="Calibri"/>
                </a:rPr>
                <a:t>Council Conclusions</a:t>
              </a:r>
              <a:endParaRPr lang="en-GB" sz="1200" b="1" dirty="0">
                <a:solidFill>
                  <a:srgbClr val="002060"/>
                </a:solidFill>
                <a:latin typeface="Calibri"/>
              </a:endParaRPr>
            </a:p>
            <a:p>
              <a:pPr fontAlgn="auto">
                <a:spcBef>
                  <a:spcPts val="0"/>
                </a:spcBef>
                <a:spcAft>
                  <a:spcPts val="0"/>
                </a:spcAft>
              </a:pPr>
              <a:r>
                <a:rPr lang="en-GB" sz="1100" i="1" dirty="0" smtClean="0">
                  <a:solidFill>
                    <a:srgbClr val="6D6D6D"/>
                  </a:solidFill>
                  <a:latin typeface="Calibri"/>
                </a:rPr>
                <a:t>“EU </a:t>
              </a:r>
              <a:r>
                <a:rPr lang="en-GB" sz="1100" i="1" dirty="0">
                  <a:solidFill>
                    <a:srgbClr val="6D6D6D"/>
                  </a:solidFill>
                  <a:latin typeface="Calibri"/>
                </a:rPr>
                <a:t>legislation should be designed to facilitate digital interaction between </a:t>
              </a:r>
              <a:r>
                <a:rPr lang="en-GB" sz="1100" i="1" dirty="0" smtClean="0">
                  <a:solidFill>
                    <a:srgbClr val="6D6D6D"/>
                  </a:solidFill>
                  <a:latin typeface="Calibri"/>
                </a:rPr>
                <a:t>citizens, businesses </a:t>
              </a:r>
              <a:r>
                <a:rPr lang="en-GB" sz="1100" i="1" dirty="0">
                  <a:solidFill>
                    <a:srgbClr val="6D6D6D"/>
                  </a:solidFill>
                  <a:latin typeface="Calibri"/>
                </a:rPr>
                <a:t>and the public authorities. Efforts should be made to apply the principle that information is collected from citizens only once, in due respect of data protection </a:t>
              </a:r>
              <a:r>
                <a:rPr lang="en-GB" sz="1100" i="1" dirty="0" smtClean="0">
                  <a:solidFill>
                    <a:srgbClr val="6D6D6D"/>
                  </a:solidFill>
                  <a:latin typeface="Calibri"/>
                </a:rPr>
                <a:t>rules”</a:t>
              </a:r>
              <a:endParaRPr lang="en-US" altLang="de-DE" sz="1100" noProof="1">
                <a:solidFill>
                  <a:srgbClr val="6D6D6D"/>
                </a:solidFill>
                <a:latin typeface="Calibri"/>
              </a:endParaRPr>
            </a:p>
          </p:txBody>
        </p:sp>
        <p:sp>
          <p:nvSpPr>
            <p:cNvPr id="38" name="Line 24"/>
            <p:cNvSpPr>
              <a:spLocks noChangeShapeType="1"/>
            </p:cNvSpPr>
            <p:nvPr/>
          </p:nvSpPr>
          <p:spPr bwMode="gray">
            <a:xfrm flipH="1">
              <a:off x="5584779" y="548680"/>
              <a:ext cx="0" cy="2304256"/>
            </a:xfrm>
            <a:prstGeom prst="line">
              <a:avLst/>
            </a:prstGeom>
            <a:noFill/>
            <a:ln w="9525">
              <a:solidFill>
                <a:sysClr val="window" lastClr="FFFFFF">
                  <a:lumMod val="50000"/>
                </a:sysClr>
              </a:solidFill>
              <a:prstDash val="dash"/>
              <a:round/>
              <a:headEnd/>
              <a:tailEnd/>
            </a:ln>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D4021D">
                    <a:lumMod val="10000"/>
                  </a:srgbClr>
                </a:solidFill>
                <a:effectLst/>
                <a:uLnTx/>
                <a:uFillTx/>
                <a:latin typeface="Calibri"/>
              </a:endParaRPr>
            </a:p>
          </p:txBody>
        </p:sp>
      </p:grpSp>
      <p:grpSp>
        <p:nvGrpSpPr>
          <p:cNvPr id="49" name="Group 48"/>
          <p:cNvGrpSpPr/>
          <p:nvPr/>
        </p:nvGrpSpPr>
        <p:grpSpPr>
          <a:xfrm>
            <a:off x="4211960" y="3645023"/>
            <a:ext cx="2829126" cy="1872209"/>
            <a:chOff x="3995936" y="2708919"/>
            <a:chExt cx="2829126" cy="1872209"/>
          </a:xfrm>
        </p:grpSpPr>
        <p:sp>
          <p:nvSpPr>
            <p:cNvPr id="39" name="Text Box 9"/>
            <p:cNvSpPr txBox="1">
              <a:spLocks noChangeArrowheads="1"/>
            </p:cNvSpPr>
            <p:nvPr/>
          </p:nvSpPr>
          <p:spPr bwMode="gray">
            <a:xfrm>
              <a:off x="3995936" y="2996952"/>
              <a:ext cx="2731564" cy="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algn="r" fontAlgn="auto">
                <a:spcBef>
                  <a:spcPts val="0"/>
                </a:spcBef>
                <a:spcAft>
                  <a:spcPts val="0"/>
                </a:spcAft>
              </a:pPr>
              <a:r>
                <a:rPr lang="en-GB" altLang="de-DE" sz="1200" b="1" noProof="1" smtClean="0">
                  <a:solidFill>
                    <a:srgbClr val="002060"/>
                  </a:solidFill>
                  <a:latin typeface="Calibri"/>
                </a:rPr>
                <a:t>06.05.2015</a:t>
              </a:r>
            </a:p>
            <a:p>
              <a:pPr algn="r" fontAlgn="auto">
                <a:spcBef>
                  <a:spcPts val="0"/>
                </a:spcBef>
                <a:spcAft>
                  <a:spcPts val="600"/>
                </a:spcAft>
              </a:pPr>
              <a:r>
                <a:rPr lang="en-GB" altLang="de-DE" sz="1200" b="1" noProof="1" smtClean="0">
                  <a:solidFill>
                    <a:srgbClr val="002060"/>
                  </a:solidFill>
                  <a:latin typeface="Calibri"/>
                </a:rPr>
                <a:t>Digital </a:t>
              </a:r>
              <a:r>
                <a:rPr lang="en-GB" altLang="de-DE" sz="1200" b="1" noProof="1">
                  <a:solidFill>
                    <a:srgbClr val="002060"/>
                  </a:solidFill>
                  <a:latin typeface="Calibri"/>
                </a:rPr>
                <a:t>Single Market Strategy </a:t>
              </a:r>
              <a:endParaRPr lang="en-US" altLang="de-DE" sz="1200" b="1" noProof="1">
                <a:solidFill>
                  <a:srgbClr val="002060"/>
                </a:solidFill>
                <a:latin typeface="Calibri"/>
              </a:endParaRPr>
            </a:p>
            <a:p>
              <a:pPr algn="r" fontAlgn="auto">
                <a:spcBef>
                  <a:spcPts val="0"/>
                </a:spcBef>
                <a:spcAft>
                  <a:spcPts val="0"/>
                </a:spcAft>
              </a:pPr>
              <a:r>
                <a:rPr lang="en-GB" sz="1100" i="1" dirty="0" smtClean="0">
                  <a:solidFill>
                    <a:srgbClr val="6D6D6D"/>
                  </a:solidFill>
                  <a:latin typeface="Calibri"/>
                </a:rPr>
                <a:t>“The </a:t>
              </a:r>
              <a:r>
                <a:rPr lang="en-GB" sz="1100" i="1" dirty="0">
                  <a:solidFill>
                    <a:srgbClr val="6D6D6D"/>
                  </a:solidFill>
                  <a:latin typeface="Calibri"/>
                </a:rPr>
                <a:t>Commission will present a new e-Government Action Plan 2016-2020 which will </a:t>
              </a:r>
              <a:r>
                <a:rPr lang="en-GB" sz="1100" i="1" dirty="0" smtClean="0">
                  <a:solidFill>
                    <a:srgbClr val="6D6D6D"/>
                  </a:solidFill>
                  <a:latin typeface="Calibri"/>
                </a:rPr>
                <a:t>include (i</a:t>
              </a:r>
              <a:r>
                <a:rPr lang="en-GB" sz="1100" i="1" dirty="0">
                  <a:solidFill>
                    <a:srgbClr val="6D6D6D"/>
                  </a:solidFill>
                  <a:latin typeface="Calibri"/>
                </a:rPr>
                <a:t>) making the interconnection of business registers a reality by 2017</a:t>
              </a:r>
              <a:r>
                <a:rPr lang="en-GB" sz="1100" i="1" dirty="0" smtClean="0">
                  <a:solidFill>
                    <a:srgbClr val="6D6D6D"/>
                  </a:solidFill>
                  <a:latin typeface="Calibri"/>
                </a:rPr>
                <a:t>,</a:t>
              </a:r>
            </a:p>
            <a:p>
              <a:pPr algn="r" fontAlgn="auto">
                <a:spcBef>
                  <a:spcPts val="0"/>
                </a:spcBef>
                <a:spcAft>
                  <a:spcPts val="0"/>
                </a:spcAft>
              </a:pPr>
              <a:r>
                <a:rPr lang="en-GB" sz="1100" i="1" dirty="0" smtClean="0">
                  <a:solidFill>
                    <a:srgbClr val="6D6D6D"/>
                  </a:solidFill>
                  <a:latin typeface="Calibri"/>
                </a:rPr>
                <a:t>(</a:t>
              </a:r>
              <a:r>
                <a:rPr lang="en-GB" sz="1100" i="1" dirty="0">
                  <a:solidFill>
                    <a:srgbClr val="6D6D6D"/>
                  </a:solidFill>
                  <a:latin typeface="Calibri"/>
                </a:rPr>
                <a:t>ii) </a:t>
              </a:r>
              <a:r>
                <a:rPr lang="en-GB" sz="1100" i="1" dirty="0" smtClean="0">
                  <a:solidFill>
                    <a:srgbClr val="6D6D6D"/>
                  </a:solidFill>
                  <a:latin typeface="Calibri"/>
                </a:rPr>
                <a:t>launching</a:t>
              </a:r>
              <a:endParaRPr lang="en-GB" sz="1100" i="1" dirty="0">
                <a:solidFill>
                  <a:srgbClr val="6D6D6D"/>
                </a:solidFill>
                <a:latin typeface="Calibri"/>
              </a:endParaRPr>
            </a:p>
            <a:p>
              <a:pPr algn="r" fontAlgn="auto">
                <a:spcBef>
                  <a:spcPts val="0"/>
                </a:spcBef>
                <a:spcAft>
                  <a:spcPts val="0"/>
                </a:spcAft>
              </a:pPr>
              <a:r>
                <a:rPr lang="en-GB" sz="1100" i="1" dirty="0">
                  <a:solidFill>
                    <a:srgbClr val="6D6D6D"/>
                  </a:solidFill>
                  <a:latin typeface="Calibri"/>
                </a:rPr>
                <a:t>an initiative in </a:t>
              </a:r>
              <a:r>
                <a:rPr lang="en-GB" sz="1100" i="1" dirty="0" smtClean="0">
                  <a:solidFill>
                    <a:srgbClr val="6D6D6D"/>
                  </a:solidFill>
                  <a:latin typeface="Calibri"/>
                </a:rPr>
                <a:t>2016 with </a:t>
              </a:r>
              <a:r>
                <a:rPr lang="en-GB" sz="1100" i="1" dirty="0">
                  <a:solidFill>
                    <a:srgbClr val="6D6D6D"/>
                  </a:solidFill>
                  <a:latin typeface="Calibri"/>
                </a:rPr>
                <a:t>the Member States to pilot the </a:t>
              </a:r>
              <a:r>
                <a:rPr lang="en-GB" sz="1100" i="1" dirty="0" smtClean="0">
                  <a:solidFill>
                    <a:srgbClr val="6D6D6D"/>
                  </a:solidFill>
                  <a:latin typeface="Calibri"/>
                </a:rPr>
                <a:t>'Once-only</a:t>
              </a:r>
              <a:r>
                <a:rPr lang="en-GB" sz="1100" i="1" dirty="0">
                  <a:solidFill>
                    <a:srgbClr val="6D6D6D"/>
                  </a:solidFill>
                  <a:latin typeface="Calibri"/>
                </a:rPr>
                <a:t>' principle</a:t>
              </a:r>
              <a:r>
                <a:rPr lang="en-GB" sz="1100" i="1" dirty="0" smtClean="0">
                  <a:solidFill>
                    <a:srgbClr val="6D6D6D"/>
                  </a:solidFill>
                  <a:latin typeface="Calibri"/>
                </a:rPr>
                <a:t>”</a:t>
              </a:r>
              <a:endParaRPr lang="en-GB" sz="1100" i="1" dirty="0">
                <a:solidFill>
                  <a:srgbClr val="6D6D6D"/>
                </a:solidFill>
                <a:latin typeface="Calibri"/>
              </a:endParaRPr>
            </a:p>
            <a:p>
              <a:pPr algn="r" fontAlgn="auto">
                <a:spcBef>
                  <a:spcPts val="0"/>
                </a:spcBef>
                <a:spcAft>
                  <a:spcPts val="0"/>
                </a:spcAft>
              </a:pPr>
              <a:endParaRPr lang="en-GB" sz="1100" b="1" dirty="0">
                <a:solidFill>
                  <a:srgbClr val="6D6D6D"/>
                </a:solidFill>
                <a:latin typeface="Calibri"/>
              </a:endParaRPr>
            </a:p>
            <a:p>
              <a:pPr algn="r" fontAlgn="auto">
                <a:spcBef>
                  <a:spcPts val="0"/>
                </a:spcBef>
                <a:spcAft>
                  <a:spcPts val="0"/>
                </a:spcAft>
              </a:pPr>
              <a:endParaRPr lang="en-US" altLang="de-DE" sz="1100" noProof="1" smtClean="0">
                <a:solidFill>
                  <a:srgbClr val="6D6D6D"/>
                </a:solidFill>
                <a:latin typeface="Calibri"/>
              </a:endParaRPr>
            </a:p>
            <a:p>
              <a:pPr algn="r" fontAlgn="auto">
                <a:spcBef>
                  <a:spcPts val="0"/>
                </a:spcBef>
                <a:spcAft>
                  <a:spcPts val="0"/>
                </a:spcAft>
              </a:pPr>
              <a:endParaRPr lang="en-US" altLang="de-DE" sz="1100" noProof="1">
                <a:solidFill>
                  <a:srgbClr val="6D6D6D"/>
                </a:solidFill>
                <a:latin typeface="Calibri"/>
              </a:endParaRPr>
            </a:p>
          </p:txBody>
        </p:sp>
        <p:sp>
          <p:nvSpPr>
            <p:cNvPr id="40" name="Line 24"/>
            <p:cNvSpPr>
              <a:spLocks noChangeShapeType="1"/>
            </p:cNvSpPr>
            <p:nvPr/>
          </p:nvSpPr>
          <p:spPr bwMode="gray">
            <a:xfrm>
              <a:off x="6825062" y="2708919"/>
              <a:ext cx="0" cy="1872209"/>
            </a:xfrm>
            <a:prstGeom prst="line">
              <a:avLst/>
            </a:prstGeom>
            <a:noFill/>
            <a:ln w="9525">
              <a:solidFill>
                <a:sysClr val="window" lastClr="FFFFFF">
                  <a:lumMod val="50000"/>
                </a:sysClr>
              </a:solidFill>
              <a:prstDash val="dash"/>
              <a:round/>
              <a:headEnd/>
              <a:tailEnd/>
            </a:ln>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D4021D">
                    <a:lumMod val="10000"/>
                  </a:srgbClr>
                </a:solidFill>
                <a:effectLst/>
                <a:uLnTx/>
                <a:uFillTx/>
                <a:latin typeface="Calibri"/>
              </a:endParaRPr>
            </a:p>
          </p:txBody>
        </p:sp>
      </p:grpSp>
      <p:sp>
        <p:nvSpPr>
          <p:cNvPr id="45" name="Text Box 9"/>
          <p:cNvSpPr txBox="1">
            <a:spLocks noChangeArrowheads="1"/>
          </p:cNvSpPr>
          <p:nvPr/>
        </p:nvSpPr>
        <p:spPr bwMode="gray">
          <a:xfrm>
            <a:off x="5940152" y="2564904"/>
            <a:ext cx="2373045" cy="73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lstStyle/>
          <a:p>
            <a:pPr fontAlgn="auto">
              <a:spcBef>
                <a:spcPts val="0"/>
              </a:spcBef>
              <a:spcAft>
                <a:spcPts val="0"/>
              </a:spcAft>
            </a:pPr>
            <a:r>
              <a:rPr lang="en-GB" altLang="de-DE" sz="1200" b="1" noProof="1">
                <a:solidFill>
                  <a:srgbClr val="002060"/>
                </a:solidFill>
                <a:latin typeface="Calibri"/>
              </a:rPr>
              <a:t>Study on eGovernment and the Reduction of Administrative Burden </a:t>
            </a:r>
            <a:r>
              <a:rPr lang="en-GB" altLang="de-DE" sz="1200" b="1" noProof="1" smtClean="0">
                <a:solidFill>
                  <a:srgbClr val="002060"/>
                </a:solidFill>
                <a:latin typeface="Calibri"/>
              </a:rPr>
              <a:t>(EC-2014)</a:t>
            </a:r>
            <a:endParaRPr lang="en-US" altLang="de-DE" sz="1200" b="1" noProof="1">
              <a:solidFill>
                <a:srgbClr val="6D6D6D"/>
              </a:solidFill>
              <a:latin typeface="Calibri"/>
            </a:endParaRPr>
          </a:p>
        </p:txBody>
      </p:sp>
      <p:sp>
        <p:nvSpPr>
          <p:cNvPr id="42" name="Rectangle 41"/>
          <p:cNvSpPr/>
          <p:nvPr/>
        </p:nvSpPr>
        <p:spPr>
          <a:xfrm>
            <a:off x="113264" y="5833616"/>
            <a:ext cx="8928098" cy="475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2"/>
                </a:solidFill>
              </a:rPr>
              <a:t>“70% of the countries analysed in this study were </a:t>
            </a:r>
            <a:r>
              <a:rPr lang="en-GB" sz="1200" dirty="0" smtClean="0">
                <a:solidFill>
                  <a:schemeClr val="bg2"/>
                </a:solidFill>
              </a:rPr>
              <a:t>implementing </a:t>
            </a:r>
            <a:r>
              <a:rPr lang="en-GB" sz="1200" dirty="0">
                <a:solidFill>
                  <a:schemeClr val="bg2"/>
                </a:solidFill>
              </a:rPr>
              <a:t>projects or programmes related to the </a:t>
            </a:r>
            <a:r>
              <a:rPr lang="en-GB" sz="1200" dirty="0" smtClean="0">
                <a:solidFill>
                  <a:schemeClr val="bg2"/>
                </a:solidFill>
              </a:rPr>
              <a:t>‘Once-only</a:t>
            </a:r>
            <a:r>
              <a:rPr lang="en-GB" sz="1200" dirty="0">
                <a:solidFill>
                  <a:schemeClr val="bg2"/>
                </a:solidFill>
              </a:rPr>
              <a:t>’ </a:t>
            </a:r>
            <a:r>
              <a:rPr lang="en-GB" sz="1200" dirty="0" smtClean="0">
                <a:solidFill>
                  <a:schemeClr val="bg2"/>
                </a:solidFill>
              </a:rPr>
              <a:t>principle”</a:t>
            </a:r>
            <a:endParaRPr lang="en-GB" sz="1200" dirty="0">
              <a:solidFill>
                <a:schemeClr val="bg1">
                  <a:lumMod val="50000"/>
                </a:schemeClr>
              </a:solidFill>
            </a:endParaRPr>
          </a:p>
        </p:txBody>
      </p:sp>
      <p:sp>
        <p:nvSpPr>
          <p:cNvPr id="43" name="Line 24"/>
          <p:cNvSpPr>
            <a:spLocks noChangeShapeType="1"/>
          </p:cNvSpPr>
          <p:nvPr/>
        </p:nvSpPr>
        <p:spPr bwMode="gray">
          <a:xfrm flipH="1">
            <a:off x="5947445" y="2548852"/>
            <a:ext cx="0" cy="736134"/>
          </a:xfrm>
          <a:prstGeom prst="line">
            <a:avLst/>
          </a:prstGeom>
          <a:noFill/>
          <a:ln w="9525">
            <a:solidFill>
              <a:sysClr val="window" lastClr="FFFFFF">
                <a:lumMod val="50000"/>
              </a:sysClr>
            </a:solidFill>
            <a:prstDash val="dash"/>
            <a:round/>
            <a:headEnd/>
            <a:tailEnd/>
          </a:ln>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D4021D">
                  <a:lumMod val="10000"/>
                </a:srgbClr>
              </a:solidFill>
              <a:effectLst/>
              <a:uLnTx/>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1+#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p:bldP spid="42"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spcAft>
                <a:spcPts val="600"/>
              </a:spcAft>
            </a:pPr>
            <a:r>
              <a:rPr lang="en-GB" sz="1600" b="1" dirty="0" smtClean="0"/>
              <a:t>Non-repudiation</a:t>
            </a:r>
            <a:r>
              <a:rPr lang="en-GB" sz="1600" b="1" dirty="0"/>
              <a:t>:</a:t>
            </a:r>
            <a:r>
              <a:rPr lang="en-GB" sz="1600" dirty="0"/>
              <a:t> </a:t>
            </a:r>
            <a:r>
              <a:rPr lang="en-GB" sz="1600" dirty="0" smtClean="0"/>
              <a:t>Aims to </a:t>
            </a:r>
            <a:r>
              <a:rPr lang="en-GB" sz="1600" dirty="0"/>
              <a:t>prevent the intervening person or system from accessing authentic data sources in an event or action to deny or challenge their access to authentic data </a:t>
            </a:r>
            <a:r>
              <a:rPr lang="en-GB" sz="1600" dirty="0" smtClean="0"/>
              <a:t>sources.</a:t>
            </a:r>
            <a:endParaRPr lang="en-GB" sz="1600" dirty="0"/>
          </a:p>
          <a:p>
            <a:pPr lvl="1">
              <a:spcAft>
                <a:spcPts val="600"/>
              </a:spcAft>
            </a:pPr>
            <a:r>
              <a:rPr lang="en-GB" sz="1400" b="1" dirty="0" smtClean="0"/>
              <a:t>Audit </a:t>
            </a:r>
            <a:r>
              <a:rPr lang="en-GB" sz="1400" b="1" dirty="0"/>
              <a:t>trail</a:t>
            </a:r>
            <a:r>
              <a:rPr lang="en-GB" sz="1400" dirty="0"/>
              <a:t> (also called audit log</a:t>
            </a:r>
            <a:r>
              <a:rPr lang="en-GB" sz="1400" dirty="0" smtClean="0"/>
              <a:t>): It is </a:t>
            </a:r>
            <a:r>
              <a:rPr lang="en-GB" sz="1400" dirty="0"/>
              <a:t>a chronological record, set of records, and/or destination and source of records that provide documentary evidence of the sequence of activities that have affected at any time a specific operation, procedure, or event.</a:t>
            </a:r>
          </a:p>
          <a:p>
            <a:pPr lvl="1">
              <a:spcAft>
                <a:spcPts val="1200"/>
              </a:spcAft>
            </a:pPr>
            <a:r>
              <a:rPr lang="en-GB" sz="1400" b="1" dirty="0" smtClean="0"/>
              <a:t>Timestamping: </a:t>
            </a:r>
            <a:r>
              <a:rPr lang="en-GB" sz="1400" dirty="0" smtClean="0"/>
              <a:t>Refers </a:t>
            </a:r>
            <a:r>
              <a:rPr lang="en-GB" sz="1400" dirty="0"/>
              <a:t>to the use of an electronic timestamp to provide a temporal order </a:t>
            </a:r>
            <a:r>
              <a:rPr lang="en-GB" sz="1400" dirty="0" smtClean="0"/>
              <a:t>for </a:t>
            </a:r>
            <a:r>
              <a:rPr lang="en-GB" sz="1400" dirty="0"/>
              <a:t>a set of events</a:t>
            </a:r>
            <a:r>
              <a:rPr lang="en-GB" sz="1400" dirty="0" smtClean="0"/>
              <a:t>.</a:t>
            </a:r>
          </a:p>
          <a:p>
            <a:r>
              <a:rPr lang="en-GB" sz="1600" b="1" dirty="0" smtClean="0"/>
              <a:t>Confidentiality: </a:t>
            </a:r>
            <a:r>
              <a:rPr lang="en-GB" sz="1600" dirty="0" smtClean="0"/>
              <a:t>Aims to </a:t>
            </a:r>
            <a:r>
              <a:rPr lang="en-GB" sz="1600" dirty="0"/>
              <a:t>prevent unauthorised access to information stored in authentic data </a:t>
            </a:r>
            <a:r>
              <a:rPr lang="en-GB" sz="1600" dirty="0" smtClean="0"/>
              <a:t>sources.</a:t>
            </a:r>
            <a:endParaRPr lang="en-GB" sz="1600" dirty="0"/>
          </a:p>
          <a:p>
            <a:pPr lvl="1">
              <a:lnSpc>
                <a:spcPct val="150000"/>
              </a:lnSpc>
              <a:defRPr/>
            </a:pPr>
            <a:r>
              <a:rPr lang="en-GB" sz="1400" b="1" dirty="0"/>
              <a:t>Encrypted data: </a:t>
            </a:r>
            <a:r>
              <a:rPr lang="en-GB" sz="1400" dirty="0"/>
              <a:t>Transferred data is encrypted to ensure that none of the data can be deciphered. </a:t>
            </a:r>
          </a:p>
          <a:p>
            <a:pPr lvl="1">
              <a:lnSpc>
                <a:spcPct val="150000"/>
              </a:lnSpc>
            </a:pPr>
            <a:r>
              <a:rPr lang="en-GB" sz="1400" b="1" dirty="0"/>
              <a:t>Restricted access to data: </a:t>
            </a:r>
            <a:r>
              <a:rPr lang="en-GB" sz="1400" dirty="0"/>
              <a:t>Access to data is limited only to a restricted set of users.</a:t>
            </a:r>
          </a:p>
          <a:p>
            <a:pPr lvl="1">
              <a:lnSpc>
                <a:spcPct val="150000"/>
              </a:lnSpc>
            </a:pPr>
            <a:r>
              <a:rPr lang="en-GB" sz="1400" b="1" dirty="0"/>
              <a:t>Confidentiality agreements: </a:t>
            </a:r>
            <a:r>
              <a:rPr lang="en-GB" sz="1400" dirty="0"/>
              <a:t>Confidentiality and non-disclosure agreements to be signed when accessing specific data.</a:t>
            </a:r>
          </a:p>
          <a:p>
            <a:endParaRPr lang="en-GB" sz="1800" dirty="0" smtClean="0"/>
          </a:p>
          <a:p>
            <a:endParaRPr lang="en-GB" sz="1800" dirty="0"/>
          </a:p>
        </p:txBody>
      </p:sp>
      <p:sp>
        <p:nvSpPr>
          <p:cNvPr id="3" name="Title 2"/>
          <p:cNvSpPr>
            <a:spLocks noGrp="1"/>
          </p:cNvSpPr>
          <p:nvPr>
            <p:ph type="title"/>
          </p:nvPr>
        </p:nvSpPr>
        <p:spPr/>
        <p:txBody>
          <a:bodyPr/>
          <a:lstStyle/>
          <a:p>
            <a:r>
              <a:rPr lang="en-GB" dirty="0"/>
              <a:t>Appendix: Glossary </a:t>
            </a:r>
            <a:r>
              <a:rPr lang="en-GB" dirty="0" smtClean="0"/>
              <a:t>(2/2</a:t>
            </a:r>
            <a:r>
              <a:rPr lang="en-GB" dirty="0"/>
              <a:t>)</a:t>
            </a:r>
          </a:p>
        </p:txBody>
      </p:sp>
      <p:sp>
        <p:nvSpPr>
          <p:cNvPr id="4" name="Date Placeholder 3"/>
          <p:cNvSpPr>
            <a:spLocks noGrp="1"/>
          </p:cNvSpPr>
          <p:nvPr>
            <p:ph type="dt" sz="half" idx="10"/>
          </p:nvPr>
        </p:nvSpPr>
        <p:spPr/>
        <p:txBody>
          <a:bodyPr/>
          <a:lstStyle/>
          <a:p>
            <a:pPr>
              <a:defRPr/>
            </a:pPr>
            <a:r>
              <a:rPr lang="fr-FR" smtClean="0"/>
              <a:t>October 2015</a:t>
            </a:r>
            <a:endParaRPr lang="en-US" dirty="0"/>
          </a:p>
        </p:txBody>
      </p:sp>
      <p:sp>
        <p:nvSpPr>
          <p:cNvPr id="6" name="Espace réservé du numéro de diapositive 4"/>
          <p:cNvSpPr txBox="1">
            <a:spLocks/>
          </p:cNvSpPr>
          <p:nvPr/>
        </p:nvSpPr>
        <p:spPr bwMode="auto">
          <a:xfrm>
            <a:off x="8027988" y="6454154"/>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AA5FE0-F9D2-408F-983E-B87BCD5EA5C6}" type="slidenum">
              <a:rPr lang="en-GB" smtClean="0"/>
              <a:pPr>
                <a:defRPr/>
              </a:pPr>
              <a:t>40</a:t>
            </a:fld>
            <a:endParaRPr lang="en-GB" dirty="0"/>
          </a:p>
        </p:txBody>
      </p:sp>
    </p:spTree>
    <p:extLst>
      <p:ext uri="{BB962C8B-B14F-4D97-AF65-F5344CB8AC3E}">
        <p14:creationId xmlns:p14="http://schemas.microsoft.com/office/powerpoint/2010/main" val="306577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480275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69" r="37734"/>
          <a:stretch/>
        </p:blipFill>
        <p:spPr bwMode="gray">
          <a:xfrm flipH="1">
            <a:off x="36512" y="3861048"/>
            <a:ext cx="9144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reeform 6"/>
          <p:cNvSpPr>
            <a:spLocks/>
          </p:cNvSpPr>
          <p:nvPr/>
        </p:nvSpPr>
        <p:spPr bwMode="gray">
          <a:xfrm rot="223652">
            <a:off x="76569" y="3360137"/>
            <a:ext cx="9068851" cy="3417131"/>
          </a:xfrm>
          <a:custGeom>
            <a:avLst/>
            <a:gdLst/>
            <a:ahLst/>
            <a:cxnLst/>
            <a:rect l="l" t="t" r="r" b="b"/>
            <a:pathLst>
              <a:path w="9068851" h="3417131">
                <a:moveTo>
                  <a:pt x="8977674" y="0"/>
                </a:moveTo>
                <a:lnTo>
                  <a:pt x="9068851" y="1399501"/>
                </a:lnTo>
                <a:cubicBezTo>
                  <a:pt x="7587476" y="2424897"/>
                  <a:pt x="5272595" y="3015836"/>
                  <a:pt x="2648705" y="3309994"/>
                </a:cubicBezTo>
                <a:cubicBezTo>
                  <a:pt x="1736332" y="3412683"/>
                  <a:pt x="855561" y="3439853"/>
                  <a:pt x="29486" y="3398795"/>
                </a:cubicBezTo>
                <a:lnTo>
                  <a:pt x="0" y="2946214"/>
                </a:lnTo>
                <a:cubicBezTo>
                  <a:pt x="518912" y="2966640"/>
                  <a:pt x="1087434" y="2962706"/>
                  <a:pt x="1712475" y="2931831"/>
                </a:cubicBezTo>
                <a:cubicBezTo>
                  <a:pt x="4674290" y="2785536"/>
                  <a:pt x="7363808" y="1481193"/>
                  <a:pt x="8977674" y="0"/>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41</a:t>
            </a:fld>
            <a:endParaRPr lang="en-GB" dirty="0"/>
          </a:p>
        </p:txBody>
      </p:sp>
      <p:sp>
        <p:nvSpPr>
          <p:cNvPr id="9" name="Inhaltsplatzhalter 4"/>
          <p:cNvSpPr txBox="1">
            <a:spLocks/>
          </p:cNvSpPr>
          <p:nvPr/>
        </p:nvSpPr>
        <p:spPr bwMode="gray">
          <a:xfrm>
            <a:off x="4599420" y="1500467"/>
            <a:ext cx="4221051" cy="1331095"/>
          </a:xfrm>
          <a:prstGeom prst="rect">
            <a:avLst/>
          </a:prstGeom>
          <a:solidFill>
            <a:schemeClr val="bg1">
              <a:lumMod val="95000"/>
            </a:schemeClr>
          </a:solidFill>
          <a:ln>
            <a:noFill/>
          </a:ln>
        </p:spPr>
        <p:txBody>
          <a:bodyPr lIns="90000" tIns="36000" rIns="90000" bIns="36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Kurt Salmon</a:t>
            </a:r>
          </a:p>
          <a:p>
            <a:pPr>
              <a:spcAft>
                <a:spcPts val="0"/>
              </a:spcAft>
            </a:pPr>
            <a:endParaRPr lang="en-GB" sz="1400" b="1" dirty="0" smtClean="0"/>
          </a:p>
          <a:p>
            <a:pPr lvl="1">
              <a:spcBef>
                <a:spcPts val="0"/>
              </a:spcBef>
            </a:pPr>
            <a:r>
              <a:rPr lang="en-GB" sz="1200" dirty="0" smtClean="0"/>
              <a:t>41, Zone d’activité Am Bann</a:t>
            </a:r>
          </a:p>
          <a:p>
            <a:pPr lvl="1">
              <a:spcBef>
                <a:spcPts val="0"/>
              </a:spcBef>
            </a:pPr>
            <a:r>
              <a:rPr lang="en-GB" sz="1200" dirty="0" smtClean="0"/>
              <a:t>L-3372 Leudelange</a:t>
            </a:r>
          </a:p>
          <a:p>
            <a:pPr lvl="1">
              <a:spcBef>
                <a:spcPts val="0"/>
              </a:spcBef>
            </a:pPr>
            <a:r>
              <a:rPr lang="en-GB" sz="1200" dirty="0" smtClean="0"/>
              <a:t>Luxembourg</a:t>
            </a:r>
          </a:p>
          <a:p>
            <a:pPr lvl="1" defTabSz="179388"/>
            <a:r>
              <a:rPr lang="en-GB" sz="1200" b="1" dirty="0" smtClean="0"/>
              <a:t>www.kurtsalmon.com</a:t>
            </a:r>
          </a:p>
          <a:p>
            <a:pPr>
              <a:lnSpc>
                <a:spcPct val="150000"/>
              </a:lnSpc>
            </a:pPr>
            <a:endParaRPr lang="en-GB" sz="1400" dirty="0"/>
          </a:p>
        </p:txBody>
      </p:sp>
      <p:sp>
        <p:nvSpPr>
          <p:cNvPr id="10" name="Textplatzhalter 6"/>
          <p:cNvSpPr txBox="1">
            <a:spLocks/>
          </p:cNvSpPr>
          <p:nvPr/>
        </p:nvSpPr>
        <p:spPr bwMode="gray">
          <a:xfrm>
            <a:off x="1053931" y="4117114"/>
            <a:ext cx="2197872" cy="771339"/>
          </a:xfrm>
          <a:prstGeom prst="rect">
            <a:avLst/>
          </a:prstGeom>
        </p:spPr>
        <p:txBody>
          <a:bodyPr wrap="square" lIns="14400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Alessandro Zamboni</a:t>
            </a:r>
            <a:br>
              <a:rPr lang="en-GB" sz="1400" b="1" dirty="0" smtClean="0"/>
            </a:br>
            <a:r>
              <a:rPr lang="en-GB" sz="1400" dirty="0" smtClean="0"/>
              <a:t>Senior</a:t>
            </a:r>
            <a:r>
              <a:rPr lang="en-GB" sz="1400" b="1" dirty="0" smtClean="0"/>
              <a:t> </a:t>
            </a:r>
            <a:r>
              <a:rPr lang="en-GB" sz="1400" dirty="0" smtClean="0"/>
              <a:t>Manager</a:t>
            </a:r>
            <a:endParaRPr lang="en-GB" sz="1200" dirty="0"/>
          </a:p>
        </p:txBody>
      </p:sp>
      <p:sp>
        <p:nvSpPr>
          <p:cNvPr id="11" name="Textplatzhalter 6"/>
          <p:cNvSpPr txBox="1">
            <a:spLocks/>
          </p:cNvSpPr>
          <p:nvPr/>
        </p:nvSpPr>
        <p:spPr bwMode="gray">
          <a:xfrm>
            <a:off x="3089466" y="4117114"/>
            <a:ext cx="2734091" cy="764988"/>
          </a:xfrm>
          <a:prstGeom prst="rect">
            <a:avLst/>
          </a:prstGeom>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defTabSz="179388"/>
            <a:r>
              <a:rPr lang="en-GB" sz="1200" b="1" dirty="0" smtClean="0"/>
              <a:t>T</a:t>
            </a:r>
            <a:r>
              <a:rPr lang="en-GB" sz="1200" dirty="0" smtClean="0"/>
              <a:t>+352 621 321 053</a:t>
            </a:r>
          </a:p>
          <a:p>
            <a:pPr lvl="1"/>
            <a:r>
              <a:rPr lang="en-GB" sz="1200" dirty="0" smtClean="0"/>
              <a:t>Alessandro.zamboni@kurtsalmon.com</a:t>
            </a:r>
            <a:endParaRPr lang="en-GB" sz="1200" dirty="0"/>
          </a:p>
        </p:txBody>
      </p:sp>
      <p:pic>
        <p:nvPicPr>
          <p:cNvPr id="19" name="Picture 3" descr="Alessandro"/>
          <p:cNvPicPr preferRelativeResize="0">
            <a:picLocks noChangeArrowheads="1"/>
          </p:cNvPicPr>
          <p:nvPr/>
        </p:nvPicPr>
        <p:blipFill>
          <a:blip r:embed="rId8" cstate="print"/>
          <a:srcRect t="3245" b="4438"/>
          <a:stretch>
            <a:fillRect/>
          </a:stretch>
        </p:blipFill>
        <p:spPr bwMode="auto">
          <a:xfrm>
            <a:off x="405859" y="4117114"/>
            <a:ext cx="648072" cy="756000"/>
          </a:xfrm>
          <a:prstGeom prst="rect">
            <a:avLst/>
          </a:prstGeom>
          <a:noFill/>
          <a:ln w="9525">
            <a:noFill/>
            <a:miter lim="800000"/>
            <a:headEnd/>
            <a:tailEnd/>
          </a:ln>
        </p:spPr>
      </p:pic>
      <p:grpSp>
        <p:nvGrpSpPr>
          <p:cNvPr id="6" name="Group 5"/>
          <p:cNvGrpSpPr/>
          <p:nvPr/>
        </p:nvGrpSpPr>
        <p:grpSpPr>
          <a:xfrm>
            <a:off x="405859" y="4948192"/>
            <a:ext cx="5417698" cy="772560"/>
            <a:chOff x="323528" y="2870820"/>
            <a:chExt cx="5417698" cy="772560"/>
          </a:xfrm>
        </p:grpSpPr>
        <p:sp>
          <p:nvSpPr>
            <p:cNvPr id="14" name="Textplatzhalter 6"/>
            <p:cNvSpPr txBox="1">
              <a:spLocks/>
            </p:cNvSpPr>
            <p:nvPr/>
          </p:nvSpPr>
          <p:spPr bwMode="gray">
            <a:xfrm>
              <a:off x="971600" y="2872041"/>
              <a:ext cx="2197872" cy="771339"/>
            </a:xfrm>
            <a:prstGeom prst="rect">
              <a:avLst/>
            </a:prstGeom>
          </p:spPr>
          <p:txBody>
            <a:bodyPr wrap="square" lIns="14400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Ludovic Mayot</a:t>
              </a:r>
              <a:br>
                <a:rPr lang="en-GB" sz="1400" b="1" dirty="0" smtClean="0"/>
              </a:br>
              <a:r>
                <a:rPr lang="en-GB" sz="1400" dirty="0" smtClean="0"/>
                <a:t>Senior</a:t>
              </a:r>
              <a:r>
                <a:rPr lang="en-GB" sz="1400" b="1" dirty="0" smtClean="0"/>
                <a:t> </a:t>
              </a:r>
              <a:r>
                <a:rPr lang="en-GB" sz="1400" dirty="0" smtClean="0"/>
                <a:t>Consultant</a:t>
              </a:r>
              <a:endParaRPr lang="en-GB" sz="1200" dirty="0"/>
            </a:p>
          </p:txBody>
        </p:sp>
        <p:sp>
          <p:nvSpPr>
            <p:cNvPr id="18" name="Textplatzhalter 6"/>
            <p:cNvSpPr txBox="1">
              <a:spLocks/>
            </p:cNvSpPr>
            <p:nvPr/>
          </p:nvSpPr>
          <p:spPr bwMode="gray">
            <a:xfrm>
              <a:off x="3007135" y="2875216"/>
              <a:ext cx="2734091" cy="764988"/>
            </a:xfrm>
            <a:prstGeom prst="rect">
              <a:avLst/>
            </a:prstGeom>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defTabSz="179388"/>
              <a:r>
                <a:rPr lang="en-GB" sz="1200" b="1" dirty="0" smtClean="0"/>
                <a:t>T </a:t>
              </a:r>
              <a:r>
                <a:rPr lang="en-GB" sz="1200" dirty="0" smtClean="0"/>
                <a:t>+352 691 321 007</a:t>
              </a:r>
            </a:p>
            <a:p>
              <a:pPr lvl="1"/>
              <a:r>
                <a:rPr lang="en-GB" sz="1200" dirty="0" smtClean="0"/>
                <a:t>Ludovic.mayot@kurtsalmon.com</a:t>
              </a:r>
              <a:endParaRPr lang="en-GB" sz="1200" dirty="0"/>
            </a:p>
          </p:txBody>
        </p:sp>
        <p:pic>
          <p:nvPicPr>
            <p:cNvPr id="21" name="Picture 20"/>
            <p:cNvPicPr preferRelativeResize="0">
              <a:picLocks/>
            </p:cNvPicPr>
            <p:nvPr/>
          </p:nvPicPr>
          <p:blipFill rotWithShape="1">
            <a:blip r:embed="rId9" cstate="print">
              <a:extLst>
                <a:ext uri="{28A0092B-C50C-407E-A947-70E740481C1C}">
                  <a14:useLocalDpi xmlns:a14="http://schemas.microsoft.com/office/drawing/2010/main" val="0"/>
                </a:ext>
              </a:extLst>
            </a:blip>
            <a:srcRect l="3002" t="11781" r="3002" b="24298"/>
            <a:stretch/>
          </p:blipFill>
          <p:spPr>
            <a:xfrm>
              <a:off x="323528" y="2870820"/>
              <a:ext cx="648072" cy="757300"/>
            </a:xfrm>
            <a:prstGeom prst="rect">
              <a:avLst/>
            </a:prstGeom>
          </p:spPr>
        </p:pic>
      </p:grpSp>
      <p:sp>
        <p:nvSpPr>
          <p:cNvPr id="23" name="Freeform 6"/>
          <p:cNvSpPr>
            <a:spLocks/>
          </p:cNvSpPr>
          <p:nvPr/>
        </p:nvSpPr>
        <p:spPr bwMode="gray">
          <a:xfrm rot="312399">
            <a:off x="92832" y="3534530"/>
            <a:ext cx="9036881" cy="3524148"/>
          </a:xfrm>
          <a:custGeom>
            <a:avLst/>
            <a:gdLst/>
            <a:ahLst/>
            <a:cxnLst/>
            <a:rect l="l" t="t" r="r" b="b"/>
            <a:pathLst>
              <a:path w="9036881" h="3524148">
                <a:moveTo>
                  <a:pt x="8909382" y="0"/>
                </a:moveTo>
                <a:lnTo>
                  <a:pt x="9036881" y="1399180"/>
                </a:lnTo>
                <a:cubicBezTo>
                  <a:pt x="7563735" y="2490323"/>
                  <a:pt x="5179481" y="3112487"/>
                  <a:pt x="2464358" y="3416872"/>
                </a:cubicBezTo>
                <a:cubicBezTo>
                  <a:pt x="1623912" y="3511468"/>
                  <a:pt x="810282" y="3541980"/>
                  <a:pt x="41498" y="3514414"/>
                </a:cubicBezTo>
                <a:lnTo>
                  <a:pt x="0" y="3059018"/>
                </a:lnTo>
                <a:cubicBezTo>
                  <a:pt x="468488" y="3072229"/>
                  <a:pt x="976279" y="3065970"/>
                  <a:pt x="1528127" y="3038709"/>
                </a:cubicBezTo>
                <a:cubicBezTo>
                  <a:pt x="4561598" y="2888876"/>
                  <a:pt x="7309436" y="1524283"/>
                  <a:pt x="8909382" y="0"/>
                </a:cubicBez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9" name="Picture 2" descr="C:\Users\dkimberlyn\WholesomeGraphicGoodness\WORK\Kurt_Salmon\Img\KS Logo Tag RGB VF-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827" t="15731" r="5827" b="15107"/>
          <a:stretch/>
        </p:blipFill>
        <p:spPr bwMode="auto">
          <a:xfrm>
            <a:off x="6716233" y="700310"/>
            <a:ext cx="2104239" cy="660089"/>
          </a:xfrm>
          <a:prstGeom prst="rect">
            <a:avLst/>
          </a:prstGeom>
          <a:noFill/>
          <a:extLst>
            <a:ext uri="{909E8E84-426E-40DD-AFC4-6F175D3DCCD1}">
              <a14:hiddenFill xmlns:a14="http://schemas.microsoft.com/office/drawing/2010/main">
                <a:solidFill>
                  <a:srgbClr val="FFFFFF"/>
                </a:solidFill>
              </a14:hiddenFill>
            </a:ext>
          </a:extLst>
        </p:spPr>
      </p:pic>
      <p:pic>
        <p:nvPicPr>
          <p:cNvPr id="87126" name="Picture 86" descr="See original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859" y="3212976"/>
            <a:ext cx="648000" cy="3471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15309" y="1514108"/>
            <a:ext cx="4141202" cy="1338828"/>
          </a:xfrm>
          <a:prstGeom prst="rect">
            <a:avLst/>
          </a:prstGeom>
          <a:solidFill>
            <a:schemeClr val="bg1">
              <a:lumMod val="95000"/>
            </a:schemeClr>
          </a:solidFill>
          <a:ln>
            <a:noFill/>
          </a:ln>
        </p:spPr>
        <p:txBody>
          <a:bodyPr wrap="square">
            <a:spAutoFit/>
          </a:bodyPr>
          <a:lstStyle/>
          <a:p>
            <a:pPr>
              <a:spcBef>
                <a:spcPts val="0"/>
              </a:spcBef>
              <a:spcAft>
                <a:spcPts val="0"/>
              </a:spcAft>
            </a:pPr>
            <a:r>
              <a:rPr lang="fr-FR" sz="1400" b="1" dirty="0">
                <a:solidFill>
                  <a:schemeClr val="tx2"/>
                </a:solidFill>
                <a:latin typeface="+mn-lt"/>
              </a:rPr>
              <a:t>Centre Des Technologies de </a:t>
            </a:r>
            <a:r>
              <a:rPr lang="fr-FR" sz="1400" b="1" dirty="0" smtClean="0">
                <a:solidFill>
                  <a:schemeClr val="tx2"/>
                </a:solidFill>
                <a:latin typeface="+mn-lt"/>
              </a:rPr>
              <a:t>l'information</a:t>
            </a:r>
          </a:p>
          <a:p>
            <a:pPr>
              <a:spcBef>
                <a:spcPts val="0"/>
              </a:spcBef>
              <a:spcAft>
                <a:spcPts val="0"/>
              </a:spcAft>
            </a:pPr>
            <a:r>
              <a:rPr lang="fr-FR" sz="1400" b="1" dirty="0" smtClean="0">
                <a:solidFill>
                  <a:schemeClr val="tx2"/>
                </a:solidFill>
                <a:latin typeface="+mn-lt"/>
              </a:rPr>
              <a:t>de </a:t>
            </a:r>
            <a:r>
              <a:rPr lang="fr-FR" sz="1400" b="1" dirty="0">
                <a:solidFill>
                  <a:schemeClr val="tx2"/>
                </a:solidFill>
                <a:latin typeface="+mn-lt"/>
              </a:rPr>
              <a:t>l'Etat</a:t>
            </a:r>
          </a:p>
          <a:p>
            <a:pPr>
              <a:spcBef>
                <a:spcPts val="0"/>
              </a:spcBef>
            </a:pPr>
            <a:r>
              <a:rPr lang="fr-FR" sz="1200" dirty="0" smtClean="0">
                <a:solidFill>
                  <a:schemeClr val="tx2"/>
                </a:solidFill>
                <a:latin typeface="+mn-lt"/>
              </a:rPr>
              <a:t>1, rue Mercier</a:t>
            </a:r>
            <a:endParaRPr lang="fr-FR" sz="1200" dirty="0">
              <a:solidFill>
                <a:schemeClr val="tx2"/>
              </a:solidFill>
              <a:latin typeface="+mn-lt"/>
            </a:endParaRPr>
          </a:p>
          <a:p>
            <a:pPr>
              <a:spcBef>
                <a:spcPts val="0"/>
              </a:spcBef>
            </a:pPr>
            <a:r>
              <a:rPr lang="fr-FR" sz="1200" dirty="0">
                <a:solidFill>
                  <a:schemeClr val="tx2"/>
                </a:solidFill>
                <a:latin typeface="+mn-lt"/>
              </a:rPr>
              <a:t>L - </a:t>
            </a:r>
            <a:r>
              <a:rPr lang="fr-FR" sz="1200" dirty="0" smtClean="0">
                <a:solidFill>
                  <a:schemeClr val="tx2"/>
                </a:solidFill>
                <a:latin typeface="+mn-lt"/>
              </a:rPr>
              <a:t>2144 </a:t>
            </a:r>
            <a:r>
              <a:rPr lang="fr-FR" sz="1200" dirty="0">
                <a:solidFill>
                  <a:schemeClr val="tx2"/>
                </a:solidFill>
                <a:latin typeface="+mn-lt"/>
              </a:rPr>
              <a:t>- Luxembourg </a:t>
            </a:r>
          </a:p>
          <a:p>
            <a:pPr>
              <a:spcBef>
                <a:spcPts val="0"/>
              </a:spcBef>
              <a:spcAft>
                <a:spcPts val="600"/>
              </a:spcAft>
            </a:pPr>
            <a:r>
              <a:rPr lang="fr-FR" sz="1200" dirty="0" smtClean="0">
                <a:solidFill>
                  <a:schemeClr val="tx2"/>
                </a:solidFill>
                <a:latin typeface="+mn-lt"/>
              </a:rPr>
              <a:t>Luxembourg</a:t>
            </a:r>
          </a:p>
          <a:p>
            <a:pPr>
              <a:spcBef>
                <a:spcPts val="0"/>
              </a:spcBef>
            </a:pPr>
            <a:r>
              <a:rPr lang="en-GB" sz="1200" b="1" dirty="0" smtClean="0">
                <a:solidFill>
                  <a:schemeClr val="tx2"/>
                </a:solidFill>
                <a:latin typeface="+mn-lt"/>
              </a:rPr>
              <a:t>www.ctie.public.lu</a:t>
            </a:r>
            <a:endParaRPr lang="en-GB" sz="1200" b="1" dirty="0">
              <a:solidFill>
                <a:schemeClr val="tx2"/>
              </a:solidFill>
              <a:latin typeface="+mn-lt"/>
            </a:endParaRPr>
          </a:p>
        </p:txBody>
      </p:sp>
      <p:sp>
        <p:nvSpPr>
          <p:cNvPr id="30" name="Textplatzhalter 6"/>
          <p:cNvSpPr txBox="1">
            <a:spLocks/>
          </p:cNvSpPr>
          <p:nvPr/>
        </p:nvSpPr>
        <p:spPr bwMode="gray">
          <a:xfrm>
            <a:off x="1145316" y="2996952"/>
            <a:ext cx="2197872" cy="771339"/>
          </a:xfrm>
          <a:prstGeom prst="rect">
            <a:avLst/>
          </a:prstGeom>
        </p:spPr>
        <p:txBody>
          <a:bodyPr wrap="square" lIns="72000" tIns="36000" rIns="72000" bIns="3600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Marc Blau</a:t>
            </a:r>
            <a:endParaRPr lang="en-GB" sz="1200" dirty="0"/>
          </a:p>
        </p:txBody>
      </p:sp>
      <p:sp>
        <p:nvSpPr>
          <p:cNvPr id="31" name="Textplatzhalter 6"/>
          <p:cNvSpPr txBox="1">
            <a:spLocks/>
          </p:cNvSpPr>
          <p:nvPr/>
        </p:nvSpPr>
        <p:spPr bwMode="gray">
          <a:xfrm>
            <a:off x="2987824" y="3013019"/>
            <a:ext cx="2734091" cy="764988"/>
          </a:xfrm>
          <a:prstGeom prst="rect">
            <a:avLst/>
          </a:prstGeom>
        </p:spPr>
        <p:txBody>
          <a:bodyPr wrap="square" lIns="72000" tIns="36000" rIns="72000" bIns="3600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sz="1200" dirty="0" smtClean="0"/>
              <a:t>Marc.blau@ctie.etat.lu</a:t>
            </a:r>
            <a:endParaRPr lang="en-GB" sz="1200" dirty="0"/>
          </a:p>
        </p:txBody>
      </p:sp>
      <p:sp>
        <p:nvSpPr>
          <p:cNvPr id="32" name="Textplatzhalter 6"/>
          <p:cNvSpPr txBox="1">
            <a:spLocks/>
          </p:cNvSpPr>
          <p:nvPr/>
        </p:nvSpPr>
        <p:spPr bwMode="gray">
          <a:xfrm>
            <a:off x="1137387" y="3440033"/>
            <a:ext cx="2197872" cy="771339"/>
          </a:xfrm>
          <a:prstGeom prst="rect">
            <a:avLst/>
          </a:prstGeom>
        </p:spPr>
        <p:txBody>
          <a:bodyPr wrap="square" lIns="72000" tIns="36000" rIns="72000" bIns="3600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Gérard Soisson</a:t>
            </a:r>
            <a:endParaRPr lang="en-GB" sz="1200" dirty="0"/>
          </a:p>
        </p:txBody>
      </p:sp>
      <p:sp>
        <p:nvSpPr>
          <p:cNvPr id="33" name="Textplatzhalter 6"/>
          <p:cNvSpPr txBox="1">
            <a:spLocks/>
          </p:cNvSpPr>
          <p:nvPr/>
        </p:nvSpPr>
        <p:spPr bwMode="gray">
          <a:xfrm>
            <a:off x="3002642" y="3456100"/>
            <a:ext cx="2734091" cy="764988"/>
          </a:xfrm>
          <a:prstGeom prst="rect">
            <a:avLst/>
          </a:prstGeom>
        </p:spPr>
        <p:txBody>
          <a:bodyPr wrap="square" lIns="72000" tIns="36000" rIns="72000" bIns="3600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r>
              <a:rPr lang="en-GB" sz="1200" dirty="0" smtClean="0"/>
              <a:t>Gerard.soisson@ctie.etat.lu</a:t>
            </a:r>
            <a:endParaRPr lang="en-GB" sz="1200" dirty="0"/>
          </a:p>
        </p:txBody>
      </p:sp>
      <p:sp>
        <p:nvSpPr>
          <p:cNvPr id="34" name="Inhaltsplatzhalter 4"/>
          <p:cNvSpPr txBox="1">
            <a:spLocks/>
          </p:cNvSpPr>
          <p:nvPr/>
        </p:nvSpPr>
        <p:spPr bwMode="gray">
          <a:xfrm>
            <a:off x="3754002" y="836712"/>
            <a:ext cx="1954119" cy="598940"/>
          </a:xfrm>
          <a:prstGeom prst="rect">
            <a:avLst/>
          </a:prstGeom>
          <a:ln>
            <a:noFill/>
          </a:ln>
        </p:spPr>
        <p:txBody>
          <a:bodyPr lIns="90000" tIns="36000" rIns="90000" bIns="36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lnSpc>
                <a:spcPct val="150000"/>
              </a:lnSpc>
              <a:spcAft>
                <a:spcPts val="0"/>
              </a:spcAft>
            </a:pPr>
            <a:r>
              <a:rPr lang="en-GB" sz="1600" b="1" dirty="0" smtClean="0">
                <a:solidFill>
                  <a:srgbClr val="FF9F11"/>
                </a:solidFill>
              </a:rPr>
              <a:t>With the support of: </a:t>
            </a:r>
            <a:endParaRPr lang="en-GB" sz="1600" dirty="0">
              <a:solidFill>
                <a:srgbClr val="FF9F11"/>
              </a:solidFill>
            </a:endParaRPr>
          </a:p>
        </p:txBody>
      </p:sp>
      <p:grpSp>
        <p:nvGrpSpPr>
          <p:cNvPr id="4" name="Group 3"/>
          <p:cNvGrpSpPr/>
          <p:nvPr/>
        </p:nvGrpSpPr>
        <p:grpSpPr>
          <a:xfrm>
            <a:off x="405859" y="5752783"/>
            <a:ext cx="5417698" cy="772561"/>
            <a:chOff x="323528" y="4056672"/>
            <a:chExt cx="5417698" cy="772561"/>
          </a:xfrm>
        </p:grpSpPr>
        <p:sp>
          <p:nvSpPr>
            <p:cNvPr id="12" name="Textplatzhalter 6"/>
            <p:cNvSpPr txBox="1">
              <a:spLocks/>
            </p:cNvSpPr>
            <p:nvPr/>
          </p:nvSpPr>
          <p:spPr bwMode="gray">
            <a:xfrm>
              <a:off x="971600" y="4057894"/>
              <a:ext cx="2197872" cy="771339"/>
            </a:xfrm>
            <a:prstGeom prst="rect">
              <a:avLst/>
            </a:prstGeom>
          </p:spPr>
          <p:txBody>
            <a:bodyPr wrap="square" lIns="14400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en-GB" sz="1400" b="1" dirty="0" smtClean="0"/>
                <a:t>Céline Monteiro</a:t>
              </a:r>
              <a:br>
                <a:rPr lang="en-GB" sz="1400" b="1" dirty="0" smtClean="0"/>
              </a:br>
              <a:r>
                <a:rPr lang="en-GB" sz="1400" dirty="0" smtClean="0"/>
                <a:t>Consultant</a:t>
              </a:r>
              <a:endParaRPr lang="en-GB" sz="1200" dirty="0"/>
            </a:p>
          </p:txBody>
        </p:sp>
        <p:sp>
          <p:nvSpPr>
            <p:cNvPr id="13" name="Textplatzhalter 6"/>
            <p:cNvSpPr txBox="1">
              <a:spLocks/>
            </p:cNvSpPr>
            <p:nvPr/>
          </p:nvSpPr>
          <p:spPr bwMode="gray">
            <a:xfrm>
              <a:off x="3007135" y="4061069"/>
              <a:ext cx="2734091" cy="764988"/>
            </a:xfrm>
            <a:prstGeom prst="rect">
              <a:avLst/>
            </a:prstGeom>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defTabSz="179388"/>
              <a:r>
                <a:rPr lang="en-GB" sz="1200" b="1" dirty="0" smtClean="0"/>
                <a:t>T</a:t>
              </a:r>
              <a:r>
                <a:rPr lang="en-GB" sz="1200" dirty="0"/>
                <a:t> </a:t>
              </a:r>
              <a:r>
                <a:rPr lang="en-GB" sz="1200" dirty="0" smtClean="0"/>
                <a:t>+352 691 321 210</a:t>
              </a:r>
            </a:p>
            <a:p>
              <a:pPr lvl="1"/>
              <a:r>
                <a:rPr lang="en-GB" sz="1200" dirty="0" smtClean="0"/>
                <a:t>Celine.monteiro@kurtsalmon.com</a:t>
              </a:r>
              <a:endParaRPr lang="en-GB" sz="1200" dirty="0"/>
            </a:p>
          </p:txBody>
        </p:sp>
        <p:pic>
          <p:nvPicPr>
            <p:cNvPr id="20" name="Picture 4" descr="Photo_Céline Monteiro"/>
            <p:cNvPicPr>
              <a:picLocks noChangeArrowheads="1"/>
            </p:cNvPicPr>
            <p:nvPr/>
          </p:nvPicPr>
          <p:blipFill>
            <a:blip r:embed="rId12" cstate="print"/>
            <a:srcRect l="17121" t="6296" r="25864" b="45320"/>
            <a:stretch>
              <a:fillRect/>
            </a:stretch>
          </p:blipFill>
          <p:spPr bwMode="auto">
            <a:xfrm>
              <a:off x="323528" y="4056672"/>
              <a:ext cx="648000" cy="756000"/>
            </a:xfrm>
            <a:prstGeom prst="rect">
              <a:avLst/>
            </a:prstGeom>
            <a:noFill/>
            <a:ln w="9525">
              <a:noFill/>
              <a:miter lim="800000"/>
              <a:headEnd/>
              <a:tailEnd/>
            </a:ln>
          </p:spPr>
        </p:pic>
      </p:grpSp>
      <p:pic>
        <p:nvPicPr>
          <p:cNvPr id="87134" name="Picture 94" descr="http://www.evalyzer.com/wp-content/uploads/2015/08/logo-ctie1.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803" y="634577"/>
            <a:ext cx="30480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52339"/>
      </p:ext>
    </p:extLst>
  </p:cSld>
  <p:clrMapOvr>
    <a:masterClrMapping/>
  </p:clrMapOvr>
  <p:timing>
    <p:tnLst>
      <p:par>
        <p:cTn id="1" dur="indefinite" restart="never" nodeType="tmRoot"/>
      </p:par>
    </p:tnLst>
    <p:bldLst>
      <p:bldP spid="26"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Objectives</a:t>
            </a:r>
            <a:endParaRPr lang="en-GB" dirty="0"/>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5</a:t>
            </a:fld>
            <a:endParaRPr lang="en-GB" dirty="0"/>
          </a:p>
        </p:txBody>
      </p:sp>
      <p:cxnSp>
        <p:nvCxnSpPr>
          <p:cNvPr id="21" name="Straight Connector 20"/>
          <p:cNvCxnSpPr/>
          <p:nvPr/>
        </p:nvCxnSpPr>
        <p:spPr>
          <a:xfrm flipV="1">
            <a:off x="395536" y="1772816"/>
            <a:ext cx="2088232" cy="3960440"/>
          </a:xfrm>
          <a:prstGeom prst="line">
            <a:avLst/>
          </a:prstGeom>
          <a:noFill/>
          <a:ln w="19050" cap="flat" cmpd="sng" algn="ctr">
            <a:solidFill>
              <a:srgbClr val="B5B5B5"/>
            </a:solidFill>
            <a:prstDash val="dash"/>
          </a:ln>
          <a:effectLst/>
        </p:spPr>
      </p:cxnSp>
      <p:grpSp>
        <p:nvGrpSpPr>
          <p:cNvPr id="6" name="Group 5"/>
          <p:cNvGrpSpPr/>
          <p:nvPr/>
        </p:nvGrpSpPr>
        <p:grpSpPr>
          <a:xfrm>
            <a:off x="1780511" y="2060848"/>
            <a:ext cx="7327993" cy="923330"/>
            <a:chOff x="1780511" y="2060848"/>
            <a:chExt cx="7327993" cy="923330"/>
          </a:xfrm>
        </p:grpSpPr>
        <p:grpSp>
          <p:nvGrpSpPr>
            <p:cNvPr id="22" name="Group 109"/>
            <p:cNvGrpSpPr>
              <a:grpSpLocks/>
            </p:cNvGrpSpPr>
            <p:nvPr/>
          </p:nvGrpSpPr>
          <p:grpSpPr bwMode="gray">
            <a:xfrm>
              <a:off x="1780511" y="2165615"/>
              <a:ext cx="703257" cy="713797"/>
              <a:chOff x="2004" y="1712"/>
              <a:chExt cx="467" cy="474"/>
            </a:xfrm>
          </p:grpSpPr>
          <p:sp>
            <p:nvSpPr>
              <p:cNvPr id="23" name="Oval 22"/>
              <p:cNvSpPr>
                <a:spLocks noChangeArrowheads="1"/>
              </p:cNvSpPr>
              <p:nvPr/>
            </p:nvSpPr>
            <p:spPr bwMode="gray">
              <a:xfrm>
                <a:off x="2004" y="1712"/>
                <a:ext cx="467" cy="474"/>
              </a:xfrm>
              <a:prstGeom prst="ellipse">
                <a:avLst/>
              </a:prstGeom>
              <a:solidFill>
                <a:srgbClr val="0070C0"/>
              </a:solidFill>
              <a:ln w="12700" algn="ctr">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90000" rIns="72000" bIns="900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de-DE" sz="3200" b="1" i="0" u="none" strike="noStrike" kern="0" cap="none" spc="0" normalizeH="0" baseline="0" noProof="0" dirty="0" smtClean="0">
                    <a:ln>
                      <a:noFill/>
                    </a:ln>
                    <a:solidFill>
                      <a:prstClr val="white"/>
                    </a:solidFill>
                    <a:effectLst/>
                    <a:uLnTx/>
                    <a:uFillTx/>
                    <a:latin typeface="Calibri"/>
                    <a:cs typeface="Arial" charset="0"/>
                  </a:rPr>
                  <a:t>1</a:t>
                </a:r>
                <a:endParaRPr kumimoji="0" lang="en-US" altLang="de-DE" sz="3200" b="1" i="0" u="none" strike="noStrike" kern="0" cap="none" spc="0" normalizeH="0" baseline="0" noProof="0" dirty="0">
                  <a:ln>
                    <a:noFill/>
                  </a:ln>
                  <a:solidFill>
                    <a:prstClr val="white"/>
                  </a:solidFill>
                  <a:effectLst/>
                  <a:uLnTx/>
                  <a:uFillTx/>
                  <a:latin typeface="Calibri"/>
                  <a:cs typeface="Arial" charset="0"/>
                </a:endParaRPr>
              </a:p>
            </p:txBody>
          </p:sp>
          <p:pic>
            <p:nvPicPr>
              <p:cNvPr id="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093" y="1722"/>
                <a:ext cx="2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Content Placeholder 1"/>
            <p:cNvSpPr txBox="1">
              <a:spLocks/>
            </p:cNvSpPr>
            <p:nvPr/>
          </p:nvSpPr>
          <p:spPr>
            <a:xfrm>
              <a:off x="2611529" y="2060848"/>
              <a:ext cx="6496975" cy="923330"/>
            </a:xfrm>
            <a:prstGeom prst="rect">
              <a:avLst/>
            </a:prstGeom>
          </p:spPr>
          <p:txBody>
            <a:bodyPr wrap="square">
              <a:sp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defRPr/>
              </a:pPr>
              <a:r>
                <a:rPr lang="en-GB" sz="1800" dirty="0">
                  <a:solidFill>
                    <a:schemeClr val="bg2"/>
                  </a:solidFill>
                </a:rPr>
                <a:t>To provide an overview on the </a:t>
              </a:r>
              <a:r>
                <a:rPr lang="en-GB" sz="1800" b="1" dirty="0">
                  <a:solidFill>
                    <a:schemeClr val="bg2"/>
                  </a:solidFill>
                </a:rPr>
                <a:t>implementation of the </a:t>
              </a:r>
              <a:r>
                <a:rPr lang="en-GB" sz="1800" b="1" dirty="0" smtClean="0">
                  <a:solidFill>
                    <a:schemeClr val="bg2"/>
                  </a:solidFill>
                </a:rPr>
                <a:t>‘Once-only</a:t>
              </a:r>
              <a:r>
                <a:rPr lang="en-GB" sz="1800" b="1" dirty="0">
                  <a:solidFill>
                    <a:schemeClr val="bg2"/>
                  </a:solidFill>
                </a:rPr>
                <a:t>’ principle </a:t>
              </a:r>
              <a:r>
                <a:rPr lang="en-GB" sz="1800" dirty="0" smtClean="0">
                  <a:solidFill>
                    <a:schemeClr val="bg2"/>
                  </a:solidFill>
                </a:rPr>
                <a:t>(OOP)</a:t>
              </a:r>
              <a:r>
                <a:rPr lang="en-GB" sz="1800" b="1" dirty="0" smtClean="0">
                  <a:solidFill>
                    <a:schemeClr val="bg2"/>
                  </a:solidFill>
                </a:rPr>
                <a:t> </a:t>
              </a:r>
              <a:r>
                <a:rPr lang="en-GB" sz="1800" dirty="0">
                  <a:solidFill>
                    <a:schemeClr val="bg2"/>
                  </a:solidFill>
                </a:rPr>
                <a:t>across European countries, with a particular </a:t>
              </a:r>
              <a:r>
                <a:rPr lang="en-GB" sz="1800" b="1" dirty="0">
                  <a:solidFill>
                    <a:schemeClr val="bg2"/>
                  </a:solidFill>
                </a:rPr>
                <a:t>focus on security and data protection measures</a:t>
              </a:r>
              <a:r>
                <a:rPr lang="en-GB" sz="1800" dirty="0">
                  <a:solidFill>
                    <a:schemeClr val="bg2"/>
                  </a:solidFill>
                </a:rPr>
                <a:t>.</a:t>
              </a:r>
            </a:p>
          </p:txBody>
        </p:sp>
      </p:grpSp>
      <p:grpSp>
        <p:nvGrpSpPr>
          <p:cNvPr id="2" name="Group 1"/>
          <p:cNvGrpSpPr/>
          <p:nvPr/>
        </p:nvGrpSpPr>
        <p:grpSpPr>
          <a:xfrm>
            <a:off x="1132439" y="3367173"/>
            <a:ext cx="7544017" cy="713797"/>
            <a:chOff x="1132439" y="3367173"/>
            <a:chExt cx="7544017" cy="713797"/>
          </a:xfrm>
        </p:grpSpPr>
        <p:grpSp>
          <p:nvGrpSpPr>
            <p:cNvPr id="25" name="Group 109"/>
            <p:cNvGrpSpPr>
              <a:grpSpLocks/>
            </p:cNvGrpSpPr>
            <p:nvPr/>
          </p:nvGrpSpPr>
          <p:grpSpPr bwMode="gray">
            <a:xfrm>
              <a:off x="1132439" y="3367173"/>
              <a:ext cx="703257" cy="713797"/>
              <a:chOff x="2004" y="1712"/>
              <a:chExt cx="467" cy="474"/>
            </a:xfrm>
          </p:grpSpPr>
          <p:sp>
            <p:nvSpPr>
              <p:cNvPr id="26" name="Oval 5"/>
              <p:cNvSpPr>
                <a:spLocks noChangeArrowheads="1"/>
              </p:cNvSpPr>
              <p:nvPr/>
            </p:nvSpPr>
            <p:spPr bwMode="gray">
              <a:xfrm>
                <a:off x="2004" y="1712"/>
                <a:ext cx="467" cy="474"/>
              </a:xfrm>
              <a:prstGeom prst="ellipse">
                <a:avLst/>
              </a:prstGeom>
              <a:solidFill>
                <a:srgbClr val="92D050"/>
              </a:solidFill>
              <a:ln w="12700" algn="ctr">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90000" rIns="72000" bIns="900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de-DE" sz="3200" b="1" i="0" u="none" strike="noStrike" kern="0" cap="none" spc="0" normalizeH="0" baseline="0" noProof="0" dirty="0">
                    <a:ln>
                      <a:noFill/>
                    </a:ln>
                    <a:solidFill>
                      <a:prstClr val="white"/>
                    </a:solidFill>
                    <a:effectLst/>
                    <a:uLnTx/>
                    <a:uFillTx/>
                    <a:latin typeface="Calibri"/>
                    <a:cs typeface="Arial" charset="0"/>
                  </a:rPr>
                  <a:t>2</a:t>
                </a:r>
                <a:endParaRPr kumimoji="0" lang="en-US" altLang="de-DE" sz="3200" b="1" i="0" u="none" strike="noStrike" kern="0" cap="none" spc="0" normalizeH="0" baseline="0" noProof="0" dirty="0">
                  <a:ln>
                    <a:noFill/>
                  </a:ln>
                  <a:solidFill>
                    <a:prstClr val="white"/>
                  </a:solidFill>
                  <a:effectLst/>
                  <a:uLnTx/>
                  <a:uFillTx/>
                  <a:latin typeface="Calibri"/>
                  <a:cs typeface="Arial" charset="0"/>
                </a:endParaRPr>
              </a:p>
            </p:txBody>
          </p:sp>
          <p:pic>
            <p:nvPicPr>
              <p:cNvPr id="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093" y="1722"/>
                <a:ext cx="2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Content Placeholder 1"/>
            <p:cNvSpPr txBox="1">
              <a:spLocks/>
            </p:cNvSpPr>
            <p:nvPr/>
          </p:nvSpPr>
          <p:spPr>
            <a:xfrm>
              <a:off x="2160386" y="3400906"/>
              <a:ext cx="6516070" cy="646331"/>
            </a:xfrm>
            <a:prstGeom prst="rect">
              <a:avLst/>
            </a:prstGeom>
          </p:spPr>
          <p:txBody>
            <a:bodyPr wrap="square">
              <a:sp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defRPr/>
              </a:pPr>
              <a:r>
                <a:rPr lang="en-GB" sz="1800" dirty="0">
                  <a:solidFill>
                    <a:schemeClr val="bg2"/>
                  </a:solidFill>
                </a:rPr>
                <a:t>To </a:t>
              </a:r>
              <a:r>
                <a:rPr lang="en-GB" sz="1800" b="1" dirty="0">
                  <a:solidFill>
                    <a:schemeClr val="bg2"/>
                  </a:solidFill>
                </a:rPr>
                <a:t>identify</a:t>
              </a:r>
              <a:r>
                <a:rPr lang="en-GB" sz="1800" dirty="0">
                  <a:solidFill>
                    <a:schemeClr val="bg2"/>
                  </a:solidFill>
                </a:rPr>
                <a:t> </a:t>
              </a:r>
              <a:r>
                <a:rPr lang="en-GB" sz="1800" b="1" dirty="0">
                  <a:solidFill>
                    <a:schemeClr val="bg2"/>
                  </a:solidFill>
                </a:rPr>
                <a:t>best practices </a:t>
              </a:r>
              <a:r>
                <a:rPr lang="en-GB" sz="1800" dirty="0">
                  <a:solidFill>
                    <a:schemeClr val="bg2"/>
                  </a:solidFill>
                </a:rPr>
                <a:t>in the area of technology, legislation and organisation regarding security and data protection.</a:t>
              </a:r>
            </a:p>
          </p:txBody>
        </p:sp>
      </p:grpSp>
      <p:grpSp>
        <p:nvGrpSpPr>
          <p:cNvPr id="4" name="Group 3"/>
          <p:cNvGrpSpPr/>
          <p:nvPr/>
        </p:nvGrpSpPr>
        <p:grpSpPr>
          <a:xfrm>
            <a:off x="546994" y="4479784"/>
            <a:ext cx="5897214" cy="713797"/>
            <a:chOff x="546994" y="4479784"/>
            <a:chExt cx="5897214" cy="713797"/>
          </a:xfrm>
        </p:grpSpPr>
        <p:grpSp>
          <p:nvGrpSpPr>
            <p:cNvPr id="28" name="Group 109"/>
            <p:cNvGrpSpPr>
              <a:grpSpLocks/>
            </p:cNvGrpSpPr>
            <p:nvPr/>
          </p:nvGrpSpPr>
          <p:grpSpPr bwMode="gray">
            <a:xfrm>
              <a:off x="546994" y="4479784"/>
              <a:ext cx="703257" cy="713797"/>
              <a:chOff x="2004" y="1712"/>
              <a:chExt cx="467" cy="474"/>
            </a:xfrm>
          </p:grpSpPr>
          <p:sp>
            <p:nvSpPr>
              <p:cNvPr id="29" name="Oval 5"/>
              <p:cNvSpPr>
                <a:spLocks noChangeArrowheads="1"/>
              </p:cNvSpPr>
              <p:nvPr/>
            </p:nvSpPr>
            <p:spPr bwMode="gray">
              <a:xfrm>
                <a:off x="2004" y="1712"/>
                <a:ext cx="467" cy="474"/>
              </a:xfrm>
              <a:prstGeom prst="ellipse">
                <a:avLst/>
              </a:prstGeom>
              <a:solidFill>
                <a:srgbClr val="B5B5B5"/>
              </a:solidFill>
              <a:ln w="12700" algn="ctr">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90000" rIns="72000" bIns="900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de-DE" sz="3200" b="0" i="0" u="none" strike="noStrike" kern="0" cap="none" spc="0" normalizeH="0" baseline="0" noProof="0" dirty="0">
                    <a:ln>
                      <a:noFill/>
                    </a:ln>
                    <a:solidFill>
                      <a:prstClr val="white"/>
                    </a:solidFill>
                    <a:effectLst/>
                    <a:uLnTx/>
                    <a:uFillTx/>
                    <a:latin typeface="Calibri"/>
                    <a:cs typeface="Arial" charset="0"/>
                  </a:rPr>
                  <a:t>3</a:t>
                </a:r>
                <a:endParaRPr kumimoji="0" lang="en-US" altLang="de-DE" sz="3200" b="0" i="0" u="none" strike="noStrike" kern="0" cap="none" spc="0" normalizeH="0" baseline="0" noProof="0" dirty="0">
                  <a:ln>
                    <a:noFill/>
                  </a:ln>
                  <a:solidFill>
                    <a:prstClr val="white"/>
                  </a:solidFill>
                  <a:effectLst/>
                  <a:uLnTx/>
                  <a:uFillTx/>
                  <a:latin typeface="Calibri"/>
                  <a:cs typeface="Arial" charset="0"/>
                </a:endParaRPr>
              </a:p>
            </p:txBody>
          </p:sp>
          <p:pic>
            <p:nvPicPr>
              <p:cNvPr id="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093" y="1722"/>
                <a:ext cx="2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Content Placeholder 1"/>
            <p:cNvSpPr txBox="1">
              <a:spLocks/>
            </p:cNvSpPr>
            <p:nvPr/>
          </p:nvSpPr>
          <p:spPr>
            <a:xfrm>
              <a:off x="1373667" y="4652016"/>
              <a:ext cx="5070541" cy="369332"/>
            </a:xfrm>
            <a:prstGeom prst="rect">
              <a:avLst/>
            </a:prstGeom>
          </p:spPr>
          <p:txBody>
            <a:bodyPr wrap="square">
              <a:sp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defRPr/>
              </a:pPr>
              <a:r>
                <a:rPr lang="en-GB" sz="1800" dirty="0">
                  <a:solidFill>
                    <a:schemeClr val="bg2"/>
                  </a:solidFill>
                </a:rPr>
                <a:t>To </a:t>
              </a:r>
              <a:r>
                <a:rPr lang="en-GB" sz="1800" b="1" dirty="0" smtClean="0">
                  <a:solidFill>
                    <a:schemeClr val="bg2"/>
                  </a:solidFill>
                </a:rPr>
                <a:t>draw key conclusions </a:t>
              </a:r>
              <a:r>
                <a:rPr lang="en-GB" sz="1800" dirty="0" smtClean="0">
                  <a:solidFill>
                    <a:schemeClr val="bg2"/>
                  </a:solidFill>
                </a:rPr>
                <a:t>for </a:t>
              </a:r>
              <a:r>
                <a:rPr lang="en-GB" sz="1800" dirty="0">
                  <a:solidFill>
                    <a:schemeClr val="bg2"/>
                  </a:solidFill>
                </a:rPr>
                <a:t>Member States.</a:t>
              </a:r>
            </a:p>
          </p:txBody>
        </p:sp>
      </p:grpSp>
    </p:spTree>
    <p:extLst>
      <p:ext uri="{BB962C8B-B14F-4D97-AF65-F5344CB8AC3E}">
        <p14:creationId xmlns:p14="http://schemas.microsoft.com/office/powerpoint/2010/main" val="30225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Methodology</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6</a:t>
            </a:fld>
            <a:endParaRPr lang="en-GB" dirty="0"/>
          </a:p>
        </p:txBody>
      </p:sp>
      <p:grpSp>
        <p:nvGrpSpPr>
          <p:cNvPr id="7" name="Group 6"/>
          <p:cNvGrpSpPr/>
          <p:nvPr/>
        </p:nvGrpSpPr>
        <p:grpSpPr>
          <a:xfrm>
            <a:off x="388681" y="4617280"/>
            <a:ext cx="8726459" cy="1332000"/>
            <a:chOff x="388681" y="4833304"/>
            <a:chExt cx="8726459" cy="1332000"/>
          </a:xfrm>
        </p:grpSpPr>
        <p:sp>
          <p:nvSpPr>
            <p:cNvPr id="10" name="Rectangle 12"/>
            <p:cNvSpPr>
              <a:spLocks noChangeArrowheads="1"/>
            </p:cNvSpPr>
            <p:nvPr/>
          </p:nvSpPr>
          <p:spPr bwMode="gray">
            <a:xfrm>
              <a:off x="3535140" y="4833304"/>
              <a:ext cx="5580000" cy="1332000"/>
            </a:xfrm>
            <a:prstGeom prst="rect">
              <a:avLst/>
            </a:prstGeom>
            <a:noFill/>
            <a:ln w="9525">
              <a:solidFill>
                <a:schemeClr val="accent3"/>
              </a:solidFill>
              <a:miter lim="800000"/>
              <a:headEnd/>
              <a:tailEnd/>
            </a:ln>
            <a:effectLst/>
          </p:spPr>
          <p:txBody>
            <a:bodyPr lIns="108000" tIns="108000" rIns="144000" bIns="72000" anchor="ctr"/>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285750" lvl="2" indent="-285750">
                <a:buClr>
                  <a:srgbClr val="FF0000"/>
                </a:buClr>
                <a:buFont typeface="Wingdings" panose="05000000000000000000" pitchFamily="2" charset="2"/>
                <a:buChar char="Ø"/>
              </a:pPr>
              <a:r>
                <a:rPr lang="en-GB" altLang="de-DE" sz="1400" dirty="0" smtClean="0">
                  <a:solidFill>
                    <a:schemeClr val="bg2"/>
                  </a:solidFill>
                  <a:latin typeface="+mn-lt"/>
                  <a:cs typeface="+mn-cs"/>
                </a:rPr>
                <a:t>Case studies on Luxembourg, Austria </a:t>
              </a:r>
              <a:r>
                <a:rPr lang="en-GB" altLang="de-DE" sz="1400" dirty="0">
                  <a:solidFill>
                    <a:schemeClr val="bg2"/>
                  </a:solidFill>
                  <a:latin typeface="+mn-lt"/>
                  <a:cs typeface="+mn-cs"/>
                </a:rPr>
                <a:t>and </a:t>
              </a:r>
              <a:r>
                <a:rPr lang="en-GB" altLang="de-DE" sz="1400" dirty="0" smtClean="0">
                  <a:solidFill>
                    <a:schemeClr val="bg2"/>
                  </a:solidFill>
                  <a:latin typeface="+mn-lt"/>
                  <a:cs typeface="+mn-cs"/>
                </a:rPr>
                <a:t>Estonia.</a:t>
              </a:r>
            </a:p>
            <a:p>
              <a:pPr marL="285750" lvl="2" indent="-285750">
                <a:buClr>
                  <a:srgbClr val="FF0000"/>
                </a:buClr>
                <a:buFont typeface="Wingdings" panose="05000000000000000000" pitchFamily="2" charset="2"/>
                <a:buChar char="Ø"/>
              </a:pPr>
              <a:endParaRPr lang="en-GB" altLang="de-DE" sz="1400" dirty="0" smtClean="0">
                <a:solidFill>
                  <a:schemeClr val="bg2"/>
                </a:solidFill>
                <a:latin typeface="+mn-lt"/>
                <a:cs typeface="+mn-cs"/>
              </a:endParaRPr>
            </a:p>
            <a:p>
              <a:pPr marL="285750" lvl="2" indent="-285750">
                <a:buClr>
                  <a:srgbClr val="FF0000"/>
                </a:buClr>
                <a:buFont typeface="Wingdings" panose="05000000000000000000" pitchFamily="2" charset="2"/>
                <a:buChar char="Ø"/>
              </a:pPr>
              <a:r>
                <a:rPr lang="en-US" altLang="de-DE" sz="1400" dirty="0">
                  <a:solidFill>
                    <a:schemeClr val="bg2"/>
                  </a:solidFill>
                  <a:latin typeface="+mn-lt"/>
                </a:rPr>
                <a:t>In-depth </a:t>
              </a:r>
              <a:r>
                <a:rPr lang="en-US" altLang="de-DE" sz="1400" dirty="0" smtClean="0">
                  <a:solidFill>
                    <a:schemeClr val="bg2"/>
                  </a:solidFill>
                  <a:latin typeface="+mn-lt"/>
                </a:rPr>
                <a:t>analysis </a:t>
              </a:r>
              <a:r>
                <a:rPr lang="en-US" altLang="de-DE" sz="1400" dirty="0">
                  <a:solidFill>
                    <a:schemeClr val="bg2"/>
                  </a:solidFill>
                  <a:latin typeface="+mn-lt"/>
                </a:rPr>
                <a:t>on </a:t>
              </a:r>
              <a:r>
                <a:rPr lang="en-US" altLang="de-DE" sz="1400" dirty="0" smtClean="0">
                  <a:solidFill>
                    <a:schemeClr val="bg2"/>
                  </a:solidFill>
                  <a:latin typeface="+mn-lt"/>
                </a:rPr>
                <a:t>MyGuichet for Luxembourg and </a:t>
              </a:r>
              <a:r>
                <a:rPr lang="en-US" altLang="de-DE" sz="1400" dirty="0">
                  <a:solidFill>
                    <a:schemeClr val="bg2"/>
                  </a:solidFill>
                  <a:latin typeface="+mn-lt"/>
                </a:rPr>
                <a:t>data from </a:t>
              </a:r>
              <a:r>
                <a:rPr lang="en-US" altLang="de-DE" sz="1400" dirty="0" smtClean="0">
                  <a:solidFill>
                    <a:schemeClr val="bg2"/>
                  </a:solidFill>
                  <a:latin typeface="+mn-lt"/>
                </a:rPr>
                <a:t>Austria and Estonia </a:t>
              </a:r>
              <a:r>
                <a:rPr lang="en-US" altLang="de-DE" sz="1400" dirty="0">
                  <a:solidFill>
                    <a:schemeClr val="bg2"/>
                  </a:solidFill>
                  <a:latin typeface="+mn-lt"/>
                </a:rPr>
                <a:t>related to specific case studies identified through the online survey</a:t>
              </a:r>
              <a:r>
                <a:rPr lang="en-US" altLang="de-DE" sz="1400" dirty="0" smtClean="0">
                  <a:solidFill>
                    <a:schemeClr val="bg2"/>
                  </a:solidFill>
                  <a:latin typeface="+mn-lt"/>
                </a:rPr>
                <a:t>.</a:t>
              </a:r>
              <a:endParaRPr lang="en-US" altLang="de-DE" sz="4000" dirty="0">
                <a:solidFill>
                  <a:schemeClr val="bg2"/>
                </a:solidFill>
                <a:latin typeface="+mn-lt"/>
              </a:endParaRPr>
            </a:p>
          </p:txBody>
        </p:sp>
        <p:grpSp>
          <p:nvGrpSpPr>
            <p:cNvPr id="2" name="Group 1"/>
            <p:cNvGrpSpPr/>
            <p:nvPr/>
          </p:nvGrpSpPr>
          <p:grpSpPr>
            <a:xfrm>
              <a:off x="388681" y="4944173"/>
              <a:ext cx="3102975" cy="966246"/>
              <a:chOff x="388681" y="4852734"/>
              <a:chExt cx="3102975" cy="966246"/>
            </a:xfrm>
          </p:grpSpPr>
          <p:sp>
            <p:nvSpPr>
              <p:cNvPr id="9" name="AutoShape 9"/>
              <p:cNvSpPr>
                <a:spLocks noChangeArrowheads="1"/>
              </p:cNvSpPr>
              <p:nvPr/>
            </p:nvSpPr>
            <p:spPr bwMode="gray">
              <a:xfrm>
                <a:off x="1475656" y="4867857"/>
                <a:ext cx="2016000" cy="936000"/>
              </a:xfrm>
              <a:prstGeom prst="homePlate">
                <a:avLst>
                  <a:gd name="adj" fmla="val 22287"/>
                </a:avLst>
              </a:prstGeom>
              <a:solidFill>
                <a:srgbClr val="BBD7F8"/>
              </a:solidFill>
              <a:ln w="9525" cap="flat" cmpd="sng" algn="ctr">
                <a:noFill/>
                <a:prstDash val="solid"/>
              </a:ln>
              <a:effectLst>
                <a:outerShdw blurRad="40000" dist="23000" dir="5400000" rotWithShape="0">
                  <a:srgbClr val="000000">
                    <a:alpha val="35000"/>
                  </a:srgbClr>
                </a:outerShdw>
              </a:effectLst>
            </p:spPr>
            <p:txBody>
              <a:bodyPr lIns="72000" rtlCol="0" anchor="ctr"/>
              <a:lstStyle/>
              <a:p>
                <a:pPr defTabSz="457200"/>
                <a:r>
                  <a:rPr lang="en-US" altLang="de-DE" sz="1400" dirty="0">
                    <a:solidFill>
                      <a:srgbClr val="002060"/>
                    </a:solidFill>
                    <a:latin typeface="+mn-lt"/>
                    <a:cs typeface="Arial" charset="0"/>
                  </a:rPr>
                  <a:t>Case </a:t>
                </a:r>
                <a:r>
                  <a:rPr lang="en-US" altLang="de-DE" sz="1400" dirty="0" smtClean="0">
                    <a:solidFill>
                      <a:srgbClr val="002060"/>
                    </a:solidFill>
                    <a:latin typeface="+mn-lt"/>
                    <a:cs typeface="Arial" charset="0"/>
                  </a:rPr>
                  <a:t>studies</a:t>
                </a:r>
                <a:endParaRPr lang="en-US" altLang="de-DE" sz="1400" dirty="0">
                  <a:solidFill>
                    <a:srgbClr val="002060"/>
                  </a:solidFill>
                  <a:latin typeface="+mn-lt"/>
                  <a:cs typeface="Arial" charset="0"/>
                </a:endParaRPr>
              </a:p>
            </p:txBody>
          </p:sp>
          <p:pic>
            <p:nvPicPr>
              <p:cNvPr id="11"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8681" y="4852734"/>
                <a:ext cx="966246" cy="96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9" name="Group 18"/>
          <p:cNvGrpSpPr/>
          <p:nvPr/>
        </p:nvGrpSpPr>
        <p:grpSpPr>
          <a:xfrm>
            <a:off x="123926" y="980728"/>
            <a:ext cx="8991214" cy="1342120"/>
            <a:chOff x="123926" y="1650061"/>
            <a:chExt cx="8991214" cy="1342120"/>
          </a:xfrm>
        </p:grpSpPr>
        <p:sp>
          <p:nvSpPr>
            <p:cNvPr id="13" name="Rectangle 11"/>
            <p:cNvSpPr>
              <a:spLocks noChangeArrowheads="1"/>
            </p:cNvSpPr>
            <p:nvPr/>
          </p:nvSpPr>
          <p:spPr bwMode="gray">
            <a:xfrm>
              <a:off x="3535140" y="1650061"/>
              <a:ext cx="5580000" cy="1214293"/>
            </a:xfrm>
            <a:prstGeom prst="rect">
              <a:avLst/>
            </a:prstGeom>
            <a:noFill/>
            <a:ln w="9525">
              <a:solidFill>
                <a:schemeClr val="accent3"/>
              </a:solidFill>
              <a:miter lim="800000"/>
              <a:headEnd/>
              <a:tailEnd/>
            </a:ln>
            <a:effectLst/>
          </p:spPr>
          <p:txBody>
            <a:bodyPr lIns="108000" tIns="108000" rIns="144000" bIns="72000" anchor="ctr"/>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285750" lvl="2" indent="-285750">
                <a:buClr>
                  <a:srgbClr val="FF0000"/>
                </a:buClr>
                <a:buFont typeface="Wingdings" panose="05000000000000000000" pitchFamily="2" charset="2"/>
                <a:buChar char="Ø"/>
              </a:pPr>
              <a:r>
                <a:rPr lang="en-US" altLang="de-DE" sz="1400" dirty="0" smtClean="0">
                  <a:solidFill>
                    <a:schemeClr val="bg2"/>
                  </a:solidFill>
                  <a:latin typeface="+mn-lt"/>
                  <a:cs typeface="+mn-cs"/>
                </a:rPr>
                <a:t>In-depth </a:t>
              </a:r>
              <a:r>
                <a:rPr lang="en-US" altLang="de-DE" sz="1400" b="1" dirty="0" smtClean="0">
                  <a:solidFill>
                    <a:schemeClr val="bg2"/>
                  </a:solidFill>
                  <a:latin typeface="+mn-lt"/>
                  <a:cs typeface="+mn-cs"/>
                </a:rPr>
                <a:t>analysis of studies </a:t>
              </a:r>
              <a:r>
                <a:rPr lang="en-US" altLang="de-DE" sz="1400" dirty="0" smtClean="0">
                  <a:solidFill>
                    <a:schemeClr val="bg2"/>
                  </a:solidFill>
                  <a:latin typeface="+mn-lt"/>
                  <a:cs typeface="+mn-cs"/>
                </a:rPr>
                <a:t>produced by the Commission (e.g. Study on eGovernment and the reduction of administrative burden).</a:t>
              </a:r>
            </a:p>
          </p:txBody>
        </p:sp>
        <p:grpSp>
          <p:nvGrpSpPr>
            <p:cNvPr id="6" name="Group 5"/>
            <p:cNvGrpSpPr/>
            <p:nvPr/>
          </p:nvGrpSpPr>
          <p:grpSpPr>
            <a:xfrm>
              <a:off x="123926" y="1800528"/>
              <a:ext cx="3367731" cy="1191653"/>
              <a:chOff x="123926" y="1725294"/>
              <a:chExt cx="3367731" cy="1191653"/>
            </a:xfrm>
          </p:grpSpPr>
          <p:sp>
            <p:nvSpPr>
              <p:cNvPr id="12" name="AutoShape 8"/>
              <p:cNvSpPr>
                <a:spLocks noChangeArrowheads="1"/>
              </p:cNvSpPr>
              <p:nvPr/>
            </p:nvSpPr>
            <p:spPr bwMode="gray">
              <a:xfrm>
                <a:off x="1475657" y="1853120"/>
                <a:ext cx="2016000" cy="936000"/>
              </a:xfrm>
              <a:prstGeom prst="homePlate">
                <a:avLst>
                  <a:gd name="adj" fmla="val 22260"/>
                </a:avLst>
              </a:prstGeom>
              <a:solidFill>
                <a:schemeClr val="accent1">
                  <a:lumMod val="75000"/>
                </a:schemeClr>
              </a:solidFill>
              <a:ln w="19050">
                <a:noFill/>
                <a:miter lim="800000"/>
                <a:headEnd/>
                <a:tailEnd/>
              </a:ln>
              <a:effectLst/>
            </p:spPr>
            <p:txBody>
              <a:bodyPr lIns="72000" tIns="0" rIns="0" bIns="0" anchor="ctr"/>
              <a:lstStyle/>
              <a:p>
                <a:pPr defTabSz="801688" eaLnBrk="0" hangingPunct="0"/>
                <a:r>
                  <a:rPr lang="en-US" altLang="de-DE" sz="1400" b="1" dirty="0">
                    <a:solidFill>
                      <a:srgbClr val="FFFFFF"/>
                    </a:solidFill>
                    <a:latin typeface="+mn-lt"/>
                    <a:cs typeface="Arial" charset="0"/>
                  </a:rPr>
                  <a:t>Desk Research</a:t>
                </a:r>
              </a:p>
            </p:txBody>
          </p:sp>
          <p:pic>
            <p:nvPicPr>
              <p:cNvPr id="1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26" y="1725294"/>
                <a:ext cx="1191653" cy="119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8" name="Group 17"/>
          <p:cNvGrpSpPr/>
          <p:nvPr/>
        </p:nvGrpSpPr>
        <p:grpSpPr>
          <a:xfrm>
            <a:off x="180819" y="2817080"/>
            <a:ext cx="8934321" cy="1332000"/>
            <a:chOff x="180819" y="3290526"/>
            <a:chExt cx="8934321" cy="1332000"/>
          </a:xfrm>
        </p:grpSpPr>
        <p:sp>
          <p:nvSpPr>
            <p:cNvPr id="16" name="Rectangle 13"/>
            <p:cNvSpPr>
              <a:spLocks noChangeArrowheads="1"/>
            </p:cNvSpPr>
            <p:nvPr/>
          </p:nvSpPr>
          <p:spPr bwMode="gray">
            <a:xfrm>
              <a:off x="3535140" y="3290526"/>
              <a:ext cx="5580000" cy="1332000"/>
            </a:xfrm>
            <a:prstGeom prst="rect">
              <a:avLst/>
            </a:prstGeom>
            <a:noFill/>
            <a:ln w="9525">
              <a:solidFill>
                <a:schemeClr val="accent3"/>
              </a:solidFill>
              <a:miter lim="800000"/>
              <a:headEnd/>
              <a:tailEnd/>
            </a:ln>
            <a:effectLst/>
          </p:spPr>
          <p:txBody>
            <a:bodyPr lIns="108000" tIns="108000" rIns="144000" bIns="72000" anchor="ctr"/>
            <a:lstStyle>
              <a:lvl1pPr marL="190500" indent="-190500">
                <a:defRPr>
                  <a:solidFill>
                    <a:schemeClr val="tx1"/>
                  </a:solidFill>
                  <a:latin typeface="Arial" charset="0"/>
                  <a:cs typeface="Arial" charset="0"/>
                </a:defRPr>
              </a:lvl1pPr>
              <a:lvl2pPr marL="381000" indent="-188913">
                <a:defRPr>
                  <a:solidFill>
                    <a:schemeClr val="tx1"/>
                  </a:solidFill>
                  <a:latin typeface="Arial" charset="0"/>
                  <a:cs typeface="Arial" charset="0"/>
                </a:defRPr>
              </a:lvl2pPr>
              <a:lvl3pPr marL="561975" indent="-179388">
                <a:defRPr>
                  <a:solidFill>
                    <a:schemeClr val="tx1"/>
                  </a:solidFill>
                  <a:latin typeface="Arial" charset="0"/>
                  <a:cs typeface="Arial" charset="0"/>
                </a:defRPr>
              </a:lvl3pPr>
              <a:lvl4pPr marL="768350" indent="-204788">
                <a:defRPr>
                  <a:solidFill>
                    <a:schemeClr val="tx1"/>
                  </a:solidFill>
                  <a:latin typeface="Arial" charset="0"/>
                  <a:cs typeface="Arial" charset="0"/>
                </a:defRPr>
              </a:lvl4pPr>
              <a:lvl5pPr marL="754063" indent="128588">
                <a:defRPr>
                  <a:solidFill>
                    <a:schemeClr val="tx1"/>
                  </a:solidFill>
                  <a:latin typeface="Arial" charset="0"/>
                  <a:cs typeface="Arial" charset="0"/>
                </a:defRPr>
              </a:lvl5pPr>
              <a:lvl6pPr marL="1211263" indent="128588" fontAlgn="base">
                <a:spcBef>
                  <a:spcPct val="0"/>
                </a:spcBef>
                <a:spcAft>
                  <a:spcPct val="0"/>
                </a:spcAft>
                <a:defRPr>
                  <a:solidFill>
                    <a:schemeClr val="tx1"/>
                  </a:solidFill>
                  <a:latin typeface="Arial" charset="0"/>
                  <a:cs typeface="Arial" charset="0"/>
                </a:defRPr>
              </a:lvl6pPr>
              <a:lvl7pPr marL="1668463" indent="128588" fontAlgn="base">
                <a:spcBef>
                  <a:spcPct val="0"/>
                </a:spcBef>
                <a:spcAft>
                  <a:spcPct val="0"/>
                </a:spcAft>
                <a:defRPr>
                  <a:solidFill>
                    <a:schemeClr val="tx1"/>
                  </a:solidFill>
                  <a:latin typeface="Arial" charset="0"/>
                  <a:cs typeface="Arial" charset="0"/>
                </a:defRPr>
              </a:lvl7pPr>
              <a:lvl8pPr marL="2125663" indent="128588" fontAlgn="base">
                <a:spcBef>
                  <a:spcPct val="0"/>
                </a:spcBef>
                <a:spcAft>
                  <a:spcPct val="0"/>
                </a:spcAft>
                <a:defRPr>
                  <a:solidFill>
                    <a:schemeClr val="tx1"/>
                  </a:solidFill>
                  <a:latin typeface="Arial" charset="0"/>
                  <a:cs typeface="Arial" charset="0"/>
                </a:defRPr>
              </a:lvl8pPr>
              <a:lvl9pPr marL="2582863" indent="128588" fontAlgn="base">
                <a:spcBef>
                  <a:spcPct val="0"/>
                </a:spcBef>
                <a:spcAft>
                  <a:spcPct val="0"/>
                </a:spcAft>
                <a:defRPr>
                  <a:solidFill>
                    <a:schemeClr val="tx1"/>
                  </a:solidFill>
                  <a:latin typeface="Arial" charset="0"/>
                  <a:cs typeface="Arial" charset="0"/>
                </a:defRPr>
              </a:lvl9pPr>
            </a:lstStyle>
            <a:p>
              <a:pPr marL="285750" lvl="2" indent="-285750">
                <a:buClr>
                  <a:srgbClr val="FF0000"/>
                </a:buClr>
                <a:buFont typeface="Wingdings" panose="05000000000000000000" pitchFamily="2" charset="2"/>
                <a:buChar char="Ø"/>
              </a:pPr>
              <a:r>
                <a:rPr lang="en-GB" altLang="de-DE" sz="1400" dirty="0" smtClean="0">
                  <a:solidFill>
                    <a:schemeClr val="bg2"/>
                  </a:solidFill>
                  <a:latin typeface="+mn-lt"/>
                  <a:cs typeface="+mn-cs"/>
                </a:rPr>
                <a:t>To </a:t>
              </a:r>
              <a:r>
                <a:rPr lang="en-GB" altLang="de-DE" sz="1400" dirty="0">
                  <a:solidFill>
                    <a:schemeClr val="bg2"/>
                  </a:solidFill>
                  <a:latin typeface="+mn-lt"/>
                  <a:cs typeface="+mn-cs"/>
                </a:rPr>
                <a:t>collect </a:t>
              </a:r>
              <a:r>
                <a:rPr lang="en-GB" altLang="de-DE" sz="1400" b="1" dirty="0">
                  <a:solidFill>
                    <a:schemeClr val="bg2"/>
                  </a:solidFill>
                  <a:latin typeface="+mn-lt"/>
                  <a:cs typeface="+mn-cs"/>
                </a:rPr>
                <a:t>views on </a:t>
              </a:r>
              <a:r>
                <a:rPr lang="en-GB" altLang="de-DE" sz="1400" b="1" dirty="0" smtClean="0">
                  <a:solidFill>
                    <a:schemeClr val="bg2"/>
                  </a:solidFill>
                  <a:latin typeface="+mn-lt"/>
                  <a:cs typeface="+mn-cs"/>
                </a:rPr>
                <a:t>the </a:t>
              </a:r>
              <a:r>
                <a:rPr lang="en-GB" altLang="de-DE" sz="1400" b="1" dirty="0">
                  <a:solidFill>
                    <a:schemeClr val="bg2"/>
                  </a:solidFill>
                  <a:latin typeface="+mn-lt"/>
                  <a:cs typeface="+mn-cs"/>
                </a:rPr>
                <a:t>main challenges </a:t>
              </a:r>
              <a:r>
                <a:rPr lang="en-GB" altLang="de-DE" sz="1400" dirty="0">
                  <a:solidFill>
                    <a:schemeClr val="bg2"/>
                  </a:solidFill>
                  <a:latin typeface="+mn-lt"/>
                  <a:cs typeface="+mn-cs"/>
                </a:rPr>
                <a:t>related to security policies and data protection as well as on </a:t>
              </a:r>
              <a:r>
                <a:rPr lang="en-GB" altLang="de-DE" sz="1400" b="1" dirty="0">
                  <a:solidFill>
                    <a:schemeClr val="bg2"/>
                  </a:solidFill>
                  <a:latin typeface="+mn-lt"/>
                  <a:cs typeface="+mn-cs"/>
                </a:rPr>
                <a:t>specific measures and best practices </a:t>
              </a:r>
              <a:r>
                <a:rPr lang="en-GB" altLang="de-DE" sz="1400" dirty="0">
                  <a:solidFill>
                    <a:schemeClr val="bg2"/>
                  </a:solidFill>
                  <a:latin typeface="+mn-lt"/>
                  <a:cs typeface="+mn-cs"/>
                </a:rPr>
                <a:t>from EU Member States and other European countries. </a:t>
              </a:r>
            </a:p>
            <a:p>
              <a:pPr marL="285750" lvl="2" indent="-285750">
                <a:buClr>
                  <a:srgbClr val="FF0000"/>
                </a:buClr>
                <a:buFont typeface="Wingdings" panose="05000000000000000000" pitchFamily="2" charset="2"/>
                <a:buChar char="Ø"/>
              </a:pPr>
              <a:r>
                <a:rPr lang="en-US" altLang="de-DE" sz="1400" dirty="0" smtClean="0">
                  <a:solidFill>
                    <a:schemeClr val="bg2"/>
                  </a:solidFill>
                  <a:latin typeface="+mn-lt"/>
                  <a:cs typeface="+mn-cs"/>
                </a:rPr>
                <a:t>Of </a:t>
              </a:r>
              <a:r>
                <a:rPr lang="en-US" altLang="de-DE" sz="1400" dirty="0">
                  <a:solidFill>
                    <a:schemeClr val="bg2"/>
                  </a:solidFill>
                  <a:latin typeface="+mn-lt"/>
                  <a:cs typeface="+mn-cs"/>
                </a:rPr>
                <a:t>a total of 33 countries invited to respond </a:t>
              </a:r>
              <a:r>
                <a:rPr lang="en-GB" altLang="de-DE" sz="1400" dirty="0" smtClean="0">
                  <a:solidFill>
                    <a:schemeClr val="bg2"/>
                  </a:solidFill>
                  <a:latin typeface="+mn-lt"/>
                  <a:cs typeface="+mn-cs"/>
                </a:rPr>
                <a:t>to the survey, we received 27 answers from the following 25 countries (21 EU Member States) : AT, BE, BG, CH, CY, CZ, EE, EL, ES, HR, HU, IE, IS, IT, LV, LU, MT, NL, NO, PT, RO, SI, SK, TR, UK.</a:t>
              </a:r>
              <a:endParaRPr lang="en-GB" altLang="de-DE" sz="1400" dirty="0">
                <a:solidFill>
                  <a:schemeClr val="bg2"/>
                </a:solidFill>
                <a:latin typeface="+mn-lt"/>
                <a:cs typeface="+mn-cs"/>
              </a:endParaRPr>
            </a:p>
          </p:txBody>
        </p:sp>
        <p:grpSp>
          <p:nvGrpSpPr>
            <p:cNvPr id="4" name="Group 3"/>
            <p:cNvGrpSpPr/>
            <p:nvPr/>
          </p:nvGrpSpPr>
          <p:grpSpPr>
            <a:xfrm>
              <a:off x="180819" y="3429869"/>
              <a:ext cx="3310837" cy="981010"/>
              <a:chOff x="180819" y="3342121"/>
              <a:chExt cx="3310837" cy="981010"/>
            </a:xfrm>
          </p:grpSpPr>
          <p:sp>
            <p:nvSpPr>
              <p:cNvPr id="15" name="AutoShape 10"/>
              <p:cNvSpPr>
                <a:spLocks noChangeArrowheads="1"/>
              </p:cNvSpPr>
              <p:nvPr/>
            </p:nvSpPr>
            <p:spPr bwMode="gray">
              <a:xfrm>
                <a:off x="1475656" y="3364626"/>
                <a:ext cx="2016000" cy="936000"/>
              </a:xfrm>
              <a:prstGeom prst="homePlate">
                <a:avLst>
                  <a:gd name="adj" fmla="val 22260"/>
                </a:avLst>
              </a:prstGeom>
              <a:solidFill>
                <a:srgbClr val="1466C5"/>
              </a:solidFill>
              <a:ln w="9525" cap="flat" cmpd="sng" algn="ctr">
                <a:noFill/>
                <a:prstDash val="solid"/>
              </a:ln>
              <a:effectLst>
                <a:outerShdw blurRad="40000" dist="23000" dir="5400000" rotWithShape="0">
                  <a:srgbClr val="000000">
                    <a:alpha val="35000"/>
                  </a:srgbClr>
                </a:outerShdw>
              </a:effectLst>
            </p:spPr>
            <p:txBody>
              <a:bodyPr lIns="72000" rtlCol="0" anchor="ctr"/>
              <a:lstStyle/>
              <a:p>
                <a:pPr defTabSz="457200"/>
                <a:r>
                  <a:rPr lang="en-US" altLang="de-DE" sz="1400" b="1" dirty="0">
                    <a:solidFill>
                      <a:srgbClr val="FFFFFF"/>
                    </a:solidFill>
                    <a:latin typeface="+mn-lt"/>
                    <a:cs typeface="Arial" charset="0"/>
                  </a:rPr>
                  <a:t>On-line </a:t>
                </a:r>
                <a:r>
                  <a:rPr lang="en-US" altLang="de-DE" sz="1400" b="1" dirty="0" smtClean="0">
                    <a:solidFill>
                      <a:srgbClr val="FFFFFF"/>
                    </a:solidFill>
                    <a:latin typeface="+mn-lt"/>
                    <a:cs typeface="Arial" charset="0"/>
                  </a:rPr>
                  <a:t>Survey</a:t>
                </a:r>
                <a:endParaRPr lang="en-US" altLang="de-DE" sz="1400" b="1" dirty="0">
                  <a:solidFill>
                    <a:srgbClr val="FFFFFF"/>
                  </a:solidFill>
                  <a:latin typeface="+mn-lt"/>
                  <a:cs typeface="Arial" charset="0"/>
                </a:endParaRPr>
              </a:p>
            </p:txBody>
          </p:sp>
          <p:pic>
            <p:nvPicPr>
              <p:cNvPr id="17" name="Picture 17"/>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0819" y="3342121"/>
                <a:ext cx="1077863" cy="98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8974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4122032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7</a:t>
            </a:fld>
            <a:endParaRPr lang="en-GB" dirty="0"/>
          </a:p>
        </p:txBody>
      </p:sp>
      <p:sp>
        <p:nvSpPr>
          <p:cNvPr id="4" name="TextBox 3"/>
          <p:cNvSpPr txBox="1"/>
          <p:nvPr/>
        </p:nvSpPr>
        <p:spPr>
          <a:xfrm>
            <a:off x="107951" y="908720"/>
            <a:ext cx="8928100" cy="369332"/>
          </a:xfrm>
          <a:prstGeom prst="rect">
            <a:avLst/>
          </a:prstGeom>
          <a:solidFill>
            <a:srgbClr val="5496D4"/>
          </a:solidFill>
        </p:spPr>
        <p:txBody>
          <a:bodyPr wrap="square" rtlCol="0">
            <a:spAutoFit/>
          </a:bodyPr>
          <a:lstStyle/>
          <a:p>
            <a:r>
              <a:rPr lang="en-GB" b="1" dirty="0" smtClean="0">
                <a:solidFill>
                  <a:schemeClr val="bg1"/>
                </a:solidFill>
                <a:latin typeface="+mn-lt"/>
              </a:rPr>
              <a:t>Has your country started to </a:t>
            </a:r>
            <a:r>
              <a:rPr lang="en-GB" b="1" dirty="0">
                <a:solidFill>
                  <a:schemeClr val="bg1"/>
                </a:solidFill>
                <a:latin typeface="+mn-lt"/>
              </a:rPr>
              <a:t>implement the </a:t>
            </a:r>
            <a:r>
              <a:rPr lang="en-GB" b="1" dirty="0" smtClean="0">
                <a:solidFill>
                  <a:schemeClr val="bg1"/>
                </a:solidFill>
                <a:latin typeface="+mn-lt"/>
              </a:rPr>
              <a:t>OOP?</a:t>
            </a:r>
          </a:p>
        </p:txBody>
      </p:sp>
      <p:grpSp>
        <p:nvGrpSpPr>
          <p:cNvPr id="107" name="Group 106"/>
          <p:cNvGrpSpPr/>
          <p:nvPr/>
        </p:nvGrpSpPr>
        <p:grpSpPr>
          <a:xfrm>
            <a:off x="3563888" y="1412776"/>
            <a:ext cx="5466394" cy="4541815"/>
            <a:chOff x="3428590" y="1928130"/>
            <a:chExt cx="5466394" cy="4541815"/>
          </a:xfrm>
        </p:grpSpPr>
        <p:grpSp>
          <p:nvGrpSpPr>
            <p:cNvPr id="108" name="Country Europe (shapes)"/>
            <p:cNvGrpSpPr/>
            <p:nvPr/>
          </p:nvGrpSpPr>
          <p:grpSpPr>
            <a:xfrm>
              <a:off x="3428590" y="1928130"/>
              <a:ext cx="5466394" cy="4460169"/>
              <a:chOff x="2684463" y="1143000"/>
              <a:chExt cx="6015037" cy="4991100"/>
            </a:xfrm>
            <a:solidFill>
              <a:srgbClr val="B5B5B5">
                <a:lumMod val="40000"/>
                <a:lumOff val="60000"/>
              </a:srgbClr>
            </a:solidFill>
            <a:effectLst>
              <a:outerShdw blurRad="50800" dist="38100" dir="2700000" algn="tl" rotWithShape="0">
                <a:prstClr val="black">
                  <a:alpha val="40000"/>
                </a:prstClr>
              </a:outerShdw>
            </a:effectLst>
          </p:grpSpPr>
          <p:sp>
            <p:nvSpPr>
              <p:cNvPr id="144" name="Turkey" descr="© INSCALE GmbH, 05.05.2010&#10;http://www.presentationload.com/"/>
              <p:cNvSpPr>
                <a:spLocks noEditPoints="1"/>
              </p:cNvSpPr>
              <p:nvPr/>
            </p:nvSpPr>
            <p:spPr bwMode="auto">
              <a:xfrm>
                <a:off x="6521450" y="4591050"/>
                <a:ext cx="2178050" cy="121920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5" name="Switzerland" descr="© INSCALE GmbH, 05.05.2010&#10;http://www.presentationload.com/"/>
              <p:cNvSpPr>
                <a:spLocks/>
              </p:cNvSpPr>
              <p:nvPr/>
            </p:nvSpPr>
            <p:spPr bwMode="auto">
              <a:xfrm>
                <a:off x="4438650" y="4432300"/>
                <a:ext cx="442912" cy="274637"/>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6" name="Sweden" descr="© INSCALE GmbH, 05.05.2010&#10;http://www.presentationload.com/"/>
              <p:cNvSpPr>
                <a:spLocks noEditPoints="1"/>
              </p:cNvSpPr>
              <p:nvPr/>
            </p:nvSpPr>
            <p:spPr bwMode="auto">
              <a:xfrm>
                <a:off x="4957763" y="1476375"/>
                <a:ext cx="779462" cy="1914525"/>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7" name="Spain" descr="© INSCALE GmbH, 05.05.2010&#10;http://www.presentationload.com/"/>
              <p:cNvSpPr>
                <a:spLocks noEditPoints="1"/>
              </p:cNvSpPr>
              <p:nvPr/>
            </p:nvSpPr>
            <p:spPr bwMode="auto">
              <a:xfrm>
                <a:off x="2852738" y="4773613"/>
                <a:ext cx="1344612" cy="1111250"/>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8" name="Slovenia" descr="© INSCALE GmbH, 05.05.2010&#10;http://www.presentationload.com/"/>
              <p:cNvSpPr>
                <a:spLocks/>
              </p:cNvSpPr>
              <p:nvPr/>
            </p:nvSpPr>
            <p:spPr bwMode="auto">
              <a:xfrm>
                <a:off x="5165725" y="4545013"/>
                <a:ext cx="307975" cy="21748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9" name="Slovakia" descr="© INSCALE GmbH, 05.05.2010&#10;http://www.presentationload.com/"/>
              <p:cNvSpPr>
                <a:spLocks/>
              </p:cNvSpPr>
              <p:nvPr/>
            </p:nvSpPr>
            <p:spPr bwMode="auto">
              <a:xfrm>
                <a:off x="5483225" y="4140200"/>
                <a:ext cx="523875" cy="277812"/>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0" name="Serbia" descr="© INSCALE GmbH, 05.05.2010&#10;http://www.presentationload.com/"/>
              <p:cNvSpPr>
                <a:spLocks/>
              </p:cNvSpPr>
              <p:nvPr/>
            </p:nvSpPr>
            <p:spPr bwMode="auto">
              <a:xfrm>
                <a:off x="5708650" y="4608513"/>
                <a:ext cx="463550" cy="525041"/>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1" name="Russia" descr="© INSCALE GmbH, 05.05.2010&#10;http://www.presentationload.com/"/>
              <p:cNvSpPr>
                <a:spLocks noChangeAspect="1"/>
              </p:cNvSpPr>
              <p:nvPr/>
            </p:nvSpPr>
            <p:spPr bwMode="auto">
              <a:xfrm>
                <a:off x="5670550" y="3346450"/>
                <a:ext cx="249237" cy="136525"/>
              </a:xfrm>
              <a:custGeom>
                <a:avLst/>
                <a:gdLst/>
                <a:ahLst/>
                <a:cxnLst>
                  <a:cxn ang="0">
                    <a:pos x="73" y="18"/>
                  </a:cxn>
                  <a:cxn ang="0">
                    <a:pos x="75" y="13"/>
                  </a:cxn>
                  <a:cxn ang="0">
                    <a:pos x="67" y="7"/>
                  </a:cxn>
                  <a:cxn ang="0">
                    <a:pos x="60" y="7"/>
                  </a:cxn>
                  <a:cxn ang="0">
                    <a:pos x="53" y="9"/>
                  </a:cxn>
                  <a:cxn ang="0">
                    <a:pos x="53" y="7"/>
                  </a:cxn>
                  <a:cxn ang="0">
                    <a:pos x="46" y="6"/>
                  </a:cxn>
                  <a:cxn ang="0">
                    <a:pos x="41" y="4"/>
                  </a:cxn>
                  <a:cxn ang="0">
                    <a:pos x="37" y="5"/>
                  </a:cxn>
                  <a:cxn ang="0">
                    <a:pos x="34" y="2"/>
                  </a:cxn>
                  <a:cxn ang="0">
                    <a:pos x="33" y="5"/>
                  </a:cxn>
                  <a:cxn ang="0">
                    <a:pos x="30" y="5"/>
                  </a:cxn>
                  <a:cxn ang="0">
                    <a:pos x="34" y="16"/>
                  </a:cxn>
                  <a:cxn ang="0">
                    <a:pos x="29" y="19"/>
                  </a:cxn>
                  <a:cxn ang="0">
                    <a:pos x="24" y="19"/>
                  </a:cxn>
                  <a:cxn ang="0">
                    <a:pos x="21" y="18"/>
                  </a:cxn>
                  <a:cxn ang="0">
                    <a:pos x="16" y="19"/>
                  </a:cxn>
                  <a:cxn ang="0">
                    <a:pos x="24" y="7"/>
                  </a:cxn>
                  <a:cxn ang="0">
                    <a:pos x="24" y="5"/>
                  </a:cxn>
                  <a:cxn ang="0">
                    <a:pos x="27" y="1"/>
                  </a:cxn>
                  <a:cxn ang="0">
                    <a:pos x="26" y="0"/>
                  </a:cxn>
                  <a:cxn ang="0">
                    <a:pos x="24" y="1"/>
                  </a:cxn>
                  <a:cxn ang="0">
                    <a:pos x="21" y="7"/>
                  </a:cxn>
                  <a:cxn ang="0">
                    <a:pos x="15" y="16"/>
                  </a:cxn>
                  <a:cxn ang="0">
                    <a:pos x="13" y="18"/>
                  </a:cxn>
                  <a:cxn ang="0">
                    <a:pos x="1" y="20"/>
                  </a:cxn>
                  <a:cxn ang="0">
                    <a:pos x="0" y="24"/>
                  </a:cxn>
                  <a:cxn ang="0">
                    <a:pos x="2" y="26"/>
                  </a:cxn>
                  <a:cxn ang="0">
                    <a:pos x="0" y="34"/>
                  </a:cxn>
                  <a:cxn ang="0">
                    <a:pos x="2" y="34"/>
                  </a:cxn>
                  <a:cxn ang="0">
                    <a:pos x="2" y="32"/>
                  </a:cxn>
                  <a:cxn ang="0">
                    <a:pos x="4" y="31"/>
                  </a:cxn>
                  <a:cxn ang="0">
                    <a:pos x="5" y="33"/>
                  </a:cxn>
                  <a:cxn ang="0">
                    <a:pos x="8" y="30"/>
                  </a:cxn>
                  <a:cxn ang="0">
                    <a:pos x="14" y="31"/>
                  </a:cxn>
                  <a:cxn ang="0">
                    <a:pos x="10" y="32"/>
                  </a:cxn>
                  <a:cxn ang="0">
                    <a:pos x="10" y="34"/>
                  </a:cxn>
                  <a:cxn ang="0">
                    <a:pos x="5" y="37"/>
                  </a:cxn>
                  <a:cxn ang="0">
                    <a:pos x="4" y="36"/>
                  </a:cxn>
                  <a:cxn ang="0">
                    <a:pos x="2" y="42"/>
                  </a:cxn>
                  <a:cxn ang="0">
                    <a:pos x="39" y="42"/>
                  </a:cxn>
                  <a:cxn ang="0">
                    <a:pos x="75" y="36"/>
                  </a:cxn>
                  <a:cxn ang="0">
                    <a:pos x="72" y="25"/>
                  </a:cxn>
                  <a:cxn ang="0">
                    <a:pos x="73" y="18"/>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2" name="Romania" descr="© INSCALE GmbH, 05.05.2010&#10;http://www.presentationload.com/"/>
              <p:cNvSpPr>
                <a:spLocks noEditPoints="1"/>
              </p:cNvSpPr>
              <p:nvPr/>
            </p:nvSpPr>
            <p:spPr bwMode="auto">
              <a:xfrm>
                <a:off x="5838825" y="4219575"/>
                <a:ext cx="955675" cy="679450"/>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3" name="Portugal" descr="© INSCALE GmbH, 05.05.2010&#10;http://www.presentationload.com/"/>
              <p:cNvSpPr>
                <a:spLocks/>
              </p:cNvSpPr>
              <p:nvPr/>
            </p:nvSpPr>
            <p:spPr bwMode="auto">
              <a:xfrm>
                <a:off x="2684463" y="4979988"/>
                <a:ext cx="431800" cy="715962"/>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4" name="Poland" descr="© INSCALE GmbH, 05.05.2010&#10;http://www.presentationload.com/"/>
              <p:cNvSpPr>
                <a:spLocks/>
              </p:cNvSpPr>
              <p:nvPr/>
            </p:nvSpPr>
            <p:spPr bwMode="auto">
              <a:xfrm>
                <a:off x="5195888" y="3438525"/>
                <a:ext cx="917575" cy="757237"/>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5" name="Norway" descr="© INSCALE GmbH, 05.05.2010&#10;http://www.presentationload.com/"/>
              <p:cNvSpPr>
                <a:spLocks noEditPoints="1"/>
              </p:cNvSpPr>
              <p:nvPr/>
            </p:nvSpPr>
            <p:spPr bwMode="auto">
              <a:xfrm>
                <a:off x="4508500" y="1143000"/>
                <a:ext cx="1471612" cy="187325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6" name="Netherlands" descr="© INSCALE GmbH, 05.05.2010&#10;http://www.presentationload.com/"/>
              <p:cNvSpPr>
                <a:spLocks noEditPoints="1"/>
              </p:cNvSpPr>
              <p:nvPr/>
            </p:nvSpPr>
            <p:spPr bwMode="auto">
              <a:xfrm>
                <a:off x="4254500" y="3632200"/>
                <a:ext cx="358775" cy="376237"/>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7" name="Montenegro" descr="© INSCALE GmbH, 05.05.2010&#10;http://www.presentationload.com/"/>
              <p:cNvSpPr>
                <a:spLocks/>
              </p:cNvSpPr>
              <p:nvPr/>
            </p:nvSpPr>
            <p:spPr bwMode="auto">
              <a:xfrm>
                <a:off x="5710238" y="4976813"/>
                <a:ext cx="187325" cy="233362"/>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8" name="Macedonia" descr="© INSCALE GmbH, 05.05.2010&#10;http://www.presentationload.com/"/>
              <p:cNvSpPr>
                <a:spLocks/>
              </p:cNvSpPr>
              <p:nvPr/>
            </p:nvSpPr>
            <p:spPr bwMode="auto">
              <a:xfrm>
                <a:off x="5937250" y="5105400"/>
                <a:ext cx="268287" cy="225425"/>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9" name="Malta" descr="© INSCALE GmbH, 05.05.2010&#10;http://www.presentationload.com/"/>
              <p:cNvSpPr>
                <a:spLocks noEditPoints="1"/>
              </p:cNvSpPr>
              <p:nvPr/>
            </p:nvSpPr>
            <p:spPr bwMode="auto">
              <a:xfrm>
                <a:off x="5295900" y="6042026"/>
                <a:ext cx="134893" cy="92074"/>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3" name="Luxembourg" descr="© INSCALE GmbH, 05.05.2010&#10;http://www.presentationload.com/"/>
              <p:cNvSpPr>
                <a:spLocks/>
              </p:cNvSpPr>
              <p:nvPr/>
            </p:nvSpPr>
            <p:spPr bwMode="auto">
              <a:xfrm>
                <a:off x="4456113" y="4092575"/>
                <a:ext cx="74612" cy="106362"/>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5" name="Lithonia" descr="© INSCALE GmbH, 05.05.2010&#10;http://www.presentationload.com/"/>
              <p:cNvSpPr>
                <a:spLocks/>
              </p:cNvSpPr>
              <p:nvPr/>
            </p:nvSpPr>
            <p:spPr bwMode="auto">
              <a:xfrm>
                <a:off x="5737225" y="3146425"/>
                <a:ext cx="473075" cy="357187"/>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6" name="Latvia" descr="© INSCALE GmbH, 05.05.2010&#10;http://www.presentationload.com/"/>
              <p:cNvSpPr>
                <a:spLocks/>
              </p:cNvSpPr>
              <p:nvPr/>
            </p:nvSpPr>
            <p:spPr bwMode="auto">
              <a:xfrm>
                <a:off x="5726113" y="2919413"/>
                <a:ext cx="568325" cy="3206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8" name="Kosovo" descr="© INSCALE GmbH, 05.05.2010&#10;http://www.presentationload.com/"/>
              <p:cNvSpPr>
                <a:spLocks/>
              </p:cNvSpPr>
              <p:nvPr/>
            </p:nvSpPr>
            <p:spPr bwMode="auto">
              <a:xfrm>
                <a:off x="5858622" y="5005434"/>
                <a:ext cx="199550" cy="204741"/>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0" name="Italy" descr="© INSCALE GmbH, 05.05.2010&#10;http://www.presentationload.com/"/>
              <p:cNvSpPr>
                <a:spLocks noEditPoints="1"/>
              </p:cNvSpPr>
              <p:nvPr/>
            </p:nvSpPr>
            <p:spPr bwMode="auto">
              <a:xfrm>
                <a:off x="4491038" y="4529138"/>
                <a:ext cx="1255712" cy="1443037"/>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3" name="Ireland" descr="© INSCALE GmbH, 05.05.2010&#10;http://www.presentationload.com/"/>
              <p:cNvSpPr>
                <a:spLocks noEditPoints="1"/>
              </p:cNvSpPr>
              <p:nvPr/>
            </p:nvSpPr>
            <p:spPr bwMode="auto">
              <a:xfrm>
                <a:off x="3089275" y="3200400"/>
                <a:ext cx="434975" cy="493712"/>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4" name="Iceland" descr="© INSCALE GmbH, 05.05.2010&#10;http://www.presentationload.com/"/>
              <p:cNvSpPr>
                <a:spLocks noEditPoints="1"/>
              </p:cNvSpPr>
              <p:nvPr/>
            </p:nvSpPr>
            <p:spPr bwMode="auto">
              <a:xfrm>
                <a:off x="2936875" y="1406525"/>
                <a:ext cx="608012" cy="500062"/>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6" name="Hungary" descr="© INSCALE GmbH, 05.05.2010&#10;http://www.presentationload.com/"/>
              <p:cNvSpPr>
                <a:spLocks/>
              </p:cNvSpPr>
              <p:nvPr/>
            </p:nvSpPr>
            <p:spPr bwMode="auto">
              <a:xfrm>
                <a:off x="5429250" y="4264025"/>
                <a:ext cx="639762" cy="427037"/>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7" name="Greece" descr="© INSCALE GmbH, 05.05.2010&#10;http://www.presentationload.com/"/>
              <p:cNvSpPr>
                <a:spLocks noEditPoints="1"/>
              </p:cNvSpPr>
              <p:nvPr/>
            </p:nvSpPr>
            <p:spPr bwMode="auto">
              <a:xfrm>
                <a:off x="5875338" y="5122863"/>
                <a:ext cx="1027112" cy="9620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9" name="Great Britain" descr="© INSCALE GmbH, 05.05.2010&#10;http://www.presentationload.com/"/>
              <p:cNvSpPr>
                <a:spLocks noEditPoints="1"/>
              </p:cNvSpPr>
              <p:nvPr/>
            </p:nvSpPr>
            <p:spPr bwMode="auto">
              <a:xfrm>
                <a:off x="3381375" y="2557463"/>
                <a:ext cx="760412" cy="1425575"/>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0" name="Germany (example: colored)" descr="© INSCALE GmbH, 05.05.2010&#10;http://www.presentationload.com/"/>
              <p:cNvSpPr>
                <a:spLocks noEditPoints="1"/>
              </p:cNvSpPr>
              <p:nvPr/>
            </p:nvSpPr>
            <p:spPr bwMode="auto">
              <a:xfrm>
                <a:off x="4478338" y="3413125"/>
                <a:ext cx="812800" cy="1096962"/>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rgbClr val="FDC795"/>
              </a:solidFill>
              <a:ln w="3175">
                <a:solidFill>
                  <a:sysClr val="window" lastClr="FFFFFF"/>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0" name="France" descr="© INSCALE GmbH, 05.05.2010&#10;http://www.presentationload.com/"/>
              <p:cNvSpPr>
                <a:spLocks noEditPoints="1"/>
              </p:cNvSpPr>
              <p:nvPr/>
            </p:nvSpPr>
            <p:spPr bwMode="auto">
              <a:xfrm>
                <a:off x="3451225" y="3937000"/>
                <a:ext cx="1335087" cy="138747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3" name="Finland" descr="© INSCALE GmbH, 05.05.2010&#10;http://www.presentationload.com/"/>
              <p:cNvSpPr>
                <a:spLocks noEditPoints="1"/>
              </p:cNvSpPr>
              <p:nvPr/>
            </p:nvSpPr>
            <p:spPr bwMode="auto">
              <a:xfrm>
                <a:off x="5473700" y="1279525"/>
                <a:ext cx="814387" cy="1435100"/>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5" name="Faroe Islands" descr="© INSCALE GmbH, 05.05.2010&#10;http://www.presentationload.com/"/>
              <p:cNvSpPr>
                <a:spLocks noEditPoints="1"/>
              </p:cNvSpPr>
              <p:nvPr/>
            </p:nvSpPr>
            <p:spPr bwMode="auto">
              <a:xfrm>
                <a:off x="3732213" y="2273300"/>
                <a:ext cx="109537" cy="131762"/>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6" name="Estonia" descr="© INSCALE GmbH, 05.05.2010&#10;http://www.presentationload.com/"/>
              <p:cNvSpPr>
                <a:spLocks noEditPoints="1"/>
              </p:cNvSpPr>
              <p:nvPr/>
            </p:nvSpPr>
            <p:spPr bwMode="auto">
              <a:xfrm>
                <a:off x="5753100" y="2689225"/>
                <a:ext cx="458787" cy="29051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8" name="Denmark" descr="© INSCALE GmbH, 05.05.2010&#10;http://www.presentationload.com/"/>
              <p:cNvSpPr>
                <a:spLocks noEditPoints="1"/>
              </p:cNvSpPr>
              <p:nvPr/>
            </p:nvSpPr>
            <p:spPr bwMode="auto">
              <a:xfrm>
                <a:off x="4700588" y="3048000"/>
                <a:ext cx="571500" cy="436562"/>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9" name="Cyprus" descr="© INSCALE GmbH, 05.05.2010&#10;http://www.presentationload.com/"/>
              <p:cNvSpPr>
                <a:spLocks/>
              </p:cNvSpPr>
              <p:nvPr/>
            </p:nvSpPr>
            <p:spPr bwMode="auto">
              <a:xfrm>
                <a:off x="7440613" y="5705475"/>
                <a:ext cx="239712" cy="227012"/>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1" name="Czech Republic" descr="© INSCALE GmbH, 05.05.2010&#10;http://www.presentationload.com/"/>
              <p:cNvSpPr>
                <a:spLocks/>
              </p:cNvSpPr>
              <p:nvPr/>
            </p:nvSpPr>
            <p:spPr bwMode="auto">
              <a:xfrm>
                <a:off x="5030788" y="3970338"/>
                <a:ext cx="628650" cy="355600"/>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2" name="Croatia" descr="© INSCALE GmbH, 05.05.2010&#10;http://www.presentationload.com/"/>
              <p:cNvSpPr>
                <a:spLocks noEditPoints="1"/>
              </p:cNvSpPr>
              <p:nvPr/>
            </p:nvSpPr>
            <p:spPr bwMode="auto">
              <a:xfrm>
                <a:off x="5175250" y="4592638"/>
                <a:ext cx="596900" cy="547687"/>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5" name="Bulgaria" descr="© INSCALE GmbH, 05.05.2010&#10;http://www.presentationload.com/"/>
              <p:cNvSpPr>
                <a:spLocks/>
              </p:cNvSpPr>
              <p:nvPr/>
            </p:nvSpPr>
            <p:spPr bwMode="auto">
              <a:xfrm>
                <a:off x="6092825" y="4772025"/>
                <a:ext cx="639762" cy="46513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6" name="Bosnia a. Herzegovina" descr="© INSCALE GmbH, 05.05.2010&#10;http://www.presentationload.com/"/>
              <p:cNvSpPr>
                <a:spLocks/>
              </p:cNvSpPr>
              <p:nvPr/>
            </p:nvSpPr>
            <p:spPr bwMode="auto">
              <a:xfrm>
                <a:off x="5392738" y="4765675"/>
                <a:ext cx="422275" cy="361950"/>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7" name="Belgium" descr="© INSCALE GmbH, 05.05.2010&#10;http://www.presentationload.com/"/>
              <p:cNvSpPr>
                <a:spLocks/>
              </p:cNvSpPr>
              <p:nvPr/>
            </p:nvSpPr>
            <p:spPr bwMode="auto">
              <a:xfrm>
                <a:off x="4183063" y="3900488"/>
                <a:ext cx="341312" cy="282575"/>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8" name="Austria" descr="© INSCALE GmbH, 05.05.2010&#10;http://www.presentationload.com/"/>
              <p:cNvSpPr>
                <a:spLocks/>
              </p:cNvSpPr>
              <p:nvPr/>
            </p:nvSpPr>
            <p:spPr bwMode="auto">
              <a:xfrm>
                <a:off x="4783138" y="4260850"/>
                <a:ext cx="731837" cy="363537"/>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9" name="Albania" descr="© INSCALE GmbH, 05.05.2010&#10;http://www.presentationload.com/"/>
              <p:cNvSpPr>
                <a:spLocks/>
              </p:cNvSpPr>
              <p:nvPr/>
            </p:nvSpPr>
            <p:spPr bwMode="auto">
              <a:xfrm>
                <a:off x="5802313" y="5097463"/>
                <a:ext cx="214312" cy="407987"/>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grpSp>
        <p:sp>
          <p:nvSpPr>
            <p:cNvPr id="110" name="Rectangle 109"/>
            <p:cNvSpPr/>
            <p:nvPr/>
          </p:nvSpPr>
          <p:spPr bwMode="ltGray">
            <a:xfrm>
              <a:off x="5600192" y="503516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SI</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1" name="Rectangle 110"/>
            <p:cNvSpPr/>
            <p:nvPr/>
          </p:nvSpPr>
          <p:spPr bwMode="ltGray">
            <a:xfrm>
              <a:off x="5974881" y="4236315"/>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PL*</a:t>
              </a:r>
            </a:p>
          </p:txBody>
        </p:sp>
        <p:sp>
          <p:nvSpPr>
            <p:cNvPr id="112" name="Rectangle 111"/>
            <p:cNvSpPr/>
            <p:nvPr/>
          </p:nvSpPr>
          <p:spPr bwMode="ltGray">
            <a:xfrm>
              <a:off x="4922392" y="42508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NL</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3" name="Rectangle 112"/>
            <p:cNvSpPr/>
            <p:nvPr/>
          </p:nvSpPr>
          <p:spPr bwMode="ltGray">
            <a:xfrm>
              <a:off x="3927944" y="562826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ES</a:t>
              </a:r>
            </a:p>
          </p:txBody>
        </p:sp>
        <p:sp>
          <p:nvSpPr>
            <p:cNvPr id="114" name="Rectangle 113"/>
            <p:cNvSpPr/>
            <p:nvPr/>
          </p:nvSpPr>
          <p:spPr bwMode="ltGray">
            <a:xfrm>
              <a:off x="6401657" y="360953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LV</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5" name="Rectangle 114"/>
            <p:cNvSpPr/>
            <p:nvPr/>
          </p:nvSpPr>
          <p:spPr bwMode="ltGray">
            <a:xfrm>
              <a:off x="6587961" y="494500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RO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6" name="Rectangle 115"/>
            <p:cNvSpPr/>
            <p:nvPr/>
          </p:nvSpPr>
          <p:spPr bwMode="ltGray">
            <a:xfrm>
              <a:off x="5325297" y="429073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DE*</a:t>
              </a:r>
            </a:p>
          </p:txBody>
        </p:sp>
        <p:sp>
          <p:nvSpPr>
            <p:cNvPr id="117" name="Rectangle 116"/>
            <p:cNvSpPr/>
            <p:nvPr/>
          </p:nvSpPr>
          <p:spPr bwMode="ltGray">
            <a:xfrm>
              <a:off x="5684457" y="4571149"/>
              <a:ext cx="375101" cy="12305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CZ</a:t>
              </a:r>
              <a:endParaRPr lang="en-GB" sz="800" b="0" kern="0" noProof="0" dirty="0" smtClean="0">
                <a:solidFill>
                  <a:srgbClr val="000000"/>
                </a:solidFill>
                <a:latin typeface="Calibri" panose="020F0502020204030204" pitchFamily="34" charset="0"/>
              </a:endParaRPr>
            </a:p>
          </p:txBody>
        </p:sp>
        <p:sp>
          <p:nvSpPr>
            <p:cNvPr id="118" name="Rectangle 117"/>
            <p:cNvSpPr/>
            <p:nvPr/>
          </p:nvSpPr>
          <p:spPr bwMode="ltGray">
            <a:xfrm>
              <a:off x="3889836" y="400781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IE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9" name="Rectangle 118"/>
            <p:cNvSpPr/>
            <p:nvPr/>
          </p:nvSpPr>
          <p:spPr bwMode="ltGray">
            <a:xfrm>
              <a:off x="6248168" y="2895133"/>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FI*</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0" name="Rectangle 119"/>
            <p:cNvSpPr/>
            <p:nvPr/>
          </p:nvSpPr>
          <p:spPr bwMode="ltGray">
            <a:xfrm>
              <a:off x="6610082" y="532930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BG</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1" name="Rectangle 120"/>
            <p:cNvSpPr/>
            <p:nvPr/>
          </p:nvSpPr>
          <p:spPr bwMode="ltGray">
            <a:xfrm>
              <a:off x="5560902" y="3515576"/>
              <a:ext cx="399800" cy="85878"/>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2" name="Rectangle 121"/>
            <p:cNvSpPr/>
            <p:nvPr/>
          </p:nvSpPr>
          <p:spPr bwMode="ltGray">
            <a:xfrm>
              <a:off x="6016312" y="4864423"/>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HU</a:t>
              </a:r>
            </a:p>
          </p:txBody>
        </p:sp>
        <p:sp>
          <p:nvSpPr>
            <p:cNvPr id="123" name="Rectangle 122"/>
            <p:cNvSpPr/>
            <p:nvPr/>
          </p:nvSpPr>
          <p:spPr bwMode="ltGray">
            <a:xfrm>
              <a:off x="5439284" y="538217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IT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4" name="Rectangle 123"/>
            <p:cNvSpPr/>
            <p:nvPr/>
          </p:nvSpPr>
          <p:spPr bwMode="ltGray">
            <a:xfrm>
              <a:off x="4319415" y="419273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UK*</a:t>
              </a:r>
            </a:p>
          </p:txBody>
        </p:sp>
        <p:sp>
          <p:nvSpPr>
            <p:cNvPr id="125" name="Rectangle 124"/>
            <p:cNvSpPr/>
            <p:nvPr/>
          </p:nvSpPr>
          <p:spPr bwMode="ltGray">
            <a:xfrm>
              <a:off x="4794432" y="444948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BE</a:t>
              </a:r>
            </a:p>
          </p:txBody>
        </p:sp>
        <p:sp>
          <p:nvSpPr>
            <p:cNvPr id="126" name="Rectangle 125"/>
            <p:cNvSpPr/>
            <p:nvPr/>
          </p:nvSpPr>
          <p:spPr bwMode="ltGray">
            <a:xfrm>
              <a:off x="4579918" y="4909044"/>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7" name="Rectangle 126"/>
            <p:cNvSpPr/>
            <p:nvPr/>
          </p:nvSpPr>
          <p:spPr bwMode="ltGray">
            <a:xfrm>
              <a:off x="3441765" y="56465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PT</a:t>
              </a:r>
            </a:p>
          </p:txBody>
        </p:sp>
        <p:sp>
          <p:nvSpPr>
            <p:cNvPr id="128" name="Rectangle 127"/>
            <p:cNvSpPr/>
            <p:nvPr/>
          </p:nvSpPr>
          <p:spPr bwMode="ltGray">
            <a:xfrm>
              <a:off x="6037790" y="465433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SK</a:t>
              </a:r>
              <a:endParaRPr lang="en-GB" sz="800" b="0" kern="0" noProof="0" dirty="0" smtClean="0">
                <a:solidFill>
                  <a:srgbClr val="000000"/>
                </a:solidFill>
                <a:latin typeface="Calibri" panose="020F0502020204030204" pitchFamily="34" charset="0"/>
              </a:endParaRPr>
            </a:p>
          </p:txBody>
        </p:sp>
        <p:sp>
          <p:nvSpPr>
            <p:cNvPr id="129" name="Rectangle 128"/>
            <p:cNvSpPr/>
            <p:nvPr/>
          </p:nvSpPr>
          <p:spPr bwMode="ltGray">
            <a:xfrm>
              <a:off x="5263083" y="3800143"/>
              <a:ext cx="388007" cy="100656"/>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DK*</a:t>
              </a:r>
            </a:p>
          </p:txBody>
        </p:sp>
        <p:sp>
          <p:nvSpPr>
            <p:cNvPr id="130" name="Rectangle 129"/>
            <p:cNvSpPr/>
            <p:nvPr/>
          </p:nvSpPr>
          <p:spPr bwMode="ltGray">
            <a:xfrm>
              <a:off x="5699018" y="516115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HR</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1" name="Rectangle 130"/>
            <p:cNvSpPr/>
            <p:nvPr/>
          </p:nvSpPr>
          <p:spPr bwMode="ltGray">
            <a:xfrm>
              <a:off x="6328419" y="3382829"/>
              <a:ext cx="361864"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EE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2" name="Rectangle 131"/>
            <p:cNvSpPr/>
            <p:nvPr/>
          </p:nvSpPr>
          <p:spPr bwMode="ltGray">
            <a:xfrm>
              <a:off x="6273597" y="38068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3" name="Rectangle 132"/>
            <p:cNvSpPr/>
            <p:nvPr/>
          </p:nvSpPr>
          <p:spPr bwMode="ltGray">
            <a:xfrm>
              <a:off x="4898395" y="462844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LU</a:t>
              </a:r>
            </a:p>
          </p:txBody>
        </p:sp>
        <p:sp>
          <p:nvSpPr>
            <p:cNvPr id="134" name="Rectangle 133"/>
            <p:cNvSpPr/>
            <p:nvPr/>
          </p:nvSpPr>
          <p:spPr bwMode="ltGray">
            <a:xfrm>
              <a:off x="7740392" y="608512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CY</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5" name="Rectangle 134"/>
            <p:cNvSpPr/>
            <p:nvPr/>
          </p:nvSpPr>
          <p:spPr bwMode="ltGray">
            <a:xfrm>
              <a:off x="5773683" y="6325945"/>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MT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6" name="Rectangle 135"/>
            <p:cNvSpPr/>
            <p:nvPr/>
          </p:nvSpPr>
          <p:spPr bwMode="ltGray">
            <a:xfrm>
              <a:off x="6409400" y="572650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GR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7" name="Rectangle 136"/>
            <p:cNvSpPr/>
            <p:nvPr/>
          </p:nvSpPr>
          <p:spPr bwMode="ltGray">
            <a:xfrm>
              <a:off x="3808480" y="241155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IS</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8" name="Rectangle 137"/>
            <p:cNvSpPr/>
            <p:nvPr/>
          </p:nvSpPr>
          <p:spPr bwMode="ltGray">
            <a:xfrm>
              <a:off x="7548944" y="555839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TR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9" name="Rectangle 138"/>
            <p:cNvSpPr/>
            <p:nvPr/>
          </p:nvSpPr>
          <p:spPr bwMode="ltGray">
            <a:xfrm>
              <a:off x="5233713" y="319144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noProof="0" dirty="0" smtClean="0">
                  <a:solidFill>
                    <a:srgbClr val="000000"/>
                  </a:solidFill>
                  <a:latin typeface="Calibri" panose="020F0502020204030204" pitchFamily="34" charset="0"/>
                </a:rPr>
                <a:t>NO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0" name="Rectangle 139"/>
            <p:cNvSpPr/>
            <p:nvPr/>
          </p:nvSpPr>
          <p:spPr bwMode="ltGray">
            <a:xfrm>
              <a:off x="5004048" y="49411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CH</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1" name="Rectangle 140"/>
            <p:cNvSpPr/>
            <p:nvPr/>
          </p:nvSpPr>
          <p:spPr bwMode="ltGray">
            <a:xfrm>
              <a:off x="6344807" y="5492049"/>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MK</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2" name="Rectangle 141"/>
            <p:cNvSpPr/>
            <p:nvPr/>
          </p:nvSpPr>
          <p:spPr bwMode="ltGray">
            <a:xfrm>
              <a:off x="5256104" y="4881030"/>
              <a:ext cx="252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LI</a:t>
              </a:r>
            </a:p>
          </p:txBody>
        </p:sp>
        <p:sp>
          <p:nvSpPr>
            <p:cNvPr id="143" name="Rectangle 142"/>
            <p:cNvSpPr/>
            <p:nvPr/>
          </p:nvSpPr>
          <p:spPr bwMode="ltGray">
            <a:xfrm>
              <a:off x="5615724" y="4793662"/>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AT</a:t>
              </a:r>
            </a:p>
          </p:txBody>
        </p:sp>
      </p:grpSp>
      <p:sp>
        <p:nvSpPr>
          <p:cNvPr id="2" name="TextBox 1"/>
          <p:cNvSpPr txBox="1"/>
          <p:nvPr/>
        </p:nvSpPr>
        <p:spPr>
          <a:xfrm>
            <a:off x="4663283" y="6525924"/>
            <a:ext cx="3653133" cy="338554"/>
          </a:xfrm>
          <a:prstGeom prst="rect">
            <a:avLst/>
          </a:prstGeom>
          <a:noFill/>
          <a:ln w="6350">
            <a:noFill/>
          </a:ln>
        </p:spPr>
        <p:txBody>
          <a:bodyPr wrap="square" rtlCol="0">
            <a:spAutoFit/>
          </a:bodyPr>
          <a:lstStyle/>
          <a:p>
            <a:r>
              <a:rPr lang="en-GB" sz="800" dirty="0">
                <a:solidFill>
                  <a:schemeClr val="bg2"/>
                </a:solidFill>
                <a:latin typeface="+mn-lt"/>
              </a:rPr>
              <a:t>Sources: Online questionnaire (KURT SALMON 2015), n=33</a:t>
            </a:r>
          </a:p>
          <a:p>
            <a:r>
              <a:rPr lang="en-GB" sz="800" dirty="0">
                <a:solidFill>
                  <a:schemeClr val="bg2"/>
                </a:solidFill>
                <a:latin typeface="+mn-lt"/>
              </a:rPr>
              <a:t>                </a:t>
            </a:r>
            <a:r>
              <a:rPr lang="en-GB" sz="800" dirty="0" smtClean="0">
                <a:solidFill>
                  <a:schemeClr val="bg2"/>
                </a:solidFill>
                <a:latin typeface="+mn-lt"/>
              </a:rPr>
              <a:t> Study </a:t>
            </a:r>
            <a:r>
              <a:rPr lang="en-GB" sz="800" dirty="0">
                <a:solidFill>
                  <a:schemeClr val="bg2"/>
                </a:solidFill>
                <a:latin typeface="+mn-lt"/>
              </a:rPr>
              <a:t>on Administrative burden reduction (EC 2014)</a:t>
            </a:r>
          </a:p>
        </p:txBody>
      </p:sp>
      <p:sp>
        <p:nvSpPr>
          <p:cNvPr id="94" name="TextBox 93"/>
          <p:cNvSpPr txBox="1"/>
          <p:nvPr/>
        </p:nvSpPr>
        <p:spPr>
          <a:xfrm>
            <a:off x="393714" y="6068035"/>
            <a:ext cx="2882141" cy="677108"/>
          </a:xfrm>
          <a:prstGeom prst="rect">
            <a:avLst/>
          </a:prstGeom>
          <a:noFill/>
        </p:spPr>
        <p:txBody>
          <a:bodyPr wrap="square" lIns="0" rtlCol="0" anchor="t">
            <a:spAutoFit/>
          </a:bodyPr>
          <a:lstStyle/>
          <a:p>
            <a:r>
              <a:rPr lang="en-GB" sz="1100" dirty="0">
                <a:solidFill>
                  <a:schemeClr val="bg2"/>
                </a:solidFill>
                <a:latin typeface="+mn-lt"/>
              </a:rPr>
              <a:t>Secondary data source (Study on Administrative burden reduction (EC 2014</a:t>
            </a:r>
            <a:r>
              <a:rPr lang="en-GB" sz="1100" dirty="0" smtClean="0">
                <a:solidFill>
                  <a:schemeClr val="bg2"/>
                </a:solidFill>
                <a:latin typeface="+mn-lt"/>
              </a:rPr>
              <a:t>))</a:t>
            </a:r>
            <a:endParaRPr lang="en-GB" sz="1100" dirty="0">
              <a:solidFill>
                <a:schemeClr val="bg2"/>
              </a:solidFill>
              <a:latin typeface="+mn-lt"/>
            </a:endParaRPr>
          </a:p>
          <a:p>
            <a:endParaRPr lang="en-GB" sz="1600" dirty="0">
              <a:solidFill>
                <a:schemeClr val="bg2"/>
              </a:solidFill>
              <a:latin typeface="+mn-lt"/>
            </a:endParaRPr>
          </a:p>
        </p:txBody>
      </p:sp>
      <p:sp>
        <p:nvSpPr>
          <p:cNvPr id="96" name="TextBox 95"/>
          <p:cNvSpPr txBox="1"/>
          <p:nvPr/>
        </p:nvSpPr>
        <p:spPr>
          <a:xfrm>
            <a:off x="98643" y="6021288"/>
            <a:ext cx="405634" cy="369332"/>
          </a:xfrm>
          <a:prstGeom prst="rect">
            <a:avLst/>
          </a:prstGeom>
          <a:noFill/>
        </p:spPr>
        <p:txBody>
          <a:bodyPr wrap="square" rtlCol="0" anchor="ctr">
            <a:spAutoFit/>
          </a:bodyPr>
          <a:lstStyle/>
          <a:p>
            <a:r>
              <a:rPr lang="en-GB" dirty="0" smtClean="0">
                <a:solidFill>
                  <a:schemeClr val="accent4"/>
                </a:solidFill>
              </a:rPr>
              <a:t>*</a:t>
            </a:r>
            <a:endParaRPr lang="en-GB" dirty="0">
              <a:solidFill>
                <a:schemeClr val="accent4"/>
              </a:solidFill>
            </a:endParaRPr>
          </a:p>
        </p:txBody>
      </p:sp>
      <p:grpSp>
        <p:nvGrpSpPr>
          <p:cNvPr id="99" name="Group 98"/>
          <p:cNvGrpSpPr/>
          <p:nvPr/>
        </p:nvGrpSpPr>
        <p:grpSpPr>
          <a:xfrm>
            <a:off x="3854399" y="6107343"/>
            <a:ext cx="5175881" cy="273985"/>
            <a:chOff x="717627" y="4407627"/>
            <a:chExt cx="5302036" cy="273985"/>
          </a:xfrm>
        </p:grpSpPr>
        <p:grpSp>
          <p:nvGrpSpPr>
            <p:cNvPr id="100" name="Group 99"/>
            <p:cNvGrpSpPr/>
            <p:nvPr/>
          </p:nvGrpSpPr>
          <p:grpSpPr>
            <a:xfrm>
              <a:off x="717627" y="4407627"/>
              <a:ext cx="2458074" cy="261610"/>
              <a:chOff x="-5214264" y="8505598"/>
              <a:chExt cx="2181541" cy="261610"/>
            </a:xfrm>
          </p:grpSpPr>
          <p:sp>
            <p:nvSpPr>
              <p:cNvPr id="164" name="Rectangle 163"/>
              <p:cNvSpPr/>
              <p:nvPr/>
            </p:nvSpPr>
            <p:spPr>
              <a:xfrm>
                <a:off x="-5214264" y="8571936"/>
                <a:ext cx="241247" cy="13046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67" name="TextBox 166"/>
              <p:cNvSpPr txBox="1"/>
              <p:nvPr/>
            </p:nvSpPr>
            <p:spPr>
              <a:xfrm>
                <a:off x="-4973017" y="8505598"/>
                <a:ext cx="1940294" cy="261610"/>
              </a:xfrm>
              <a:prstGeom prst="rect">
                <a:avLst/>
              </a:prstGeom>
              <a:noFill/>
            </p:spPr>
            <p:txBody>
              <a:bodyPr wrap="square" rtlCol="0">
                <a:spAutoFit/>
              </a:bodyPr>
              <a:lstStyle/>
              <a:p>
                <a:r>
                  <a:rPr lang="en-GB" sz="1100" dirty="0" smtClean="0">
                    <a:solidFill>
                      <a:schemeClr val="bg2"/>
                    </a:solidFill>
                    <a:latin typeface="+mn-lt"/>
                  </a:rPr>
                  <a:t>Implementing OOP</a:t>
                </a:r>
                <a:endParaRPr lang="en-GB" sz="1100" dirty="0">
                  <a:solidFill>
                    <a:schemeClr val="bg2"/>
                  </a:solidFill>
                  <a:latin typeface="+mn-lt"/>
                </a:endParaRPr>
              </a:p>
            </p:txBody>
          </p:sp>
        </p:grpSp>
        <p:grpSp>
          <p:nvGrpSpPr>
            <p:cNvPr id="101" name="Group 100"/>
            <p:cNvGrpSpPr/>
            <p:nvPr/>
          </p:nvGrpSpPr>
          <p:grpSpPr>
            <a:xfrm>
              <a:off x="2395801" y="4413304"/>
              <a:ext cx="2774984" cy="261610"/>
              <a:chOff x="-3724899" y="8247246"/>
              <a:chExt cx="2462800" cy="261610"/>
            </a:xfrm>
          </p:grpSpPr>
          <p:sp>
            <p:nvSpPr>
              <p:cNvPr id="105" name="Rectangle 104"/>
              <p:cNvSpPr/>
              <p:nvPr/>
            </p:nvSpPr>
            <p:spPr>
              <a:xfrm>
                <a:off x="-3724899" y="8319254"/>
                <a:ext cx="241247" cy="130461"/>
              </a:xfrm>
              <a:prstGeom prst="rect">
                <a:avLst/>
              </a:prstGeom>
              <a:solidFill>
                <a:srgbClr val="FDC7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6" name="TextBox 105"/>
              <p:cNvSpPr txBox="1"/>
              <p:nvPr/>
            </p:nvSpPr>
            <p:spPr>
              <a:xfrm>
                <a:off x="-3471007" y="8247246"/>
                <a:ext cx="2208908" cy="261610"/>
              </a:xfrm>
              <a:prstGeom prst="rect">
                <a:avLst/>
              </a:prstGeom>
              <a:noFill/>
            </p:spPr>
            <p:txBody>
              <a:bodyPr wrap="square" rtlCol="0">
                <a:spAutoFit/>
              </a:bodyPr>
              <a:lstStyle/>
              <a:p>
                <a:r>
                  <a:rPr lang="en-GB" sz="1100" dirty="0" smtClean="0">
                    <a:solidFill>
                      <a:schemeClr val="bg2"/>
                    </a:solidFill>
                    <a:latin typeface="+mn-lt"/>
                  </a:rPr>
                  <a:t>Not implementing OOP</a:t>
                </a:r>
                <a:endParaRPr lang="en-GB" sz="1100" dirty="0">
                  <a:solidFill>
                    <a:schemeClr val="bg2"/>
                  </a:solidFill>
                  <a:latin typeface="+mn-lt"/>
                </a:endParaRPr>
              </a:p>
            </p:txBody>
          </p:sp>
        </p:grpSp>
        <p:grpSp>
          <p:nvGrpSpPr>
            <p:cNvPr id="102" name="Group 101"/>
            <p:cNvGrpSpPr/>
            <p:nvPr/>
          </p:nvGrpSpPr>
          <p:grpSpPr>
            <a:xfrm>
              <a:off x="4323806" y="4420002"/>
              <a:ext cx="1695857" cy="261610"/>
              <a:chOff x="-2013778" y="7725885"/>
              <a:chExt cx="1505073" cy="261610"/>
            </a:xfrm>
          </p:grpSpPr>
          <p:sp>
            <p:nvSpPr>
              <p:cNvPr id="103" name="Rectangle 102"/>
              <p:cNvSpPr/>
              <p:nvPr/>
            </p:nvSpPr>
            <p:spPr>
              <a:xfrm>
                <a:off x="-2013778" y="7794210"/>
                <a:ext cx="241247" cy="130461"/>
              </a:xfrm>
              <a:prstGeom prst="rect">
                <a:avLst/>
              </a:prstGeom>
              <a:solidFill>
                <a:schemeClr val="accent3">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4" name="TextBox 103"/>
              <p:cNvSpPr txBox="1"/>
              <p:nvPr/>
            </p:nvSpPr>
            <p:spPr>
              <a:xfrm>
                <a:off x="-1758454" y="7725885"/>
                <a:ext cx="1249749" cy="261610"/>
              </a:xfrm>
              <a:prstGeom prst="rect">
                <a:avLst/>
              </a:prstGeom>
              <a:noFill/>
            </p:spPr>
            <p:txBody>
              <a:bodyPr wrap="square" rtlCol="0">
                <a:spAutoFit/>
              </a:bodyPr>
              <a:lstStyle/>
              <a:p>
                <a:r>
                  <a:rPr lang="en-GB" sz="1100" dirty="0" smtClean="0">
                    <a:solidFill>
                      <a:schemeClr val="bg2"/>
                    </a:solidFill>
                    <a:latin typeface="+mn-lt"/>
                  </a:rPr>
                  <a:t>No data available</a:t>
                </a:r>
                <a:endParaRPr lang="en-GB" sz="1100" dirty="0">
                  <a:solidFill>
                    <a:schemeClr val="bg2"/>
                  </a:solidFill>
                  <a:latin typeface="+mn-lt"/>
                </a:endParaRPr>
              </a:p>
            </p:txBody>
          </p:sp>
        </p:grpSp>
      </p:grpSp>
      <p:sp>
        <p:nvSpPr>
          <p:cNvPr id="175" name="Rectangle 174"/>
          <p:cNvSpPr/>
          <p:nvPr/>
        </p:nvSpPr>
        <p:spPr>
          <a:xfrm>
            <a:off x="251520" y="2175998"/>
            <a:ext cx="2884686" cy="1986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2" indent="-4763">
              <a:lnSpc>
                <a:spcPct val="150000"/>
              </a:lnSpc>
              <a:spcBef>
                <a:spcPts val="500"/>
              </a:spcBef>
              <a:buClr>
                <a:srgbClr val="ED7404"/>
              </a:buClr>
            </a:pPr>
            <a:r>
              <a:rPr lang="en-US" sz="1200" dirty="0">
                <a:solidFill>
                  <a:schemeClr val="bg2"/>
                </a:solidFill>
                <a:cs typeface="Arial" panose="020B0604020202020204" pitchFamily="34" charset="0"/>
              </a:rPr>
              <a:t>Out of a total </a:t>
            </a:r>
            <a:r>
              <a:rPr lang="en-US" sz="1200" dirty="0">
                <a:solidFill>
                  <a:schemeClr val="bg1">
                    <a:lumMod val="50000"/>
                  </a:schemeClr>
                </a:solidFill>
                <a:cs typeface="Arial" panose="020B0604020202020204" pitchFamily="34" charset="0"/>
              </a:rPr>
              <a:t>of 33 European </a:t>
            </a:r>
            <a:r>
              <a:rPr lang="en-US" sz="1200" dirty="0">
                <a:solidFill>
                  <a:schemeClr val="bg2"/>
                </a:solidFill>
                <a:cs typeface="Arial" panose="020B0604020202020204" pitchFamily="34" charset="0"/>
              </a:rPr>
              <a:t>countries, </a:t>
            </a:r>
            <a:r>
              <a:rPr lang="en-US" sz="1200" dirty="0" smtClean="0">
                <a:solidFill>
                  <a:schemeClr val="bg2"/>
                </a:solidFill>
                <a:cs typeface="Arial" panose="020B0604020202020204" pitchFamily="34" charset="0"/>
              </a:rPr>
              <a:t>    </a:t>
            </a:r>
            <a:r>
              <a:rPr lang="en-US" sz="1200" b="1" dirty="0" smtClean="0">
                <a:solidFill>
                  <a:schemeClr val="bg2"/>
                </a:solidFill>
                <a:cs typeface="Arial" panose="020B0604020202020204" pitchFamily="34" charset="0"/>
              </a:rPr>
              <a:t>25</a:t>
            </a:r>
            <a:r>
              <a:rPr lang="en-US" sz="1200" dirty="0" smtClean="0">
                <a:solidFill>
                  <a:schemeClr val="bg2"/>
                </a:solidFill>
                <a:cs typeface="Arial" panose="020B0604020202020204" pitchFamily="34" charset="0"/>
              </a:rPr>
              <a:t> </a:t>
            </a:r>
            <a:r>
              <a:rPr lang="en-US" sz="1200" dirty="0">
                <a:solidFill>
                  <a:schemeClr val="bg2"/>
                </a:solidFill>
                <a:cs typeface="Arial" panose="020B0604020202020204" pitchFamily="34" charset="0"/>
              </a:rPr>
              <a:t>countries have started to implement OOP at </a:t>
            </a:r>
            <a:r>
              <a:rPr lang="en-US" sz="1200" b="1" dirty="0">
                <a:solidFill>
                  <a:schemeClr val="bg2"/>
                </a:solidFill>
                <a:cs typeface="Arial" panose="020B0604020202020204" pitchFamily="34" charset="0"/>
              </a:rPr>
              <a:t>national level. </a:t>
            </a:r>
            <a:endParaRPr lang="en-US" sz="1200" b="1" dirty="0" smtClean="0">
              <a:solidFill>
                <a:schemeClr val="bg2"/>
              </a:solidFill>
              <a:cs typeface="Arial" panose="020B0604020202020204" pitchFamily="34" charset="0"/>
            </a:endParaRPr>
          </a:p>
          <a:p>
            <a:pPr marL="179388" lvl="2" indent="-4763">
              <a:lnSpc>
                <a:spcPct val="150000"/>
              </a:lnSpc>
              <a:spcBef>
                <a:spcPts val="500"/>
              </a:spcBef>
              <a:buClr>
                <a:srgbClr val="ED7404"/>
              </a:buClr>
            </a:pPr>
            <a:r>
              <a:rPr lang="en-US" sz="1200" dirty="0" smtClean="0">
                <a:solidFill>
                  <a:schemeClr val="bg2"/>
                </a:solidFill>
                <a:cs typeface="Arial" panose="020B0604020202020204" pitchFamily="34" charset="0"/>
              </a:rPr>
              <a:t>Among </a:t>
            </a:r>
            <a:r>
              <a:rPr lang="en-US" sz="1200" dirty="0">
                <a:solidFill>
                  <a:schemeClr val="bg2"/>
                </a:solidFill>
                <a:cs typeface="Arial" panose="020B0604020202020204" pitchFamily="34" charset="0"/>
              </a:rPr>
              <a:t>those countries, </a:t>
            </a:r>
            <a:r>
              <a:rPr lang="en-US" sz="1200" b="1" dirty="0">
                <a:solidFill>
                  <a:schemeClr val="bg2"/>
                </a:solidFill>
                <a:cs typeface="Arial" panose="020B0604020202020204" pitchFamily="34" charset="0"/>
              </a:rPr>
              <a:t>7</a:t>
            </a:r>
            <a:r>
              <a:rPr lang="en-US" sz="1200" dirty="0">
                <a:solidFill>
                  <a:schemeClr val="bg2"/>
                </a:solidFill>
                <a:cs typeface="Arial" panose="020B0604020202020204" pitchFamily="34" charset="0"/>
              </a:rPr>
              <a:t> have </a:t>
            </a:r>
            <a:r>
              <a:rPr lang="en-US" sz="1200" dirty="0" smtClean="0">
                <a:solidFill>
                  <a:schemeClr val="bg2"/>
                </a:solidFill>
                <a:cs typeface="Arial" panose="020B0604020202020204" pitchFamily="34" charset="0"/>
              </a:rPr>
              <a:t>started </a:t>
            </a:r>
            <a:r>
              <a:rPr lang="en-US" sz="1200" dirty="0">
                <a:solidFill>
                  <a:schemeClr val="bg2"/>
                </a:solidFill>
                <a:cs typeface="Arial" panose="020B0604020202020204" pitchFamily="34" charset="0"/>
              </a:rPr>
              <a:t>to implement this principle at both </a:t>
            </a:r>
            <a:r>
              <a:rPr lang="en-US" sz="1200" b="1" dirty="0">
                <a:solidFill>
                  <a:schemeClr val="bg2"/>
                </a:solidFill>
                <a:cs typeface="Arial" panose="020B0604020202020204" pitchFamily="34" charset="0"/>
              </a:rPr>
              <a:t>regional</a:t>
            </a:r>
            <a:r>
              <a:rPr lang="en-US" sz="1200" dirty="0">
                <a:solidFill>
                  <a:schemeClr val="bg2"/>
                </a:solidFill>
                <a:cs typeface="Arial" panose="020B0604020202020204" pitchFamily="34" charset="0"/>
              </a:rPr>
              <a:t> and </a:t>
            </a:r>
            <a:r>
              <a:rPr lang="en-US" sz="1200" b="1" dirty="0">
                <a:solidFill>
                  <a:schemeClr val="bg2"/>
                </a:solidFill>
                <a:cs typeface="Arial" panose="020B0604020202020204" pitchFamily="34" charset="0"/>
              </a:rPr>
              <a:t>local</a:t>
            </a:r>
            <a:r>
              <a:rPr lang="en-US" sz="1200" dirty="0">
                <a:solidFill>
                  <a:schemeClr val="bg2"/>
                </a:solidFill>
                <a:cs typeface="Arial" panose="020B0604020202020204" pitchFamily="34" charset="0"/>
              </a:rPr>
              <a:t> levels.</a:t>
            </a:r>
          </a:p>
        </p:txBody>
      </p:sp>
    </p:spTree>
    <p:extLst>
      <p:ext uri="{BB962C8B-B14F-4D97-AF65-F5344CB8AC3E}">
        <p14:creationId xmlns:p14="http://schemas.microsoft.com/office/powerpoint/2010/main" val="355791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p:cTn id="7" dur="500" fill="hold"/>
                                        <p:tgtEl>
                                          <p:spTgt spid="175"/>
                                        </p:tgtEl>
                                        <p:attrNameLst>
                                          <p:attrName>ppt_w</p:attrName>
                                        </p:attrNameLst>
                                      </p:cBhvr>
                                      <p:tavLst>
                                        <p:tav tm="0">
                                          <p:val>
                                            <p:fltVal val="0"/>
                                          </p:val>
                                        </p:tav>
                                        <p:tav tm="100000">
                                          <p:val>
                                            <p:strVal val="#ppt_w"/>
                                          </p:val>
                                        </p:tav>
                                      </p:tavLst>
                                    </p:anim>
                                    <p:anim calcmode="lin" valueType="num">
                                      <p:cBhvr>
                                        <p:cTn id="8" dur="500" fill="hold"/>
                                        <p:tgtEl>
                                          <p:spTgt spid="175"/>
                                        </p:tgtEl>
                                        <p:attrNameLst>
                                          <p:attrName>ppt_h</p:attrName>
                                        </p:attrNameLst>
                                      </p:cBhvr>
                                      <p:tavLst>
                                        <p:tav tm="0">
                                          <p:val>
                                            <p:fltVal val="0"/>
                                          </p:val>
                                        </p:tav>
                                        <p:tav tm="100000">
                                          <p:val>
                                            <p:strVal val="#ppt_h"/>
                                          </p:val>
                                        </p:tav>
                                      </p:tavLst>
                                    </p:anim>
                                    <p:animEffect transition="in" filter="fade">
                                      <p:cBhvr>
                                        <p:cTn id="9"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8</a:t>
            </a:fld>
            <a:endParaRPr lang="en-GB" dirty="0"/>
          </a:p>
        </p:txBody>
      </p:sp>
      <p:sp>
        <p:nvSpPr>
          <p:cNvPr id="4" name="TextBox 3"/>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Is there a </a:t>
            </a:r>
            <a:r>
              <a:rPr lang="en-GB" b="1" dirty="0" smtClean="0">
                <a:solidFill>
                  <a:schemeClr val="bg1"/>
                </a:solidFill>
                <a:latin typeface="+mn-lt"/>
              </a:rPr>
              <a:t>strategy/initiatives </a:t>
            </a:r>
            <a:r>
              <a:rPr lang="en-GB" b="1" dirty="0">
                <a:solidFill>
                  <a:schemeClr val="bg1"/>
                </a:solidFill>
                <a:latin typeface="+mn-lt"/>
              </a:rPr>
              <a:t>aimed to implement the </a:t>
            </a:r>
            <a:r>
              <a:rPr lang="en-GB" b="1" dirty="0" smtClean="0">
                <a:solidFill>
                  <a:schemeClr val="bg1"/>
                </a:solidFill>
                <a:latin typeface="+mn-lt"/>
              </a:rPr>
              <a:t>‘Once-only</a:t>
            </a:r>
            <a:r>
              <a:rPr lang="en-GB" b="1" dirty="0">
                <a:solidFill>
                  <a:schemeClr val="bg1"/>
                </a:solidFill>
                <a:latin typeface="+mn-lt"/>
              </a:rPr>
              <a:t>’ principle in your country?</a:t>
            </a:r>
            <a:endParaRPr lang="en-GB" b="1" dirty="0" smtClean="0">
              <a:solidFill>
                <a:schemeClr val="bg1"/>
              </a:solidFill>
              <a:latin typeface="+mn-lt"/>
            </a:endParaRPr>
          </a:p>
        </p:txBody>
      </p:sp>
      <p:grpSp>
        <p:nvGrpSpPr>
          <p:cNvPr id="107" name="Group 106"/>
          <p:cNvGrpSpPr>
            <a:grpSpLocks noChangeAspect="1"/>
          </p:cNvGrpSpPr>
          <p:nvPr/>
        </p:nvGrpSpPr>
        <p:grpSpPr>
          <a:xfrm>
            <a:off x="3563888" y="1412776"/>
            <a:ext cx="5466394" cy="4541815"/>
            <a:chOff x="3428590" y="1928130"/>
            <a:chExt cx="5466394" cy="4541815"/>
          </a:xfrm>
        </p:grpSpPr>
        <p:grpSp>
          <p:nvGrpSpPr>
            <p:cNvPr id="108" name="Country Europe (shapes)"/>
            <p:cNvGrpSpPr/>
            <p:nvPr/>
          </p:nvGrpSpPr>
          <p:grpSpPr>
            <a:xfrm>
              <a:off x="3428590" y="1928130"/>
              <a:ext cx="5466394" cy="4460169"/>
              <a:chOff x="2684463" y="1143000"/>
              <a:chExt cx="6015037" cy="4991100"/>
            </a:xfrm>
            <a:solidFill>
              <a:srgbClr val="B5B5B5">
                <a:lumMod val="40000"/>
                <a:lumOff val="60000"/>
              </a:srgbClr>
            </a:solidFill>
            <a:effectLst>
              <a:outerShdw blurRad="50800" dist="38100" dir="2700000" algn="tl" rotWithShape="0">
                <a:prstClr val="black">
                  <a:alpha val="40000"/>
                </a:prstClr>
              </a:outerShdw>
            </a:effectLst>
          </p:grpSpPr>
          <p:sp>
            <p:nvSpPr>
              <p:cNvPr id="144" name="Turkey" descr="© INSCALE GmbH, 05.05.2010&#10;http://www.presentationload.com/"/>
              <p:cNvSpPr>
                <a:spLocks noEditPoints="1"/>
              </p:cNvSpPr>
              <p:nvPr/>
            </p:nvSpPr>
            <p:spPr bwMode="auto">
              <a:xfrm>
                <a:off x="6521450" y="4591050"/>
                <a:ext cx="2178050" cy="121920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5" name="Switzerland" descr="© INSCALE GmbH, 05.05.2010&#10;http://www.presentationload.com/"/>
              <p:cNvSpPr>
                <a:spLocks/>
              </p:cNvSpPr>
              <p:nvPr/>
            </p:nvSpPr>
            <p:spPr bwMode="auto">
              <a:xfrm>
                <a:off x="4438650" y="4432300"/>
                <a:ext cx="442912" cy="274637"/>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6" name="Sweden" descr="© INSCALE GmbH, 05.05.2010&#10;http://www.presentationload.com/"/>
              <p:cNvSpPr>
                <a:spLocks noEditPoints="1"/>
              </p:cNvSpPr>
              <p:nvPr/>
            </p:nvSpPr>
            <p:spPr bwMode="auto">
              <a:xfrm>
                <a:off x="4957763" y="1476375"/>
                <a:ext cx="779462" cy="1914525"/>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7" name="Spain" descr="© INSCALE GmbH, 05.05.2010&#10;http://www.presentationload.com/"/>
              <p:cNvSpPr>
                <a:spLocks noEditPoints="1"/>
              </p:cNvSpPr>
              <p:nvPr/>
            </p:nvSpPr>
            <p:spPr bwMode="auto">
              <a:xfrm>
                <a:off x="2852738" y="4773613"/>
                <a:ext cx="1344612" cy="1111250"/>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8" name="Slovenia" descr="© INSCALE GmbH, 05.05.2010&#10;http://www.presentationload.com/"/>
              <p:cNvSpPr>
                <a:spLocks/>
              </p:cNvSpPr>
              <p:nvPr/>
            </p:nvSpPr>
            <p:spPr bwMode="auto">
              <a:xfrm>
                <a:off x="5165725" y="4545013"/>
                <a:ext cx="307975" cy="21748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9" name="Slovakia" descr="© INSCALE GmbH, 05.05.2010&#10;http://www.presentationload.com/"/>
              <p:cNvSpPr>
                <a:spLocks/>
              </p:cNvSpPr>
              <p:nvPr/>
            </p:nvSpPr>
            <p:spPr bwMode="auto">
              <a:xfrm>
                <a:off x="5483225" y="4140200"/>
                <a:ext cx="523875" cy="277812"/>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0" name="Serbia" descr="© INSCALE GmbH, 05.05.2010&#10;http://www.presentationload.com/"/>
              <p:cNvSpPr>
                <a:spLocks/>
              </p:cNvSpPr>
              <p:nvPr/>
            </p:nvSpPr>
            <p:spPr bwMode="auto">
              <a:xfrm>
                <a:off x="5708650" y="4608513"/>
                <a:ext cx="463550" cy="525041"/>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1" name="Russia" descr="© INSCALE GmbH, 05.05.2010&#10;http://www.presentationload.com/"/>
              <p:cNvSpPr>
                <a:spLocks noChangeAspect="1"/>
              </p:cNvSpPr>
              <p:nvPr/>
            </p:nvSpPr>
            <p:spPr bwMode="auto">
              <a:xfrm>
                <a:off x="5670550" y="3346450"/>
                <a:ext cx="249237" cy="136525"/>
              </a:xfrm>
              <a:custGeom>
                <a:avLst/>
                <a:gdLst/>
                <a:ahLst/>
                <a:cxnLst>
                  <a:cxn ang="0">
                    <a:pos x="73" y="18"/>
                  </a:cxn>
                  <a:cxn ang="0">
                    <a:pos x="75" y="13"/>
                  </a:cxn>
                  <a:cxn ang="0">
                    <a:pos x="67" y="7"/>
                  </a:cxn>
                  <a:cxn ang="0">
                    <a:pos x="60" y="7"/>
                  </a:cxn>
                  <a:cxn ang="0">
                    <a:pos x="53" y="9"/>
                  </a:cxn>
                  <a:cxn ang="0">
                    <a:pos x="53" y="7"/>
                  </a:cxn>
                  <a:cxn ang="0">
                    <a:pos x="46" y="6"/>
                  </a:cxn>
                  <a:cxn ang="0">
                    <a:pos x="41" y="4"/>
                  </a:cxn>
                  <a:cxn ang="0">
                    <a:pos x="37" y="5"/>
                  </a:cxn>
                  <a:cxn ang="0">
                    <a:pos x="34" y="2"/>
                  </a:cxn>
                  <a:cxn ang="0">
                    <a:pos x="33" y="5"/>
                  </a:cxn>
                  <a:cxn ang="0">
                    <a:pos x="30" y="5"/>
                  </a:cxn>
                  <a:cxn ang="0">
                    <a:pos x="34" y="16"/>
                  </a:cxn>
                  <a:cxn ang="0">
                    <a:pos x="29" y="19"/>
                  </a:cxn>
                  <a:cxn ang="0">
                    <a:pos x="24" y="19"/>
                  </a:cxn>
                  <a:cxn ang="0">
                    <a:pos x="21" y="18"/>
                  </a:cxn>
                  <a:cxn ang="0">
                    <a:pos x="16" y="19"/>
                  </a:cxn>
                  <a:cxn ang="0">
                    <a:pos x="24" y="7"/>
                  </a:cxn>
                  <a:cxn ang="0">
                    <a:pos x="24" y="5"/>
                  </a:cxn>
                  <a:cxn ang="0">
                    <a:pos x="27" y="1"/>
                  </a:cxn>
                  <a:cxn ang="0">
                    <a:pos x="26" y="0"/>
                  </a:cxn>
                  <a:cxn ang="0">
                    <a:pos x="24" y="1"/>
                  </a:cxn>
                  <a:cxn ang="0">
                    <a:pos x="21" y="7"/>
                  </a:cxn>
                  <a:cxn ang="0">
                    <a:pos x="15" y="16"/>
                  </a:cxn>
                  <a:cxn ang="0">
                    <a:pos x="13" y="18"/>
                  </a:cxn>
                  <a:cxn ang="0">
                    <a:pos x="1" y="20"/>
                  </a:cxn>
                  <a:cxn ang="0">
                    <a:pos x="0" y="24"/>
                  </a:cxn>
                  <a:cxn ang="0">
                    <a:pos x="2" y="26"/>
                  </a:cxn>
                  <a:cxn ang="0">
                    <a:pos x="0" y="34"/>
                  </a:cxn>
                  <a:cxn ang="0">
                    <a:pos x="2" y="34"/>
                  </a:cxn>
                  <a:cxn ang="0">
                    <a:pos x="2" y="32"/>
                  </a:cxn>
                  <a:cxn ang="0">
                    <a:pos x="4" y="31"/>
                  </a:cxn>
                  <a:cxn ang="0">
                    <a:pos x="5" y="33"/>
                  </a:cxn>
                  <a:cxn ang="0">
                    <a:pos x="8" y="30"/>
                  </a:cxn>
                  <a:cxn ang="0">
                    <a:pos x="14" y="31"/>
                  </a:cxn>
                  <a:cxn ang="0">
                    <a:pos x="10" y="32"/>
                  </a:cxn>
                  <a:cxn ang="0">
                    <a:pos x="10" y="34"/>
                  </a:cxn>
                  <a:cxn ang="0">
                    <a:pos x="5" y="37"/>
                  </a:cxn>
                  <a:cxn ang="0">
                    <a:pos x="4" y="36"/>
                  </a:cxn>
                  <a:cxn ang="0">
                    <a:pos x="2" y="42"/>
                  </a:cxn>
                  <a:cxn ang="0">
                    <a:pos x="39" y="42"/>
                  </a:cxn>
                  <a:cxn ang="0">
                    <a:pos x="75" y="36"/>
                  </a:cxn>
                  <a:cxn ang="0">
                    <a:pos x="72" y="25"/>
                  </a:cxn>
                  <a:cxn ang="0">
                    <a:pos x="73" y="18"/>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2" name="Romania" descr="© INSCALE GmbH, 05.05.2010&#10;http://www.presentationload.com/"/>
              <p:cNvSpPr>
                <a:spLocks noEditPoints="1"/>
              </p:cNvSpPr>
              <p:nvPr/>
            </p:nvSpPr>
            <p:spPr bwMode="auto">
              <a:xfrm>
                <a:off x="5838825" y="4219575"/>
                <a:ext cx="955675" cy="679450"/>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3" name="Portugal" descr="© INSCALE GmbH, 05.05.2010&#10;http://www.presentationload.com/"/>
              <p:cNvSpPr>
                <a:spLocks/>
              </p:cNvSpPr>
              <p:nvPr/>
            </p:nvSpPr>
            <p:spPr bwMode="auto">
              <a:xfrm>
                <a:off x="2684463" y="4979988"/>
                <a:ext cx="431800" cy="715962"/>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4" name="Poland" descr="© INSCALE GmbH, 05.05.2010&#10;http://www.presentationload.com/"/>
              <p:cNvSpPr>
                <a:spLocks/>
              </p:cNvSpPr>
              <p:nvPr/>
            </p:nvSpPr>
            <p:spPr bwMode="auto">
              <a:xfrm>
                <a:off x="5195888" y="3438525"/>
                <a:ext cx="917575" cy="757237"/>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5" name="Norway" descr="© INSCALE GmbH, 05.05.2010&#10;http://www.presentationload.com/"/>
              <p:cNvSpPr>
                <a:spLocks noEditPoints="1"/>
              </p:cNvSpPr>
              <p:nvPr/>
            </p:nvSpPr>
            <p:spPr bwMode="auto">
              <a:xfrm>
                <a:off x="4508500" y="1143000"/>
                <a:ext cx="1471612" cy="187325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6" name="Netherlands" descr="© INSCALE GmbH, 05.05.2010&#10;http://www.presentationload.com/"/>
              <p:cNvSpPr>
                <a:spLocks noEditPoints="1"/>
              </p:cNvSpPr>
              <p:nvPr/>
            </p:nvSpPr>
            <p:spPr bwMode="auto">
              <a:xfrm>
                <a:off x="4254500" y="3632200"/>
                <a:ext cx="358775" cy="376237"/>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7" name="Montenegro" descr="© INSCALE GmbH, 05.05.2010&#10;http://www.presentationload.com/"/>
              <p:cNvSpPr>
                <a:spLocks/>
              </p:cNvSpPr>
              <p:nvPr/>
            </p:nvSpPr>
            <p:spPr bwMode="auto">
              <a:xfrm>
                <a:off x="5710238" y="4976813"/>
                <a:ext cx="187325" cy="233362"/>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8" name="Macedonia" descr="© INSCALE GmbH, 05.05.2010&#10;http://www.presentationload.com/"/>
              <p:cNvSpPr>
                <a:spLocks/>
              </p:cNvSpPr>
              <p:nvPr/>
            </p:nvSpPr>
            <p:spPr bwMode="auto">
              <a:xfrm>
                <a:off x="5937250" y="5105400"/>
                <a:ext cx="268287" cy="225425"/>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9" name="Malta" descr="© INSCALE GmbH, 05.05.2010&#10;http://www.presentationload.com/"/>
              <p:cNvSpPr>
                <a:spLocks noEditPoints="1"/>
              </p:cNvSpPr>
              <p:nvPr/>
            </p:nvSpPr>
            <p:spPr bwMode="auto">
              <a:xfrm>
                <a:off x="5295900" y="6042026"/>
                <a:ext cx="134893" cy="92074"/>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3" name="Luxembourg" descr="© INSCALE GmbH, 05.05.2010&#10;http://www.presentationload.com/"/>
              <p:cNvSpPr>
                <a:spLocks/>
              </p:cNvSpPr>
              <p:nvPr/>
            </p:nvSpPr>
            <p:spPr bwMode="auto">
              <a:xfrm>
                <a:off x="4456113" y="4092575"/>
                <a:ext cx="74612" cy="106362"/>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5" name="Lithonia" descr="© INSCALE GmbH, 05.05.2010&#10;http://www.presentationload.com/"/>
              <p:cNvSpPr>
                <a:spLocks/>
              </p:cNvSpPr>
              <p:nvPr/>
            </p:nvSpPr>
            <p:spPr bwMode="auto">
              <a:xfrm>
                <a:off x="5737225" y="3146425"/>
                <a:ext cx="473075" cy="357187"/>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6" name="Latvia" descr="© INSCALE GmbH, 05.05.2010&#10;http://www.presentationload.com/"/>
              <p:cNvSpPr>
                <a:spLocks/>
              </p:cNvSpPr>
              <p:nvPr/>
            </p:nvSpPr>
            <p:spPr bwMode="auto">
              <a:xfrm>
                <a:off x="5726113" y="2919413"/>
                <a:ext cx="568325" cy="3206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8" name="Kosovo" descr="© INSCALE GmbH, 05.05.2010&#10;http://www.presentationload.com/"/>
              <p:cNvSpPr>
                <a:spLocks/>
              </p:cNvSpPr>
              <p:nvPr/>
            </p:nvSpPr>
            <p:spPr bwMode="auto">
              <a:xfrm>
                <a:off x="5858622" y="5005434"/>
                <a:ext cx="199550" cy="204741"/>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0" name="Italy" descr="© INSCALE GmbH, 05.05.2010&#10;http://www.presentationload.com/"/>
              <p:cNvSpPr>
                <a:spLocks noEditPoints="1"/>
              </p:cNvSpPr>
              <p:nvPr/>
            </p:nvSpPr>
            <p:spPr bwMode="auto">
              <a:xfrm>
                <a:off x="4491038" y="4529138"/>
                <a:ext cx="1255712" cy="1443037"/>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3" name="Ireland" descr="© INSCALE GmbH, 05.05.2010&#10;http://www.presentationload.com/"/>
              <p:cNvSpPr>
                <a:spLocks noEditPoints="1"/>
              </p:cNvSpPr>
              <p:nvPr/>
            </p:nvSpPr>
            <p:spPr bwMode="auto">
              <a:xfrm>
                <a:off x="3089275" y="3200400"/>
                <a:ext cx="434975" cy="493712"/>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4" name="Iceland" descr="© INSCALE GmbH, 05.05.2010&#10;http://www.presentationload.com/"/>
              <p:cNvSpPr>
                <a:spLocks noEditPoints="1"/>
              </p:cNvSpPr>
              <p:nvPr/>
            </p:nvSpPr>
            <p:spPr bwMode="auto">
              <a:xfrm>
                <a:off x="2936875" y="1406525"/>
                <a:ext cx="608012" cy="500062"/>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6" name="Hungary" descr="© INSCALE GmbH, 05.05.2010&#10;http://www.presentationload.com/"/>
              <p:cNvSpPr>
                <a:spLocks/>
              </p:cNvSpPr>
              <p:nvPr/>
            </p:nvSpPr>
            <p:spPr bwMode="auto">
              <a:xfrm>
                <a:off x="5429250" y="4264025"/>
                <a:ext cx="639762" cy="427037"/>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7" name="Greece" descr="© INSCALE GmbH, 05.05.2010&#10;http://www.presentationload.com/"/>
              <p:cNvSpPr>
                <a:spLocks noEditPoints="1"/>
              </p:cNvSpPr>
              <p:nvPr/>
            </p:nvSpPr>
            <p:spPr bwMode="auto">
              <a:xfrm>
                <a:off x="5875338" y="5122863"/>
                <a:ext cx="1027112" cy="9620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9" name="Great Britain" descr="© INSCALE GmbH, 05.05.2010&#10;http://www.presentationload.com/"/>
              <p:cNvSpPr>
                <a:spLocks noEditPoints="1"/>
              </p:cNvSpPr>
              <p:nvPr/>
            </p:nvSpPr>
            <p:spPr bwMode="auto">
              <a:xfrm>
                <a:off x="3381375" y="2557463"/>
                <a:ext cx="760412" cy="1425575"/>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0" name="Germany (example: colored)" descr="© INSCALE GmbH, 05.05.2010&#10;http://www.presentationload.com/"/>
              <p:cNvSpPr>
                <a:spLocks noEditPoints="1"/>
              </p:cNvSpPr>
              <p:nvPr/>
            </p:nvSpPr>
            <p:spPr bwMode="auto">
              <a:xfrm>
                <a:off x="4478338" y="3413125"/>
                <a:ext cx="812800" cy="1096962"/>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bg1">
                  <a:lumMod val="85000"/>
                </a:schemeClr>
              </a:solidFill>
              <a:ln w="3175">
                <a:solidFill>
                  <a:sysClr val="window" lastClr="FFFFFF"/>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0" name="France" descr="© INSCALE GmbH, 05.05.2010&#10;http://www.presentationload.com/"/>
              <p:cNvSpPr>
                <a:spLocks noEditPoints="1"/>
              </p:cNvSpPr>
              <p:nvPr/>
            </p:nvSpPr>
            <p:spPr bwMode="auto">
              <a:xfrm>
                <a:off x="3451225" y="3937000"/>
                <a:ext cx="1335087" cy="138747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3" name="Finland" descr="© INSCALE GmbH, 05.05.2010&#10;http://www.presentationload.com/"/>
              <p:cNvSpPr>
                <a:spLocks noEditPoints="1"/>
              </p:cNvSpPr>
              <p:nvPr/>
            </p:nvSpPr>
            <p:spPr bwMode="auto">
              <a:xfrm>
                <a:off x="5473700" y="1279525"/>
                <a:ext cx="814387" cy="1435100"/>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5" name="Faroe Islands" descr="© INSCALE GmbH, 05.05.2010&#10;http://www.presentationload.com/"/>
              <p:cNvSpPr>
                <a:spLocks noEditPoints="1"/>
              </p:cNvSpPr>
              <p:nvPr/>
            </p:nvSpPr>
            <p:spPr bwMode="auto">
              <a:xfrm>
                <a:off x="3732213" y="2273300"/>
                <a:ext cx="109537" cy="131762"/>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6" name="Estonia" descr="© INSCALE GmbH, 05.05.2010&#10;http://www.presentationload.com/"/>
              <p:cNvSpPr>
                <a:spLocks noEditPoints="1"/>
              </p:cNvSpPr>
              <p:nvPr/>
            </p:nvSpPr>
            <p:spPr bwMode="auto">
              <a:xfrm>
                <a:off x="5753100" y="2689225"/>
                <a:ext cx="458787" cy="29051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8" name="Denmark" descr="© INSCALE GmbH, 05.05.2010&#10;http://www.presentationload.com/"/>
              <p:cNvSpPr>
                <a:spLocks noEditPoints="1"/>
              </p:cNvSpPr>
              <p:nvPr/>
            </p:nvSpPr>
            <p:spPr bwMode="auto">
              <a:xfrm>
                <a:off x="4700588" y="3048000"/>
                <a:ext cx="571500" cy="436562"/>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9" name="Cyprus" descr="© INSCALE GmbH, 05.05.2010&#10;http://www.presentationload.com/"/>
              <p:cNvSpPr>
                <a:spLocks/>
              </p:cNvSpPr>
              <p:nvPr/>
            </p:nvSpPr>
            <p:spPr bwMode="auto">
              <a:xfrm>
                <a:off x="7440613" y="5705475"/>
                <a:ext cx="239712" cy="227012"/>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1" name="Czech Republic" descr="© INSCALE GmbH, 05.05.2010&#10;http://www.presentationload.com/"/>
              <p:cNvSpPr>
                <a:spLocks/>
              </p:cNvSpPr>
              <p:nvPr/>
            </p:nvSpPr>
            <p:spPr bwMode="auto">
              <a:xfrm>
                <a:off x="5030788" y="3970338"/>
                <a:ext cx="628650" cy="355600"/>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2" name="Croatia" descr="© INSCALE GmbH, 05.05.2010&#10;http://www.presentationload.com/"/>
              <p:cNvSpPr>
                <a:spLocks noEditPoints="1"/>
              </p:cNvSpPr>
              <p:nvPr/>
            </p:nvSpPr>
            <p:spPr bwMode="auto">
              <a:xfrm>
                <a:off x="5175250" y="4592638"/>
                <a:ext cx="596900" cy="547687"/>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5" name="Bulgaria" descr="© INSCALE GmbH, 05.05.2010&#10;http://www.presentationload.com/"/>
              <p:cNvSpPr>
                <a:spLocks/>
              </p:cNvSpPr>
              <p:nvPr/>
            </p:nvSpPr>
            <p:spPr bwMode="auto">
              <a:xfrm>
                <a:off x="6092825" y="4772025"/>
                <a:ext cx="639762" cy="46513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6" name="Bosnia a. Herzegovina" descr="© INSCALE GmbH, 05.05.2010&#10;http://www.presentationload.com/"/>
              <p:cNvSpPr>
                <a:spLocks/>
              </p:cNvSpPr>
              <p:nvPr/>
            </p:nvSpPr>
            <p:spPr bwMode="auto">
              <a:xfrm>
                <a:off x="5392738" y="4765675"/>
                <a:ext cx="422275" cy="361950"/>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7" name="Belgium" descr="© INSCALE GmbH, 05.05.2010&#10;http://www.presentationload.com/"/>
              <p:cNvSpPr>
                <a:spLocks/>
              </p:cNvSpPr>
              <p:nvPr/>
            </p:nvSpPr>
            <p:spPr bwMode="auto">
              <a:xfrm>
                <a:off x="4183063" y="3900488"/>
                <a:ext cx="341312" cy="282575"/>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chemeClr val="accent2">
                  <a:lumMod val="40000"/>
                  <a:lumOff val="60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8" name="Austria" descr="© INSCALE GmbH, 05.05.2010&#10;http://www.presentationload.com/"/>
              <p:cNvSpPr>
                <a:spLocks/>
              </p:cNvSpPr>
              <p:nvPr/>
            </p:nvSpPr>
            <p:spPr bwMode="auto">
              <a:xfrm>
                <a:off x="4783138" y="4260850"/>
                <a:ext cx="731837" cy="363537"/>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rgbClr val="B6DCDF"/>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9" name="Albania" descr="© INSCALE GmbH, 05.05.2010&#10;http://www.presentationload.com/"/>
              <p:cNvSpPr>
                <a:spLocks/>
              </p:cNvSpPr>
              <p:nvPr/>
            </p:nvSpPr>
            <p:spPr bwMode="auto">
              <a:xfrm>
                <a:off x="5802313" y="5097463"/>
                <a:ext cx="214312" cy="407987"/>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grpSp>
        <p:sp>
          <p:nvSpPr>
            <p:cNvPr id="110" name="Rectangle 109"/>
            <p:cNvSpPr/>
            <p:nvPr/>
          </p:nvSpPr>
          <p:spPr bwMode="ltGray">
            <a:xfrm>
              <a:off x="5600192" y="501317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SI</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1" name="Rectangle 110"/>
            <p:cNvSpPr/>
            <p:nvPr/>
          </p:nvSpPr>
          <p:spPr bwMode="ltGray">
            <a:xfrm>
              <a:off x="5974881" y="423631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PL</a:t>
              </a:r>
            </a:p>
          </p:txBody>
        </p:sp>
        <p:sp>
          <p:nvSpPr>
            <p:cNvPr id="112" name="Rectangle 111"/>
            <p:cNvSpPr/>
            <p:nvPr/>
          </p:nvSpPr>
          <p:spPr bwMode="ltGray">
            <a:xfrm>
              <a:off x="4922392" y="42508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NL</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3" name="Rectangle 112"/>
            <p:cNvSpPr/>
            <p:nvPr/>
          </p:nvSpPr>
          <p:spPr bwMode="ltGray">
            <a:xfrm>
              <a:off x="3927944" y="562826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ES</a:t>
              </a:r>
            </a:p>
          </p:txBody>
        </p:sp>
        <p:sp>
          <p:nvSpPr>
            <p:cNvPr id="114" name="Rectangle 113"/>
            <p:cNvSpPr/>
            <p:nvPr/>
          </p:nvSpPr>
          <p:spPr bwMode="ltGray">
            <a:xfrm>
              <a:off x="6401657" y="360953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LV</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5" name="Rectangle 114"/>
            <p:cNvSpPr/>
            <p:nvPr/>
          </p:nvSpPr>
          <p:spPr bwMode="ltGray">
            <a:xfrm>
              <a:off x="6587961" y="494500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RO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6" name="Rectangle 115"/>
            <p:cNvSpPr/>
            <p:nvPr/>
          </p:nvSpPr>
          <p:spPr bwMode="ltGray">
            <a:xfrm>
              <a:off x="5325297" y="429073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DE</a:t>
              </a:r>
            </a:p>
          </p:txBody>
        </p:sp>
        <p:sp>
          <p:nvSpPr>
            <p:cNvPr id="117" name="Rectangle 116"/>
            <p:cNvSpPr/>
            <p:nvPr/>
          </p:nvSpPr>
          <p:spPr bwMode="ltGray">
            <a:xfrm>
              <a:off x="5684457" y="4571149"/>
              <a:ext cx="375101" cy="12305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CZ</a:t>
              </a:r>
              <a:endParaRPr lang="en-GB" sz="800" b="0" kern="0" noProof="0" dirty="0" smtClean="0">
                <a:solidFill>
                  <a:srgbClr val="000000"/>
                </a:solidFill>
                <a:latin typeface="Calibri" panose="020F0502020204030204" pitchFamily="34" charset="0"/>
              </a:endParaRPr>
            </a:p>
          </p:txBody>
        </p:sp>
        <p:sp>
          <p:nvSpPr>
            <p:cNvPr id="118" name="Rectangle 117"/>
            <p:cNvSpPr/>
            <p:nvPr/>
          </p:nvSpPr>
          <p:spPr bwMode="ltGray">
            <a:xfrm>
              <a:off x="3889836" y="400781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IE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9" name="Rectangle 118"/>
            <p:cNvSpPr/>
            <p:nvPr/>
          </p:nvSpPr>
          <p:spPr bwMode="ltGray">
            <a:xfrm>
              <a:off x="6248168" y="2895133"/>
              <a:ext cx="288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FI</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0" name="Rectangle 119"/>
            <p:cNvSpPr/>
            <p:nvPr/>
          </p:nvSpPr>
          <p:spPr bwMode="ltGray">
            <a:xfrm>
              <a:off x="6610082" y="532930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BG</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1" name="Rectangle 120"/>
            <p:cNvSpPr/>
            <p:nvPr/>
          </p:nvSpPr>
          <p:spPr bwMode="ltGray">
            <a:xfrm>
              <a:off x="5560902" y="3515576"/>
              <a:ext cx="399800" cy="104928"/>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2" name="Rectangle 121"/>
            <p:cNvSpPr/>
            <p:nvPr/>
          </p:nvSpPr>
          <p:spPr bwMode="ltGray">
            <a:xfrm>
              <a:off x="6016312" y="4864423"/>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HU</a:t>
              </a:r>
            </a:p>
          </p:txBody>
        </p:sp>
        <p:sp>
          <p:nvSpPr>
            <p:cNvPr id="123" name="Rectangle 122"/>
            <p:cNvSpPr/>
            <p:nvPr/>
          </p:nvSpPr>
          <p:spPr bwMode="ltGray">
            <a:xfrm>
              <a:off x="5439284" y="538217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IT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4" name="Rectangle 123"/>
            <p:cNvSpPr/>
            <p:nvPr/>
          </p:nvSpPr>
          <p:spPr bwMode="ltGray">
            <a:xfrm>
              <a:off x="4319415" y="419273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UK</a:t>
              </a:r>
            </a:p>
          </p:txBody>
        </p:sp>
        <p:sp>
          <p:nvSpPr>
            <p:cNvPr id="125" name="Rectangle 124"/>
            <p:cNvSpPr/>
            <p:nvPr/>
          </p:nvSpPr>
          <p:spPr bwMode="ltGray">
            <a:xfrm>
              <a:off x="4794432" y="443711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BE</a:t>
              </a:r>
            </a:p>
          </p:txBody>
        </p:sp>
        <p:sp>
          <p:nvSpPr>
            <p:cNvPr id="126" name="Rectangle 125"/>
            <p:cNvSpPr/>
            <p:nvPr/>
          </p:nvSpPr>
          <p:spPr bwMode="ltGray">
            <a:xfrm>
              <a:off x="4579918" y="4909044"/>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7" name="Rectangle 126"/>
            <p:cNvSpPr/>
            <p:nvPr/>
          </p:nvSpPr>
          <p:spPr bwMode="ltGray">
            <a:xfrm>
              <a:off x="3441765" y="56465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PT</a:t>
              </a:r>
            </a:p>
          </p:txBody>
        </p:sp>
        <p:sp>
          <p:nvSpPr>
            <p:cNvPr id="128" name="Rectangle 127"/>
            <p:cNvSpPr/>
            <p:nvPr/>
          </p:nvSpPr>
          <p:spPr bwMode="ltGray">
            <a:xfrm>
              <a:off x="6037790" y="465433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SK</a:t>
              </a:r>
              <a:endParaRPr lang="en-GB" sz="800" b="0" kern="0" noProof="0" dirty="0" smtClean="0">
                <a:solidFill>
                  <a:srgbClr val="000000"/>
                </a:solidFill>
                <a:latin typeface="Calibri" panose="020F0502020204030204" pitchFamily="34" charset="0"/>
              </a:endParaRPr>
            </a:p>
          </p:txBody>
        </p:sp>
        <p:sp>
          <p:nvSpPr>
            <p:cNvPr id="129" name="Rectangle 128"/>
            <p:cNvSpPr/>
            <p:nvPr/>
          </p:nvSpPr>
          <p:spPr bwMode="ltGray">
            <a:xfrm>
              <a:off x="5263083" y="3800143"/>
              <a:ext cx="388007" cy="100656"/>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DK *</a:t>
              </a:r>
            </a:p>
          </p:txBody>
        </p:sp>
        <p:sp>
          <p:nvSpPr>
            <p:cNvPr id="130" name="Rectangle 129"/>
            <p:cNvSpPr/>
            <p:nvPr/>
          </p:nvSpPr>
          <p:spPr bwMode="ltGray">
            <a:xfrm>
              <a:off x="5699018" y="516115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HR</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1" name="Rectangle 130"/>
            <p:cNvSpPr/>
            <p:nvPr/>
          </p:nvSpPr>
          <p:spPr bwMode="ltGray">
            <a:xfrm>
              <a:off x="6328419" y="3382829"/>
              <a:ext cx="361864"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EE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2" name="Rectangle 131"/>
            <p:cNvSpPr/>
            <p:nvPr/>
          </p:nvSpPr>
          <p:spPr bwMode="ltGray">
            <a:xfrm>
              <a:off x="6273597" y="38068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3" name="Rectangle 132"/>
            <p:cNvSpPr/>
            <p:nvPr/>
          </p:nvSpPr>
          <p:spPr bwMode="ltGray">
            <a:xfrm>
              <a:off x="4898395" y="462844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LU</a:t>
              </a:r>
            </a:p>
          </p:txBody>
        </p:sp>
        <p:sp>
          <p:nvSpPr>
            <p:cNvPr id="134" name="Rectangle 133"/>
            <p:cNvSpPr/>
            <p:nvPr/>
          </p:nvSpPr>
          <p:spPr bwMode="ltGray">
            <a:xfrm>
              <a:off x="7740392" y="608512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CY</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5" name="Rectangle 134"/>
            <p:cNvSpPr/>
            <p:nvPr/>
          </p:nvSpPr>
          <p:spPr bwMode="ltGray">
            <a:xfrm>
              <a:off x="5773683" y="6325945"/>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MT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6" name="Rectangle 135"/>
            <p:cNvSpPr/>
            <p:nvPr/>
          </p:nvSpPr>
          <p:spPr bwMode="ltGray">
            <a:xfrm>
              <a:off x="6409400" y="572650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GR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7" name="Rectangle 136"/>
            <p:cNvSpPr/>
            <p:nvPr/>
          </p:nvSpPr>
          <p:spPr bwMode="ltGray">
            <a:xfrm>
              <a:off x="3808480" y="241155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IS</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8" name="Rectangle 137"/>
            <p:cNvSpPr/>
            <p:nvPr/>
          </p:nvSpPr>
          <p:spPr bwMode="ltGray">
            <a:xfrm>
              <a:off x="7548944" y="555839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TR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9" name="Rectangle 138"/>
            <p:cNvSpPr/>
            <p:nvPr/>
          </p:nvSpPr>
          <p:spPr bwMode="ltGray">
            <a:xfrm>
              <a:off x="5233713" y="319144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noProof="0" dirty="0" smtClean="0">
                  <a:solidFill>
                    <a:srgbClr val="000000"/>
                  </a:solidFill>
                  <a:latin typeface="Calibri" panose="020F0502020204030204" pitchFamily="34" charset="0"/>
                </a:rPr>
                <a:t>NO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0" name="Rectangle 139"/>
            <p:cNvSpPr/>
            <p:nvPr/>
          </p:nvSpPr>
          <p:spPr bwMode="ltGray">
            <a:xfrm>
              <a:off x="5004048" y="4941168"/>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CH</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1" name="Rectangle 140"/>
            <p:cNvSpPr/>
            <p:nvPr/>
          </p:nvSpPr>
          <p:spPr bwMode="ltGray">
            <a:xfrm>
              <a:off x="6344807" y="5492049"/>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MK</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2" name="Rectangle 141"/>
            <p:cNvSpPr/>
            <p:nvPr/>
          </p:nvSpPr>
          <p:spPr bwMode="ltGray">
            <a:xfrm>
              <a:off x="5256104" y="4881030"/>
              <a:ext cx="252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LI</a:t>
              </a:r>
            </a:p>
          </p:txBody>
        </p:sp>
        <p:sp>
          <p:nvSpPr>
            <p:cNvPr id="143" name="Rectangle 142"/>
            <p:cNvSpPr/>
            <p:nvPr/>
          </p:nvSpPr>
          <p:spPr bwMode="ltGray">
            <a:xfrm>
              <a:off x="5615724" y="4793662"/>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AT</a:t>
              </a:r>
            </a:p>
          </p:txBody>
        </p:sp>
      </p:grpSp>
      <p:grpSp>
        <p:nvGrpSpPr>
          <p:cNvPr id="13" name="Group 12"/>
          <p:cNvGrpSpPr/>
          <p:nvPr/>
        </p:nvGrpSpPr>
        <p:grpSpPr>
          <a:xfrm>
            <a:off x="250825" y="3462766"/>
            <a:ext cx="2952328" cy="1677827"/>
            <a:chOff x="251520" y="1672104"/>
            <a:chExt cx="2952328" cy="1677827"/>
          </a:xfrm>
        </p:grpSpPr>
        <p:sp>
          <p:nvSpPr>
            <p:cNvPr id="99" name="Rectangle 98"/>
            <p:cNvSpPr/>
            <p:nvPr/>
          </p:nvSpPr>
          <p:spPr>
            <a:xfrm>
              <a:off x="251520" y="1672104"/>
              <a:ext cx="2952328" cy="1677827"/>
            </a:xfrm>
            <a:prstGeom prst="rect">
              <a:avLst/>
            </a:prstGeom>
            <a:solidFill>
              <a:schemeClr val="bg1">
                <a:lumMod val="95000"/>
              </a:schemeClr>
            </a:solidFill>
          </p:spPr>
          <p:txBody>
            <a:bodyPr wrap="square" lIns="18000" tIns="18000" rIns="18000" bIns="18000">
              <a:spAutoFit/>
            </a:bodyPr>
            <a:lstStyle/>
            <a:p>
              <a:pPr marL="80963" lvl="2" indent="-4763">
                <a:lnSpc>
                  <a:spcPct val="150000"/>
                </a:lnSpc>
                <a:spcBef>
                  <a:spcPts val="500"/>
                </a:spcBef>
                <a:buClr>
                  <a:srgbClr val="ED7404"/>
                </a:buClr>
              </a:pPr>
              <a:r>
                <a:rPr lang="en-GB" sz="1200" dirty="0" smtClean="0">
                  <a:solidFill>
                    <a:schemeClr val="bg2"/>
                  </a:solidFill>
                  <a:latin typeface="+mn-lt"/>
                  <a:cs typeface="Arial" panose="020B0604020202020204" pitchFamily="34" charset="0"/>
                </a:rPr>
                <a:t>A few examples of initiatives:</a:t>
              </a:r>
            </a:p>
            <a:p>
              <a:pPr marL="363538" lvl="2">
                <a:lnSpc>
                  <a:spcPct val="150000"/>
                </a:lnSpc>
                <a:spcBef>
                  <a:spcPts val="500"/>
                </a:spcBef>
                <a:buClr>
                  <a:srgbClr val="ED7404"/>
                </a:buClr>
              </a:pPr>
              <a:r>
                <a:rPr lang="en-GB" sz="1200" dirty="0" smtClean="0">
                  <a:solidFill>
                    <a:schemeClr val="bg2"/>
                  </a:solidFill>
                  <a:latin typeface="+mn-lt"/>
                  <a:cs typeface="Arial" panose="020B0604020202020204" pitchFamily="34" charset="0"/>
                </a:rPr>
                <a:t>MyGuichet</a:t>
              </a:r>
            </a:p>
            <a:p>
              <a:pPr marL="363538" lvl="2">
                <a:lnSpc>
                  <a:spcPct val="150000"/>
                </a:lnSpc>
                <a:spcBef>
                  <a:spcPts val="500"/>
                </a:spcBef>
                <a:buClr>
                  <a:srgbClr val="ED7404"/>
                </a:buClr>
              </a:pPr>
              <a:r>
                <a:rPr lang="en-GB" sz="1200" dirty="0" smtClean="0">
                  <a:solidFill>
                    <a:schemeClr val="bg2"/>
                  </a:solidFill>
                  <a:latin typeface="+mn-lt"/>
                  <a:cs typeface="Arial" panose="020B0604020202020204" pitchFamily="34" charset="0"/>
                </a:rPr>
                <a:t>X-Road</a:t>
              </a:r>
            </a:p>
            <a:p>
              <a:pPr marL="363538" lvl="2">
                <a:lnSpc>
                  <a:spcPct val="150000"/>
                </a:lnSpc>
                <a:spcBef>
                  <a:spcPts val="500"/>
                </a:spcBef>
                <a:buClr>
                  <a:srgbClr val="ED7404"/>
                </a:buClr>
              </a:pPr>
              <a:r>
                <a:rPr lang="en-GB" sz="1200" dirty="0" smtClean="0">
                  <a:solidFill>
                    <a:schemeClr val="bg2"/>
                  </a:solidFill>
                  <a:latin typeface="+mn-lt"/>
                  <a:cs typeface="Arial" panose="020B0604020202020204" pitchFamily="34" charset="0"/>
                </a:rPr>
                <a:t>‘Basic Data’ programme</a:t>
              </a:r>
            </a:p>
            <a:p>
              <a:pPr marL="363538" lvl="2">
                <a:lnSpc>
                  <a:spcPct val="150000"/>
                </a:lnSpc>
                <a:spcBef>
                  <a:spcPts val="500"/>
                </a:spcBef>
                <a:buClr>
                  <a:srgbClr val="ED7404"/>
                </a:buClr>
              </a:pPr>
              <a:r>
                <a:rPr lang="en-GB" sz="1200" dirty="0" smtClean="0">
                  <a:solidFill>
                    <a:schemeClr val="bg2"/>
                  </a:solidFill>
                  <a:latin typeface="+mn-lt"/>
                  <a:cs typeface="Arial" panose="020B0604020202020204" pitchFamily="34" charset="0"/>
                </a:rPr>
                <a:t>‘Tell us once’ programme</a:t>
              </a:r>
            </a:p>
          </p:txBody>
        </p:sp>
        <p:pic>
          <p:nvPicPr>
            <p:cNvPr id="16386" name="Picture 2" descr="c:\Temp\Rar$DRa0.537\Flags\200px-Flag_of_the_United_Kingdom.svg.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34" y="3135033"/>
              <a:ext cx="194400" cy="1152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52" y="2119311"/>
              <a:ext cx="194400" cy="1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descr="Flag of  Estonia"/>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152" y="2479351"/>
              <a:ext cx="194400" cy="1152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Flag of  Denmark"/>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152" y="2804313"/>
              <a:ext cx="194400" cy="115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4088164" y="6021288"/>
            <a:ext cx="5092348" cy="542700"/>
            <a:chOff x="717627" y="4388147"/>
            <a:chExt cx="5216467" cy="542700"/>
          </a:xfrm>
        </p:grpSpPr>
        <p:grpSp>
          <p:nvGrpSpPr>
            <p:cNvPr id="164" name="Group 163"/>
            <p:cNvGrpSpPr/>
            <p:nvPr/>
          </p:nvGrpSpPr>
          <p:grpSpPr>
            <a:xfrm>
              <a:off x="717627" y="4407627"/>
              <a:ext cx="2458074" cy="261610"/>
              <a:chOff x="-5214264" y="8505598"/>
              <a:chExt cx="2181541" cy="261610"/>
            </a:xfrm>
          </p:grpSpPr>
          <p:sp>
            <p:nvSpPr>
              <p:cNvPr id="182" name="Rectangle 181"/>
              <p:cNvSpPr/>
              <p:nvPr/>
            </p:nvSpPr>
            <p:spPr>
              <a:xfrm>
                <a:off x="-5214264" y="8571936"/>
                <a:ext cx="241247" cy="13046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3" name="TextBox 182"/>
              <p:cNvSpPr txBox="1"/>
              <p:nvPr/>
            </p:nvSpPr>
            <p:spPr>
              <a:xfrm>
                <a:off x="-4973017" y="8505598"/>
                <a:ext cx="1940294" cy="261610"/>
              </a:xfrm>
              <a:prstGeom prst="rect">
                <a:avLst/>
              </a:prstGeom>
              <a:noFill/>
            </p:spPr>
            <p:txBody>
              <a:bodyPr wrap="square" rtlCol="0">
                <a:spAutoFit/>
              </a:bodyPr>
              <a:lstStyle/>
              <a:p>
                <a:r>
                  <a:rPr lang="en-GB" sz="1100" dirty="0" smtClean="0">
                    <a:solidFill>
                      <a:schemeClr val="bg2"/>
                    </a:solidFill>
                    <a:latin typeface="+mn-lt"/>
                  </a:rPr>
                  <a:t>Both </a:t>
                </a:r>
                <a:r>
                  <a:rPr lang="en-GB" sz="1100" dirty="0">
                    <a:solidFill>
                      <a:schemeClr val="bg2"/>
                    </a:solidFill>
                    <a:latin typeface="+mn-lt"/>
                  </a:rPr>
                  <a:t>a strategy &amp; initiative(s) exist</a:t>
                </a:r>
              </a:p>
            </p:txBody>
          </p:sp>
        </p:grpSp>
        <p:grpSp>
          <p:nvGrpSpPr>
            <p:cNvPr id="167" name="Group 166"/>
            <p:cNvGrpSpPr/>
            <p:nvPr/>
          </p:nvGrpSpPr>
          <p:grpSpPr>
            <a:xfrm>
              <a:off x="3207195" y="4388147"/>
              <a:ext cx="2726899" cy="261610"/>
              <a:chOff x="-3004787" y="8222089"/>
              <a:chExt cx="2420124" cy="261610"/>
            </a:xfrm>
          </p:grpSpPr>
          <p:sp>
            <p:nvSpPr>
              <p:cNvPr id="178" name="Rectangle 177"/>
              <p:cNvSpPr/>
              <p:nvPr/>
            </p:nvSpPr>
            <p:spPr>
              <a:xfrm>
                <a:off x="-3004787" y="8292208"/>
                <a:ext cx="241247" cy="130461"/>
              </a:xfrm>
              <a:prstGeom prst="rect">
                <a:avLst/>
              </a:prstGeom>
              <a:solidFill>
                <a:srgbClr val="FDC7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1" name="TextBox 180"/>
              <p:cNvSpPr txBox="1"/>
              <p:nvPr/>
            </p:nvSpPr>
            <p:spPr>
              <a:xfrm>
                <a:off x="-2793571" y="8222089"/>
                <a:ext cx="2208908" cy="261610"/>
              </a:xfrm>
              <a:prstGeom prst="rect">
                <a:avLst/>
              </a:prstGeom>
              <a:noFill/>
            </p:spPr>
            <p:txBody>
              <a:bodyPr wrap="square" rtlCol="0">
                <a:spAutoFit/>
              </a:bodyPr>
              <a:lstStyle/>
              <a:p>
                <a:r>
                  <a:rPr lang="en-GB" sz="1100" dirty="0">
                    <a:solidFill>
                      <a:schemeClr val="bg2"/>
                    </a:solidFill>
                    <a:latin typeface="+mn-lt"/>
                  </a:rPr>
                  <a:t>Only a strategy exists</a:t>
                </a:r>
              </a:p>
            </p:txBody>
          </p:sp>
        </p:grpSp>
        <p:grpSp>
          <p:nvGrpSpPr>
            <p:cNvPr id="171" name="Group 170"/>
            <p:cNvGrpSpPr/>
            <p:nvPr/>
          </p:nvGrpSpPr>
          <p:grpSpPr>
            <a:xfrm>
              <a:off x="3221872" y="4669237"/>
              <a:ext cx="1694206" cy="261610"/>
              <a:chOff x="-2991743" y="7975120"/>
              <a:chExt cx="1503607" cy="261610"/>
            </a:xfrm>
          </p:grpSpPr>
          <p:sp>
            <p:nvSpPr>
              <p:cNvPr id="172" name="Rectangle 171"/>
              <p:cNvSpPr/>
              <p:nvPr/>
            </p:nvSpPr>
            <p:spPr>
              <a:xfrm>
                <a:off x="-2991743" y="8035348"/>
                <a:ext cx="241247" cy="130461"/>
              </a:xfrm>
              <a:prstGeom prst="rect">
                <a:avLst/>
              </a:prstGeom>
              <a:solidFill>
                <a:schemeClr val="accent3">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5" name="TextBox 174"/>
              <p:cNvSpPr txBox="1"/>
              <p:nvPr/>
            </p:nvSpPr>
            <p:spPr>
              <a:xfrm>
                <a:off x="-2737886" y="7975120"/>
                <a:ext cx="1249750" cy="261610"/>
              </a:xfrm>
              <a:prstGeom prst="rect">
                <a:avLst/>
              </a:prstGeom>
              <a:noFill/>
            </p:spPr>
            <p:txBody>
              <a:bodyPr wrap="square" rtlCol="0">
                <a:spAutoFit/>
              </a:bodyPr>
              <a:lstStyle/>
              <a:p>
                <a:r>
                  <a:rPr lang="en-GB" sz="1100" dirty="0" smtClean="0">
                    <a:solidFill>
                      <a:schemeClr val="bg2"/>
                    </a:solidFill>
                    <a:latin typeface="+mn-lt"/>
                  </a:rPr>
                  <a:t>No data available</a:t>
                </a:r>
                <a:endParaRPr lang="en-GB" sz="1100" dirty="0">
                  <a:solidFill>
                    <a:schemeClr val="bg2"/>
                  </a:solidFill>
                  <a:latin typeface="+mn-lt"/>
                </a:endParaRPr>
              </a:p>
            </p:txBody>
          </p:sp>
        </p:grpSp>
      </p:grpSp>
      <p:sp>
        <p:nvSpPr>
          <p:cNvPr id="184" name="Rectangle 183"/>
          <p:cNvSpPr/>
          <p:nvPr/>
        </p:nvSpPr>
        <p:spPr>
          <a:xfrm>
            <a:off x="4096553" y="6382588"/>
            <a:ext cx="265360" cy="130461"/>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5" name="TextBox 184"/>
          <p:cNvSpPr txBox="1"/>
          <p:nvPr/>
        </p:nvSpPr>
        <p:spPr>
          <a:xfrm>
            <a:off x="4387867" y="6311667"/>
            <a:ext cx="1964762" cy="261610"/>
          </a:xfrm>
          <a:prstGeom prst="rect">
            <a:avLst/>
          </a:prstGeom>
          <a:noFill/>
        </p:spPr>
        <p:txBody>
          <a:bodyPr wrap="square" rtlCol="0">
            <a:spAutoFit/>
          </a:bodyPr>
          <a:lstStyle/>
          <a:p>
            <a:r>
              <a:rPr lang="en-US" sz="1100" dirty="0">
                <a:solidFill>
                  <a:schemeClr val="bg2"/>
                </a:solidFill>
                <a:latin typeface="+mn-lt"/>
              </a:rPr>
              <a:t>Only initiative(s) exist(s)</a:t>
            </a:r>
          </a:p>
        </p:txBody>
      </p:sp>
      <p:sp>
        <p:nvSpPr>
          <p:cNvPr id="105" name="TextBox 104"/>
          <p:cNvSpPr txBox="1"/>
          <p:nvPr/>
        </p:nvSpPr>
        <p:spPr>
          <a:xfrm>
            <a:off x="98643" y="6119718"/>
            <a:ext cx="405634" cy="369332"/>
          </a:xfrm>
          <a:prstGeom prst="rect">
            <a:avLst/>
          </a:prstGeom>
          <a:noFill/>
        </p:spPr>
        <p:txBody>
          <a:bodyPr wrap="square" rtlCol="0" anchor="ctr">
            <a:spAutoFit/>
          </a:bodyPr>
          <a:lstStyle/>
          <a:p>
            <a:r>
              <a:rPr lang="en-GB" dirty="0" smtClean="0">
                <a:solidFill>
                  <a:schemeClr val="accent4"/>
                </a:solidFill>
              </a:rPr>
              <a:t>*</a:t>
            </a:r>
            <a:endParaRPr lang="en-GB" dirty="0">
              <a:solidFill>
                <a:schemeClr val="accent4"/>
              </a:solidFill>
            </a:endParaRPr>
          </a:p>
        </p:txBody>
      </p:sp>
      <p:sp>
        <p:nvSpPr>
          <p:cNvPr id="104" name="TextBox 103"/>
          <p:cNvSpPr txBox="1"/>
          <p:nvPr/>
        </p:nvSpPr>
        <p:spPr>
          <a:xfrm>
            <a:off x="393714" y="6166465"/>
            <a:ext cx="2882141" cy="677108"/>
          </a:xfrm>
          <a:prstGeom prst="rect">
            <a:avLst/>
          </a:prstGeom>
          <a:noFill/>
        </p:spPr>
        <p:txBody>
          <a:bodyPr wrap="square" lIns="0" rtlCol="0" anchor="t">
            <a:spAutoFit/>
          </a:bodyPr>
          <a:lstStyle/>
          <a:p>
            <a:r>
              <a:rPr lang="en-GB" sz="1100" dirty="0">
                <a:solidFill>
                  <a:schemeClr val="bg2"/>
                </a:solidFill>
                <a:latin typeface="+mn-lt"/>
              </a:rPr>
              <a:t>Secondary data source (Study on Administrative burden reduction (EC 2014</a:t>
            </a:r>
            <a:r>
              <a:rPr lang="en-GB" sz="1100" dirty="0" smtClean="0">
                <a:solidFill>
                  <a:schemeClr val="bg2"/>
                </a:solidFill>
                <a:latin typeface="+mn-lt"/>
              </a:rPr>
              <a:t>))</a:t>
            </a:r>
            <a:endParaRPr lang="en-GB" sz="1100" dirty="0">
              <a:solidFill>
                <a:schemeClr val="bg2"/>
              </a:solidFill>
              <a:latin typeface="+mn-lt"/>
            </a:endParaRPr>
          </a:p>
          <a:p>
            <a:endParaRPr lang="en-GB" sz="1600" dirty="0">
              <a:solidFill>
                <a:schemeClr val="bg2"/>
              </a:solidFill>
              <a:latin typeface="+mn-lt"/>
            </a:endParaRPr>
          </a:p>
        </p:txBody>
      </p:sp>
      <p:sp>
        <p:nvSpPr>
          <p:cNvPr id="109" name="Rectangle 108"/>
          <p:cNvSpPr/>
          <p:nvPr/>
        </p:nvSpPr>
        <p:spPr>
          <a:xfrm>
            <a:off x="250825" y="1412776"/>
            <a:ext cx="2952328" cy="1698345"/>
          </a:xfrm>
          <a:prstGeom prst="rect">
            <a:avLst/>
          </a:prstGeom>
          <a:solidFill>
            <a:schemeClr val="bg1">
              <a:lumMod val="95000"/>
            </a:schemeClr>
          </a:solidFill>
        </p:spPr>
        <p:txBody>
          <a:bodyPr wrap="square" lIns="18000" tIns="18000" rIns="18000" bIns="18000">
            <a:spAutoFit/>
          </a:bodyPr>
          <a:lstStyle/>
          <a:p>
            <a:pPr marL="80963" lvl="2" indent="-4763">
              <a:lnSpc>
                <a:spcPct val="150000"/>
              </a:lnSpc>
              <a:spcBef>
                <a:spcPts val="500"/>
              </a:spcBef>
              <a:buClr>
                <a:srgbClr val="ED7404"/>
              </a:buClr>
            </a:pPr>
            <a:r>
              <a:rPr lang="en-GB" sz="1200" dirty="0">
                <a:solidFill>
                  <a:schemeClr val="bg2"/>
                </a:solidFill>
                <a:latin typeface="+mn-lt"/>
                <a:cs typeface="Arial" panose="020B0604020202020204" pitchFamily="34" charset="0"/>
              </a:rPr>
              <a:t>Out of a total of </a:t>
            </a:r>
            <a:r>
              <a:rPr lang="en-GB" sz="1200" dirty="0" smtClean="0">
                <a:solidFill>
                  <a:schemeClr val="bg2"/>
                </a:solidFill>
                <a:latin typeface="+mn-lt"/>
                <a:cs typeface="Arial" panose="020B0604020202020204" pitchFamily="34" charset="0"/>
              </a:rPr>
              <a:t>25 </a:t>
            </a:r>
            <a:r>
              <a:rPr lang="en-GB" sz="1200" dirty="0">
                <a:solidFill>
                  <a:schemeClr val="bg2"/>
                </a:solidFill>
                <a:latin typeface="+mn-lt"/>
                <a:cs typeface="Arial" panose="020B0604020202020204" pitchFamily="34" charset="0"/>
              </a:rPr>
              <a:t>European </a:t>
            </a:r>
            <a:r>
              <a:rPr lang="en-GB" sz="1200" dirty="0" smtClean="0">
                <a:solidFill>
                  <a:schemeClr val="bg2"/>
                </a:solidFill>
                <a:latin typeface="+mn-lt"/>
                <a:cs typeface="Arial" panose="020B0604020202020204" pitchFamily="34" charset="0"/>
              </a:rPr>
              <a:t>countries</a:t>
            </a:r>
            <a:r>
              <a:rPr lang="en-GB" sz="1200" dirty="0">
                <a:solidFill>
                  <a:schemeClr val="bg2"/>
                </a:solidFill>
                <a:latin typeface="+mn-lt"/>
                <a:cs typeface="Arial" panose="020B0604020202020204" pitchFamily="34" charset="0"/>
              </a:rPr>
              <a:t>:</a:t>
            </a:r>
            <a:endParaRPr lang="en-GB" sz="1200" dirty="0" smtClean="0">
              <a:solidFill>
                <a:schemeClr val="bg2"/>
              </a:solidFill>
              <a:latin typeface="+mn-lt"/>
              <a:cs typeface="Arial" panose="020B0604020202020204" pitchFamily="34" charset="0"/>
            </a:endParaRPr>
          </a:p>
          <a:p>
            <a:pPr marL="247650" lvl="2" indent="-171450">
              <a:lnSpc>
                <a:spcPct val="150000"/>
              </a:lnSpc>
              <a:spcBef>
                <a:spcPts val="0"/>
              </a:spcBef>
              <a:buClr>
                <a:schemeClr val="bg1">
                  <a:lumMod val="50000"/>
                </a:schemeClr>
              </a:buClr>
              <a:buFont typeface="Wingdings" panose="05000000000000000000" pitchFamily="2" charset="2"/>
              <a:buChar char="Ø"/>
            </a:pPr>
            <a:r>
              <a:rPr lang="en-GB" sz="1200" dirty="0" smtClean="0">
                <a:solidFill>
                  <a:schemeClr val="bg2"/>
                </a:solidFill>
                <a:latin typeface="+mn-lt"/>
                <a:cs typeface="Arial" panose="020B0604020202020204" pitchFamily="34" charset="0"/>
              </a:rPr>
              <a:t>13 have </a:t>
            </a:r>
            <a:r>
              <a:rPr lang="en-GB" sz="1200" dirty="0">
                <a:solidFill>
                  <a:schemeClr val="bg2"/>
                </a:solidFill>
                <a:latin typeface="+mn-lt"/>
                <a:cs typeface="Arial" panose="020B0604020202020204" pitchFamily="34" charset="0"/>
              </a:rPr>
              <a:t>both a strategy &amp; initiatives in </a:t>
            </a:r>
            <a:r>
              <a:rPr lang="en-GB" sz="1200" dirty="0" smtClean="0">
                <a:solidFill>
                  <a:schemeClr val="bg2"/>
                </a:solidFill>
                <a:latin typeface="+mn-lt"/>
                <a:cs typeface="Arial" panose="020B0604020202020204" pitchFamily="34" charset="0"/>
              </a:rPr>
              <a:t>place;</a:t>
            </a:r>
          </a:p>
          <a:p>
            <a:pPr marL="247650" lvl="2" indent="-171450">
              <a:lnSpc>
                <a:spcPct val="150000"/>
              </a:lnSpc>
              <a:spcBef>
                <a:spcPts val="0"/>
              </a:spcBef>
              <a:buClr>
                <a:schemeClr val="bg1">
                  <a:lumMod val="50000"/>
                </a:schemeClr>
              </a:buClr>
              <a:buFont typeface="Wingdings" panose="05000000000000000000" pitchFamily="2" charset="2"/>
              <a:buChar char="Ø"/>
            </a:pPr>
            <a:r>
              <a:rPr lang="en-GB" sz="1200" dirty="0" smtClean="0">
                <a:solidFill>
                  <a:schemeClr val="bg2"/>
                </a:solidFill>
                <a:latin typeface="+mn-lt"/>
                <a:cs typeface="Arial" panose="020B0604020202020204" pitchFamily="34" charset="0"/>
              </a:rPr>
              <a:t>2 </a:t>
            </a:r>
            <a:r>
              <a:rPr lang="en-GB" sz="1200" dirty="0">
                <a:solidFill>
                  <a:schemeClr val="bg2"/>
                </a:solidFill>
                <a:latin typeface="+mn-lt"/>
                <a:cs typeface="Arial" panose="020B0604020202020204" pitchFamily="34" charset="0"/>
              </a:rPr>
              <a:t>have only a </a:t>
            </a:r>
            <a:r>
              <a:rPr lang="en-GB" sz="1200" dirty="0" smtClean="0">
                <a:solidFill>
                  <a:schemeClr val="bg2"/>
                </a:solidFill>
                <a:latin typeface="+mn-lt"/>
                <a:cs typeface="Arial" panose="020B0604020202020204" pitchFamily="34" charset="0"/>
              </a:rPr>
              <a:t>strategy in place; </a:t>
            </a:r>
          </a:p>
          <a:p>
            <a:pPr marL="247650" lvl="2" indent="-171450">
              <a:lnSpc>
                <a:spcPct val="150000"/>
              </a:lnSpc>
              <a:spcBef>
                <a:spcPts val="0"/>
              </a:spcBef>
              <a:buClr>
                <a:schemeClr val="bg1">
                  <a:lumMod val="50000"/>
                </a:schemeClr>
              </a:buClr>
              <a:buFont typeface="Wingdings" panose="05000000000000000000" pitchFamily="2" charset="2"/>
              <a:buChar char="Ø"/>
            </a:pPr>
            <a:r>
              <a:rPr lang="en-GB" sz="1200" dirty="0" smtClean="0">
                <a:solidFill>
                  <a:schemeClr val="bg2"/>
                </a:solidFill>
                <a:latin typeface="+mn-lt"/>
                <a:cs typeface="Arial" panose="020B0604020202020204" pitchFamily="34" charset="0"/>
              </a:rPr>
              <a:t>7 have </a:t>
            </a:r>
            <a:r>
              <a:rPr lang="en-GB" sz="1200" dirty="0">
                <a:solidFill>
                  <a:schemeClr val="bg2"/>
                </a:solidFill>
                <a:latin typeface="+mn-lt"/>
                <a:cs typeface="Arial" panose="020B0604020202020204" pitchFamily="34" charset="0"/>
              </a:rPr>
              <a:t>only </a:t>
            </a:r>
            <a:r>
              <a:rPr lang="en-GB" sz="1200" dirty="0" smtClean="0">
                <a:solidFill>
                  <a:schemeClr val="bg2"/>
                </a:solidFill>
                <a:latin typeface="+mn-lt"/>
                <a:cs typeface="Arial" panose="020B0604020202020204" pitchFamily="34" charset="0"/>
              </a:rPr>
              <a:t>initiatives in place; and</a:t>
            </a:r>
          </a:p>
          <a:p>
            <a:pPr marL="247650" lvl="2" indent="-171450">
              <a:lnSpc>
                <a:spcPct val="150000"/>
              </a:lnSpc>
              <a:spcBef>
                <a:spcPts val="0"/>
              </a:spcBef>
              <a:buClr>
                <a:schemeClr val="bg1">
                  <a:lumMod val="50000"/>
                </a:schemeClr>
              </a:buClr>
              <a:buFont typeface="Wingdings" panose="05000000000000000000" pitchFamily="2" charset="2"/>
              <a:buChar char="Ø"/>
            </a:pPr>
            <a:r>
              <a:rPr lang="fr-FR" sz="1200" dirty="0" smtClean="0">
                <a:solidFill>
                  <a:schemeClr val="bg2"/>
                </a:solidFill>
                <a:latin typeface="+mn-lt"/>
                <a:cs typeface="Arial" panose="020B0604020202020204" pitchFamily="34" charset="0"/>
              </a:rPr>
              <a:t>3 did not provide any data.</a:t>
            </a:r>
            <a:endParaRPr lang="en-GB" sz="1200" dirty="0">
              <a:solidFill>
                <a:schemeClr val="bg2"/>
              </a:solidFill>
              <a:latin typeface="+mn-lt"/>
              <a:cs typeface="Arial" panose="020B0604020202020204" pitchFamily="34" charset="0"/>
            </a:endParaRPr>
          </a:p>
        </p:txBody>
      </p:sp>
      <p:sp>
        <p:nvSpPr>
          <p:cNvPr id="160" name="TextBox 159"/>
          <p:cNvSpPr txBox="1"/>
          <p:nvPr/>
        </p:nvSpPr>
        <p:spPr>
          <a:xfrm>
            <a:off x="4663283" y="6525924"/>
            <a:ext cx="3653133" cy="338554"/>
          </a:xfrm>
          <a:prstGeom prst="rect">
            <a:avLst/>
          </a:prstGeom>
          <a:noFill/>
          <a:ln w="6350">
            <a:noFill/>
          </a:ln>
        </p:spPr>
        <p:txBody>
          <a:bodyPr wrap="square" rtlCol="0">
            <a:spAutoFit/>
          </a:bodyPr>
          <a:lstStyle/>
          <a:p>
            <a:r>
              <a:rPr lang="en-GB" sz="800" dirty="0">
                <a:solidFill>
                  <a:schemeClr val="bg2"/>
                </a:solidFill>
                <a:latin typeface="+mn-lt"/>
              </a:rPr>
              <a:t>Sources: Online questionnaire (KURT SALMON 2015), n=33</a:t>
            </a:r>
          </a:p>
          <a:p>
            <a:r>
              <a:rPr lang="en-GB" sz="800" dirty="0">
                <a:solidFill>
                  <a:schemeClr val="bg2"/>
                </a:solidFill>
                <a:latin typeface="+mn-lt"/>
              </a:rPr>
              <a:t>                </a:t>
            </a:r>
            <a:r>
              <a:rPr lang="en-GB" sz="800" dirty="0" smtClean="0">
                <a:solidFill>
                  <a:schemeClr val="bg2"/>
                </a:solidFill>
                <a:latin typeface="+mn-lt"/>
              </a:rPr>
              <a:t> Study </a:t>
            </a:r>
            <a:r>
              <a:rPr lang="en-GB" sz="800" dirty="0">
                <a:solidFill>
                  <a:schemeClr val="bg2"/>
                </a:solidFill>
                <a:latin typeface="+mn-lt"/>
              </a:rPr>
              <a:t>on Administrative burden reduction (EC 2014)</a:t>
            </a:r>
          </a:p>
        </p:txBody>
      </p:sp>
    </p:spTree>
    <p:extLst>
      <p:ext uri="{BB962C8B-B14F-4D97-AF65-F5344CB8AC3E}">
        <p14:creationId xmlns:p14="http://schemas.microsoft.com/office/powerpoint/2010/main" val="264277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557829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0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p:txBody>
          <a:bodyPr/>
          <a:lstStyle/>
          <a:p>
            <a:r>
              <a:rPr lang="en-GB" dirty="0"/>
              <a:t>Key findings</a:t>
            </a:r>
          </a:p>
        </p:txBody>
      </p:sp>
      <p:sp>
        <p:nvSpPr>
          <p:cNvPr id="5" name="Espace réservé du numéro de diapositive 4"/>
          <p:cNvSpPr>
            <a:spLocks noGrp="1"/>
          </p:cNvSpPr>
          <p:nvPr>
            <p:ph type="sldNum" sz="quarter" idx="12"/>
          </p:nvPr>
        </p:nvSpPr>
        <p:spPr>
          <a:xfrm>
            <a:off x="8027988" y="6454154"/>
            <a:ext cx="648000" cy="503238"/>
          </a:xfrm>
        </p:spPr>
        <p:txBody>
          <a:bodyPr/>
          <a:lstStyle/>
          <a:p>
            <a:pPr>
              <a:defRPr/>
            </a:pPr>
            <a:fld id="{9BAA5FE0-F9D2-408F-983E-B87BCD5EA5C6}" type="slidenum">
              <a:rPr lang="en-GB" smtClean="0"/>
              <a:pPr>
                <a:defRPr/>
              </a:pPr>
              <a:t>9</a:t>
            </a:fld>
            <a:endParaRPr lang="en-GB" dirty="0"/>
          </a:p>
        </p:txBody>
      </p:sp>
      <p:sp>
        <p:nvSpPr>
          <p:cNvPr id="4" name="TextBox 3"/>
          <p:cNvSpPr txBox="1"/>
          <p:nvPr/>
        </p:nvSpPr>
        <p:spPr>
          <a:xfrm>
            <a:off x="107951" y="908720"/>
            <a:ext cx="8928100" cy="369332"/>
          </a:xfrm>
          <a:prstGeom prst="rect">
            <a:avLst/>
          </a:prstGeom>
          <a:solidFill>
            <a:srgbClr val="5496D4"/>
          </a:solidFill>
        </p:spPr>
        <p:txBody>
          <a:bodyPr wrap="square" rtlCol="0">
            <a:spAutoFit/>
          </a:bodyPr>
          <a:lstStyle/>
          <a:p>
            <a:r>
              <a:rPr lang="en-GB" b="1" dirty="0">
                <a:solidFill>
                  <a:schemeClr val="bg1"/>
                </a:solidFill>
                <a:latin typeface="+mn-lt"/>
              </a:rPr>
              <a:t>Is there a </a:t>
            </a:r>
            <a:r>
              <a:rPr lang="en-GB" b="1" dirty="0" smtClean="0">
                <a:solidFill>
                  <a:schemeClr val="bg1"/>
                </a:solidFill>
                <a:latin typeface="+mn-lt"/>
              </a:rPr>
              <a:t>legislation supporting the implementation of </a:t>
            </a:r>
            <a:r>
              <a:rPr lang="en-GB" b="1" dirty="0">
                <a:solidFill>
                  <a:schemeClr val="bg1"/>
                </a:solidFill>
                <a:latin typeface="+mn-lt"/>
              </a:rPr>
              <a:t>the </a:t>
            </a:r>
            <a:r>
              <a:rPr lang="en-GB" b="1" dirty="0" smtClean="0">
                <a:solidFill>
                  <a:schemeClr val="bg1"/>
                </a:solidFill>
                <a:latin typeface="+mn-lt"/>
              </a:rPr>
              <a:t>OOP </a:t>
            </a:r>
            <a:r>
              <a:rPr lang="en-GB" b="1" dirty="0">
                <a:solidFill>
                  <a:schemeClr val="bg1"/>
                </a:solidFill>
                <a:latin typeface="+mn-lt"/>
              </a:rPr>
              <a:t>in your country?</a:t>
            </a:r>
            <a:endParaRPr lang="en-GB" b="1" dirty="0" smtClean="0">
              <a:solidFill>
                <a:schemeClr val="bg1"/>
              </a:solidFill>
              <a:latin typeface="+mn-lt"/>
            </a:endParaRPr>
          </a:p>
        </p:txBody>
      </p:sp>
      <p:grpSp>
        <p:nvGrpSpPr>
          <p:cNvPr id="107" name="Group 106"/>
          <p:cNvGrpSpPr>
            <a:grpSpLocks noChangeAspect="1"/>
          </p:cNvGrpSpPr>
          <p:nvPr/>
        </p:nvGrpSpPr>
        <p:grpSpPr>
          <a:xfrm>
            <a:off x="3570102" y="1412776"/>
            <a:ext cx="5466394" cy="4541815"/>
            <a:chOff x="3428590" y="1928130"/>
            <a:chExt cx="5466394" cy="4541815"/>
          </a:xfrm>
        </p:grpSpPr>
        <p:grpSp>
          <p:nvGrpSpPr>
            <p:cNvPr id="108" name="Country Europe (shapes)"/>
            <p:cNvGrpSpPr/>
            <p:nvPr/>
          </p:nvGrpSpPr>
          <p:grpSpPr>
            <a:xfrm>
              <a:off x="3428590" y="1928130"/>
              <a:ext cx="5466394" cy="4460169"/>
              <a:chOff x="2684463" y="1143000"/>
              <a:chExt cx="6015037" cy="4991100"/>
            </a:xfrm>
            <a:solidFill>
              <a:srgbClr val="B5B5B5">
                <a:lumMod val="40000"/>
                <a:lumOff val="60000"/>
              </a:srgbClr>
            </a:solidFill>
            <a:effectLst>
              <a:outerShdw blurRad="50800" dist="38100" dir="2700000" algn="tl" rotWithShape="0">
                <a:prstClr val="black">
                  <a:alpha val="40000"/>
                </a:prstClr>
              </a:outerShdw>
            </a:effectLst>
          </p:grpSpPr>
          <p:sp>
            <p:nvSpPr>
              <p:cNvPr id="144" name="Turkey" descr="© INSCALE GmbH, 05.05.2010&#10;http://www.presentationload.com/"/>
              <p:cNvSpPr>
                <a:spLocks noEditPoints="1"/>
              </p:cNvSpPr>
              <p:nvPr/>
            </p:nvSpPr>
            <p:spPr bwMode="auto">
              <a:xfrm>
                <a:off x="6521450" y="4591050"/>
                <a:ext cx="2178050" cy="121920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5" name="Switzerland" descr="© INSCALE GmbH, 05.05.2010&#10;http://www.presentationload.com/"/>
              <p:cNvSpPr>
                <a:spLocks/>
              </p:cNvSpPr>
              <p:nvPr/>
            </p:nvSpPr>
            <p:spPr bwMode="auto">
              <a:xfrm>
                <a:off x="4438650" y="4432300"/>
                <a:ext cx="442912" cy="274637"/>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6" name="Sweden" descr="© INSCALE GmbH, 05.05.2010&#10;http://www.presentationload.com/"/>
              <p:cNvSpPr>
                <a:spLocks noEditPoints="1"/>
              </p:cNvSpPr>
              <p:nvPr/>
            </p:nvSpPr>
            <p:spPr bwMode="auto">
              <a:xfrm>
                <a:off x="4957763" y="1476375"/>
                <a:ext cx="779462" cy="1914525"/>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7" name="Spain" descr="© INSCALE GmbH, 05.05.2010&#10;http://www.presentationload.com/"/>
              <p:cNvSpPr>
                <a:spLocks noEditPoints="1"/>
              </p:cNvSpPr>
              <p:nvPr/>
            </p:nvSpPr>
            <p:spPr bwMode="auto">
              <a:xfrm>
                <a:off x="2852738" y="4773613"/>
                <a:ext cx="1344612" cy="1111250"/>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8" name="Slovenia" descr="© INSCALE GmbH, 05.05.2010&#10;http://www.presentationload.com/"/>
              <p:cNvSpPr>
                <a:spLocks/>
              </p:cNvSpPr>
              <p:nvPr/>
            </p:nvSpPr>
            <p:spPr bwMode="auto">
              <a:xfrm>
                <a:off x="5165725" y="4545013"/>
                <a:ext cx="307975" cy="21748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49" name="Slovakia" descr="© INSCALE GmbH, 05.05.2010&#10;http://www.presentationload.com/"/>
              <p:cNvSpPr>
                <a:spLocks/>
              </p:cNvSpPr>
              <p:nvPr/>
            </p:nvSpPr>
            <p:spPr bwMode="auto">
              <a:xfrm>
                <a:off x="5483225" y="4140200"/>
                <a:ext cx="523875" cy="277812"/>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0" name="Serbia" descr="© INSCALE GmbH, 05.05.2010&#10;http://www.presentationload.com/"/>
              <p:cNvSpPr>
                <a:spLocks/>
              </p:cNvSpPr>
              <p:nvPr/>
            </p:nvSpPr>
            <p:spPr bwMode="auto">
              <a:xfrm>
                <a:off x="5708650" y="4608513"/>
                <a:ext cx="463550" cy="525041"/>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1" name="Russia" descr="© INSCALE GmbH, 05.05.2010&#10;http://www.presentationload.com/"/>
              <p:cNvSpPr>
                <a:spLocks noChangeAspect="1"/>
              </p:cNvSpPr>
              <p:nvPr/>
            </p:nvSpPr>
            <p:spPr bwMode="auto">
              <a:xfrm>
                <a:off x="5670550" y="3346450"/>
                <a:ext cx="249237" cy="136525"/>
              </a:xfrm>
              <a:custGeom>
                <a:avLst/>
                <a:gdLst/>
                <a:ahLst/>
                <a:cxnLst>
                  <a:cxn ang="0">
                    <a:pos x="73" y="18"/>
                  </a:cxn>
                  <a:cxn ang="0">
                    <a:pos x="75" y="13"/>
                  </a:cxn>
                  <a:cxn ang="0">
                    <a:pos x="67" y="7"/>
                  </a:cxn>
                  <a:cxn ang="0">
                    <a:pos x="60" y="7"/>
                  </a:cxn>
                  <a:cxn ang="0">
                    <a:pos x="53" y="9"/>
                  </a:cxn>
                  <a:cxn ang="0">
                    <a:pos x="53" y="7"/>
                  </a:cxn>
                  <a:cxn ang="0">
                    <a:pos x="46" y="6"/>
                  </a:cxn>
                  <a:cxn ang="0">
                    <a:pos x="41" y="4"/>
                  </a:cxn>
                  <a:cxn ang="0">
                    <a:pos x="37" y="5"/>
                  </a:cxn>
                  <a:cxn ang="0">
                    <a:pos x="34" y="2"/>
                  </a:cxn>
                  <a:cxn ang="0">
                    <a:pos x="33" y="5"/>
                  </a:cxn>
                  <a:cxn ang="0">
                    <a:pos x="30" y="5"/>
                  </a:cxn>
                  <a:cxn ang="0">
                    <a:pos x="34" y="16"/>
                  </a:cxn>
                  <a:cxn ang="0">
                    <a:pos x="29" y="19"/>
                  </a:cxn>
                  <a:cxn ang="0">
                    <a:pos x="24" y="19"/>
                  </a:cxn>
                  <a:cxn ang="0">
                    <a:pos x="21" y="18"/>
                  </a:cxn>
                  <a:cxn ang="0">
                    <a:pos x="16" y="19"/>
                  </a:cxn>
                  <a:cxn ang="0">
                    <a:pos x="24" y="7"/>
                  </a:cxn>
                  <a:cxn ang="0">
                    <a:pos x="24" y="5"/>
                  </a:cxn>
                  <a:cxn ang="0">
                    <a:pos x="27" y="1"/>
                  </a:cxn>
                  <a:cxn ang="0">
                    <a:pos x="26" y="0"/>
                  </a:cxn>
                  <a:cxn ang="0">
                    <a:pos x="24" y="1"/>
                  </a:cxn>
                  <a:cxn ang="0">
                    <a:pos x="21" y="7"/>
                  </a:cxn>
                  <a:cxn ang="0">
                    <a:pos x="15" y="16"/>
                  </a:cxn>
                  <a:cxn ang="0">
                    <a:pos x="13" y="18"/>
                  </a:cxn>
                  <a:cxn ang="0">
                    <a:pos x="1" y="20"/>
                  </a:cxn>
                  <a:cxn ang="0">
                    <a:pos x="0" y="24"/>
                  </a:cxn>
                  <a:cxn ang="0">
                    <a:pos x="2" y="26"/>
                  </a:cxn>
                  <a:cxn ang="0">
                    <a:pos x="0" y="34"/>
                  </a:cxn>
                  <a:cxn ang="0">
                    <a:pos x="2" y="34"/>
                  </a:cxn>
                  <a:cxn ang="0">
                    <a:pos x="2" y="32"/>
                  </a:cxn>
                  <a:cxn ang="0">
                    <a:pos x="4" y="31"/>
                  </a:cxn>
                  <a:cxn ang="0">
                    <a:pos x="5" y="33"/>
                  </a:cxn>
                  <a:cxn ang="0">
                    <a:pos x="8" y="30"/>
                  </a:cxn>
                  <a:cxn ang="0">
                    <a:pos x="14" y="31"/>
                  </a:cxn>
                  <a:cxn ang="0">
                    <a:pos x="10" y="32"/>
                  </a:cxn>
                  <a:cxn ang="0">
                    <a:pos x="10" y="34"/>
                  </a:cxn>
                  <a:cxn ang="0">
                    <a:pos x="5" y="37"/>
                  </a:cxn>
                  <a:cxn ang="0">
                    <a:pos x="4" y="36"/>
                  </a:cxn>
                  <a:cxn ang="0">
                    <a:pos x="2" y="42"/>
                  </a:cxn>
                  <a:cxn ang="0">
                    <a:pos x="39" y="42"/>
                  </a:cxn>
                  <a:cxn ang="0">
                    <a:pos x="75" y="36"/>
                  </a:cxn>
                  <a:cxn ang="0">
                    <a:pos x="72" y="25"/>
                  </a:cxn>
                  <a:cxn ang="0">
                    <a:pos x="73" y="18"/>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2" name="Romania" descr="© INSCALE GmbH, 05.05.2010&#10;http://www.presentationload.com/"/>
              <p:cNvSpPr>
                <a:spLocks noEditPoints="1"/>
              </p:cNvSpPr>
              <p:nvPr/>
            </p:nvSpPr>
            <p:spPr bwMode="auto">
              <a:xfrm>
                <a:off x="5838825" y="4219575"/>
                <a:ext cx="955675" cy="679450"/>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3" name="Portugal" descr="© INSCALE GmbH, 05.05.2010&#10;http://www.presentationload.com/"/>
              <p:cNvSpPr>
                <a:spLocks/>
              </p:cNvSpPr>
              <p:nvPr/>
            </p:nvSpPr>
            <p:spPr bwMode="auto">
              <a:xfrm>
                <a:off x="2684463" y="4979988"/>
                <a:ext cx="431800" cy="715962"/>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4" name="Poland" descr="© INSCALE GmbH, 05.05.2010&#10;http://www.presentationload.com/"/>
              <p:cNvSpPr>
                <a:spLocks/>
              </p:cNvSpPr>
              <p:nvPr/>
            </p:nvSpPr>
            <p:spPr bwMode="auto">
              <a:xfrm>
                <a:off x="5195888" y="3438525"/>
                <a:ext cx="917575" cy="757237"/>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5" name="Norway" descr="© INSCALE GmbH, 05.05.2010&#10;http://www.presentationload.com/"/>
              <p:cNvSpPr>
                <a:spLocks noEditPoints="1"/>
              </p:cNvSpPr>
              <p:nvPr/>
            </p:nvSpPr>
            <p:spPr bwMode="auto">
              <a:xfrm>
                <a:off x="4508500" y="1143000"/>
                <a:ext cx="1471612" cy="187325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6" name="Netherlands" descr="© INSCALE GmbH, 05.05.2010&#10;http://www.presentationload.com/"/>
              <p:cNvSpPr>
                <a:spLocks noEditPoints="1"/>
              </p:cNvSpPr>
              <p:nvPr/>
            </p:nvSpPr>
            <p:spPr bwMode="auto">
              <a:xfrm>
                <a:off x="4254500" y="3632200"/>
                <a:ext cx="358775" cy="376237"/>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7" name="Montenegro" descr="© INSCALE GmbH, 05.05.2010&#10;http://www.presentationload.com/"/>
              <p:cNvSpPr>
                <a:spLocks/>
              </p:cNvSpPr>
              <p:nvPr/>
            </p:nvSpPr>
            <p:spPr bwMode="auto">
              <a:xfrm>
                <a:off x="5710238" y="4976813"/>
                <a:ext cx="187325" cy="233362"/>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8" name="Macedonia" descr="© INSCALE GmbH, 05.05.2010&#10;http://www.presentationload.com/"/>
              <p:cNvSpPr>
                <a:spLocks/>
              </p:cNvSpPr>
              <p:nvPr/>
            </p:nvSpPr>
            <p:spPr bwMode="auto">
              <a:xfrm>
                <a:off x="5937250" y="5105400"/>
                <a:ext cx="268287" cy="225425"/>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59" name="Malta" descr="© INSCALE GmbH, 05.05.2010&#10;http://www.presentationload.com/"/>
              <p:cNvSpPr>
                <a:spLocks noEditPoints="1"/>
              </p:cNvSpPr>
              <p:nvPr/>
            </p:nvSpPr>
            <p:spPr bwMode="auto">
              <a:xfrm>
                <a:off x="5295900" y="6042026"/>
                <a:ext cx="134893" cy="92074"/>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3" name="Luxembourg" descr="© INSCALE GmbH, 05.05.2010&#10;http://www.presentationload.com/"/>
              <p:cNvSpPr>
                <a:spLocks/>
              </p:cNvSpPr>
              <p:nvPr/>
            </p:nvSpPr>
            <p:spPr bwMode="auto">
              <a:xfrm>
                <a:off x="4456113" y="4092575"/>
                <a:ext cx="74612" cy="106362"/>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5" name="Lithonia" descr="© INSCALE GmbH, 05.05.2010&#10;http://www.presentationload.com/"/>
              <p:cNvSpPr>
                <a:spLocks/>
              </p:cNvSpPr>
              <p:nvPr/>
            </p:nvSpPr>
            <p:spPr bwMode="auto">
              <a:xfrm>
                <a:off x="5737225" y="3146425"/>
                <a:ext cx="473075" cy="357187"/>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6" name="Latvia" descr="© INSCALE GmbH, 05.05.2010&#10;http://www.presentationload.com/"/>
              <p:cNvSpPr>
                <a:spLocks/>
              </p:cNvSpPr>
              <p:nvPr/>
            </p:nvSpPr>
            <p:spPr bwMode="auto">
              <a:xfrm>
                <a:off x="5726113" y="2919413"/>
                <a:ext cx="568325" cy="3206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68" name="Kosovo" descr="© INSCALE GmbH, 05.05.2010&#10;http://www.presentationload.com/"/>
              <p:cNvSpPr>
                <a:spLocks/>
              </p:cNvSpPr>
              <p:nvPr/>
            </p:nvSpPr>
            <p:spPr bwMode="auto">
              <a:xfrm>
                <a:off x="5858622" y="5005434"/>
                <a:ext cx="199550" cy="204741"/>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0" name="Italy" descr="© INSCALE GmbH, 05.05.2010&#10;http://www.presentationload.com/"/>
              <p:cNvSpPr>
                <a:spLocks noEditPoints="1"/>
              </p:cNvSpPr>
              <p:nvPr/>
            </p:nvSpPr>
            <p:spPr bwMode="auto">
              <a:xfrm>
                <a:off x="4491038" y="4529138"/>
                <a:ext cx="1255712" cy="1443037"/>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3" name="Ireland" descr="© INSCALE GmbH, 05.05.2010&#10;http://www.presentationload.com/"/>
              <p:cNvSpPr>
                <a:spLocks noEditPoints="1"/>
              </p:cNvSpPr>
              <p:nvPr/>
            </p:nvSpPr>
            <p:spPr bwMode="auto">
              <a:xfrm>
                <a:off x="3089275" y="3200400"/>
                <a:ext cx="434975" cy="493712"/>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4" name="Iceland" descr="© INSCALE GmbH, 05.05.2010&#10;http://www.presentationload.com/"/>
              <p:cNvSpPr>
                <a:spLocks noEditPoints="1"/>
              </p:cNvSpPr>
              <p:nvPr/>
            </p:nvSpPr>
            <p:spPr bwMode="auto">
              <a:xfrm>
                <a:off x="2936875" y="1406525"/>
                <a:ext cx="608012" cy="500062"/>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6" name="Hungary" descr="© INSCALE GmbH, 05.05.2010&#10;http://www.presentationload.com/"/>
              <p:cNvSpPr>
                <a:spLocks/>
              </p:cNvSpPr>
              <p:nvPr/>
            </p:nvSpPr>
            <p:spPr bwMode="auto">
              <a:xfrm>
                <a:off x="5429250" y="4264025"/>
                <a:ext cx="639762" cy="427037"/>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7" name="Greece" descr="© INSCALE GmbH, 05.05.2010&#10;http://www.presentationload.com/"/>
              <p:cNvSpPr>
                <a:spLocks noEditPoints="1"/>
              </p:cNvSpPr>
              <p:nvPr/>
            </p:nvSpPr>
            <p:spPr bwMode="auto">
              <a:xfrm>
                <a:off x="5875338" y="5122863"/>
                <a:ext cx="1027112" cy="9620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79" name="Great Britain" descr="© INSCALE GmbH, 05.05.2010&#10;http://www.presentationload.com/"/>
              <p:cNvSpPr>
                <a:spLocks noEditPoints="1"/>
              </p:cNvSpPr>
              <p:nvPr/>
            </p:nvSpPr>
            <p:spPr bwMode="auto">
              <a:xfrm>
                <a:off x="3381375" y="2557463"/>
                <a:ext cx="760412" cy="1425575"/>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80" name="Germany (example: colored)" descr="© INSCALE GmbH, 05.05.2010&#10;http://www.presentationload.com/"/>
              <p:cNvSpPr>
                <a:spLocks noEditPoints="1"/>
              </p:cNvSpPr>
              <p:nvPr/>
            </p:nvSpPr>
            <p:spPr bwMode="auto">
              <a:xfrm>
                <a:off x="4478338" y="3413125"/>
                <a:ext cx="812800" cy="1096962"/>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bg1">
                  <a:lumMod val="85000"/>
                </a:schemeClr>
              </a:solidFill>
              <a:ln w="3175">
                <a:solidFill>
                  <a:sysClr val="window" lastClr="FFFFFF"/>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0" name="France" descr="© INSCALE GmbH, 05.05.2010&#10;http://www.presentationload.com/"/>
              <p:cNvSpPr>
                <a:spLocks noEditPoints="1"/>
              </p:cNvSpPr>
              <p:nvPr/>
            </p:nvSpPr>
            <p:spPr bwMode="auto">
              <a:xfrm>
                <a:off x="3451225" y="3937000"/>
                <a:ext cx="1335087" cy="138747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3" name="Finland" descr="© INSCALE GmbH, 05.05.2010&#10;http://www.presentationload.com/"/>
              <p:cNvSpPr>
                <a:spLocks noEditPoints="1"/>
              </p:cNvSpPr>
              <p:nvPr/>
            </p:nvSpPr>
            <p:spPr bwMode="auto">
              <a:xfrm>
                <a:off x="5473700" y="1279525"/>
                <a:ext cx="814387" cy="1435100"/>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5" name="Faroe Islands" descr="© INSCALE GmbH, 05.05.2010&#10;http://www.presentationload.com/"/>
              <p:cNvSpPr>
                <a:spLocks noEditPoints="1"/>
              </p:cNvSpPr>
              <p:nvPr/>
            </p:nvSpPr>
            <p:spPr bwMode="auto">
              <a:xfrm>
                <a:off x="3732213" y="2273300"/>
                <a:ext cx="109537" cy="131762"/>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6" name="Estonia" descr="© INSCALE GmbH, 05.05.2010&#10;http://www.presentationload.com/"/>
              <p:cNvSpPr>
                <a:spLocks noEditPoints="1"/>
              </p:cNvSpPr>
              <p:nvPr/>
            </p:nvSpPr>
            <p:spPr bwMode="auto">
              <a:xfrm>
                <a:off x="5753100" y="2689225"/>
                <a:ext cx="458787" cy="29051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8" name="Denmark" descr="© INSCALE GmbH, 05.05.2010&#10;http://www.presentationload.com/"/>
              <p:cNvSpPr>
                <a:spLocks noEditPoints="1"/>
              </p:cNvSpPr>
              <p:nvPr/>
            </p:nvSpPr>
            <p:spPr bwMode="auto">
              <a:xfrm>
                <a:off x="4700588" y="3048000"/>
                <a:ext cx="571500" cy="436562"/>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chemeClr val="bg1">
                  <a:lumMod val="85000"/>
                </a:schemeClr>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199" name="Cyprus" descr="© INSCALE GmbH, 05.05.2010&#10;http://www.presentationload.com/"/>
              <p:cNvSpPr>
                <a:spLocks/>
              </p:cNvSpPr>
              <p:nvPr/>
            </p:nvSpPr>
            <p:spPr bwMode="auto">
              <a:xfrm>
                <a:off x="7440613" y="5705475"/>
                <a:ext cx="239712" cy="227012"/>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rgbClr val="FDC795"/>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1" name="Czech Republic" descr="© INSCALE GmbH, 05.05.2010&#10;http://www.presentationload.com/"/>
              <p:cNvSpPr>
                <a:spLocks/>
              </p:cNvSpPr>
              <p:nvPr/>
            </p:nvSpPr>
            <p:spPr bwMode="auto">
              <a:xfrm>
                <a:off x="5030788" y="3970338"/>
                <a:ext cx="628650" cy="355600"/>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02" name="Croatia" descr="© INSCALE GmbH, 05.05.2010&#10;http://www.presentationload.com/"/>
              <p:cNvSpPr>
                <a:spLocks noEditPoints="1"/>
              </p:cNvSpPr>
              <p:nvPr/>
            </p:nvSpPr>
            <p:spPr bwMode="auto">
              <a:xfrm>
                <a:off x="5175250" y="4592638"/>
                <a:ext cx="596900" cy="547687"/>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5" name="Bulgaria" descr="© INSCALE GmbH, 05.05.2010&#10;http://www.presentationload.com/"/>
              <p:cNvSpPr>
                <a:spLocks/>
              </p:cNvSpPr>
              <p:nvPr/>
            </p:nvSpPr>
            <p:spPr bwMode="auto">
              <a:xfrm>
                <a:off x="6092825" y="4772025"/>
                <a:ext cx="639762" cy="46513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6" name="Bosnia a. Herzegovina" descr="© INSCALE GmbH, 05.05.2010&#10;http://www.presentationload.com/"/>
              <p:cNvSpPr>
                <a:spLocks/>
              </p:cNvSpPr>
              <p:nvPr/>
            </p:nvSpPr>
            <p:spPr bwMode="auto">
              <a:xfrm>
                <a:off x="5392738" y="4765675"/>
                <a:ext cx="422275" cy="361950"/>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7" name="Belgium" descr="© INSCALE GmbH, 05.05.2010&#10;http://www.presentationload.com/"/>
              <p:cNvSpPr>
                <a:spLocks/>
              </p:cNvSpPr>
              <p:nvPr/>
            </p:nvSpPr>
            <p:spPr bwMode="auto">
              <a:xfrm>
                <a:off x="4183063" y="3900488"/>
                <a:ext cx="341312" cy="282575"/>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8" name="Austria" descr="© INSCALE GmbH, 05.05.2010&#10;http://www.presentationload.com/"/>
              <p:cNvSpPr>
                <a:spLocks/>
              </p:cNvSpPr>
              <p:nvPr/>
            </p:nvSpPr>
            <p:spPr bwMode="auto">
              <a:xfrm>
                <a:off x="4783138" y="4260850"/>
                <a:ext cx="731837" cy="363537"/>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rgbClr val="00B050"/>
              </a:solidFill>
              <a:ln w="317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sp>
            <p:nvSpPr>
              <p:cNvPr id="269" name="Albania" descr="© INSCALE GmbH, 05.05.2010&#10;http://www.presentationload.com/"/>
              <p:cNvSpPr>
                <a:spLocks/>
              </p:cNvSpPr>
              <p:nvPr/>
            </p:nvSpPr>
            <p:spPr bwMode="auto">
              <a:xfrm>
                <a:off x="5802313" y="5097463"/>
                <a:ext cx="214312" cy="407987"/>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solidFill>
              <a:ln w="3175">
                <a:solidFill>
                  <a:schemeClr val="bg1">
                    <a:lumMod val="9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1" smtClean="0">
                  <a:ln>
                    <a:noFill/>
                  </a:ln>
                  <a:solidFill>
                    <a:srgbClr val="6D6D6D">
                      <a:lumMod val="50000"/>
                    </a:srgbClr>
                  </a:solidFill>
                  <a:effectLst/>
                  <a:uLnTx/>
                  <a:uFillTx/>
                  <a:latin typeface="Calibri" pitchFamily="34" charset="0"/>
                </a:endParaRPr>
              </a:p>
            </p:txBody>
          </p:sp>
        </p:grpSp>
        <p:sp>
          <p:nvSpPr>
            <p:cNvPr id="110" name="Rectangle 109"/>
            <p:cNvSpPr/>
            <p:nvPr/>
          </p:nvSpPr>
          <p:spPr bwMode="ltGray">
            <a:xfrm>
              <a:off x="5600192" y="5024474"/>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SI</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1" name="Rectangle 110"/>
            <p:cNvSpPr/>
            <p:nvPr/>
          </p:nvSpPr>
          <p:spPr bwMode="ltGray">
            <a:xfrm>
              <a:off x="5974881" y="423631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PL</a:t>
              </a:r>
            </a:p>
          </p:txBody>
        </p:sp>
        <p:sp>
          <p:nvSpPr>
            <p:cNvPr id="112" name="Rectangle 111"/>
            <p:cNvSpPr/>
            <p:nvPr/>
          </p:nvSpPr>
          <p:spPr bwMode="ltGray">
            <a:xfrm>
              <a:off x="4922392" y="4268402"/>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NL</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3" name="Rectangle 112"/>
            <p:cNvSpPr/>
            <p:nvPr/>
          </p:nvSpPr>
          <p:spPr bwMode="ltGray">
            <a:xfrm>
              <a:off x="3927944" y="562826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ES</a:t>
              </a:r>
            </a:p>
          </p:txBody>
        </p:sp>
        <p:sp>
          <p:nvSpPr>
            <p:cNvPr id="114" name="Rectangle 113"/>
            <p:cNvSpPr/>
            <p:nvPr/>
          </p:nvSpPr>
          <p:spPr bwMode="ltGray">
            <a:xfrm>
              <a:off x="6401657" y="360953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LV</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5" name="Rectangle 114"/>
            <p:cNvSpPr/>
            <p:nvPr/>
          </p:nvSpPr>
          <p:spPr bwMode="ltGray">
            <a:xfrm>
              <a:off x="6587961" y="4945007"/>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RO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6" name="Rectangle 115"/>
            <p:cNvSpPr/>
            <p:nvPr/>
          </p:nvSpPr>
          <p:spPr bwMode="ltGray">
            <a:xfrm>
              <a:off x="5325297" y="4290736"/>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DE</a:t>
              </a:r>
            </a:p>
          </p:txBody>
        </p:sp>
        <p:sp>
          <p:nvSpPr>
            <p:cNvPr id="117" name="Rectangle 116"/>
            <p:cNvSpPr/>
            <p:nvPr/>
          </p:nvSpPr>
          <p:spPr bwMode="ltGray">
            <a:xfrm>
              <a:off x="5684457" y="4571149"/>
              <a:ext cx="375101" cy="12305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CZ</a:t>
              </a:r>
              <a:endParaRPr lang="en-GB" sz="800" b="0" kern="0" noProof="0" dirty="0" smtClean="0">
                <a:solidFill>
                  <a:srgbClr val="000000"/>
                </a:solidFill>
                <a:latin typeface="Calibri" panose="020F0502020204030204" pitchFamily="34" charset="0"/>
              </a:endParaRPr>
            </a:p>
          </p:txBody>
        </p:sp>
        <p:sp>
          <p:nvSpPr>
            <p:cNvPr id="118" name="Rectangle 117"/>
            <p:cNvSpPr/>
            <p:nvPr/>
          </p:nvSpPr>
          <p:spPr bwMode="ltGray">
            <a:xfrm>
              <a:off x="3889836" y="400781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IE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19" name="Rectangle 118"/>
            <p:cNvSpPr/>
            <p:nvPr/>
          </p:nvSpPr>
          <p:spPr bwMode="ltGray">
            <a:xfrm>
              <a:off x="6248168" y="2895133"/>
              <a:ext cx="288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FI</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0" name="Rectangle 119"/>
            <p:cNvSpPr/>
            <p:nvPr/>
          </p:nvSpPr>
          <p:spPr bwMode="ltGray">
            <a:xfrm>
              <a:off x="6610082" y="532930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BG</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1" name="Rectangle 120"/>
            <p:cNvSpPr/>
            <p:nvPr/>
          </p:nvSpPr>
          <p:spPr bwMode="ltGray">
            <a:xfrm>
              <a:off x="5560902" y="351557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2" name="Rectangle 121"/>
            <p:cNvSpPr/>
            <p:nvPr/>
          </p:nvSpPr>
          <p:spPr bwMode="ltGray">
            <a:xfrm>
              <a:off x="6016312" y="4864423"/>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HU</a:t>
              </a:r>
            </a:p>
          </p:txBody>
        </p:sp>
        <p:sp>
          <p:nvSpPr>
            <p:cNvPr id="123" name="Rectangle 122"/>
            <p:cNvSpPr/>
            <p:nvPr/>
          </p:nvSpPr>
          <p:spPr bwMode="ltGray">
            <a:xfrm>
              <a:off x="5439284" y="538217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IT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4" name="Rectangle 123"/>
            <p:cNvSpPr/>
            <p:nvPr/>
          </p:nvSpPr>
          <p:spPr bwMode="ltGray">
            <a:xfrm>
              <a:off x="4319415" y="419273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Calibri" panose="020F0502020204030204" pitchFamily="34" charset="0"/>
                </a:rPr>
                <a:t>UK</a:t>
              </a:r>
            </a:p>
          </p:txBody>
        </p:sp>
        <p:sp>
          <p:nvSpPr>
            <p:cNvPr id="125" name="Rectangle 124"/>
            <p:cNvSpPr/>
            <p:nvPr/>
          </p:nvSpPr>
          <p:spPr bwMode="ltGray">
            <a:xfrm>
              <a:off x="4794432" y="443711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BE</a:t>
              </a:r>
            </a:p>
          </p:txBody>
        </p:sp>
        <p:sp>
          <p:nvSpPr>
            <p:cNvPr id="126" name="Rectangle 125"/>
            <p:cNvSpPr/>
            <p:nvPr/>
          </p:nvSpPr>
          <p:spPr bwMode="ltGray">
            <a:xfrm>
              <a:off x="4579918" y="4909044"/>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FR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27" name="Rectangle 126"/>
            <p:cNvSpPr/>
            <p:nvPr/>
          </p:nvSpPr>
          <p:spPr bwMode="ltGray">
            <a:xfrm>
              <a:off x="3441765" y="564654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PT</a:t>
              </a:r>
            </a:p>
          </p:txBody>
        </p:sp>
        <p:sp>
          <p:nvSpPr>
            <p:cNvPr id="128" name="Rectangle 127"/>
            <p:cNvSpPr/>
            <p:nvPr/>
          </p:nvSpPr>
          <p:spPr bwMode="ltGray">
            <a:xfrm>
              <a:off x="6037790" y="4654335"/>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SK</a:t>
              </a:r>
              <a:endParaRPr lang="en-GB" sz="800" b="0" kern="0" noProof="0" dirty="0" smtClean="0">
                <a:solidFill>
                  <a:srgbClr val="000000"/>
                </a:solidFill>
                <a:latin typeface="Calibri" panose="020F0502020204030204" pitchFamily="34" charset="0"/>
              </a:endParaRPr>
            </a:p>
          </p:txBody>
        </p:sp>
        <p:sp>
          <p:nvSpPr>
            <p:cNvPr id="129" name="Rectangle 128"/>
            <p:cNvSpPr/>
            <p:nvPr/>
          </p:nvSpPr>
          <p:spPr bwMode="ltGray">
            <a:xfrm>
              <a:off x="5263083" y="3800143"/>
              <a:ext cx="388007" cy="100656"/>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DK</a:t>
              </a:r>
            </a:p>
          </p:txBody>
        </p:sp>
        <p:sp>
          <p:nvSpPr>
            <p:cNvPr id="130" name="Rectangle 129"/>
            <p:cNvSpPr/>
            <p:nvPr/>
          </p:nvSpPr>
          <p:spPr bwMode="ltGray">
            <a:xfrm>
              <a:off x="5699018" y="5161151"/>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HR</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1" name="Rectangle 130"/>
            <p:cNvSpPr/>
            <p:nvPr/>
          </p:nvSpPr>
          <p:spPr bwMode="ltGray">
            <a:xfrm>
              <a:off x="6328419" y="3382829"/>
              <a:ext cx="361864"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EE</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2" name="Rectangle 131"/>
            <p:cNvSpPr/>
            <p:nvPr/>
          </p:nvSpPr>
          <p:spPr bwMode="ltGray">
            <a:xfrm>
              <a:off x="6273597" y="380686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dirty="0" smtClean="0">
                  <a:solidFill>
                    <a:srgbClr val="000000"/>
                  </a:solidFill>
                  <a:latin typeface="Calibri" panose="020F0502020204030204" pitchFamily="34" charset="0"/>
                </a:rPr>
                <a:t>LT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3" name="Rectangle 132"/>
            <p:cNvSpPr/>
            <p:nvPr/>
          </p:nvSpPr>
          <p:spPr bwMode="ltGray">
            <a:xfrm>
              <a:off x="4898395" y="4628442"/>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LU</a:t>
              </a:r>
            </a:p>
          </p:txBody>
        </p:sp>
        <p:sp>
          <p:nvSpPr>
            <p:cNvPr id="134" name="Rectangle 133"/>
            <p:cNvSpPr/>
            <p:nvPr/>
          </p:nvSpPr>
          <p:spPr bwMode="ltGray">
            <a:xfrm>
              <a:off x="7740392" y="608512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CY</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5" name="Rectangle 134"/>
            <p:cNvSpPr/>
            <p:nvPr/>
          </p:nvSpPr>
          <p:spPr bwMode="ltGray">
            <a:xfrm>
              <a:off x="5773683" y="6325945"/>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MT</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6" name="Rectangle 135"/>
            <p:cNvSpPr/>
            <p:nvPr/>
          </p:nvSpPr>
          <p:spPr bwMode="ltGray">
            <a:xfrm>
              <a:off x="6409400" y="5726500"/>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b="0" kern="0" noProof="0" dirty="0" smtClean="0">
                  <a:solidFill>
                    <a:srgbClr val="000000"/>
                  </a:solidFill>
                  <a:latin typeface="Calibri" panose="020F0502020204030204" pitchFamily="34" charset="0"/>
                </a:rPr>
                <a:t>GR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7" name="Rectangle 136"/>
            <p:cNvSpPr/>
            <p:nvPr/>
          </p:nvSpPr>
          <p:spPr bwMode="ltGray">
            <a:xfrm>
              <a:off x="3808480" y="2411556"/>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IS</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8" name="Rectangle 137"/>
            <p:cNvSpPr/>
            <p:nvPr/>
          </p:nvSpPr>
          <p:spPr bwMode="ltGray">
            <a:xfrm>
              <a:off x="7548944" y="5558393"/>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TR</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39" name="Rectangle 138"/>
            <p:cNvSpPr/>
            <p:nvPr/>
          </p:nvSpPr>
          <p:spPr bwMode="ltGray">
            <a:xfrm>
              <a:off x="5233713" y="3191448"/>
              <a:ext cx="324000" cy="108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noProof="0" dirty="0" smtClean="0">
                  <a:solidFill>
                    <a:srgbClr val="000000"/>
                  </a:solidFill>
                  <a:latin typeface="Calibri" panose="020F0502020204030204" pitchFamily="34" charset="0"/>
                </a:rPr>
                <a:t>NO</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0" name="Rectangle 139"/>
            <p:cNvSpPr/>
            <p:nvPr/>
          </p:nvSpPr>
          <p:spPr bwMode="ltGray">
            <a:xfrm>
              <a:off x="5004048" y="4916474"/>
              <a:ext cx="360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CH</a:t>
              </a:r>
              <a:endParaRPr kumimoji="0" lang="en-GB" sz="9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1" name="Rectangle 140"/>
            <p:cNvSpPr/>
            <p:nvPr/>
          </p:nvSpPr>
          <p:spPr bwMode="ltGray">
            <a:xfrm>
              <a:off x="6344807" y="5492049"/>
              <a:ext cx="324000" cy="144000"/>
            </a:xfrm>
            <a:prstGeom prst="rect">
              <a:avLst/>
            </a:prstGeom>
            <a:solidFill>
              <a:srgbClr val="FFFFFF">
                <a:alpha val="46000"/>
              </a:srgbClr>
            </a:solidFill>
            <a:ln w="3175"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800" kern="0" dirty="0" smtClean="0">
                  <a:solidFill>
                    <a:srgbClr val="000000"/>
                  </a:solidFill>
                  <a:latin typeface="Calibri" panose="020F0502020204030204" pitchFamily="34" charset="0"/>
                </a:rPr>
                <a:t>MK</a:t>
              </a:r>
              <a:endParaRPr kumimoji="0" lang="en-GB" sz="800" b="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42" name="Rectangle 141"/>
            <p:cNvSpPr/>
            <p:nvPr/>
          </p:nvSpPr>
          <p:spPr bwMode="ltGray">
            <a:xfrm>
              <a:off x="5256104" y="4881030"/>
              <a:ext cx="252000" cy="108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LI</a:t>
              </a:r>
            </a:p>
          </p:txBody>
        </p:sp>
        <p:sp>
          <p:nvSpPr>
            <p:cNvPr id="143" name="Rectangle 142"/>
            <p:cNvSpPr/>
            <p:nvPr/>
          </p:nvSpPr>
          <p:spPr bwMode="ltGray">
            <a:xfrm>
              <a:off x="5615724" y="4793662"/>
              <a:ext cx="396000" cy="144000"/>
            </a:xfrm>
            <a:prstGeom prst="rect">
              <a:avLst/>
            </a:prstGeom>
            <a:solidFill>
              <a:srgbClr val="FFFFFF">
                <a:alpha val="46000"/>
              </a:srgbClr>
            </a:solidFill>
            <a:ln w="317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u="none" strike="noStrike" kern="0" cap="none" spc="0" normalizeH="0" baseline="0" noProof="0" dirty="0" smtClean="0">
                  <a:ln>
                    <a:noFill/>
                  </a:ln>
                  <a:solidFill>
                    <a:srgbClr val="000000"/>
                  </a:solidFill>
                  <a:effectLst/>
                  <a:uLnTx/>
                  <a:uFillTx/>
                  <a:latin typeface="Calibri" panose="020F0502020204030204" pitchFamily="34" charset="0"/>
                </a:rPr>
                <a:t>AT</a:t>
              </a:r>
            </a:p>
          </p:txBody>
        </p:sp>
      </p:grpSp>
      <p:sp>
        <p:nvSpPr>
          <p:cNvPr id="2" name="TextBox 1"/>
          <p:cNvSpPr txBox="1"/>
          <p:nvPr/>
        </p:nvSpPr>
        <p:spPr>
          <a:xfrm>
            <a:off x="4663283" y="6525924"/>
            <a:ext cx="3653133" cy="215444"/>
          </a:xfrm>
          <a:prstGeom prst="rect">
            <a:avLst/>
          </a:prstGeom>
          <a:noFill/>
          <a:ln w="6350">
            <a:noFill/>
          </a:ln>
        </p:spPr>
        <p:txBody>
          <a:bodyPr wrap="square" rtlCol="0">
            <a:spAutoFit/>
          </a:bodyPr>
          <a:lstStyle/>
          <a:p>
            <a:r>
              <a:rPr lang="fr-FR" sz="800" dirty="0">
                <a:solidFill>
                  <a:schemeClr val="bg2"/>
                </a:solidFill>
                <a:latin typeface="+mn-lt"/>
              </a:rPr>
              <a:t>Sources: Online questionnaire (KURT SALMON 2015), n=33</a:t>
            </a:r>
          </a:p>
        </p:txBody>
      </p:sp>
      <p:sp>
        <p:nvSpPr>
          <p:cNvPr id="95" name="Rectangle 94"/>
          <p:cNvSpPr/>
          <p:nvPr/>
        </p:nvSpPr>
        <p:spPr>
          <a:xfrm>
            <a:off x="251520" y="3509320"/>
            <a:ext cx="2952000" cy="2295944"/>
          </a:xfrm>
          <a:prstGeom prst="rect">
            <a:avLst/>
          </a:prstGeom>
          <a:solidFill>
            <a:schemeClr val="bg1">
              <a:lumMod val="95000"/>
            </a:schemeClr>
          </a:solidFill>
        </p:spPr>
        <p:txBody>
          <a:bodyPr wrap="square" lIns="18000" tIns="18000" rIns="18000" bIns="18000">
            <a:spAutoFit/>
          </a:bodyPr>
          <a:lstStyle/>
          <a:p>
            <a:pPr marL="80963" lvl="2" indent="-4763">
              <a:lnSpc>
                <a:spcPct val="150000"/>
              </a:lnSpc>
              <a:spcBef>
                <a:spcPts val="500"/>
              </a:spcBef>
              <a:buClr>
                <a:srgbClr val="ED7404"/>
              </a:buClr>
            </a:pPr>
            <a:r>
              <a:rPr lang="en-GB" sz="1200" dirty="0" smtClean="0">
                <a:solidFill>
                  <a:schemeClr val="bg2"/>
                </a:solidFill>
                <a:latin typeface="+mn-lt"/>
                <a:cs typeface="Arial" panose="020B0604020202020204" pitchFamily="34" charset="0"/>
              </a:rPr>
              <a:t>A few examples of legislation:</a:t>
            </a:r>
          </a:p>
          <a:p>
            <a:pPr marL="361950" lvl="2">
              <a:spcBef>
                <a:spcPts val="500"/>
              </a:spcBef>
              <a:buClr>
                <a:srgbClr val="ED7404"/>
              </a:buClr>
            </a:pPr>
            <a:r>
              <a:rPr lang="en-GB" sz="1200" dirty="0" smtClean="0">
                <a:solidFill>
                  <a:schemeClr val="bg2"/>
                </a:solidFill>
                <a:latin typeface="+mn-lt"/>
                <a:cs typeface="Arial" panose="020B0604020202020204" pitchFamily="34" charset="0"/>
              </a:rPr>
              <a:t>The </a:t>
            </a:r>
            <a:r>
              <a:rPr lang="en-GB" sz="1200" dirty="0">
                <a:solidFill>
                  <a:schemeClr val="bg2"/>
                </a:solidFill>
                <a:latin typeface="+mn-lt"/>
                <a:cs typeface="Arial" panose="020B0604020202020204" pitchFamily="34" charset="0"/>
              </a:rPr>
              <a:t>Act of 5 May 2014 on the establishment of the principle of the unique data </a:t>
            </a:r>
            <a:r>
              <a:rPr lang="en-GB" sz="1200" dirty="0" smtClean="0">
                <a:solidFill>
                  <a:schemeClr val="bg2"/>
                </a:solidFill>
                <a:latin typeface="+mn-lt"/>
                <a:cs typeface="Arial" panose="020B0604020202020204" pitchFamily="34" charset="0"/>
              </a:rPr>
              <a:t>collection</a:t>
            </a:r>
          </a:p>
          <a:p>
            <a:pPr marL="349250" lvl="2" indent="-4763">
              <a:lnSpc>
                <a:spcPct val="150000"/>
              </a:lnSpc>
              <a:spcBef>
                <a:spcPts val="500"/>
              </a:spcBef>
              <a:buClr>
                <a:srgbClr val="ED7404"/>
              </a:buClr>
            </a:pPr>
            <a:r>
              <a:rPr lang="en-US" sz="1200" dirty="0">
                <a:solidFill>
                  <a:schemeClr val="bg2"/>
                </a:solidFill>
                <a:latin typeface="+mn-lt"/>
                <a:cs typeface="Arial" panose="020B0604020202020204" pitchFamily="34" charset="0"/>
              </a:rPr>
              <a:t>The Decree-Law </a:t>
            </a:r>
            <a:r>
              <a:rPr lang="en-US" sz="1200" dirty="0" smtClean="0">
                <a:solidFill>
                  <a:schemeClr val="bg2"/>
                </a:solidFill>
                <a:latin typeface="+mn-lt"/>
                <a:cs typeface="Arial" panose="020B0604020202020204" pitchFamily="34" charset="0"/>
              </a:rPr>
              <a:t>73/2014</a:t>
            </a:r>
          </a:p>
          <a:p>
            <a:pPr marL="349250" lvl="2" indent="-4763">
              <a:lnSpc>
                <a:spcPct val="150000"/>
              </a:lnSpc>
              <a:spcBef>
                <a:spcPts val="500"/>
              </a:spcBef>
              <a:buClr>
                <a:srgbClr val="ED7404"/>
              </a:buClr>
            </a:pPr>
            <a:r>
              <a:rPr lang="en-GB" sz="1200" dirty="0">
                <a:solidFill>
                  <a:schemeClr val="bg2"/>
                </a:solidFill>
                <a:latin typeface="+mn-lt"/>
                <a:cs typeface="Arial" panose="020B0604020202020204" pitchFamily="34" charset="0"/>
              </a:rPr>
              <a:t>Law of State Information </a:t>
            </a:r>
            <a:r>
              <a:rPr lang="en-GB" sz="1200" dirty="0" smtClean="0">
                <a:solidFill>
                  <a:schemeClr val="bg2"/>
                </a:solidFill>
                <a:latin typeface="+mn-lt"/>
                <a:cs typeface="Arial" panose="020B0604020202020204" pitchFamily="34" charset="0"/>
              </a:rPr>
              <a:t>Systems of 2002</a:t>
            </a:r>
          </a:p>
          <a:p>
            <a:pPr marL="349250" lvl="2" indent="-4763">
              <a:lnSpc>
                <a:spcPct val="150000"/>
              </a:lnSpc>
              <a:spcBef>
                <a:spcPts val="500"/>
              </a:spcBef>
              <a:buClr>
                <a:srgbClr val="ED7404"/>
              </a:buClr>
            </a:pPr>
            <a:r>
              <a:rPr lang="en-GB" sz="1200" dirty="0" smtClean="0">
                <a:solidFill>
                  <a:schemeClr val="bg2"/>
                </a:solidFill>
                <a:latin typeface="+mn-lt"/>
                <a:cs typeface="Arial" panose="020B0604020202020204" pitchFamily="34" charset="0"/>
              </a:rPr>
              <a:t>e-Government act of 1 March 2004</a:t>
            </a:r>
          </a:p>
          <a:p>
            <a:pPr marL="349250" lvl="2" indent="-4763">
              <a:lnSpc>
                <a:spcPct val="150000"/>
              </a:lnSpc>
              <a:spcBef>
                <a:spcPts val="500"/>
              </a:spcBef>
              <a:buClr>
                <a:srgbClr val="ED7404"/>
              </a:buClr>
            </a:pPr>
            <a:endParaRPr lang="en-GB" sz="1200" dirty="0" smtClean="0">
              <a:solidFill>
                <a:schemeClr val="bg2"/>
              </a:solidFill>
              <a:latin typeface="+mn-lt"/>
              <a:cs typeface="Arial" panose="020B0604020202020204" pitchFamily="34" charset="0"/>
            </a:endParaRPr>
          </a:p>
        </p:txBody>
      </p:sp>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884" y="3883382"/>
            <a:ext cx="194400" cy="129600"/>
          </a:xfrm>
          <a:prstGeom prst="rect">
            <a:avLst/>
          </a:prstGeom>
        </p:spPr>
      </p:pic>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285" y="4585287"/>
            <a:ext cx="194400" cy="129600"/>
          </a:xfrm>
          <a:prstGeom prst="rect">
            <a:avLst/>
          </a:prstGeom>
        </p:spPr>
      </p:pic>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302" y="4949480"/>
            <a:ext cx="194400" cy="97200"/>
          </a:xfrm>
          <a:prstGeom prst="rect">
            <a:avLst/>
          </a:prstGeom>
        </p:spPr>
      </p:pic>
      <p:pic>
        <p:nvPicPr>
          <p:cNvPr id="98" name="Picture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285" y="5251928"/>
            <a:ext cx="194400" cy="129600"/>
          </a:xfrm>
          <a:prstGeom prst="rect">
            <a:avLst/>
          </a:prstGeom>
        </p:spPr>
      </p:pic>
      <p:grpSp>
        <p:nvGrpSpPr>
          <p:cNvPr id="103" name="Group 102"/>
          <p:cNvGrpSpPr/>
          <p:nvPr/>
        </p:nvGrpSpPr>
        <p:grpSpPr>
          <a:xfrm>
            <a:off x="3653836" y="6169447"/>
            <a:ext cx="5442310" cy="283889"/>
            <a:chOff x="717627" y="4388147"/>
            <a:chExt cx="5574959" cy="283889"/>
          </a:xfrm>
        </p:grpSpPr>
        <p:grpSp>
          <p:nvGrpSpPr>
            <p:cNvPr id="104" name="Group 103"/>
            <p:cNvGrpSpPr/>
            <p:nvPr/>
          </p:nvGrpSpPr>
          <p:grpSpPr>
            <a:xfrm>
              <a:off x="717627" y="4407627"/>
              <a:ext cx="2458074" cy="261610"/>
              <a:chOff x="-5214264" y="8505598"/>
              <a:chExt cx="2181541" cy="261610"/>
            </a:xfrm>
          </p:grpSpPr>
          <p:sp>
            <p:nvSpPr>
              <p:cNvPr id="182" name="Rectangle 181"/>
              <p:cNvSpPr/>
              <p:nvPr/>
            </p:nvSpPr>
            <p:spPr>
              <a:xfrm>
                <a:off x="-5214264" y="8571936"/>
                <a:ext cx="241247" cy="13046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3" name="TextBox 182"/>
              <p:cNvSpPr txBox="1"/>
              <p:nvPr/>
            </p:nvSpPr>
            <p:spPr>
              <a:xfrm>
                <a:off x="-4973017" y="8505598"/>
                <a:ext cx="1940294" cy="261610"/>
              </a:xfrm>
              <a:prstGeom prst="rect">
                <a:avLst/>
              </a:prstGeom>
              <a:noFill/>
            </p:spPr>
            <p:txBody>
              <a:bodyPr wrap="square" rtlCol="0">
                <a:spAutoFit/>
              </a:bodyPr>
              <a:lstStyle/>
              <a:p>
                <a:r>
                  <a:rPr lang="en-GB" sz="1100" dirty="0" smtClean="0">
                    <a:solidFill>
                      <a:schemeClr val="bg2"/>
                    </a:solidFill>
                    <a:latin typeface="+mn-lt"/>
                  </a:rPr>
                  <a:t>A piece of legislation exists</a:t>
                </a:r>
                <a:endParaRPr lang="en-GB" sz="1100" dirty="0">
                  <a:solidFill>
                    <a:schemeClr val="bg2"/>
                  </a:solidFill>
                  <a:latin typeface="+mn-lt"/>
                </a:endParaRPr>
              </a:p>
            </p:txBody>
          </p:sp>
        </p:grpSp>
        <p:grpSp>
          <p:nvGrpSpPr>
            <p:cNvPr id="105" name="Group 104"/>
            <p:cNvGrpSpPr/>
            <p:nvPr/>
          </p:nvGrpSpPr>
          <p:grpSpPr>
            <a:xfrm>
              <a:off x="2813520" y="4388147"/>
              <a:ext cx="2774983" cy="261610"/>
              <a:chOff x="-3354172" y="8222089"/>
              <a:chExt cx="2462799" cy="261610"/>
            </a:xfrm>
          </p:grpSpPr>
          <p:sp>
            <p:nvSpPr>
              <p:cNvPr id="178" name="Rectangle 177"/>
              <p:cNvSpPr/>
              <p:nvPr/>
            </p:nvSpPr>
            <p:spPr>
              <a:xfrm>
                <a:off x="-3354172" y="8292208"/>
                <a:ext cx="241247" cy="130461"/>
              </a:xfrm>
              <a:prstGeom prst="rect">
                <a:avLst/>
              </a:prstGeom>
              <a:solidFill>
                <a:srgbClr val="FDC7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1" name="TextBox 180"/>
              <p:cNvSpPr txBox="1"/>
              <p:nvPr/>
            </p:nvSpPr>
            <p:spPr>
              <a:xfrm>
                <a:off x="-3100281" y="8222089"/>
                <a:ext cx="2208908" cy="261610"/>
              </a:xfrm>
              <a:prstGeom prst="rect">
                <a:avLst/>
              </a:prstGeom>
              <a:noFill/>
            </p:spPr>
            <p:txBody>
              <a:bodyPr wrap="square" rtlCol="0">
                <a:spAutoFit/>
              </a:bodyPr>
              <a:lstStyle/>
              <a:p>
                <a:r>
                  <a:rPr lang="en-GB" sz="1100" dirty="0" smtClean="0">
                    <a:solidFill>
                      <a:schemeClr val="bg2"/>
                    </a:solidFill>
                    <a:latin typeface="+mn-lt"/>
                  </a:rPr>
                  <a:t>No specific legislation</a:t>
                </a:r>
                <a:endParaRPr lang="en-GB" sz="1100" dirty="0">
                  <a:solidFill>
                    <a:schemeClr val="bg2"/>
                  </a:solidFill>
                  <a:latin typeface="+mn-lt"/>
                </a:endParaRPr>
              </a:p>
            </p:txBody>
          </p:sp>
        </p:grpSp>
        <p:grpSp>
          <p:nvGrpSpPr>
            <p:cNvPr id="106" name="Group 105"/>
            <p:cNvGrpSpPr/>
            <p:nvPr/>
          </p:nvGrpSpPr>
          <p:grpSpPr>
            <a:xfrm>
              <a:off x="4556767" y="4410426"/>
              <a:ext cx="1735819" cy="261610"/>
              <a:chOff x="-1807025" y="7716309"/>
              <a:chExt cx="1540539" cy="261610"/>
            </a:xfrm>
          </p:grpSpPr>
          <p:sp>
            <p:nvSpPr>
              <p:cNvPr id="172" name="Rectangle 171"/>
              <p:cNvSpPr/>
              <p:nvPr/>
            </p:nvSpPr>
            <p:spPr>
              <a:xfrm>
                <a:off x="-1807025" y="7782598"/>
                <a:ext cx="241247" cy="130461"/>
              </a:xfrm>
              <a:prstGeom prst="rect">
                <a:avLst/>
              </a:prstGeom>
              <a:solidFill>
                <a:schemeClr val="accent3">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5" name="TextBox 174"/>
              <p:cNvSpPr txBox="1"/>
              <p:nvPr/>
            </p:nvSpPr>
            <p:spPr>
              <a:xfrm>
                <a:off x="-1516235" y="7716309"/>
                <a:ext cx="1249749" cy="261610"/>
              </a:xfrm>
              <a:prstGeom prst="rect">
                <a:avLst/>
              </a:prstGeom>
              <a:noFill/>
            </p:spPr>
            <p:txBody>
              <a:bodyPr wrap="square" rtlCol="0">
                <a:spAutoFit/>
              </a:bodyPr>
              <a:lstStyle/>
              <a:p>
                <a:r>
                  <a:rPr lang="en-GB" sz="1100" dirty="0" smtClean="0">
                    <a:solidFill>
                      <a:schemeClr val="bg2"/>
                    </a:solidFill>
                    <a:latin typeface="+mn-lt"/>
                  </a:rPr>
                  <a:t>No data available</a:t>
                </a:r>
                <a:endParaRPr lang="en-GB" sz="1100" dirty="0">
                  <a:solidFill>
                    <a:schemeClr val="bg2"/>
                  </a:solidFill>
                  <a:latin typeface="+mn-lt"/>
                </a:endParaRPr>
              </a:p>
            </p:txBody>
          </p:sp>
        </p:grpSp>
      </p:grpSp>
      <p:sp>
        <p:nvSpPr>
          <p:cNvPr id="99" name="Rectangle 98"/>
          <p:cNvSpPr/>
          <p:nvPr/>
        </p:nvSpPr>
        <p:spPr>
          <a:xfrm>
            <a:off x="250825" y="1620431"/>
            <a:ext cx="2952328" cy="867348"/>
          </a:xfrm>
          <a:prstGeom prst="rect">
            <a:avLst/>
          </a:prstGeom>
          <a:solidFill>
            <a:schemeClr val="bg1">
              <a:lumMod val="95000"/>
            </a:schemeClr>
          </a:solidFill>
        </p:spPr>
        <p:txBody>
          <a:bodyPr wrap="square" lIns="18000" tIns="18000" rIns="18000" bIns="18000">
            <a:spAutoFit/>
          </a:bodyPr>
          <a:lstStyle/>
          <a:p>
            <a:pPr marL="80963" lvl="2" indent="-4763">
              <a:lnSpc>
                <a:spcPct val="150000"/>
              </a:lnSpc>
              <a:spcBef>
                <a:spcPts val="500"/>
              </a:spcBef>
              <a:buClr>
                <a:srgbClr val="ED7404"/>
              </a:buClr>
            </a:pPr>
            <a:r>
              <a:rPr lang="en-GB" sz="1200" dirty="0">
                <a:solidFill>
                  <a:schemeClr val="bg2"/>
                </a:solidFill>
                <a:latin typeface="+mn-lt"/>
                <a:cs typeface="Arial" panose="020B0604020202020204" pitchFamily="34" charset="0"/>
              </a:rPr>
              <a:t>Out of a total of </a:t>
            </a:r>
            <a:r>
              <a:rPr lang="en-GB" sz="1200" dirty="0" smtClean="0">
                <a:solidFill>
                  <a:schemeClr val="bg2"/>
                </a:solidFill>
                <a:latin typeface="+mn-lt"/>
                <a:cs typeface="Arial" panose="020B0604020202020204" pitchFamily="34" charset="0"/>
              </a:rPr>
              <a:t>25 </a:t>
            </a:r>
            <a:r>
              <a:rPr lang="en-GB" sz="1200" dirty="0">
                <a:solidFill>
                  <a:schemeClr val="bg2"/>
                </a:solidFill>
                <a:latin typeface="+mn-lt"/>
                <a:cs typeface="Arial" panose="020B0604020202020204" pitchFamily="34" charset="0"/>
              </a:rPr>
              <a:t>European countries, </a:t>
            </a:r>
            <a:r>
              <a:rPr lang="en-GB" sz="1200" dirty="0" smtClean="0">
                <a:solidFill>
                  <a:schemeClr val="bg2"/>
                </a:solidFill>
                <a:latin typeface="+mn-lt"/>
                <a:cs typeface="Arial" panose="020B0604020202020204" pitchFamily="34" charset="0"/>
              </a:rPr>
              <a:t>      13 have legislation </a:t>
            </a:r>
            <a:r>
              <a:rPr lang="en-GB" sz="1200" dirty="0">
                <a:solidFill>
                  <a:schemeClr val="bg2"/>
                </a:solidFill>
                <a:latin typeface="+mn-lt"/>
                <a:cs typeface="Arial" panose="020B0604020202020204" pitchFamily="34" charset="0"/>
              </a:rPr>
              <a:t>in place supporting the implementation of </a:t>
            </a:r>
            <a:r>
              <a:rPr lang="en-GB" sz="1200" dirty="0" smtClean="0">
                <a:solidFill>
                  <a:schemeClr val="bg2"/>
                </a:solidFill>
                <a:latin typeface="+mn-lt"/>
                <a:cs typeface="Arial" panose="020B0604020202020204" pitchFamily="34" charset="0"/>
              </a:rPr>
              <a:t>the ‘Once-only’ principle.</a:t>
            </a:r>
          </a:p>
        </p:txBody>
      </p:sp>
    </p:spTree>
    <p:extLst>
      <p:ext uri="{BB962C8B-B14F-4D97-AF65-F5344CB8AC3E}">
        <p14:creationId xmlns:p14="http://schemas.microsoft.com/office/powerpoint/2010/main" val="123518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8&quot;&gt;&lt;elem m_fUsage=&quot;1.71000000000000000000E+000&quot;&gt;&lt;m_msothmcolidx val=&quot;0&quot;/&gt;&lt;m_rgb r=&quot;dd&quot; g=&quot;dd&quot; b=&quot;dd&quot;/&gt;&lt;m_ppcolschidx tagver0=&quot;23004&quot; tagname0=&quot;m_ppcolschidxUNRECOGNIZED&quot; val=&quot;0&quot;/&gt;&lt;m_nBrightness val=&quot;0&quot;/&gt;&lt;/elem&gt;&lt;elem m_fUsage=&quot;1.24659000000000010000E+000&quot;&gt;&lt;m_msothmcolidx val=&quot;0&quot;/&gt;&lt;m_rgb r=&quot;b6&quot; g=&quot;dc&quot; b=&quot;df&quot;/&gt;&lt;m_ppcolschidx tagver0=&quot;23004&quot; tagname0=&quot;m_ppcolschidxUNRECOGNIZED&quot; val=&quot;0&quot;/&gt;&lt;m_nBrightness val=&quot;0&quot;/&gt;&lt;/elem&gt;&lt;elem m_fUsage=&quot;1.00000000000000000000E+000&quot;&gt;&lt;m_msothmcolidx val=&quot;0&quot;/&gt;&lt;m_rgb r=&quot;fa&quot; g=&quot;a7&quot; b=&quot;0&quot;/&gt;&lt;m_ppcolschidx tagver0=&quot;23004&quot; tagname0=&quot;m_ppcolschidxUNRECOGNIZED&quot; val=&quot;0&quot;/&gt;&lt;m_nBrightness val=&quot;0&quot;/&gt;&lt;/elem&gt;&lt;elem m_fUsage=&quot;7.29000000000000090000E-001&quot;&gt;&lt;m_msothmcolidx val=&quot;0&quot;/&gt;&lt;m_rgb r=&quot;a3&quot; g=&quot;a3&quot; b=&quot;e0&quot;/&gt;&lt;m_ppcolschidx tagver0=&quot;23004&quot; tagname0=&quot;m_ppcolschidxUNRECOGNIZED&quot; val=&quot;0&quot;/&gt;&lt;m_nBrightness val=&quot;0&quot;/&gt;&lt;/elem&gt;&lt;elem m_fUsage=&quot;5.31441000000000160000E-001&quot;&gt;&lt;m_msothmcolidx val=&quot;0&quot;/&gt;&lt;m_rgb r=&quot;fd&quot; g=&quot;c7&quot; b=&quot;95&quot;/&gt;&lt;m_ppcolschidx tagver0=&quot;23004&quot; tagname0=&quot;m_ppcolschidxUNRECOGNIZED&quot; val=&quot;0&quot;/&gt;&lt;m_nBrightness val=&quot;0&quot;/&gt;&lt;/elem&gt;&lt;elem m_fUsage=&quot;4.78296900000000140000E-001&quot;&gt;&lt;m_msothmcolidx val=&quot;0&quot;/&gt;&lt;m_rgb r=&quot;0&quot; g=&quot;b0&quot; b=&quot;50&quot;/&gt;&lt;m_ppcolschidx tagver0=&quot;23004&quot; tagname0=&quot;m_ppcolschidxUNRECOGNIZED&quot; val=&quot;0&quot;/&gt;&lt;m_nBrightness val=&quot;0&quot;/&gt;&lt;/elem&gt;&lt;elem m_fUsage=&quot;4.30467210000000160000E-001&quot;&gt;&lt;m_msothmcolidx val=&quot;0&quot;/&gt;&lt;m_rgb r=&quot;1f&quot; g=&quot;49&quot; b=&quot;7d&quot;/&gt;&lt;m_ppcolschidx tagver0=&quot;23004&quot; tagname0=&quot;m_ppcolschidxUNRECOGNIZED&quot; val=&quot;0&quot;/&gt;&lt;m_nBrightness val=&quot;0&quot;/&gt;&lt;/elem&gt;&lt;elem m_fUsage=&quot;3.87420489000000150000E-001&quot;&gt;&lt;m_msothmcolidx val=&quot;0&quot;/&gt;&lt;m_rgb r=&quot;13&quot; g=&quot;31&quot; b=&quot;76&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SiiRNOXqkeaq1wud6MNN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hX7XzZ9yU6QLnSHCDlg7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H8vcMFaJEmIUcEm8AGgt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uCH7NX.OEefHeLN.mXJ1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PsnW28jSUmciVj6pHWs6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v4kdZrLskCXcTDYblx0M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o2slPlX3UWg2D7_1Ghfv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kPYBCYTcEenHL5S3FOme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ltBWqw2lkKVWnpIBK8a9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682fsa0wk67HccUPr.i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M7uxcZWTECY7kcG93KC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PcOQf_JikWyIX.4pNd7n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ZN8PxGjfk.EqD3a6tdh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Zm8Vn8r.g0yd.DNX_3WbK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HZ6vPeE3kOwEZQiQjrx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H1vIU8txUapcLdeD8Z8L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DLGXdmfWkG0NDynQ4gzI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ILi4SLFMEuCM.9zYpEL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zZGrsyAhAEqa.cXpE6iV5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JDz4qB75w0ub3nIOmfCj5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0uAt.fy0EmPQ5hv1bGoN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RUgIrwBuk2D1pEiSH8q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_WUDJ6qc0uJu5cANj493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XxKTwNjikC53tfSO5gi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W17uae9DUSPB5QVhI1cu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YlCF9d7UEWq2DAm3LK6K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m60SuGzT0W.M09YYe0iT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y2KF1CUyEK6SzJbW9ysk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JXj0C7tV0ezkDZl8Xa1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4insBA6HCUuBclVIVoCrx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UKbNlutnE2yxyHPfMtS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Cf6tchOrUCw8dz0bQWI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RgtoUj3uUuHmuiqf0q2L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kA.ZhslRU6w8jYcv1xxB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myx0YnP57Uu2AgYA3I9HN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yyevd23k.BbLxQp5Fh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6jw0NeWZ0S9Szre3514Z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IsvNPsGxCE.4RJwbn5D.7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Qkj0010LMEGfXJxfN9A5C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Woh1.gWQU2s27T2nlkM2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NUzroF4U02_PkRbOUhJm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OcAo.2g4kidhexgjOrH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K5.30lpQk.wiB9tBwt9.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EBQZP3dXkCsQ8JbOsglF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p6QeWhn2W0KN7TLCRtj1w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BD8pisk8UyVB_06XMDsj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5XMFlRgxDESV7dCO6lc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VE3WIYf3nkynhGE5avBCG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9QdG970s3USz8IvATBgEi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awuWqNKPnE.IAJ61.uo.G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O81ecYkUSAKo_zODNk2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V87fw74CEyaiCuLoGKg6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3R2jFmtzU.Q0AeYRyZD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wLCPxJvckqz1Zh_RfBMQ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5lIKzdcLBEqORrq.L49.m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oZObf2ZdEKcRCHre8u8N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DNO0R3XXEi4HIJ2FJLyd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5QkBh5wH40aT5FBe99ny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PrIK2IDa0yuabFFivda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FkHJOWJvkaVmmKIcscbj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gNF9mhkFUyfMHO0MZlhH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7Xt__GnGZE2fQI7ouSMh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GCS8lN250CZVpRsONLWg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uxTTO1o.keTwQ7nysJbG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cLkyzM468k.a_7eMiA6H1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1_BS2XFSKk.MIiLdXzA7Z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cUXctyfuMUWNMA7csEjx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GvaHrmxiUWAHTgBM8fFU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rEc3uBIxSUigjMHDSrJV1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957HSbP.LkSAzgv0vd2i.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U6l6iS0Ckehn10TBkwV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xByJ1HFL0WDCZWtPwy6h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l0ZhKL27UOxpN_UWj2s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QRC2h6wEE.XI36zFyyNZ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clXDU0BBlEmiXSxZWix.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CwAxNVUgEyBRZhr045PS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b2HVIxy.0qFJ62Buh209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MfiXCNhykUG_lJ4sOyEE1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EKjAkbSIkqjWjnqx0cPW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YhrQe45kaJ07Zo6jBF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nDJtWIOakGTpGQxTp1p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8oReXTB7kOhQ8M5pbms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j51NYhnFU.kTFmeOp0k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bqBmUawIE6.1iWoyGGc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UB0gonP5EeDWJX1ArV_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A0BxczKREKQ12dAfYUkt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6IgZCDJFEkq6kCJ98SNt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OckAZUwmkCqa7Fn0Gnq2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1lzGT.UnEK1XKndhQ4A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2RnCb2te0yU6ZCp9DWL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J9Bc61oN0ieZWagLeWS2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1M5kDtJHkGlMAglRuI.4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02pG76_lA0i000UIhaji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0LB3zrr9Fkm1xYCIbaus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Nox3nF2BkOnvNGYwh_3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P8R79gwh0.EwZGMgw7y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g5E6qlh.k2NAU0bsWsA6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aJmKf7cqUyJMGhh2uks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aaUTDfaIEOthvaqxXnW3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SoA1SpytESz1v8UeuCJ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JRvEC2M6E.q.VXkdIIE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UAnHxdQmUastwsSAY2w1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hEtfXM54EWc2vUENGox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d3n1pat0.ltMcVP8i3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UHEc7Eu.EOa.MXPjHgd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KaD6W_3nEWl2tpmkfFt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5l2eZ7YukGfXL.oSa8Eh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8AXXWGgs0mstzM6Q28r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aKURf0V_06V8TOukUbjB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DNO0R3XXEi4HIJ2FJLy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G3kPyPi8keDhF0yWwpE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TUvEY2XWk67nN9HI_W8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FkHJOWJvkaVmmKIcscbj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VCt.vfwcE6w_7R0WwXp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8nmFcldTUub9iHnKa0e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nqXpqlGuUC4NUB6nXKvb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xeCVN8DK0Kij9831tdDe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wwiFfGouEKkc_W_xXco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_yxIjzD.2E2140HN.aSsI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PrIK2IDa0yuabFFivda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ebCrYb9m0y3e7POXWhV4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hX7XzZ9yU6QLnSHCDlg7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fGKbE59jkqdibd2OVIW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uCH7NX.OEefHeLN.mXJ1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9IPVVsv8029tP2DkHt4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Fn_fw3BPkSkGRKLLbD9_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j1cmJIUBUKFr.RSUTY6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rOIUpRt7kG2FEvE0rzm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j697xrgHd06nfkaeZZ3NA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7u9Q4f5U.EdhnSjyRFL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7.ztPR.VEql3UIi_8m1Q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IbDmBPMq0KtpyinC3Ngy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9dYq22wWkKSSx29f3xF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bQyZj6hwk2HbXHxmeulu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N6PrPa560G1hCkZD9Ok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_x4MuEMbX02fUFM8IvO..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AILZ5CUvUCE8Kpw4ouyM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EWvLSieWkee7a4OSwGw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9MfS2ZpVEeW06l3rqvE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mQdlFX_AtEy3Tt7AqHsf2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78eRPgMk0u1sEbnO.eFf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DCh0sI1k0mCf52U7Lzo8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cO1e3t5IEijcj7phM3V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VnwNsa370ietvsREVD1R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2u.S_kAZU.sCRqyMvR0V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4_WcSRdIk.v5WpXUOhgS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FcZ10.iDUaZ98eVAUXKR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JM37Cgz70ynZhVQt.YqI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CjY72FP00KQkF5Y0xFaS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vdxLApGf0yO0qq4bORN4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JjdYJFiCxkWulpyMmR1J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ebCrYb9m0y3e7POXWhV4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9IPVVsv8029tP2DkHt4oQ"/>
</p:tagLst>
</file>

<file path=ppt/theme/theme1.xml><?xml version="1.0" encoding="utf-8"?>
<a:theme xmlns:a="http://schemas.openxmlformats.org/drawingml/2006/main" name="Modèle par défaut">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unctionalArea xmlns="96C1EAF5-68A6-425E-80A1-F183D509B7B9"/>
    <CapitalizedRef xmlns="96C1EAF5-68A6-425E-80A1-F183D509B7B9">
      <Url xsi:nil="true"/>
      <Description xsi:nil="true"/>
    </CapitalizedRef>
    <Contributor_x0020_Name xmlns="96C1EAF5-68A6-425E-80A1-F183D509B7B9">
      <UserInfo>
        <DisplayName/>
        <AccountId xsi:nil="true"/>
        <AccountType/>
      </UserInfo>
    </Contributor_x0020_Name>
    <Short_x0020_Document_x0020_Description xmlns="96C1EAF5-68A6-425E-80A1-F183D509B7B9" xsi:nil="true"/>
    <EngagementPhase xmlns="96C1EAF5-68A6-425E-80A1-F183D509B7B9"/>
    <DocumentType xmlns="96C1EAF5-68A6-425E-80A1-F183D509B7B9" xsi:nil="true"/>
    <Document_x0020_Confidentiality xmlns="96C1EAF5-68A6-425E-80A1-F183D509B7B9">No</Document_x0020_Confidentiality>
    <EngagementType xmlns="96C1EAF5-68A6-425E-80A1-F183D509B7B9"/>
    <DocumentLanguage xmlns="96C1EAF5-68A6-425E-80A1-F183D509B7B9">
      <Value>French</Value>
    </DocumentLanguage>
    <Knowledge xmlns="96C1EAF5-68A6-425E-80A1-F183D509B7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7BFEB02A2DFA4DD3B5C3BA08A037016800F727D9B75929914FAF2465A5BBD59FCE" ma:contentTypeVersion="1" ma:contentTypeDescription="" ma:contentTypeScope="" ma:versionID="e84180b02804b6d93156318616a9b806">
  <xsd:schema xmlns:xsd="http://www.w3.org/2001/XMLSchema" xmlns:p="http://schemas.microsoft.com/office/2006/metadata/properties" xmlns:ns2="96C1EAF5-68A6-425E-80A1-F183D509B7B9" targetNamespace="http://schemas.microsoft.com/office/2006/metadata/properties" ma:root="true" ma:fieldsID="8d1eba30151c1f407c96ccb4cdadc9d1" ns2:_="">
    <xsd:import namespace="96C1EAF5-68A6-425E-80A1-F183D509B7B9"/>
    <xsd:element name="properties">
      <xsd:complexType>
        <xsd:sequence>
          <xsd:element name="documentManagement">
            <xsd:complexType>
              <xsd:all>
                <xsd:element ref="ns2:CapitalizedRef" minOccurs="0"/>
                <xsd:element ref="ns2:Knowledge" minOccurs="0"/>
                <xsd:element ref="ns2:DocumentType" minOccurs="0"/>
                <xsd:element ref="ns2:DocumentLanguage" minOccurs="0"/>
                <xsd:element ref="ns2:Short_x0020_Document_x0020_Description" minOccurs="0"/>
                <xsd:element ref="ns2:Contributor_x0020_Name" minOccurs="0"/>
                <xsd:element ref="ns2:Document_x0020_Confidentiality" minOccurs="0"/>
                <xsd:element ref="ns2:EngagementPhase" minOccurs="0"/>
                <xsd:element ref="ns2:EngagementType" minOccurs="0"/>
                <xsd:element ref="ns2:FunctionalArea" minOccurs="0"/>
              </xsd:all>
            </xsd:complexType>
          </xsd:element>
        </xsd:sequence>
      </xsd:complexType>
    </xsd:element>
  </xsd:schema>
  <xsd:schema xmlns:xsd="http://www.w3.org/2001/XMLSchema" xmlns:dms="http://schemas.microsoft.com/office/2006/documentManagement/types" targetNamespace="96C1EAF5-68A6-425E-80A1-F183D509B7B9" elementFormDefault="qualified">
    <xsd:import namespace="http://schemas.microsoft.com/office/2006/documentManagement/types"/>
    <xsd:element name="CapitalizedRef" ma:index="8" nillable="true" ma:displayName="CapitalizeRef" ma:internalName="CapitalizedRef">
      <xsd:complexType>
        <xsd:complexContent>
          <xsd:extension base="dms:URL">
            <xsd:sequence>
              <xsd:element name="Url" type="dms:ValidUrl" minOccurs="0" nillable="true"/>
              <xsd:element name="Description" type="xsd:string" nillable="true"/>
            </xsd:sequence>
          </xsd:extension>
        </xsd:complexContent>
      </xsd:complexType>
    </xsd:element>
    <xsd:element name="Knowledge" ma:index="9" nillable="true" ma:displayName="Send to Plaza" ma:internalName="Knowledge">
      <xsd:simpleType>
        <xsd:restriction base="dms:Choice">
          <xsd:enumeration value="No"/>
          <xsd:enumeration value="Yes"/>
        </xsd:restriction>
      </xsd:simpleType>
    </xsd:element>
    <xsd:element name="DocumentType" ma:index="10" nillable="true" ma:displayName="Document Type" ma:default="" ma:internalName="DocumentType">
      <xsd:simpleType>
        <xsd:restriction base="dms:Choice">
          <xsd:enumeration value="_"/>
          <xsd:enumeration value="Analysis &amp; Models"/>
          <xsd:enumeration value="Article"/>
          <xsd:enumeration value="Assessment or Diagnostic"/>
          <xsd:enumeration value="Benchmark Study"/>
          <xsd:enumeration value="Case Study-Quals"/>
          <xsd:enumeration value="Certification"/>
          <xsd:enumeration value="CIP"/>
          <xsd:enumeration value="Client Satisfaction Survey"/>
          <xsd:enumeration value="Client Training Materials"/>
          <xsd:enumeration value="Corp. Communication"/>
          <xsd:enumeration value="CV"/>
          <xsd:enumeration value="Deliverable-Other"/>
          <xsd:enumeration value="Executive Presentation"/>
          <xsd:enumeration value="External Document"/>
          <xsd:enumeration value="Form"/>
          <xsd:enumeration value="Internal Presentation"/>
          <xsd:enumeration value="Internal Training Materials"/>
          <xsd:enumeration value="Legal"/>
          <xsd:enumeration value="Lessons Learned"/>
          <xsd:enumeration value="Market Offer"/>
          <xsd:enumeration value="Marketing Materials"/>
          <xsd:enumeration value="Master Service Agreement"/>
          <xsd:enumeration value="Methodology"/>
          <xsd:enumeration value="News Alert"/>
          <xsd:enumeration value="Newsletter"/>
          <xsd:enumeration value="Organizational Design Document"/>
          <xsd:enumeration value="Performance Standards"/>
          <xsd:enumeration value="Point of View"/>
          <xsd:enumeration value="Policy &amp; Procedure"/>
          <xsd:enumeration value="Presentation/Report"/>
          <xsd:enumeration value="Process Documentation"/>
          <xsd:enumeration value="Project Management Tool"/>
          <xsd:enumeration value="Proposal"/>
          <xsd:enumeration value="Publication"/>
          <xsd:enumeration value="Smart Template"/>
          <xsd:enumeration value="Survey Analysis"/>
          <xsd:enumeration value="Team Meeting"/>
          <xsd:enumeration value="Template &amp; Form"/>
          <xsd:enumeration value="User Guide"/>
          <xsd:enumeration value="Vendor Evaluation/Scorecard"/>
          <xsd:enumeration value="Vendor Information"/>
        </xsd:restriction>
      </xsd:simpleType>
    </xsd:element>
    <xsd:element name="DocumentLanguage" ma:index="11" nillable="true" ma:displayName="Document Language" ma:default="French" ma:internalName="DocumentLanguage">
      <xsd:complexType>
        <xsd:complexContent>
          <xsd:extension base="dms:MultiChoice">
            <xsd:sequence>
              <xsd:element name="Value" maxOccurs="unbounded" minOccurs="0" nillable="true">
                <xsd:simpleType>
                  <xsd:restriction base="dms:Choice">
                    <xsd:enumeration value="French"/>
                    <xsd:enumeration value="English"/>
                    <xsd:enumeration value="Dutch"/>
                    <xsd:enumeration value="German"/>
                    <xsd:enumeration value="Italian"/>
                    <xsd:enumeration value="Spanish"/>
                    <xsd:enumeration value="Other"/>
                  </xsd:restriction>
                </xsd:simpleType>
              </xsd:element>
            </xsd:sequence>
          </xsd:extension>
        </xsd:complexContent>
      </xsd:complexType>
    </xsd:element>
    <xsd:element name="Short_x0020_Document_x0020_Description" ma:index="12" nillable="true" ma:displayName="Short Document Description" ma:internalName="Short_x0020_Document_x0020_Description">
      <xsd:simpleType>
        <xsd:restriction base="dms:Note"/>
      </xsd:simpleType>
    </xsd:element>
    <xsd:element name="Contributor_x0020_Name" ma:index="13" nillable="true" ma:displayName="Contributor Name" ma:internalName="Contributor_x0020_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14" nillable="true" ma:displayName="Document Confidentiality" ma:default="No" ma:internalName="Document_x0020_Confidentiality">
      <xsd:simpleType>
        <xsd:restriction base="dms:Choice">
          <xsd:enumeration value="No"/>
          <xsd:enumeration value="Yes outside the company"/>
          <xsd:enumeration value="Yes outside and within the company"/>
        </xsd:restriction>
      </xsd:simpleType>
    </xsd:element>
    <xsd:element name="EngagementPhase" ma:index="15" nillable="true" ma:displayName="Engagement Phase" ma:default="" ma:internalName="EngagementPhase">
      <xsd:complexType>
        <xsd:complexContent>
          <xsd:extension base="dms:MultiChoice">
            <xsd:sequence>
              <xsd:element name="Value" maxOccurs="unbounded" minOccurs="0" nillable="true">
                <xsd:simpleType>
                  <xsd:restriction base="dms:Choice">
                    <xsd:enumeration value="1 - Preliminary Study"/>
                    <xsd:enumeration value="2  - Design"/>
                    <xsd:enumeration value="3 - Solution Selection"/>
                    <xsd:enumeration value="4 - Building and Testing"/>
                    <xsd:enumeration value="5 - Migration"/>
                    <xsd:enumeration value="6 - Deployment"/>
                    <xsd:enumeration value="7 - Sustain - Maintain"/>
                  </xsd:restriction>
                </xsd:simpleType>
              </xsd:element>
            </xsd:sequence>
          </xsd:extension>
        </xsd:complexContent>
      </xsd:complexType>
    </xsd:element>
    <xsd:element name="EngagementType" ma:index="16" nillable="true" ma:displayName="Engagement Type" ma:default="" ma:internalName="EngagementType">
      <xsd:complexType>
        <xsd:complexContent>
          <xsd:extension base="dms:MultiChoice">
            <xsd:sequence>
              <xsd:element name="Value" maxOccurs="unbounded" minOccurs="0" nillable="true">
                <xsd:simpleType>
                  <xsd:restriction base="dms:Choice">
                    <xsd:enumeration value="_"/>
                    <xsd:enumeration value="Assessment"/>
                    <xsd:enumeration value="Management &amp; Change"/>
                    <xsd:enumeration value="Design"/>
                    <xsd:enumeration value="Diligence"/>
                    <xsd:enumeration value="Implementation w/o IT"/>
                    <xsd:enumeration value="Implementation with IT"/>
                    <xsd:enumeration value="Operations"/>
                    <xsd:enumeration value="Organization"/>
                    <xsd:enumeration value="Productivity Management"/>
                    <xsd:enumeration value="Process / IS"/>
                    <xsd:enumeration value="Regulatory Management"/>
                    <xsd:enumeration value="Research"/>
                    <xsd:enumeration value="Selection"/>
                    <xsd:enumeration value="Specifics"/>
                    <xsd:enumeration value="Strategy"/>
                    <xsd:enumeration value="Transformation"/>
                    <xsd:enumeration value="Omnichannel"/>
                  </xsd:restriction>
                </xsd:simpleType>
              </xsd:element>
            </xsd:sequence>
          </xsd:extension>
        </xsd:complexContent>
      </xsd:complexType>
    </xsd:element>
    <xsd:element name="FunctionalArea" ma:index="17" nillable="true" ma:displayName="Functional Area" ma:default="" ma:internalName="FunctionalArea">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570987B-B750-48E4-AFF4-4721ADBEAA35}">
  <ds:schemaRefs>
    <ds:schemaRef ds:uri="http://purl.org/dc/terms/"/>
    <ds:schemaRef ds:uri="96C1EAF5-68A6-425E-80A1-F183D509B7B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DDDCE2-6938-4EA0-9F30-D408C6A40FAF}">
  <ds:schemaRefs>
    <ds:schemaRef ds:uri="http://schemas.microsoft.com/sharepoint/v3/contenttype/forms"/>
  </ds:schemaRefs>
</ds:datastoreItem>
</file>

<file path=customXml/itemProps3.xml><?xml version="1.0" encoding="utf-8"?>
<ds:datastoreItem xmlns:ds="http://schemas.openxmlformats.org/officeDocument/2006/customXml" ds:itemID="{596798C0-8DB1-4044-A3EE-4E35E8143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1EAF5-68A6-425E-80A1-F183D509B7B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6546</Words>
  <Application>Microsoft Office PowerPoint</Application>
  <PresentationFormat>On-screen Show (4:3)</PresentationFormat>
  <Paragraphs>1050</Paragraphs>
  <Slides>41</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9" baseType="lpstr">
      <vt:lpstr>ＭＳ Ｐゴシック</vt:lpstr>
      <vt:lpstr>ＭＳ Ｐゴシック</vt:lpstr>
      <vt:lpstr>Arial</vt:lpstr>
      <vt:lpstr>Calibri</vt:lpstr>
      <vt:lpstr>Wingdings</vt:lpstr>
      <vt:lpstr>Modèle par défaut</vt:lpstr>
      <vt:lpstr>think-cell Slide</vt:lpstr>
      <vt:lpstr>Chart</vt:lpstr>
      <vt:lpstr>Security and data protection measures in the context of ‘Once-only’ and reuse of existing data approaches</vt:lpstr>
      <vt:lpstr>The ‘Once-only’ principle</vt:lpstr>
      <vt:lpstr>Table Of Contents</vt:lpstr>
      <vt:lpstr>Context &amp; background</vt:lpstr>
      <vt:lpstr>Objectives</vt:lpstr>
      <vt:lpstr>Methodology</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Case study N°1: Luxembourg</vt:lpstr>
      <vt:lpstr>Case study N°1: Luxembourg</vt:lpstr>
      <vt:lpstr>Case study N°1: Luxembourg</vt:lpstr>
      <vt:lpstr>Case study N°1: Luxembourg</vt:lpstr>
      <vt:lpstr>Case study N°1: Luxembourg</vt:lpstr>
      <vt:lpstr>Case study N°2: Austria</vt:lpstr>
      <vt:lpstr>PowerPoint Presentation</vt:lpstr>
      <vt:lpstr>Case study N°2: Austria</vt:lpstr>
      <vt:lpstr>Case study N°2: Austria</vt:lpstr>
      <vt:lpstr>Case study N°2: Austria</vt:lpstr>
      <vt:lpstr>Case study N°3: Estonia</vt:lpstr>
      <vt:lpstr>Case study N°3: Estonia</vt:lpstr>
      <vt:lpstr>Case study N°3: Estonia</vt:lpstr>
      <vt:lpstr>Case study N°3: Estonia</vt:lpstr>
      <vt:lpstr>Case study N°3: Estonia</vt:lpstr>
      <vt:lpstr>Conclusions</vt:lpstr>
      <vt:lpstr>Conclusions</vt:lpstr>
      <vt:lpstr>Wrap up from EUPAN HRWG/IPSG (1/2) Meeting held on 16th October 2015  </vt:lpstr>
      <vt:lpstr>Wrap up from EUPAN HRWG/IPSG (2/2)  Meeting held on 16th October 2015  </vt:lpstr>
      <vt:lpstr>Appendix: Glossary (1/2)</vt:lpstr>
      <vt:lpstr>Appendix: Glossary (2/2)</vt:lpstr>
      <vt:lpstr>PowerPoint Presentation</vt:lpstr>
    </vt:vector>
  </TitlesOfParts>
  <Company>CTIE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KS_CTIE_Study IPSG_Final Report</dc:title>
  <dc:creator>Kurt Salmon</dc:creator>
  <cp:lastModifiedBy>Gérard Soisson</cp:lastModifiedBy>
  <cp:revision>462</cp:revision>
  <cp:lastPrinted>2015-10-12T12:32:58Z</cp:lastPrinted>
  <dcterms:created xsi:type="dcterms:W3CDTF">2014-02-06T11:46:14Z</dcterms:created>
  <dcterms:modified xsi:type="dcterms:W3CDTF">2015-11-26T07:39:26Z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0x0101007BFEB02A2DFA4DD3B5C3BA08A037016800F727D9B75929914FAF2465A5BBD59FCE</vt:lpwstr>
  </property>
</Properties>
</file>