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3" r:id="rId3"/>
    <p:sldMasterId id="2147486494" r:id="rId4"/>
    <p:sldMasterId id="2147486602" r:id="rId5"/>
    <p:sldMasterId id="2147486616" r:id="rId6"/>
    <p:sldMasterId id="2147487513" r:id="rId7"/>
    <p:sldMasterId id="2147489859" r:id="rId8"/>
    <p:sldMasterId id="2147489873" r:id="rId9"/>
    <p:sldMasterId id="2147489888" r:id="rId10"/>
    <p:sldMasterId id="2147489901" r:id="rId11"/>
    <p:sldMasterId id="2147489915" r:id="rId12"/>
    <p:sldMasterId id="2147489928" r:id="rId13"/>
    <p:sldMasterId id="2147500095" r:id="rId14"/>
  </p:sldMasterIdLst>
  <p:notesMasterIdLst>
    <p:notesMasterId r:id="rId35"/>
  </p:notesMasterIdLst>
  <p:handoutMasterIdLst>
    <p:handoutMasterId r:id="rId36"/>
  </p:handoutMasterIdLst>
  <p:sldIdLst>
    <p:sldId id="885" r:id="rId15"/>
    <p:sldId id="886" r:id="rId16"/>
    <p:sldId id="887" r:id="rId17"/>
    <p:sldId id="888" r:id="rId18"/>
    <p:sldId id="892" r:id="rId19"/>
    <p:sldId id="899" r:id="rId20"/>
    <p:sldId id="898" r:id="rId21"/>
    <p:sldId id="900" r:id="rId22"/>
    <p:sldId id="905" r:id="rId23"/>
    <p:sldId id="901" r:id="rId24"/>
    <p:sldId id="903" r:id="rId25"/>
    <p:sldId id="904" r:id="rId26"/>
    <p:sldId id="912" r:id="rId27"/>
    <p:sldId id="891" r:id="rId28"/>
    <p:sldId id="889" r:id="rId29"/>
    <p:sldId id="908" r:id="rId30"/>
    <p:sldId id="910" r:id="rId31"/>
    <p:sldId id="913" r:id="rId32"/>
    <p:sldId id="911" r:id="rId33"/>
    <p:sldId id="893" r:id="rId34"/>
  </p:sldIdLst>
  <p:sldSz cx="9144000" cy="5143500" type="screen16x9"/>
  <p:notesSz cx="6718300" cy="985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9933"/>
    <a:srgbClr val="FF5050"/>
    <a:srgbClr val="CCFF66"/>
    <a:srgbClr val="FF6600"/>
    <a:srgbClr val="FF3300"/>
    <a:srgbClr val="CC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5" autoAdjust="0"/>
    <p:restoredTop sz="96980" autoAdjust="0"/>
  </p:normalViewPr>
  <p:slideViewPr>
    <p:cSldViewPr snapToGrid="0" showGuides="1">
      <p:cViewPr>
        <p:scale>
          <a:sx n="100" d="100"/>
          <a:sy n="100" d="100"/>
        </p:scale>
        <p:origin x="-1140" y="-828"/>
      </p:cViewPr>
      <p:guideLst>
        <p:guide orient="horz" pos="1059"/>
        <p:guide orient="horz" pos="190"/>
        <p:guide orient="horz" pos="2986"/>
        <p:guide orient="horz" pos="722"/>
        <p:guide orient="horz" pos="440"/>
        <p:guide orient="horz" pos="2934"/>
        <p:guide orient="horz" pos="1237"/>
        <p:guide orient="horz" pos="314"/>
        <p:guide pos="2880"/>
        <p:guide pos="5353"/>
        <p:guide pos="447"/>
        <p:guide pos="3691"/>
        <p:guide pos="1174"/>
        <p:guide pos="19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>
        <p:scale>
          <a:sx n="87" d="100"/>
          <a:sy n="87" d="100"/>
        </p:scale>
        <p:origin x="-3060" y="144"/>
      </p:cViewPr>
      <p:guideLst>
        <p:guide orient="horz" pos="3104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176" tIns="45588" rIns="91176" bIns="45588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176" tIns="45588" rIns="91176" bIns="45588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B36DCF1-1723-420D-9F86-F8FA3BBB5B64}" type="datetimeFigureOut">
              <a:rPr lang="en-GB"/>
              <a:pPr>
                <a:defRPr/>
              </a:pPr>
              <a:t>30/11/2015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wrap="square" lIns="91176" tIns="45588" rIns="91176" bIns="45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1A02C7-50B6-4606-9B09-8322DA1A4A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176" tIns="45588" rIns="91176" bIns="45588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364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378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8188"/>
            <a:ext cx="6569075" cy="3695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225" y="1231900"/>
            <a:ext cx="5911850" cy="3325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5171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808038" y="4743450"/>
            <a:ext cx="5375275" cy="4684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225" y="1231900"/>
            <a:ext cx="5911850" cy="3325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822723"/>
            <a:ext cx="4913313" cy="4320778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644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9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6" y="1145381"/>
            <a:ext cx="7915275" cy="3512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946DB-9FA5-4433-BA86-DD715C1428F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55586932"/>
      </p:ext>
    </p:extLst>
  </p:cSld>
  <p:clrMapOvr>
    <a:masterClrMapping/>
  </p:clrMapOvr>
  <p:transition spd="slow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E69D8EF-F446-4C57-8D11-CFE5AFF0321C}" type="slidenum">
              <a:rPr lang="fr-FR" altLang="en-US" smtClean="0">
                <a:solidFill>
                  <a:srgbClr val="30529D"/>
                </a:solidFill>
              </a:rPr>
              <a:pPr eaLnBrk="1" hangingPunct="1">
                <a:defRPr/>
              </a:pPr>
              <a:t>‹#›</a:t>
            </a:fld>
            <a:endParaRPr lang="fr-FR" altLang="en-US" smtClean="0">
              <a:solidFill>
                <a:srgbClr val="30529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4866085"/>
            <a:ext cx="487362" cy="27741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B0BB56-4D18-40CC-9619-0B726AEC0DD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32056038"/>
      </p:ext>
    </p:extLst>
  </p:cSld>
  <p:clrMapOvr>
    <a:masterClrMapping/>
  </p:clrMapOvr>
  <p:transition spd="slow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4" y="1145381"/>
            <a:ext cx="3881437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45381"/>
            <a:ext cx="3881438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E6C0-3DDB-4B01-BD88-F65742BEB19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39401284"/>
      </p:ext>
    </p:extLst>
  </p:cSld>
  <p:clrMapOvr>
    <a:masterClrMapping/>
  </p:clrMapOvr>
  <p:transition spd="slow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77E0-801A-49D6-A818-B143F804CE3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52012512"/>
      </p:ext>
    </p:extLst>
  </p:cSld>
  <p:clrMapOvr>
    <a:masterClrMapping/>
  </p:clrMapOvr>
  <p:transition spd="slow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1A6C-7B9E-4FF0-B8A8-5B9D4A89009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49583781"/>
      </p:ext>
    </p:extLst>
  </p:cSld>
  <p:clrMapOvr>
    <a:masterClrMapping/>
  </p:clrMapOvr>
  <p:transition spd="slow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C8A3-F389-4B74-B838-7C036C5F87E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17840009"/>
      </p:ext>
    </p:extLst>
  </p:cSld>
  <p:clrMapOvr>
    <a:masterClrMapping/>
  </p:clrMapOvr>
  <p:transition spd="slow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DEE1-954E-428D-8FEB-F2F5CFE195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16516415"/>
      </p:ext>
    </p:extLst>
  </p:cSld>
  <p:clrMapOvr>
    <a:masterClrMapping/>
  </p:clrMapOvr>
  <p:transition spd="slow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D39B-059B-42C5-8030-92886E4DEE4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1357528"/>
      </p:ext>
    </p:extLst>
  </p:cSld>
  <p:clrMapOvr>
    <a:masterClrMapping/>
  </p:clrMapOvr>
  <p:transition spd="slow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4" y="1145381"/>
            <a:ext cx="7915275" cy="3512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CEEC-BAE0-402F-921D-0A73D878A9A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64297518"/>
      </p:ext>
    </p:extLst>
  </p:cSld>
  <p:clrMapOvr>
    <a:masterClrMapping/>
  </p:clrMapOvr>
  <p:transition spd="slow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4" y="115491"/>
            <a:ext cx="1978025" cy="454223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15491"/>
            <a:ext cx="5784850" cy="45422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6F73-A3CD-41D0-9187-262A99DD873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60966150"/>
      </p:ext>
    </p:extLst>
  </p:cSld>
  <p:clrMapOvr>
    <a:masterClrMapping/>
  </p:clrMapOvr>
  <p:transition spd="slow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381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5001816"/>
            <a:ext cx="596900" cy="14882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04"/>
            <a:ext cx="8229600" cy="70246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3678"/>
            <a:ext cx="8229600" cy="27253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7967"/>
            <a:ext cx="2895600" cy="3631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E117-6BF6-4855-BC3F-69C97B97D22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624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6" y="115491"/>
            <a:ext cx="1978025" cy="454223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15491"/>
            <a:ext cx="5784850" cy="45422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5A3C-06B0-4A86-96EA-C7589D6D672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36223139"/>
      </p:ext>
    </p:extLst>
  </p:cSld>
  <p:clrMapOvr>
    <a:masterClrMapping/>
  </p:clrMapOvr>
  <p:transition spd="slow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9" y="1815667"/>
            <a:ext cx="7921625" cy="26462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640807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9" y="1815667"/>
            <a:ext cx="7921625" cy="26462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66927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822723"/>
            <a:ext cx="4913313" cy="4320778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969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9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6" y="1145381"/>
            <a:ext cx="7915275" cy="3512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2038704-D12E-4663-9463-2BFD3021BD7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38619822"/>
      </p:ext>
    </p:extLst>
  </p:cSld>
  <p:clrMapOvr>
    <a:masterClrMapping/>
  </p:clrMapOvr>
  <p:transition spd="slow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27BCD04-4564-4F95-9665-D242A324AE58}" type="slidenum">
              <a:rPr lang="fr-FR" altLang="en-US" smtClean="0">
                <a:solidFill>
                  <a:srgbClr val="30529D"/>
                </a:solidFill>
              </a:rPr>
              <a:pPr eaLnBrk="1" hangingPunct="1">
                <a:defRPr/>
              </a:pPr>
              <a:t>‹#›</a:t>
            </a:fld>
            <a:endParaRPr lang="fr-FR" altLang="en-US" smtClean="0">
              <a:solidFill>
                <a:srgbClr val="30529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4866085"/>
            <a:ext cx="487362" cy="27741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269DFB-FFF2-4621-8173-E144C4CAE1A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08118400"/>
      </p:ext>
    </p:extLst>
  </p:cSld>
  <p:clrMapOvr>
    <a:masterClrMapping/>
  </p:clrMapOvr>
  <p:transition spd="slow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9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6" y="1145381"/>
            <a:ext cx="3881437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45381"/>
            <a:ext cx="3881438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9B3ED-9B77-446A-9F8E-D75CA6BBF0D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90270216"/>
      </p:ext>
    </p:extLst>
  </p:cSld>
  <p:clrMapOvr>
    <a:masterClrMapping/>
  </p:clrMapOvr>
  <p:transition spd="slow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CACE-E185-4F09-84C2-D022DE956CD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43766139"/>
      </p:ext>
    </p:extLst>
  </p:cSld>
  <p:clrMapOvr>
    <a:masterClrMapping/>
  </p:clrMapOvr>
  <p:transition spd="slow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9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250B-5BC2-4F16-95F1-6020C0D667A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76543983"/>
      </p:ext>
    </p:extLst>
  </p:cSld>
  <p:clrMapOvr>
    <a:masterClrMapping/>
  </p:clrMapOvr>
  <p:transition spd="slow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6597-EB83-405A-A70C-B93FE003924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992977"/>
      </p:ext>
    </p:extLst>
  </p:cSld>
  <p:clrMapOvr>
    <a:masterClrMapping/>
  </p:clrMapOvr>
  <p:transition spd="slow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027C-F939-4B89-95CA-FB3E386D086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79078747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0A2B-D607-4A9F-848B-8F217D770B8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43031332"/>
      </p:ext>
    </p:extLst>
  </p:cSld>
  <p:clrMapOvr>
    <a:masterClrMapping/>
  </p:clrMapOvr>
  <p:transition spd="slow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7E41-8A72-4554-9331-CBA36EADA02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27750543"/>
      </p:ext>
    </p:extLst>
  </p:cSld>
  <p:clrMapOvr>
    <a:masterClrMapping/>
  </p:clrMapOvr>
  <p:transition spd="slow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9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6" y="1145381"/>
            <a:ext cx="7915275" cy="3512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F31C-F38B-415A-B8F6-32D5FC72E67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58455343"/>
      </p:ext>
    </p:extLst>
  </p:cSld>
  <p:clrMapOvr>
    <a:masterClrMapping/>
  </p:clrMapOvr>
  <p:transition spd="slow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6" y="115491"/>
            <a:ext cx="1978025" cy="454223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15491"/>
            <a:ext cx="5784850" cy="45422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87DB-AB30-4D8C-82E5-D27891E2853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79350949"/>
      </p:ext>
    </p:extLst>
  </p:cSld>
  <p:clrMapOvr>
    <a:masterClrMapping/>
  </p:clrMapOvr>
  <p:transition spd="slow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6" y="1167594"/>
            <a:ext cx="7930455" cy="54006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9" y="1815667"/>
            <a:ext cx="7921625" cy="26462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858954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821532"/>
            <a:ext cx="4913313" cy="4321969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020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02960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7" y="1145381"/>
            <a:ext cx="7915275" cy="3512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07564"/>
      </p:ext>
    </p:extLst>
  </p:cSld>
  <p:clrMapOvr>
    <a:masterClrMapping/>
  </p:clrMapOvr>
  <p:transition spd="slow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4866085"/>
            <a:ext cx="487362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D0EE47-7D20-40DB-BD9D-B869FEBE781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81445197"/>
      </p:ext>
    </p:extLst>
  </p:cSld>
  <p:clrMapOvr>
    <a:masterClrMapping/>
  </p:clrMapOvr>
  <p:transition spd="slow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02960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7" y="1145381"/>
            <a:ext cx="3881437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45381"/>
            <a:ext cx="3881438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40D96856-2315-4081-B7C1-CA5FC712606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52645105"/>
      </p:ext>
    </p:extLst>
  </p:cSld>
  <p:clrMapOvr>
    <a:masterClrMapping/>
  </p:clrMapOvr>
  <p:transition spd="slow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A0F338FF-BA5B-4DFC-AD8A-CD9CDEF8ECF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7586455"/>
      </p:ext>
    </p:extLst>
  </p:cSld>
  <p:clrMapOvr>
    <a:masterClrMapping/>
  </p:clrMapOvr>
  <p:transition spd="slow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02960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65C98BB5-93D4-42AD-ACCE-4B5A823AFF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0571210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01CE4-62C6-493C-8049-F7D183A8979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4232353"/>
      </p:ext>
    </p:extLst>
  </p:cSld>
  <p:clrMapOvr>
    <a:masterClrMapping/>
  </p:clrMapOvr>
  <p:transition spd="slow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3ED26842-552E-4301-A0DA-FC49B5DB5C7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96953337"/>
      </p:ext>
    </p:extLst>
  </p:cSld>
  <p:clrMapOvr>
    <a:masterClrMapping/>
  </p:clrMapOvr>
  <p:transition spd="slow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8AAAD7F5-1D77-4CEE-9150-ECA2C95FA09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50242942"/>
      </p:ext>
    </p:extLst>
  </p:cSld>
  <p:clrMapOvr>
    <a:masterClrMapping/>
  </p:clrMapOvr>
  <p:transition spd="slow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3DA3A4DA-B542-45C7-A94E-9D5AD75C79A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80518764"/>
      </p:ext>
    </p:extLst>
  </p:cSld>
  <p:clrMapOvr>
    <a:masterClrMapping/>
  </p:clrMapOvr>
  <p:transition spd="slow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02960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7" y="1145381"/>
            <a:ext cx="7915275" cy="3512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1FA52DA5-8E83-4483-B897-A1621D65885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48032682"/>
      </p:ext>
    </p:extLst>
  </p:cSld>
  <p:clrMapOvr>
    <a:masterClrMapping/>
  </p:clrMapOvr>
  <p:transition spd="slow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7" y="115491"/>
            <a:ext cx="1978025" cy="454223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15491"/>
            <a:ext cx="5784850" cy="45422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D2CAC74E-A762-4ADC-AF47-1171EA35B20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51188961"/>
      </p:ext>
    </p:extLst>
  </p:cSld>
  <p:clrMapOvr>
    <a:masterClrMapping/>
  </p:clrMapOvr>
  <p:transition spd="slow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381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5001816"/>
            <a:ext cx="596900" cy="14882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08"/>
            <a:ext cx="8229600" cy="70246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3678"/>
            <a:ext cx="8229600" cy="27253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7967"/>
            <a:ext cx="2895600" cy="3631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89D51932-6460-41C3-9E87-360FC1B340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55611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6" y="1167594"/>
            <a:ext cx="7930455" cy="54006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9" y="1815667"/>
            <a:ext cx="7921625" cy="26462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46300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821532"/>
            <a:ext cx="4913313" cy="4321969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333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4" y="1145381"/>
            <a:ext cx="7915275" cy="3512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9E16-B711-43C8-83DC-E94B04D3888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71898568"/>
      </p:ext>
    </p:extLst>
  </p:cSld>
  <p:clrMapOvr>
    <a:masterClrMapping/>
  </p:clrMapOvr>
  <p:transition spd="slow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4FB5A4C-32E0-4BEE-895B-18347BB7DA47}" type="slidenum">
              <a:rPr lang="fr-FR" altLang="en-US" smtClean="0">
                <a:solidFill>
                  <a:srgbClr val="30529D"/>
                </a:solidFill>
              </a:rPr>
              <a:pPr eaLnBrk="1" hangingPunct="1">
                <a:defRPr/>
              </a:pPr>
              <a:t>‹#›</a:t>
            </a:fld>
            <a:endParaRPr lang="fr-FR" altLang="en-US" smtClean="0">
              <a:solidFill>
                <a:srgbClr val="30529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4866085"/>
            <a:ext cx="487362" cy="27741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D21314-A465-483D-A0F2-DFC1934E832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61271416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123C-29A0-4F8E-A371-8DE3F00E6CF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53335090"/>
      </p:ext>
    </p:extLst>
  </p:cSld>
  <p:clrMapOvr>
    <a:masterClrMapping/>
  </p:clrMapOvr>
  <p:transition spd="slow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4" y="1145381"/>
            <a:ext cx="3881437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45381"/>
            <a:ext cx="3881438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0379-8CE1-4559-BEED-DD8C283A5B9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42369518"/>
      </p:ext>
    </p:extLst>
  </p:cSld>
  <p:clrMapOvr>
    <a:masterClrMapping/>
  </p:clrMapOvr>
  <p:transition spd="slow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00E6-8847-449D-851D-11BC8D561C2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92156119"/>
      </p:ext>
    </p:extLst>
  </p:cSld>
  <p:clrMapOvr>
    <a:masterClrMapping/>
  </p:clrMapOvr>
  <p:transition spd="slow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B08C-2B06-4A75-AC35-6CC95ED37AA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96303365"/>
      </p:ext>
    </p:extLst>
  </p:cSld>
  <p:clrMapOvr>
    <a:masterClrMapping/>
  </p:clrMapOvr>
  <p:transition spd="slow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B92E-FD38-40E6-848F-084A6F18A51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1007384"/>
      </p:ext>
    </p:extLst>
  </p:cSld>
  <p:clrMapOvr>
    <a:masterClrMapping/>
  </p:clrMapOvr>
  <p:transition spd="slow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69F35-263F-4099-99F9-F46A576DE44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46501979"/>
      </p:ext>
    </p:extLst>
  </p:cSld>
  <p:clrMapOvr>
    <a:masterClrMapping/>
  </p:clrMapOvr>
  <p:transition spd="slow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7870-E86E-44B6-90C5-E51B9CF5A97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88088792"/>
      </p:ext>
    </p:extLst>
  </p:cSld>
  <p:clrMapOvr>
    <a:masterClrMapping/>
  </p:clrMapOvr>
  <p:transition spd="slow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4" y="1145381"/>
            <a:ext cx="7915275" cy="3512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A879-E047-490F-AA39-EC4DF2C3C75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5494568"/>
      </p:ext>
    </p:extLst>
  </p:cSld>
  <p:clrMapOvr>
    <a:masterClrMapping/>
  </p:clrMapOvr>
  <p:transition spd="slow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4" y="115491"/>
            <a:ext cx="1978025" cy="454223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15491"/>
            <a:ext cx="5784850" cy="45422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9A8F-2E22-486B-BDC9-18EF8C4CD7C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05091150"/>
      </p:ext>
    </p:extLst>
  </p:cSld>
  <p:clrMapOvr>
    <a:masterClrMapping/>
  </p:clrMapOvr>
  <p:transition spd="slow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4843463"/>
            <a:ext cx="608012" cy="3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9791"/>
            <a:ext cx="1620838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51180"/>
            <a:ext cx="8229600" cy="7024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3"/>
          </p:nvPr>
        </p:nvSpPr>
        <p:spPr>
          <a:xfrm>
            <a:off x="468314" y="1707654"/>
            <a:ext cx="8207375" cy="270004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4600575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4600575"/>
            <a:ext cx="2895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0400" y="4968478"/>
            <a:ext cx="2133600" cy="19526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BCAE38A-ECCC-4AFE-A02A-7D1EBA487C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85466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822723"/>
            <a:ext cx="4913313" cy="4320778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49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6" y="1145381"/>
            <a:ext cx="3881437" cy="3512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45381"/>
            <a:ext cx="3881438" cy="3512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51FF-0BED-4AE9-81C3-A4B8D936C99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0765688"/>
      </p:ext>
    </p:extLst>
  </p:cSld>
  <p:clrMapOvr>
    <a:masterClrMapping/>
  </p:clrMapOvr>
  <p:transition spd="slow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9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6" y="1145381"/>
            <a:ext cx="7915275" cy="3512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DAF2-C54E-496F-844E-01F07BCF50E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16264188"/>
      </p:ext>
    </p:extLst>
  </p:cSld>
  <p:clrMapOvr>
    <a:masterClrMapping/>
  </p:clrMapOvr>
  <p:transition spd="slow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75CA900-009D-4DE1-B7C6-5A666FE39607}" type="slidenum">
              <a:rPr lang="fr-FR" altLang="en-US" smtClean="0">
                <a:solidFill>
                  <a:srgbClr val="30529D"/>
                </a:solidFill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fr-FR" altLang="en-US" smtClean="0">
              <a:solidFill>
                <a:srgbClr val="30529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4866085"/>
            <a:ext cx="487362" cy="27741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977D54-3BC8-44B6-B9C2-33CEF863E63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543264"/>
      </p:ext>
    </p:extLst>
  </p:cSld>
  <p:clrMapOvr>
    <a:masterClrMapping/>
  </p:clrMapOvr>
  <p:transition spd="slow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9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6" y="1145381"/>
            <a:ext cx="3881437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45381"/>
            <a:ext cx="3881438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E1AA-CE42-473F-AD07-869D12EF40C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25818900"/>
      </p:ext>
    </p:extLst>
  </p:cSld>
  <p:clrMapOvr>
    <a:masterClrMapping/>
  </p:clrMapOvr>
  <p:transition spd="slow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BB44-76FC-4AB6-81B6-023296FECFC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5869684"/>
      </p:ext>
    </p:extLst>
  </p:cSld>
  <p:clrMapOvr>
    <a:masterClrMapping/>
  </p:clrMapOvr>
  <p:transition spd="slow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9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B9C8-429D-4F85-9C56-67E06C28C80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18263028"/>
      </p:ext>
    </p:extLst>
  </p:cSld>
  <p:clrMapOvr>
    <a:masterClrMapping/>
  </p:clrMapOvr>
  <p:transition spd="slow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67C1-FA32-433A-B2B0-712768D589A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19235424"/>
      </p:ext>
    </p:extLst>
  </p:cSld>
  <p:clrMapOvr>
    <a:masterClrMapping/>
  </p:clrMapOvr>
  <p:transition spd="slow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7317-3608-4DD3-A67D-E388444572D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41746291"/>
      </p:ext>
    </p:extLst>
  </p:cSld>
  <p:clrMapOvr>
    <a:masterClrMapping/>
  </p:clrMapOvr>
  <p:transition spd="slow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42663-FD71-469C-AB4D-FA911B7747B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092368"/>
      </p:ext>
    </p:extLst>
  </p:cSld>
  <p:clrMapOvr>
    <a:masterClrMapping/>
  </p:clrMapOvr>
  <p:transition spd="slow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9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6" y="1145381"/>
            <a:ext cx="7915275" cy="3512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B19C-54A9-46F4-ABB2-C9AE0EB26B9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22994394"/>
      </p:ext>
    </p:extLst>
  </p:cSld>
  <p:clrMapOvr>
    <a:masterClrMapping/>
  </p:clrMapOvr>
  <p:transition spd="slow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6" y="115491"/>
            <a:ext cx="1978025" cy="454223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15491"/>
            <a:ext cx="5784850" cy="45422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37E2-4573-4B88-8E58-4182B567CA1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95835455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0649-0181-4072-8703-B3C501C63DC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93684043"/>
      </p:ext>
    </p:extLst>
  </p:cSld>
  <p:clrMapOvr>
    <a:masterClrMapping/>
  </p:clrMapOvr>
  <p:transition spd="slow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9" y="1815667"/>
            <a:ext cx="7921625" cy="26462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966742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030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6" y="1167594"/>
            <a:ext cx="7930455" cy="54006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6" y="1815667"/>
            <a:ext cx="7921625" cy="26462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9775-9C49-4E0F-B06B-2E4395B6A5A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531481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6" y="1167594"/>
            <a:ext cx="7930455" cy="54006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6" y="1815667"/>
            <a:ext cx="7921625" cy="2916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023339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D997-9781-4F7B-85FF-C594093557F3}" type="datetimeFigureOut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A7E8-75CD-4450-809B-126D8A1AC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231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0D16-5765-4EED-8046-696980BCDE5D}" type="datetimeFigureOut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C137-1D70-4669-8102-0314FCC8D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827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584117"/>
            <a:ext cx="7772400" cy="1021556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275607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D567B-E349-40BD-9B81-6FBD23DC0B75}" type="datetimeFigureOut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DBE0-E12B-45DC-998C-4ADF3D589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629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C0DD-E807-42FE-BD03-9143C67DFDD6}" type="datetimeFigureOut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BE01-1C45-4C1C-A0EA-443CF886D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799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20B2-5EC1-4AB2-B6A2-458A514E87EF}" type="datetimeFigureOut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3536-992A-489E-A722-9D772F9C6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999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7B501-DE25-47B5-9735-8AF03D1CBF17}" type="datetimeFigureOut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A560-16F9-4A83-9C0F-231137C1C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61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859A-19AF-4AD0-AB09-BB9DC5513D2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45354159"/>
      </p:ext>
    </p:extLst>
  </p:cSld>
  <p:clrMapOvr>
    <a:masterClrMapping/>
  </p:clrMapOvr>
  <p:transition spd="slow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099D-99F3-4798-AB61-B47D95AE4692}" type="datetimeFigureOut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9710-5B14-4088-B17E-674645E1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829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7"/>
            <a:ext cx="4392488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6"/>
            <a:ext cx="5111750" cy="3607049"/>
          </a:xfrm>
        </p:spPr>
        <p:txBody>
          <a:bodyPr/>
          <a:lstStyle>
            <a:lvl1pPr>
              <a:defRPr sz="2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987576"/>
            <a:ext cx="3008313" cy="3607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391A-8829-4038-8F6B-E85A0AAD4739}" type="datetimeFigureOut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C6AE-CB86-47BC-A352-21DF0390F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51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67894"/>
            <a:ext cx="5486400" cy="3016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3"/>
            <a:ext cx="5588024" cy="27363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4227934"/>
            <a:ext cx="6035040" cy="329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39B2-AC46-44AF-833A-B256BA68C6A8}" type="datetimeFigureOut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C485-D9E7-4AED-980C-DD82F7500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89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1931-2D6B-4907-94EB-1467C43CA62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31485269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896A-ABD3-490B-935F-23629D4AF38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1844807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9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6" y="1145381"/>
            <a:ext cx="7915275" cy="3512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4CFDB0-05EF-4F8A-96CC-ED4C54E007F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1637735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E435D-D451-413E-ABD0-80B06394C6B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07720921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003A-A5DE-4EBB-876A-6A701A8D5A1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21914113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6" y="229791"/>
            <a:ext cx="1978025" cy="4427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229791"/>
            <a:ext cx="5784850" cy="44279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2D9B-F01E-4CD5-BF96-2720077456B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33336171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067E-64C3-4355-8422-3B500651F68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12171254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D2548-46C2-4A2F-B5BE-F7918A434F3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25880352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BC93-B5FC-4E0B-B9D6-37B8867EAD7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76482982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6" y="1145381"/>
            <a:ext cx="3881437" cy="3512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45381"/>
            <a:ext cx="3881438" cy="3512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CD93-318B-4986-9F4C-6E1D45FEBC5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70757224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EF6D-7FDA-4C8D-B3D2-E8E9D0AE52D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45382745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29CC4-A5A7-451F-B7BA-E4068C475FE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03611659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A1D3-89DD-4375-B408-233DC97A73E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9812303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3B97A7F-E57C-44F9-B716-2F9BEEB6BB1B}" type="slidenum">
              <a:rPr lang="fr-FR" altLang="en-US" smtClean="0"/>
              <a:pPr eaLnBrk="1" hangingPunct="1">
                <a:defRPr/>
              </a:pPr>
              <a:t>‹#›</a:t>
            </a:fld>
            <a:endParaRPr lang="fr-FR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4866085"/>
            <a:ext cx="487362" cy="27741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5B0BC8-8DF5-4D4E-AA60-ED5567BE102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13155368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0D5E-B6F9-49BD-8CEB-4D1937B10EC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95222785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64DA-D1D0-4F50-B650-C40F22098B8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13199938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E351-3A3D-41E0-AF31-1E581DA23A7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07734718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6" y="229791"/>
            <a:ext cx="1978025" cy="4427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229791"/>
            <a:ext cx="5784850" cy="44279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E834-8319-4DAF-9AA7-E3470EA94FE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71192425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1191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5001816"/>
            <a:ext cx="596900" cy="150019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05"/>
            <a:ext cx="8229600" cy="7024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3679"/>
            <a:ext cx="8229600" cy="2725341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5110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7967"/>
            <a:ext cx="2895600" cy="36433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110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821532"/>
            <a:ext cx="4913313" cy="4321969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26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7" y="102961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8" y="1145382"/>
            <a:ext cx="7915275" cy="3512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53810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4866085"/>
            <a:ext cx="487362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620F89-F28B-44CD-A842-D2C153F27AA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72330633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7" y="102961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7" y="1145382"/>
            <a:ext cx="3881437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1" y="1145382"/>
            <a:ext cx="3881439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56658A6F-FE2F-4C33-9326-DFE518D46F8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33149033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2CD7CABA-B71E-42D8-9895-3D0D83BFD0D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9756540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9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6" y="1145381"/>
            <a:ext cx="3881437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45381"/>
            <a:ext cx="3881438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15C6-93B7-4419-9A7E-9C4CE7970FA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80378117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7" y="102961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DC5F11A9-21D9-4784-A33E-D14C62B2F2D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54230690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50E98E3C-FEAB-48C2-879C-9571330582B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70743928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3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59DCBF5F-060D-4B4B-9ED1-8B96536C6B0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73866749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EFB79516-0619-4577-B97E-00AF21E8D36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28476346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7" y="102961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8" y="1145382"/>
            <a:ext cx="7915275" cy="3512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40E44DC1-F371-4201-A883-7ADA54247C6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62179001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9" y="115491"/>
            <a:ext cx="1978025" cy="454223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4" y="115491"/>
            <a:ext cx="5784851" cy="45422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73418B46-0AD1-49C6-A19A-9C8B063FEC3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15755089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381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5001816"/>
            <a:ext cx="596900" cy="14882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09"/>
            <a:ext cx="8229600" cy="70246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3679"/>
            <a:ext cx="8229600" cy="27253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7967"/>
            <a:ext cx="2895600" cy="3631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5678A63B-FAB9-4483-8D91-B31AFCFE71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7712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821532"/>
            <a:ext cx="4913313" cy="4321969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34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02960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7" y="1145381"/>
            <a:ext cx="7915275" cy="3512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093712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4866085"/>
            <a:ext cx="487362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702163-CFF8-4808-A80D-3EB68BF48C9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8619695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3BA1-7D38-45AF-AD77-9C8B86E8617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49809910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02960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7" y="1145381"/>
            <a:ext cx="3881437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45381"/>
            <a:ext cx="3881438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41B16A11-F25A-4A32-A15B-7CABB5F7EA4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85695356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09C0273D-2A55-431E-8705-B452F1F2A79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12137303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02960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2997895A-8E43-4D92-A18C-EC29545D826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0899480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88AC712D-96DA-4936-86B9-BFAC821C8DB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91109141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783E9BB1-120E-4DBE-9AE9-EC46A069B65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17802318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5E8A44AD-44EB-47F0-B2AC-33E8E7D7B7E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71689727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02960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7" y="1145381"/>
            <a:ext cx="7915275" cy="3512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0EC1C211-2B9F-4350-96DD-C44B0FB2B20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73880146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7" y="115491"/>
            <a:ext cx="1978025" cy="454223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15491"/>
            <a:ext cx="5784850" cy="45422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1C5D0BBC-65A0-4537-BB00-9306B5AB2D7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66290291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381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5001816"/>
            <a:ext cx="596900" cy="14882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08"/>
            <a:ext cx="8229600" cy="70246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3678"/>
            <a:ext cx="8229600" cy="27253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7967"/>
            <a:ext cx="2895600" cy="3631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5523CA48-8F9D-47D6-8266-8AB2838BFE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273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821532"/>
            <a:ext cx="4913313" cy="4321969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11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9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96174-6050-42FF-B274-CDE1A41B93D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22767084"/>
      </p:ext>
    </p:extLst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4" y="1145381"/>
            <a:ext cx="7915275" cy="3512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51095"/>
      </p:ext>
    </p:extLst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4866085"/>
            <a:ext cx="487362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2A2AED-9854-4507-B50D-72FE3DE9C5A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25443890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4" y="1145381"/>
            <a:ext cx="3881437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45381"/>
            <a:ext cx="3881438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EC499FC7-D79A-44FE-9A63-1124DE30A46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85822240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E8437104-07BE-404A-A758-6F739A196E0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6678965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BD71F931-91AC-4943-AB8A-07375F28B2A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07410364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18EBD4C6-9DC2-4D24-9F3B-40F91117641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72882597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F1A8C9DB-CC0E-4B9E-BBDE-AC339CC8C23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17292686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631CC020-A58B-4635-BC9A-1D85531DDC8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65578119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4" y="1145381"/>
            <a:ext cx="7915275" cy="3512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04BD119B-00AE-4A42-B1A1-A1AA91ECDDE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54079053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4" y="115491"/>
            <a:ext cx="1978025" cy="454223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15491"/>
            <a:ext cx="5784850" cy="45422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D4956099-DBA3-4138-B5E2-DE994701096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0331580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87A7-0ACF-4767-B666-F1D655F7677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42043275"/>
      </p:ext>
    </p:extLst>
  </p:cSld>
  <p:clrMapOvr>
    <a:masterClrMapping/>
  </p:clrMapOvr>
  <p:transition spd="slow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381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5001816"/>
            <a:ext cx="596900" cy="14882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04"/>
            <a:ext cx="8229600" cy="70246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3678"/>
            <a:ext cx="8229600" cy="27253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7967"/>
            <a:ext cx="2895600" cy="3631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1E65C82E-7C67-4E9C-8932-7B4A7016A7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1749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6" y="1167594"/>
            <a:ext cx="7930455" cy="54006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6" y="1815667"/>
            <a:ext cx="7921625" cy="26462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661073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821532"/>
            <a:ext cx="4913313" cy="4321969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40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4" y="1145381"/>
            <a:ext cx="7915275" cy="3512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328A-7CA0-4512-89C8-F11CBB7259E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0616235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04A230F-1F3C-4F5F-9B8D-970F8751CFFB}" type="slidenum">
              <a:rPr lang="fr-FR" altLang="en-US" smtClean="0">
                <a:solidFill>
                  <a:srgbClr val="30529D"/>
                </a:solidFill>
              </a:rPr>
              <a:pPr eaLnBrk="1" hangingPunct="1">
                <a:defRPr/>
              </a:pPr>
              <a:t>‹#›</a:t>
            </a:fld>
            <a:endParaRPr lang="fr-FR" altLang="en-US" smtClean="0">
              <a:solidFill>
                <a:srgbClr val="30529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4866085"/>
            <a:ext cx="487362" cy="27741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5F5F67-38BE-472A-929B-73CEB39E980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2782533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4" y="1145381"/>
            <a:ext cx="3881437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45381"/>
            <a:ext cx="3881438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1880-5C6F-431D-8E22-4E2529FEC95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30822811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1913-CA29-44E7-A1F2-3A9E10E0C90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07662026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EF62-F6B6-402D-8F7C-D841D83FEF9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76546259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D6C8-9CAC-44EC-AAF7-E4E8F47A963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58368667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F6D49-FF3D-464B-A072-6F3FD511ED0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6685330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F8D2-34B5-46BF-A7B6-293A7D9ACBB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1645146"/>
      </p:ext>
    </p:extLst>
  </p:cSld>
  <p:clrMapOvr>
    <a:masterClrMapping/>
  </p:clrMapOvr>
  <p:transition spd="slow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61D7-E1F7-45A3-9554-7BD69D50345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22477160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4" y="1145381"/>
            <a:ext cx="7915275" cy="3512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37F4-8C96-43B6-89A9-E57DACAD73B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42625882"/>
      </p:ext>
    </p:extLst>
  </p:cSld>
  <p:clrMapOvr>
    <a:masterClrMapping/>
  </p:clrMapOvr>
  <p:transition spd="slow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4" y="115491"/>
            <a:ext cx="1978025" cy="454223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15491"/>
            <a:ext cx="5784850" cy="45422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6B70-9F1A-4B27-A3AC-96D5F4FD7C6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34690633"/>
      </p:ext>
    </p:extLst>
  </p:cSld>
  <p:clrMapOvr>
    <a:masterClrMapping/>
  </p:clrMapOvr>
  <p:transition spd="slow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381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5001816"/>
            <a:ext cx="596900" cy="14882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04"/>
            <a:ext cx="8229600" cy="70246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3678"/>
            <a:ext cx="8229600" cy="27253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7967"/>
            <a:ext cx="2895600" cy="3631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6701-3002-4938-A618-21412AE8405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46957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9" y="1815667"/>
            <a:ext cx="7921625" cy="26462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207623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9" y="1815667"/>
            <a:ext cx="7921625" cy="26462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463834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821532"/>
            <a:ext cx="4913313" cy="4321969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739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02960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7" y="1145381"/>
            <a:ext cx="7915275" cy="3512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29747"/>
      </p:ext>
    </p:extLst>
  </p:cSld>
  <p:clrMapOvr>
    <a:masterClrMapping/>
  </p:clrMapOvr>
  <p:transition spd="slow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4866085"/>
            <a:ext cx="487362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A88D77-9FD7-4556-AB44-716FCFEC213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26978991"/>
      </p:ext>
    </p:extLst>
  </p:cSld>
  <p:clrMapOvr>
    <a:masterClrMapping/>
  </p:clrMapOvr>
  <p:transition spd="slow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02960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7" y="1145381"/>
            <a:ext cx="3881437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45381"/>
            <a:ext cx="3881438" cy="3512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D402E297-A63B-4F20-8E10-ED7DDC13B56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9494733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B7E9-0D0A-40D0-BC96-83E3D8CA5AD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78035977"/>
      </p:ext>
    </p:extLst>
  </p:cSld>
  <p:clrMapOvr>
    <a:masterClrMapping/>
  </p:clrMapOvr>
  <p:transition spd="slow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C724F5B0-6E84-496E-9F43-0152A510772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16978709"/>
      </p:ext>
    </p:extLst>
  </p:cSld>
  <p:clrMapOvr>
    <a:masterClrMapping/>
  </p:clrMapOvr>
  <p:transition spd="slow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02960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738BA53D-341E-4945-B94E-CA53810D575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76630397"/>
      </p:ext>
    </p:extLst>
  </p:cSld>
  <p:clrMapOvr>
    <a:masterClrMapping/>
  </p:clrMapOvr>
  <p:transition spd="slow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55FE1A9B-C049-4B71-AC04-7470584C054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49582408"/>
      </p:ext>
    </p:extLst>
  </p:cSld>
  <p:clrMapOvr>
    <a:masterClrMapping/>
  </p:clrMapOvr>
  <p:transition spd="slow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0F8074F9-C759-4878-A75C-3D55722F88D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11925738"/>
      </p:ext>
    </p:extLst>
  </p:cSld>
  <p:clrMapOvr>
    <a:masterClrMapping/>
  </p:clrMapOvr>
  <p:transition spd="slow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558CBB63-B2A9-426F-933B-533958EEA8D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63528250"/>
      </p:ext>
    </p:extLst>
  </p:cSld>
  <p:clrMapOvr>
    <a:masterClrMapping/>
  </p:clrMapOvr>
  <p:transition spd="slow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02960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7" y="1145381"/>
            <a:ext cx="7915275" cy="3512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696E726B-41E2-4D8C-BAC6-498165BD4A1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15764543"/>
      </p:ext>
    </p:extLst>
  </p:cSld>
  <p:clrMapOvr>
    <a:masterClrMapping/>
  </p:clrMapOvr>
  <p:transition spd="slow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7" y="115491"/>
            <a:ext cx="1978025" cy="454223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15491"/>
            <a:ext cx="5784850" cy="45422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4683919"/>
            <a:ext cx="646112" cy="277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4AE3A4AA-70E6-4371-8E1C-8D6BCE901CB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68238440"/>
      </p:ext>
    </p:extLst>
  </p:cSld>
  <p:clrMapOvr>
    <a:masterClrMapping/>
  </p:clrMapOvr>
  <p:transition spd="slow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6" y="1167594"/>
            <a:ext cx="7930455" cy="54006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9" y="1815667"/>
            <a:ext cx="7921625" cy="26462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2792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821532"/>
            <a:ext cx="4913313" cy="4321969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86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4" y="102958"/>
            <a:ext cx="6634163" cy="4679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4" y="1145381"/>
            <a:ext cx="7915275" cy="3512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9819-3416-4352-846D-60D6DEEC9A4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6341524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0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68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468313" y="1166813"/>
            <a:ext cx="8229600" cy="70366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28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9791"/>
            <a:ext cx="1620838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764220D-CA76-4CC6-9153-89D292421B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781" r:id="rId1"/>
    <p:sldLayoutId id="2147500782" r:id="rId2"/>
    <p:sldLayoutId id="2147500783" r:id="rId3"/>
    <p:sldLayoutId id="2147500689" r:id="rId4"/>
    <p:sldLayoutId id="2147500690" r:id="rId5"/>
    <p:sldLayoutId id="2147500691" r:id="rId6"/>
    <p:sldLayoutId id="2147500692" r:id="rId7"/>
    <p:sldLayoutId id="2147500693" r:id="rId8"/>
    <p:sldLayoutId id="2147500694" r:id="rId9"/>
    <p:sldLayoutId id="2147500695" r:id="rId10"/>
    <p:sldLayoutId id="2147500696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166813"/>
            <a:ext cx="8229600" cy="70366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44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9791"/>
            <a:ext cx="1620838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A1A46AD0-19E4-4121-BA32-32CEBBAB67E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838" r:id="rId1"/>
    <p:sldLayoutId id="2147500839" r:id="rId2"/>
    <p:sldLayoutId id="2147500840" r:id="rId3"/>
    <p:sldLayoutId id="2147500743" r:id="rId4"/>
    <p:sldLayoutId id="2147500744" r:id="rId5"/>
    <p:sldLayoutId id="2147500745" r:id="rId6"/>
    <p:sldLayoutId id="2147500746" r:id="rId7"/>
    <p:sldLayoutId id="2147500747" r:id="rId8"/>
    <p:sldLayoutId id="2147500748" r:id="rId9"/>
    <p:sldLayoutId id="2147500749" r:id="rId10"/>
    <p:sldLayoutId id="2147500750" r:id="rId11"/>
    <p:sldLayoutId id="2147500841" r:id="rId12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468313" y="1166813"/>
            <a:ext cx="8229600" cy="70246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1268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9791"/>
            <a:ext cx="1620838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0842" r:id="rId1"/>
    <p:sldLayoutId id="2147500751" r:id="rId2"/>
    <p:sldLayoutId id="2147500843" r:id="rId3"/>
    <p:sldLayoutId id="2147500844" r:id="rId4"/>
    <p:sldLayoutId id="2147500845" r:id="rId5"/>
    <p:sldLayoutId id="2147500846" r:id="rId6"/>
    <p:sldLayoutId id="2147500847" r:id="rId7"/>
    <p:sldLayoutId id="2147500848" r:id="rId8"/>
    <p:sldLayoutId id="2147500849" r:id="rId9"/>
    <p:sldLayoutId id="2147500850" r:id="rId10"/>
    <p:sldLayoutId id="2147500851" r:id="rId11"/>
    <p:sldLayoutId id="2147500852" r:id="rId12"/>
    <p:sldLayoutId id="2147500752" r:id="rId13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166813"/>
            <a:ext cx="8229600" cy="70246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2292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9791"/>
            <a:ext cx="1620838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879362BB-C787-4913-841A-DC8AA12CDB5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853" r:id="rId1"/>
    <p:sldLayoutId id="2147500753" r:id="rId2"/>
    <p:sldLayoutId id="2147500854" r:id="rId3"/>
    <p:sldLayoutId id="2147500754" r:id="rId4"/>
    <p:sldLayoutId id="2147500755" r:id="rId5"/>
    <p:sldLayoutId id="2147500756" r:id="rId6"/>
    <p:sldLayoutId id="2147500757" r:id="rId7"/>
    <p:sldLayoutId id="2147500758" r:id="rId8"/>
    <p:sldLayoutId id="2147500759" r:id="rId9"/>
    <p:sldLayoutId id="2147500760" r:id="rId10"/>
    <p:sldLayoutId id="2147500761" r:id="rId11"/>
    <p:sldLayoutId id="2147500855" r:id="rId12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166813"/>
            <a:ext cx="8229600" cy="70366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3316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9791"/>
            <a:ext cx="1620838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F288FFB-FF5B-4163-88CE-2A856F48CF9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856" r:id="rId1"/>
    <p:sldLayoutId id="2147500762" r:id="rId2"/>
    <p:sldLayoutId id="2147500857" r:id="rId3"/>
    <p:sldLayoutId id="2147500763" r:id="rId4"/>
    <p:sldLayoutId id="2147500764" r:id="rId5"/>
    <p:sldLayoutId id="2147500765" r:id="rId6"/>
    <p:sldLayoutId id="2147500766" r:id="rId7"/>
    <p:sldLayoutId id="2147500767" r:id="rId8"/>
    <p:sldLayoutId id="2147500768" r:id="rId9"/>
    <p:sldLayoutId id="2147500769" r:id="rId10"/>
    <p:sldLayoutId id="2147500770" r:id="rId11"/>
    <p:sldLayoutId id="2147500858" r:id="rId12"/>
    <p:sldLayoutId id="2147500859" r:id="rId13"/>
    <p:sldLayoutId id="2147500771" r:id="rId14"/>
    <p:sldLayoutId id="2147500860" r:id="rId15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5"/>
          <p:cNvSpPr/>
          <p:nvPr userDrawn="1"/>
        </p:nvSpPr>
        <p:spPr>
          <a:xfrm>
            <a:off x="8388350" y="4789885"/>
            <a:ext cx="287338" cy="2881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20241"/>
            <a:ext cx="82296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5591"/>
            <a:ext cx="8229600" cy="37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1801C8C-EA2B-4BE6-B548-1782F15C0B58}" type="datetimeFigureOut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125" y="480417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AF5F106-F7AF-4722-BB1B-12E8F0F9B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344" name="Image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63117"/>
            <a:ext cx="1150938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11"/>
          <p:cNvCxnSpPr/>
          <p:nvPr userDrawn="1"/>
        </p:nvCxnSpPr>
        <p:spPr>
          <a:xfrm>
            <a:off x="504825" y="771525"/>
            <a:ext cx="6946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500772" r:id="rId1"/>
    <p:sldLayoutId id="2147500773" r:id="rId2"/>
    <p:sldLayoutId id="2147500774" r:id="rId3"/>
    <p:sldLayoutId id="2147500775" r:id="rId4"/>
    <p:sldLayoutId id="2147500776" r:id="rId5"/>
    <p:sldLayoutId id="2147500777" r:id="rId6"/>
    <p:sldLayoutId id="2147500778" r:id="rId7"/>
    <p:sldLayoutId id="2147500779" r:id="rId8"/>
    <p:sldLayoutId id="214750078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1587D4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587D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587D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587D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587D4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587D4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587D4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587D4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587D4"/>
          </a:solidFill>
          <a:latin typeface="Calibri" pitchFamily="34" charset="0"/>
        </a:defRPr>
      </a:lvl9pPr>
    </p:titleStyle>
    <p:bodyStyle>
      <a:lvl1pPr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1369A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1863726" y="229791"/>
            <a:ext cx="6634163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 </a:t>
            </a:r>
          </a:p>
        </p:txBody>
      </p:sp>
      <p:sp>
        <p:nvSpPr>
          <p:cNvPr id="196848" name="Rectangle 240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2614" y="1144191"/>
            <a:ext cx="7915275" cy="351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2052" name="Group 257"/>
          <p:cNvGrpSpPr>
            <a:grpSpLocks noChangeAspect="1"/>
          </p:cNvGrpSpPr>
          <p:nvPr userDrawn="1"/>
        </p:nvGrpSpPr>
        <p:grpSpPr bwMode="auto">
          <a:xfrm>
            <a:off x="649289" y="161925"/>
            <a:ext cx="1101725" cy="827485"/>
            <a:chOff x="405" y="251"/>
            <a:chExt cx="553" cy="554"/>
          </a:xfrm>
        </p:grpSpPr>
        <p:sp>
          <p:nvSpPr>
            <p:cNvPr id="2054" name="Freeform 258"/>
            <p:cNvSpPr>
              <a:spLocks noChangeAspect="1"/>
            </p:cNvSpPr>
            <p:nvPr userDrawn="1"/>
          </p:nvSpPr>
          <p:spPr bwMode="gray">
            <a:xfrm>
              <a:off x="452" y="298"/>
              <a:ext cx="345" cy="458"/>
            </a:xfrm>
            <a:custGeom>
              <a:avLst/>
              <a:gdLst>
                <a:gd name="T0" fmla="*/ 2147483647 w 185"/>
                <a:gd name="T1" fmla="*/ 2147483647 h 245"/>
                <a:gd name="T2" fmla="*/ 2147483647 w 185"/>
                <a:gd name="T3" fmla="*/ 2147483647 h 245"/>
                <a:gd name="T4" fmla="*/ 2147483647 w 185"/>
                <a:gd name="T5" fmla="*/ 2147483647 h 245"/>
                <a:gd name="T6" fmla="*/ 2147483647 w 185"/>
                <a:gd name="T7" fmla="*/ 2147483647 h 245"/>
                <a:gd name="T8" fmla="*/ 2147483647 w 185"/>
                <a:gd name="T9" fmla="*/ 2147483647 h 245"/>
                <a:gd name="T10" fmla="*/ 2147483647 w 185"/>
                <a:gd name="T11" fmla="*/ 2147483647 h 245"/>
                <a:gd name="T12" fmla="*/ 2147483647 w 185"/>
                <a:gd name="T13" fmla="*/ 0 h 245"/>
                <a:gd name="T14" fmla="*/ 2147483647 w 185"/>
                <a:gd name="T15" fmla="*/ 2147483647 h 245"/>
                <a:gd name="T16" fmla="*/ 2147483647 w 185"/>
                <a:gd name="T17" fmla="*/ 2147483647 h 245"/>
                <a:gd name="T18" fmla="*/ 2147483647 w 185"/>
                <a:gd name="T19" fmla="*/ 2147483647 h 245"/>
                <a:gd name="T20" fmla="*/ 2147483647 w 185"/>
                <a:gd name="T21" fmla="*/ 2147483647 h 245"/>
                <a:gd name="T22" fmla="*/ 2147483647 w 185"/>
                <a:gd name="T23" fmla="*/ 2147483647 h 245"/>
                <a:gd name="T24" fmla="*/ 2147483647 w 185"/>
                <a:gd name="T25" fmla="*/ 2147483647 h 245"/>
                <a:gd name="T26" fmla="*/ 2147483647 w 185"/>
                <a:gd name="T27" fmla="*/ 2147483647 h 245"/>
                <a:gd name="T28" fmla="*/ 0 w 185"/>
                <a:gd name="T29" fmla="*/ 2147483647 h 245"/>
                <a:gd name="T30" fmla="*/ 2147483647 w 185"/>
                <a:gd name="T31" fmla="*/ 2147483647 h 245"/>
                <a:gd name="T32" fmla="*/ 2147483647 w 185"/>
                <a:gd name="T33" fmla="*/ 2147483647 h 245"/>
                <a:gd name="T34" fmla="*/ 2147483647 w 185"/>
                <a:gd name="T35" fmla="*/ 2147483647 h 245"/>
                <a:gd name="T36" fmla="*/ 2147483647 w 185"/>
                <a:gd name="T37" fmla="*/ 2147483647 h 245"/>
                <a:gd name="T38" fmla="*/ 2147483647 w 185"/>
                <a:gd name="T39" fmla="*/ 2147483647 h 245"/>
                <a:gd name="T40" fmla="*/ 2147483647 w 185"/>
                <a:gd name="T41" fmla="*/ 2147483647 h 245"/>
                <a:gd name="T42" fmla="*/ 2147483647 w 185"/>
                <a:gd name="T43" fmla="*/ 2147483647 h 2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5" h="245">
                  <a:moveTo>
                    <a:pt x="128" y="123"/>
                  </a:moveTo>
                  <a:cubicBezTo>
                    <a:pt x="127" y="122"/>
                    <a:pt x="125" y="122"/>
                    <a:pt x="124" y="123"/>
                  </a:cubicBezTo>
                  <a:cubicBezTo>
                    <a:pt x="119" y="125"/>
                    <a:pt x="114" y="127"/>
                    <a:pt x="109" y="127"/>
                  </a:cubicBezTo>
                  <a:cubicBezTo>
                    <a:pt x="93" y="127"/>
                    <a:pt x="80" y="114"/>
                    <a:pt x="80" y="98"/>
                  </a:cubicBezTo>
                  <a:cubicBezTo>
                    <a:pt x="80" y="89"/>
                    <a:pt x="84" y="81"/>
                    <a:pt x="91" y="75"/>
                  </a:cubicBezTo>
                  <a:cubicBezTo>
                    <a:pt x="92" y="74"/>
                    <a:pt x="93" y="72"/>
                    <a:pt x="92" y="7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78" y="79"/>
                    <a:pt x="74" y="88"/>
                    <a:pt x="74" y="98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6" y="112"/>
                    <a:pt x="80" y="119"/>
                    <a:pt x="86" y="124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6" y="131"/>
                    <a:pt x="102" y="133"/>
                    <a:pt x="109" y="133"/>
                  </a:cubicBezTo>
                  <a:cubicBezTo>
                    <a:pt x="114" y="133"/>
                    <a:pt x="120" y="131"/>
                    <a:pt x="124" y="129"/>
                  </a:cubicBezTo>
                  <a:cubicBezTo>
                    <a:pt x="180" y="216"/>
                    <a:pt x="180" y="216"/>
                    <a:pt x="180" y="216"/>
                  </a:cubicBezTo>
                  <a:cubicBezTo>
                    <a:pt x="185" y="213"/>
                    <a:pt x="185" y="213"/>
                    <a:pt x="185" y="213"/>
                  </a:cubicBezTo>
                  <a:lnTo>
                    <a:pt x="128" y="123"/>
                  </a:lnTo>
                  <a:close/>
                </a:path>
              </a:pathLst>
            </a:custGeom>
            <a:solidFill>
              <a:srgbClr val="9DA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Oval 259"/>
            <p:cNvSpPr>
              <a:spLocks noChangeAspect="1" noChangeArrowheads="1"/>
            </p:cNvSpPr>
            <p:nvPr userDrawn="1"/>
          </p:nvSpPr>
          <p:spPr bwMode="gray">
            <a:xfrm>
              <a:off x="444" y="460"/>
              <a:ext cx="66" cy="66"/>
            </a:xfrm>
            <a:prstGeom prst="ellipse">
              <a:avLst/>
            </a:prstGeom>
            <a:solidFill>
              <a:srgbClr val="FAB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056" name="Oval 260"/>
            <p:cNvSpPr>
              <a:spLocks noChangeAspect="1" noChangeArrowheads="1"/>
            </p:cNvSpPr>
            <p:nvPr userDrawn="1"/>
          </p:nvSpPr>
          <p:spPr bwMode="gray">
            <a:xfrm>
              <a:off x="405" y="700"/>
              <a:ext cx="105" cy="105"/>
            </a:xfrm>
            <a:prstGeom prst="ellipse">
              <a:avLst/>
            </a:prstGeom>
            <a:solidFill>
              <a:srgbClr val="2B9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057" name="Oval 261"/>
            <p:cNvSpPr>
              <a:spLocks noChangeAspect="1" noChangeArrowheads="1"/>
            </p:cNvSpPr>
            <p:nvPr userDrawn="1"/>
          </p:nvSpPr>
          <p:spPr bwMode="gray">
            <a:xfrm>
              <a:off x="470" y="251"/>
              <a:ext cx="99" cy="101"/>
            </a:xfrm>
            <a:prstGeom prst="ellipse">
              <a:avLst/>
            </a:prstGeom>
            <a:solidFill>
              <a:srgbClr val="35A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058" name="Oval 262"/>
            <p:cNvSpPr>
              <a:spLocks noChangeAspect="1" noChangeArrowheads="1"/>
            </p:cNvSpPr>
            <p:nvPr userDrawn="1"/>
          </p:nvSpPr>
          <p:spPr bwMode="gray">
            <a:xfrm>
              <a:off x="756" y="666"/>
              <a:ext cx="70" cy="68"/>
            </a:xfrm>
            <a:prstGeom prst="ellipse">
              <a:avLst/>
            </a:prstGeom>
            <a:solidFill>
              <a:srgbClr val="F08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059" name="Freeform 263"/>
            <p:cNvSpPr>
              <a:spLocks noChangeAspect="1"/>
            </p:cNvSpPr>
            <p:nvPr userDrawn="1"/>
          </p:nvSpPr>
          <p:spPr bwMode="gray">
            <a:xfrm>
              <a:off x="676" y="262"/>
              <a:ext cx="52" cy="53"/>
            </a:xfrm>
            <a:custGeom>
              <a:avLst/>
              <a:gdLst>
                <a:gd name="T0" fmla="*/ 0 w 28"/>
                <a:gd name="T1" fmla="*/ 2147483647 h 28"/>
                <a:gd name="T2" fmla="*/ 2147483647 w 28"/>
                <a:gd name="T3" fmla="*/ 0 h 28"/>
                <a:gd name="T4" fmla="*/ 2147483647 w 28"/>
                <a:gd name="T5" fmla="*/ 2147483647 h 28"/>
                <a:gd name="T6" fmla="*/ 2147483647 w 28"/>
                <a:gd name="T7" fmla="*/ 2147483647 h 28"/>
                <a:gd name="T8" fmla="*/ 0 w 28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8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1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</a:path>
              </a:pathLst>
            </a:custGeom>
            <a:solidFill>
              <a:srgbClr val="30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64"/>
            <p:cNvSpPr>
              <a:spLocks noChangeAspect="1"/>
            </p:cNvSpPr>
            <p:nvPr userDrawn="1"/>
          </p:nvSpPr>
          <p:spPr bwMode="gray">
            <a:xfrm>
              <a:off x="657" y="348"/>
              <a:ext cx="53" cy="126"/>
            </a:xfrm>
            <a:custGeom>
              <a:avLst/>
              <a:gdLst>
                <a:gd name="T0" fmla="*/ 0 w 53"/>
                <a:gd name="T1" fmla="*/ 126 h 126"/>
                <a:gd name="T2" fmla="*/ 23 w 53"/>
                <a:gd name="T3" fmla="*/ 0 h 126"/>
                <a:gd name="T4" fmla="*/ 53 w 53"/>
                <a:gd name="T5" fmla="*/ 0 h 126"/>
                <a:gd name="T6" fmla="*/ 30 w 53"/>
                <a:gd name="T7" fmla="*/ 126 h 126"/>
                <a:gd name="T8" fmla="*/ 0 w 53"/>
                <a:gd name="T9" fmla="*/ 12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26">
                  <a:moveTo>
                    <a:pt x="0" y="126"/>
                  </a:moveTo>
                  <a:lnTo>
                    <a:pt x="23" y="0"/>
                  </a:lnTo>
                  <a:lnTo>
                    <a:pt x="53" y="0"/>
                  </a:lnTo>
                  <a:lnTo>
                    <a:pt x="3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6B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5"/>
            <p:cNvSpPr>
              <a:spLocks noChangeAspect="1"/>
            </p:cNvSpPr>
            <p:nvPr userDrawn="1"/>
          </p:nvSpPr>
          <p:spPr bwMode="gray">
            <a:xfrm>
              <a:off x="715" y="345"/>
              <a:ext cx="111" cy="132"/>
            </a:xfrm>
            <a:custGeom>
              <a:avLst/>
              <a:gdLst>
                <a:gd name="T0" fmla="*/ 2147483647 w 59"/>
                <a:gd name="T1" fmla="*/ 2147483647 h 71"/>
                <a:gd name="T2" fmla="*/ 2147483647 w 59"/>
                <a:gd name="T3" fmla="*/ 2147483647 h 71"/>
                <a:gd name="T4" fmla="*/ 2147483647 w 59"/>
                <a:gd name="T5" fmla="*/ 2147483647 h 71"/>
                <a:gd name="T6" fmla="*/ 2147483647 w 59"/>
                <a:gd name="T7" fmla="*/ 2147483647 h 71"/>
                <a:gd name="T8" fmla="*/ 2147483647 w 59"/>
                <a:gd name="T9" fmla="*/ 2147483647 h 71"/>
                <a:gd name="T10" fmla="*/ 2147483647 w 59"/>
                <a:gd name="T11" fmla="*/ 0 h 71"/>
                <a:gd name="T12" fmla="*/ 2147483647 w 59"/>
                <a:gd name="T13" fmla="*/ 2147483647 h 71"/>
                <a:gd name="T14" fmla="*/ 2147483647 w 59"/>
                <a:gd name="T15" fmla="*/ 2147483647 h 71"/>
                <a:gd name="T16" fmla="*/ 2147483647 w 59"/>
                <a:gd name="T17" fmla="*/ 2147483647 h 71"/>
                <a:gd name="T18" fmla="*/ 2147483647 w 59"/>
                <a:gd name="T19" fmla="*/ 2147483647 h 71"/>
                <a:gd name="T20" fmla="*/ 2147483647 w 59"/>
                <a:gd name="T21" fmla="*/ 2147483647 h 71"/>
                <a:gd name="T22" fmla="*/ 2147483647 w 59"/>
                <a:gd name="T23" fmla="*/ 2147483647 h 71"/>
                <a:gd name="T24" fmla="*/ 2147483647 w 59"/>
                <a:gd name="T25" fmla="*/ 2147483647 h 71"/>
                <a:gd name="T26" fmla="*/ 0 w 59"/>
                <a:gd name="T27" fmla="*/ 2147483647 h 71"/>
                <a:gd name="T28" fmla="*/ 2147483647 w 59"/>
                <a:gd name="T29" fmla="*/ 2147483647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71">
                  <a:moveTo>
                    <a:pt x="6" y="53"/>
                  </a:moveTo>
                  <a:cubicBezTo>
                    <a:pt x="10" y="55"/>
                    <a:pt x="18" y="59"/>
                    <a:pt x="25" y="59"/>
                  </a:cubicBezTo>
                  <a:cubicBezTo>
                    <a:pt x="31" y="59"/>
                    <a:pt x="36" y="56"/>
                    <a:pt x="36" y="50"/>
                  </a:cubicBezTo>
                  <a:cubicBezTo>
                    <a:pt x="36" y="45"/>
                    <a:pt x="31" y="42"/>
                    <a:pt x="25" y="40"/>
                  </a:cubicBezTo>
                  <a:cubicBezTo>
                    <a:pt x="17" y="37"/>
                    <a:pt x="8" y="34"/>
                    <a:pt x="8" y="22"/>
                  </a:cubicBezTo>
                  <a:cubicBezTo>
                    <a:pt x="8" y="7"/>
                    <a:pt x="20" y="0"/>
                    <a:pt x="35" y="0"/>
                  </a:cubicBezTo>
                  <a:cubicBezTo>
                    <a:pt x="45" y="0"/>
                    <a:pt x="54" y="4"/>
                    <a:pt x="59" y="10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6" y="14"/>
                    <a:pt x="40" y="11"/>
                    <a:pt x="35" y="11"/>
                  </a:cubicBezTo>
                  <a:cubicBezTo>
                    <a:pt x="29" y="11"/>
                    <a:pt x="24" y="14"/>
                    <a:pt x="24" y="19"/>
                  </a:cubicBezTo>
                  <a:cubicBezTo>
                    <a:pt x="24" y="25"/>
                    <a:pt x="30" y="27"/>
                    <a:pt x="37" y="30"/>
                  </a:cubicBezTo>
                  <a:cubicBezTo>
                    <a:pt x="45" y="33"/>
                    <a:pt x="52" y="38"/>
                    <a:pt x="52" y="48"/>
                  </a:cubicBezTo>
                  <a:cubicBezTo>
                    <a:pt x="52" y="63"/>
                    <a:pt x="41" y="71"/>
                    <a:pt x="24" y="71"/>
                  </a:cubicBezTo>
                  <a:cubicBezTo>
                    <a:pt x="13" y="71"/>
                    <a:pt x="3" y="66"/>
                    <a:pt x="0" y="64"/>
                  </a:cubicBezTo>
                  <a:lnTo>
                    <a:pt x="6" y="53"/>
                  </a:lnTo>
                  <a:close/>
                </a:path>
              </a:pathLst>
            </a:custGeom>
            <a:solidFill>
              <a:srgbClr val="6B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66"/>
            <p:cNvSpPr>
              <a:spLocks noChangeAspect="1" noEditPoints="1"/>
            </p:cNvSpPr>
            <p:nvPr userDrawn="1"/>
          </p:nvSpPr>
          <p:spPr bwMode="gray">
            <a:xfrm>
              <a:off x="837" y="345"/>
              <a:ext cx="121" cy="132"/>
            </a:xfrm>
            <a:custGeom>
              <a:avLst/>
              <a:gdLst>
                <a:gd name="T0" fmla="*/ 2147483647 w 65"/>
                <a:gd name="T1" fmla="*/ 2147483647 h 71"/>
                <a:gd name="T2" fmla="*/ 2147483647 w 65"/>
                <a:gd name="T3" fmla="*/ 2147483647 h 71"/>
                <a:gd name="T4" fmla="*/ 2147483647 w 65"/>
                <a:gd name="T5" fmla="*/ 2147483647 h 71"/>
                <a:gd name="T6" fmla="*/ 2147483647 w 65"/>
                <a:gd name="T7" fmla="*/ 2147483647 h 71"/>
                <a:gd name="T8" fmla="*/ 2147483647 w 65"/>
                <a:gd name="T9" fmla="*/ 2147483647 h 71"/>
                <a:gd name="T10" fmla="*/ 2147483647 w 65"/>
                <a:gd name="T11" fmla="*/ 2147483647 h 71"/>
                <a:gd name="T12" fmla="*/ 0 w 65"/>
                <a:gd name="T13" fmla="*/ 2147483647 h 71"/>
                <a:gd name="T14" fmla="*/ 2147483647 w 65"/>
                <a:gd name="T15" fmla="*/ 0 h 71"/>
                <a:gd name="T16" fmla="*/ 2147483647 w 65"/>
                <a:gd name="T17" fmla="*/ 2147483647 h 71"/>
                <a:gd name="T18" fmla="*/ 2147483647 w 65"/>
                <a:gd name="T19" fmla="*/ 2147483647 h 71"/>
                <a:gd name="T20" fmla="*/ 2147483647 w 65"/>
                <a:gd name="T21" fmla="*/ 2147483647 h 71"/>
                <a:gd name="T22" fmla="*/ 2147483647 w 65"/>
                <a:gd name="T23" fmla="*/ 2147483647 h 71"/>
                <a:gd name="T24" fmla="*/ 2147483647 w 65"/>
                <a:gd name="T25" fmla="*/ 2147483647 h 71"/>
                <a:gd name="T26" fmla="*/ 2147483647 w 65"/>
                <a:gd name="T27" fmla="*/ 2147483647 h 71"/>
                <a:gd name="T28" fmla="*/ 2147483647 w 65"/>
                <a:gd name="T29" fmla="*/ 2147483647 h 71"/>
                <a:gd name="T30" fmla="*/ 2147483647 w 65"/>
                <a:gd name="T31" fmla="*/ 2147483647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71">
                  <a:moveTo>
                    <a:pt x="56" y="56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5" y="68"/>
                    <a:pt x="29" y="71"/>
                    <a:pt x="21" y="71"/>
                  </a:cubicBezTo>
                  <a:cubicBezTo>
                    <a:pt x="7" y="71"/>
                    <a:pt x="0" y="61"/>
                    <a:pt x="0" y="46"/>
                  </a:cubicBezTo>
                  <a:cubicBezTo>
                    <a:pt x="0" y="19"/>
                    <a:pt x="14" y="0"/>
                    <a:pt x="41" y="0"/>
                  </a:cubicBezTo>
                  <a:cubicBezTo>
                    <a:pt x="46" y="0"/>
                    <a:pt x="56" y="1"/>
                    <a:pt x="65" y="4"/>
                  </a:cubicBezTo>
                  <a:lnTo>
                    <a:pt x="56" y="56"/>
                  </a:lnTo>
                  <a:close/>
                  <a:moveTo>
                    <a:pt x="48" y="13"/>
                  </a:moveTo>
                  <a:cubicBezTo>
                    <a:pt x="46" y="12"/>
                    <a:pt x="42" y="11"/>
                    <a:pt x="38" y="11"/>
                  </a:cubicBezTo>
                  <a:cubicBezTo>
                    <a:pt x="21" y="11"/>
                    <a:pt x="15" y="32"/>
                    <a:pt x="15" y="44"/>
                  </a:cubicBezTo>
                  <a:cubicBezTo>
                    <a:pt x="15" y="52"/>
                    <a:pt x="18" y="59"/>
                    <a:pt x="26" y="59"/>
                  </a:cubicBezTo>
                  <a:cubicBezTo>
                    <a:pt x="35" y="59"/>
                    <a:pt x="40" y="53"/>
                    <a:pt x="42" y="48"/>
                  </a:cubicBezTo>
                  <a:lnTo>
                    <a:pt x="48" y="13"/>
                  </a:lnTo>
                  <a:close/>
                </a:path>
              </a:pathLst>
            </a:custGeom>
            <a:solidFill>
              <a:srgbClr val="6B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CD7CEA9-5510-4C3C-A2D4-787929C5F59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697" r:id="rId1"/>
    <p:sldLayoutId id="2147500698" r:id="rId2"/>
    <p:sldLayoutId id="2147500699" r:id="rId3"/>
    <p:sldLayoutId id="2147500700" r:id="rId4"/>
    <p:sldLayoutId id="2147500701" r:id="rId5"/>
    <p:sldLayoutId id="2147500702" r:id="rId6"/>
    <p:sldLayoutId id="2147500703" r:id="rId7"/>
    <p:sldLayoutId id="2147500704" r:id="rId8"/>
    <p:sldLayoutId id="2147500705" r:id="rId9"/>
    <p:sldLayoutId id="2147500706" r:id="rId10"/>
    <p:sldLayoutId id="2147500707" r:id="rId1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6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  <p:bldP spid="19684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68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68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684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684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68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chemeClr val="tx2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chemeClr val="tx2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2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1863726" y="229791"/>
            <a:ext cx="6634163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 </a:t>
            </a:r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2614" y="1144191"/>
            <a:ext cx="7915275" cy="351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3077" name="Group 19"/>
          <p:cNvGrpSpPr>
            <a:grpSpLocks/>
          </p:cNvGrpSpPr>
          <p:nvPr userDrawn="1"/>
        </p:nvGrpSpPr>
        <p:grpSpPr bwMode="auto">
          <a:xfrm>
            <a:off x="649289" y="161925"/>
            <a:ext cx="1106487" cy="829866"/>
            <a:chOff x="4190" y="256"/>
            <a:chExt cx="697" cy="697"/>
          </a:xfrm>
        </p:grpSpPr>
        <p:sp>
          <p:nvSpPr>
            <p:cNvPr id="3079" name="Freeform 20"/>
            <p:cNvSpPr>
              <a:spLocks/>
            </p:cNvSpPr>
            <p:nvPr userDrawn="1"/>
          </p:nvSpPr>
          <p:spPr bwMode="gray">
            <a:xfrm>
              <a:off x="4252" y="315"/>
              <a:ext cx="432" cy="577"/>
            </a:xfrm>
            <a:custGeom>
              <a:avLst/>
              <a:gdLst>
                <a:gd name="T0" fmla="*/ 2147483647 w 183"/>
                <a:gd name="T1" fmla="*/ 2147483647 h 244"/>
                <a:gd name="T2" fmla="*/ 2147483647 w 183"/>
                <a:gd name="T3" fmla="*/ 2147483647 h 244"/>
                <a:gd name="T4" fmla="*/ 2147483647 w 183"/>
                <a:gd name="T5" fmla="*/ 2147483647 h 244"/>
                <a:gd name="T6" fmla="*/ 2147483647 w 183"/>
                <a:gd name="T7" fmla="*/ 2147483647 h 244"/>
                <a:gd name="T8" fmla="*/ 2147483647 w 183"/>
                <a:gd name="T9" fmla="*/ 2147483647 h 244"/>
                <a:gd name="T10" fmla="*/ 2147483647 w 183"/>
                <a:gd name="T11" fmla="*/ 2147483647 h 244"/>
                <a:gd name="T12" fmla="*/ 2147483647 w 183"/>
                <a:gd name="T13" fmla="*/ 0 h 244"/>
                <a:gd name="T14" fmla="*/ 2147483647 w 183"/>
                <a:gd name="T15" fmla="*/ 2147483647 h 244"/>
                <a:gd name="T16" fmla="*/ 2147483647 w 183"/>
                <a:gd name="T17" fmla="*/ 2147483647 h 244"/>
                <a:gd name="T18" fmla="*/ 2147483647 w 183"/>
                <a:gd name="T19" fmla="*/ 2147483647 h 244"/>
                <a:gd name="T20" fmla="*/ 2147483647 w 183"/>
                <a:gd name="T21" fmla="*/ 2147483647 h 244"/>
                <a:gd name="T22" fmla="*/ 2147483647 w 183"/>
                <a:gd name="T23" fmla="*/ 2147483647 h 244"/>
                <a:gd name="T24" fmla="*/ 2147483647 w 183"/>
                <a:gd name="T25" fmla="*/ 2147483647 h 244"/>
                <a:gd name="T26" fmla="*/ 2147483647 w 183"/>
                <a:gd name="T27" fmla="*/ 2147483647 h 244"/>
                <a:gd name="T28" fmla="*/ 0 w 183"/>
                <a:gd name="T29" fmla="*/ 2147483647 h 244"/>
                <a:gd name="T30" fmla="*/ 2147483647 w 183"/>
                <a:gd name="T31" fmla="*/ 2147483647 h 244"/>
                <a:gd name="T32" fmla="*/ 2147483647 w 183"/>
                <a:gd name="T33" fmla="*/ 2147483647 h 244"/>
                <a:gd name="T34" fmla="*/ 2147483647 w 183"/>
                <a:gd name="T35" fmla="*/ 2147483647 h 244"/>
                <a:gd name="T36" fmla="*/ 2147483647 w 183"/>
                <a:gd name="T37" fmla="*/ 2147483647 h 244"/>
                <a:gd name="T38" fmla="*/ 2147483647 w 183"/>
                <a:gd name="T39" fmla="*/ 2147483647 h 244"/>
                <a:gd name="T40" fmla="*/ 2147483647 w 183"/>
                <a:gd name="T41" fmla="*/ 2147483647 h 244"/>
                <a:gd name="T42" fmla="*/ 2147483647 w 183"/>
                <a:gd name="T43" fmla="*/ 2147483647 h 2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3" h="244">
                  <a:moveTo>
                    <a:pt x="127" y="123"/>
                  </a:moveTo>
                  <a:cubicBezTo>
                    <a:pt x="126" y="122"/>
                    <a:pt x="124" y="122"/>
                    <a:pt x="123" y="122"/>
                  </a:cubicBezTo>
                  <a:cubicBezTo>
                    <a:pt x="118" y="125"/>
                    <a:pt x="113" y="127"/>
                    <a:pt x="107" y="127"/>
                  </a:cubicBezTo>
                  <a:cubicBezTo>
                    <a:pt x="92" y="127"/>
                    <a:pt x="79" y="114"/>
                    <a:pt x="79" y="98"/>
                  </a:cubicBezTo>
                  <a:cubicBezTo>
                    <a:pt x="79" y="89"/>
                    <a:pt x="83" y="81"/>
                    <a:pt x="90" y="75"/>
                  </a:cubicBezTo>
                  <a:cubicBezTo>
                    <a:pt x="91" y="74"/>
                    <a:pt x="92" y="72"/>
                    <a:pt x="91" y="7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77" y="79"/>
                    <a:pt x="73" y="88"/>
                    <a:pt x="73" y="97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5" y="111"/>
                    <a:pt x="79" y="119"/>
                    <a:pt x="85" y="124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4" y="244"/>
                    <a:pt x="4" y="244"/>
                    <a:pt x="4" y="244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5" y="131"/>
                    <a:pt x="101" y="132"/>
                    <a:pt x="107" y="132"/>
                  </a:cubicBezTo>
                  <a:cubicBezTo>
                    <a:pt x="113" y="132"/>
                    <a:pt x="118" y="131"/>
                    <a:pt x="123" y="12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83" y="213"/>
                    <a:pt x="183" y="213"/>
                    <a:pt x="183" y="213"/>
                  </a:cubicBezTo>
                  <a:lnTo>
                    <a:pt x="12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Oval 21"/>
            <p:cNvSpPr>
              <a:spLocks noChangeArrowheads="1"/>
            </p:cNvSpPr>
            <p:nvPr userDrawn="1"/>
          </p:nvSpPr>
          <p:spPr bwMode="gray">
            <a:xfrm>
              <a:off x="4240" y="521"/>
              <a:ext cx="82" cy="81"/>
            </a:xfrm>
            <a:prstGeom prst="ellipse">
              <a:avLst/>
            </a:prstGeom>
            <a:solidFill>
              <a:srgbClr val="FB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1" name="Oval 22"/>
            <p:cNvSpPr>
              <a:spLocks noChangeArrowheads="1"/>
            </p:cNvSpPr>
            <p:nvPr userDrawn="1"/>
          </p:nvSpPr>
          <p:spPr bwMode="gray">
            <a:xfrm>
              <a:off x="4240" y="521"/>
              <a:ext cx="82" cy="81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2" name="Oval 23"/>
            <p:cNvSpPr>
              <a:spLocks noChangeArrowheads="1"/>
            </p:cNvSpPr>
            <p:nvPr userDrawn="1"/>
          </p:nvSpPr>
          <p:spPr bwMode="gray">
            <a:xfrm>
              <a:off x="4190" y="821"/>
              <a:ext cx="132" cy="132"/>
            </a:xfrm>
            <a:prstGeom prst="ellipse">
              <a:avLst/>
            </a:pr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3" name="Oval 24"/>
            <p:cNvSpPr>
              <a:spLocks noChangeArrowheads="1"/>
            </p:cNvSpPr>
            <p:nvPr userDrawn="1"/>
          </p:nvSpPr>
          <p:spPr bwMode="gray">
            <a:xfrm>
              <a:off x="4190" y="821"/>
              <a:ext cx="132" cy="132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4" name="Oval 25"/>
            <p:cNvSpPr>
              <a:spLocks noChangeArrowheads="1"/>
            </p:cNvSpPr>
            <p:nvPr userDrawn="1"/>
          </p:nvSpPr>
          <p:spPr bwMode="gray">
            <a:xfrm>
              <a:off x="4273" y="256"/>
              <a:ext cx="125" cy="127"/>
            </a:xfrm>
            <a:prstGeom prst="ellipse">
              <a:avLst/>
            </a:prstGeom>
            <a:solidFill>
              <a:srgbClr val="2FA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5" name="Oval 26"/>
            <p:cNvSpPr>
              <a:spLocks noChangeArrowheads="1"/>
            </p:cNvSpPr>
            <p:nvPr userDrawn="1"/>
          </p:nvSpPr>
          <p:spPr bwMode="gray">
            <a:xfrm>
              <a:off x="4273" y="256"/>
              <a:ext cx="125" cy="127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6" name="Oval 27"/>
            <p:cNvSpPr>
              <a:spLocks noChangeArrowheads="1"/>
            </p:cNvSpPr>
            <p:nvPr userDrawn="1"/>
          </p:nvSpPr>
          <p:spPr bwMode="gray">
            <a:xfrm>
              <a:off x="4634" y="778"/>
              <a:ext cx="85" cy="88"/>
            </a:xfrm>
            <a:prstGeom prst="ellipse">
              <a:avLst/>
            </a:prstGeom>
            <a:solidFill>
              <a:srgbClr val="F1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7" name="Oval 28"/>
            <p:cNvSpPr>
              <a:spLocks noChangeArrowheads="1"/>
            </p:cNvSpPr>
            <p:nvPr userDrawn="1"/>
          </p:nvSpPr>
          <p:spPr bwMode="gray">
            <a:xfrm>
              <a:off x="4634" y="778"/>
              <a:ext cx="85" cy="88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8" name="Freeform 29"/>
            <p:cNvSpPr>
              <a:spLocks/>
            </p:cNvSpPr>
            <p:nvPr userDrawn="1"/>
          </p:nvSpPr>
          <p:spPr bwMode="gray">
            <a:xfrm>
              <a:off x="4533" y="272"/>
              <a:ext cx="63" cy="64"/>
            </a:xfrm>
            <a:custGeom>
              <a:avLst/>
              <a:gdLst>
                <a:gd name="T0" fmla="*/ 0 w 27"/>
                <a:gd name="T1" fmla="*/ 2147483647 h 27"/>
                <a:gd name="T2" fmla="*/ 2147483647 w 27"/>
                <a:gd name="T3" fmla="*/ 0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0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7" y="5"/>
                    <a:pt x="27" y="13"/>
                  </a:cubicBez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</a:path>
              </a:pathLst>
            </a:custGeom>
            <a:solidFill>
              <a:srgbClr val="2F5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30"/>
            <p:cNvSpPr>
              <a:spLocks/>
            </p:cNvSpPr>
            <p:nvPr userDrawn="1"/>
          </p:nvSpPr>
          <p:spPr bwMode="gray">
            <a:xfrm>
              <a:off x="4533" y="272"/>
              <a:ext cx="63" cy="64"/>
            </a:xfrm>
            <a:custGeom>
              <a:avLst/>
              <a:gdLst>
                <a:gd name="T0" fmla="*/ 0 w 27"/>
                <a:gd name="T1" fmla="*/ 2147483647 h 27"/>
                <a:gd name="T2" fmla="*/ 2147483647 w 27"/>
                <a:gd name="T3" fmla="*/ 0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0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7" y="5"/>
                    <a:pt x="27" y="13"/>
                  </a:cubicBez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31"/>
            <p:cNvSpPr>
              <a:spLocks/>
            </p:cNvSpPr>
            <p:nvPr userDrawn="1"/>
          </p:nvSpPr>
          <p:spPr bwMode="gray">
            <a:xfrm>
              <a:off x="4509" y="379"/>
              <a:ext cx="64" cy="158"/>
            </a:xfrm>
            <a:custGeom>
              <a:avLst/>
              <a:gdLst>
                <a:gd name="T0" fmla="*/ 0 w 64"/>
                <a:gd name="T1" fmla="*/ 158 h 158"/>
                <a:gd name="T2" fmla="*/ 26 w 64"/>
                <a:gd name="T3" fmla="*/ 0 h 158"/>
                <a:gd name="T4" fmla="*/ 64 w 64"/>
                <a:gd name="T5" fmla="*/ 0 h 158"/>
                <a:gd name="T6" fmla="*/ 38 w 64"/>
                <a:gd name="T7" fmla="*/ 158 h 158"/>
                <a:gd name="T8" fmla="*/ 0 w 64"/>
                <a:gd name="T9" fmla="*/ 158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58">
                  <a:moveTo>
                    <a:pt x="0" y="158"/>
                  </a:moveTo>
                  <a:lnTo>
                    <a:pt x="26" y="0"/>
                  </a:lnTo>
                  <a:lnTo>
                    <a:pt x="64" y="0"/>
                  </a:lnTo>
                  <a:lnTo>
                    <a:pt x="38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32"/>
            <p:cNvSpPr>
              <a:spLocks/>
            </p:cNvSpPr>
            <p:nvPr userDrawn="1"/>
          </p:nvSpPr>
          <p:spPr bwMode="gray">
            <a:xfrm>
              <a:off x="4582" y="374"/>
              <a:ext cx="137" cy="168"/>
            </a:xfrm>
            <a:custGeom>
              <a:avLst/>
              <a:gdLst>
                <a:gd name="T0" fmla="*/ 2147483647 w 58"/>
                <a:gd name="T1" fmla="*/ 2147483647 h 71"/>
                <a:gd name="T2" fmla="*/ 2147483647 w 58"/>
                <a:gd name="T3" fmla="*/ 2147483647 h 71"/>
                <a:gd name="T4" fmla="*/ 2147483647 w 58"/>
                <a:gd name="T5" fmla="*/ 2147483647 h 71"/>
                <a:gd name="T6" fmla="*/ 2147483647 w 58"/>
                <a:gd name="T7" fmla="*/ 2147483647 h 71"/>
                <a:gd name="T8" fmla="*/ 2147483647 w 58"/>
                <a:gd name="T9" fmla="*/ 2147483647 h 71"/>
                <a:gd name="T10" fmla="*/ 2147483647 w 58"/>
                <a:gd name="T11" fmla="*/ 0 h 71"/>
                <a:gd name="T12" fmla="*/ 2147483647 w 58"/>
                <a:gd name="T13" fmla="*/ 2147483647 h 71"/>
                <a:gd name="T14" fmla="*/ 2147483647 w 58"/>
                <a:gd name="T15" fmla="*/ 2147483647 h 71"/>
                <a:gd name="T16" fmla="*/ 2147483647 w 58"/>
                <a:gd name="T17" fmla="*/ 2147483647 h 71"/>
                <a:gd name="T18" fmla="*/ 2147483647 w 58"/>
                <a:gd name="T19" fmla="*/ 2147483647 h 71"/>
                <a:gd name="T20" fmla="*/ 2147483647 w 58"/>
                <a:gd name="T21" fmla="*/ 2147483647 h 71"/>
                <a:gd name="T22" fmla="*/ 2147483647 w 58"/>
                <a:gd name="T23" fmla="*/ 2147483647 h 71"/>
                <a:gd name="T24" fmla="*/ 2147483647 w 58"/>
                <a:gd name="T25" fmla="*/ 2147483647 h 71"/>
                <a:gd name="T26" fmla="*/ 0 w 58"/>
                <a:gd name="T27" fmla="*/ 2147483647 h 71"/>
                <a:gd name="T28" fmla="*/ 2147483647 w 58"/>
                <a:gd name="T29" fmla="*/ 2147483647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71">
                  <a:moveTo>
                    <a:pt x="6" y="53"/>
                  </a:moveTo>
                  <a:cubicBezTo>
                    <a:pt x="10" y="55"/>
                    <a:pt x="17" y="59"/>
                    <a:pt x="24" y="59"/>
                  </a:cubicBezTo>
                  <a:cubicBezTo>
                    <a:pt x="31" y="59"/>
                    <a:pt x="36" y="56"/>
                    <a:pt x="36" y="50"/>
                  </a:cubicBezTo>
                  <a:cubicBezTo>
                    <a:pt x="36" y="45"/>
                    <a:pt x="30" y="43"/>
                    <a:pt x="25" y="40"/>
                  </a:cubicBezTo>
                  <a:cubicBezTo>
                    <a:pt x="17" y="37"/>
                    <a:pt x="8" y="34"/>
                    <a:pt x="8" y="22"/>
                  </a:cubicBezTo>
                  <a:cubicBezTo>
                    <a:pt x="8" y="7"/>
                    <a:pt x="20" y="0"/>
                    <a:pt x="34" y="0"/>
                  </a:cubicBezTo>
                  <a:cubicBezTo>
                    <a:pt x="44" y="0"/>
                    <a:pt x="54" y="4"/>
                    <a:pt x="58" y="10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5" y="14"/>
                    <a:pt x="40" y="11"/>
                    <a:pt x="34" y="11"/>
                  </a:cubicBezTo>
                  <a:cubicBezTo>
                    <a:pt x="29" y="11"/>
                    <a:pt x="24" y="14"/>
                    <a:pt x="24" y="20"/>
                  </a:cubicBezTo>
                  <a:cubicBezTo>
                    <a:pt x="24" y="26"/>
                    <a:pt x="30" y="27"/>
                    <a:pt x="37" y="30"/>
                  </a:cubicBezTo>
                  <a:cubicBezTo>
                    <a:pt x="44" y="33"/>
                    <a:pt x="52" y="38"/>
                    <a:pt x="52" y="48"/>
                  </a:cubicBezTo>
                  <a:cubicBezTo>
                    <a:pt x="52" y="63"/>
                    <a:pt x="41" y="71"/>
                    <a:pt x="24" y="71"/>
                  </a:cubicBezTo>
                  <a:cubicBezTo>
                    <a:pt x="12" y="71"/>
                    <a:pt x="3" y="66"/>
                    <a:pt x="0" y="63"/>
                  </a:cubicBezTo>
                  <a:lnTo>
                    <a:pt x="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33"/>
            <p:cNvSpPr>
              <a:spLocks noEditPoints="1"/>
            </p:cNvSpPr>
            <p:nvPr userDrawn="1"/>
          </p:nvSpPr>
          <p:spPr bwMode="gray">
            <a:xfrm>
              <a:off x="4734" y="374"/>
              <a:ext cx="153" cy="165"/>
            </a:xfrm>
            <a:custGeom>
              <a:avLst/>
              <a:gdLst>
                <a:gd name="T0" fmla="*/ 2147483647 w 65"/>
                <a:gd name="T1" fmla="*/ 2147483647 h 70"/>
                <a:gd name="T2" fmla="*/ 2147483647 w 65"/>
                <a:gd name="T3" fmla="*/ 2147483647 h 70"/>
                <a:gd name="T4" fmla="*/ 2147483647 w 65"/>
                <a:gd name="T5" fmla="*/ 2147483647 h 70"/>
                <a:gd name="T6" fmla="*/ 2147483647 w 65"/>
                <a:gd name="T7" fmla="*/ 2147483647 h 70"/>
                <a:gd name="T8" fmla="*/ 2147483647 w 65"/>
                <a:gd name="T9" fmla="*/ 2147483647 h 70"/>
                <a:gd name="T10" fmla="*/ 2147483647 w 65"/>
                <a:gd name="T11" fmla="*/ 2147483647 h 70"/>
                <a:gd name="T12" fmla="*/ 0 w 65"/>
                <a:gd name="T13" fmla="*/ 2147483647 h 70"/>
                <a:gd name="T14" fmla="*/ 2147483647 w 65"/>
                <a:gd name="T15" fmla="*/ 0 h 70"/>
                <a:gd name="T16" fmla="*/ 2147483647 w 65"/>
                <a:gd name="T17" fmla="*/ 2147483647 h 70"/>
                <a:gd name="T18" fmla="*/ 2147483647 w 65"/>
                <a:gd name="T19" fmla="*/ 2147483647 h 70"/>
                <a:gd name="T20" fmla="*/ 2147483647 w 65"/>
                <a:gd name="T21" fmla="*/ 2147483647 h 70"/>
                <a:gd name="T22" fmla="*/ 2147483647 w 65"/>
                <a:gd name="T23" fmla="*/ 2147483647 h 70"/>
                <a:gd name="T24" fmla="*/ 2147483647 w 65"/>
                <a:gd name="T25" fmla="*/ 2147483647 h 70"/>
                <a:gd name="T26" fmla="*/ 2147483647 w 65"/>
                <a:gd name="T27" fmla="*/ 2147483647 h 70"/>
                <a:gd name="T28" fmla="*/ 2147483647 w 65"/>
                <a:gd name="T29" fmla="*/ 2147483647 h 70"/>
                <a:gd name="T30" fmla="*/ 2147483647 w 65"/>
                <a:gd name="T31" fmla="*/ 2147483647 h 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70">
                  <a:moveTo>
                    <a:pt x="56" y="56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1" y="62"/>
                    <a:pt x="41" y="61"/>
                    <a:pt x="41" y="61"/>
                  </a:cubicBezTo>
                  <a:cubicBezTo>
                    <a:pt x="36" y="68"/>
                    <a:pt x="30" y="70"/>
                    <a:pt x="21" y="70"/>
                  </a:cubicBezTo>
                  <a:cubicBezTo>
                    <a:pt x="7" y="70"/>
                    <a:pt x="0" y="61"/>
                    <a:pt x="0" y="46"/>
                  </a:cubicBezTo>
                  <a:cubicBezTo>
                    <a:pt x="0" y="19"/>
                    <a:pt x="15" y="0"/>
                    <a:pt x="41" y="0"/>
                  </a:cubicBezTo>
                  <a:cubicBezTo>
                    <a:pt x="47" y="0"/>
                    <a:pt x="56" y="1"/>
                    <a:pt x="65" y="5"/>
                  </a:cubicBezTo>
                  <a:lnTo>
                    <a:pt x="56" y="56"/>
                  </a:lnTo>
                  <a:close/>
                  <a:moveTo>
                    <a:pt x="48" y="13"/>
                  </a:moveTo>
                  <a:cubicBezTo>
                    <a:pt x="46" y="12"/>
                    <a:pt x="42" y="11"/>
                    <a:pt x="38" y="11"/>
                  </a:cubicBezTo>
                  <a:cubicBezTo>
                    <a:pt x="21" y="11"/>
                    <a:pt x="16" y="32"/>
                    <a:pt x="16" y="44"/>
                  </a:cubicBezTo>
                  <a:cubicBezTo>
                    <a:pt x="16" y="52"/>
                    <a:pt x="18" y="59"/>
                    <a:pt x="27" y="59"/>
                  </a:cubicBezTo>
                  <a:cubicBezTo>
                    <a:pt x="35" y="59"/>
                    <a:pt x="41" y="53"/>
                    <a:pt x="42" y="48"/>
                  </a:cubicBezTo>
                  <a:lnTo>
                    <a:pt x="4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8907C50-BE4E-472D-B5F6-211F7AE0CD2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708" r:id="rId1"/>
    <p:sldLayoutId id="2147500709" r:id="rId2"/>
    <p:sldLayoutId id="2147500710" r:id="rId3"/>
    <p:sldLayoutId id="2147500711" r:id="rId4"/>
    <p:sldLayoutId id="2147500712" r:id="rId5"/>
    <p:sldLayoutId id="2147500713" r:id="rId6"/>
    <p:sldLayoutId id="2147500714" r:id="rId7"/>
    <p:sldLayoutId id="2147500715" r:id="rId8"/>
    <p:sldLayoutId id="2147500716" r:id="rId9"/>
    <p:sldLayoutId id="2147500717" r:id="rId10"/>
    <p:sldLayoutId id="2147500718" r:id="rId11"/>
    <p:sldLayoutId id="2147500784" r:id="rId12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7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  <p:bldP spid="2375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75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75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75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75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75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chemeClr val="bg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chemeClr val="bg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468313" y="1166813"/>
            <a:ext cx="8229600" cy="70246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10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9791"/>
            <a:ext cx="1620838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0785" r:id="rId1"/>
    <p:sldLayoutId id="2147500719" r:id="rId2"/>
    <p:sldLayoutId id="2147500786" r:id="rId3"/>
    <p:sldLayoutId id="2147500787" r:id="rId4"/>
    <p:sldLayoutId id="2147500788" r:id="rId5"/>
    <p:sldLayoutId id="2147500789" r:id="rId6"/>
    <p:sldLayoutId id="2147500790" r:id="rId7"/>
    <p:sldLayoutId id="2147500791" r:id="rId8"/>
    <p:sldLayoutId id="2147500792" r:id="rId9"/>
    <p:sldLayoutId id="2147500793" r:id="rId10"/>
    <p:sldLayoutId id="2147500794" r:id="rId11"/>
    <p:sldLayoutId id="2147500795" r:id="rId12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468313" y="1166813"/>
            <a:ext cx="8229600" cy="70246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124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9791"/>
            <a:ext cx="1620838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0796" r:id="rId1"/>
    <p:sldLayoutId id="2147500720" r:id="rId2"/>
    <p:sldLayoutId id="2147500797" r:id="rId3"/>
    <p:sldLayoutId id="2147500798" r:id="rId4"/>
    <p:sldLayoutId id="2147500799" r:id="rId5"/>
    <p:sldLayoutId id="2147500800" r:id="rId6"/>
    <p:sldLayoutId id="2147500801" r:id="rId7"/>
    <p:sldLayoutId id="2147500802" r:id="rId8"/>
    <p:sldLayoutId id="2147500803" r:id="rId9"/>
    <p:sldLayoutId id="2147500804" r:id="rId10"/>
    <p:sldLayoutId id="2147500805" r:id="rId11"/>
    <p:sldLayoutId id="2147500806" r:id="rId12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468313" y="1166813"/>
            <a:ext cx="8229600" cy="70246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148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9791"/>
            <a:ext cx="1620838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0807" r:id="rId1"/>
    <p:sldLayoutId id="2147500721" r:id="rId2"/>
    <p:sldLayoutId id="2147500808" r:id="rId3"/>
    <p:sldLayoutId id="2147500809" r:id="rId4"/>
    <p:sldLayoutId id="2147500810" r:id="rId5"/>
    <p:sldLayoutId id="2147500811" r:id="rId6"/>
    <p:sldLayoutId id="2147500812" r:id="rId7"/>
    <p:sldLayoutId id="2147500813" r:id="rId8"/>
    <p:sldLayoutId id="2147500814" r:id="rId9"/>
    <p:sldLayoutId id="2147500815" r:id="rId10"/>
    <p:sldLayoutId id="2147500816" r:id="rId11"/>
    <p:sldLayoutId id="2147500817" r:id="rId12"/>
    <p:sldLayoutId id="2147500722" r:id="rId13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468313" y="1166813"/>
            <a:ext cx="8229600" cy="70246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172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9791"/>
            <a:ext cx="1620838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2AD5CDCA-A958-4393-BA23-2A838B508CA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818" r:id="rId1"/>
    <p:sldLayoutId id="2147500723" r:id="rId2"/>
    <p:sldLayoutId id="2147500819" r:id="rId3"/>
    <p:sldLayoutId id="2147500724" r:id="rId4"/>
    <p:sldLayoutId id="2147500725" r:id="rId5"/>
    <p:sldLayoutId id="2147500726" r:id="rId6"/>
    <p:sldLayoutId id="2147500727" r:id="rId7"/>
    <p:sldLayoutId id="2147500728" r:id="rId8"/>
    <p:sldLayoutId id="2147500729" r:id="rId9"/>
    <p:sldLayoutId id="2147500730" r:id="rId10"/>
    <p:sldLayoutId id="2147500731" r:id="rId11"/>
    <p:sldLayoutId id="2147500820" r:id="rId12"/>
    <p:sldLayoutId id="2147500821" r:id="rId13"/>
    <p:sldLayoutId id="2147500822" r:id="rId14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166813"/>
            <a:ext cx="8229600" cy="70246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196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9791"/>
            <a:ext cx="1620838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0823" r:id="rId1"/>
    <p:sldLayoutId id="2147500732" r:id="rId2"/>
    <p:sldLayoutId id="2147500824" r:id="rId3"/>
    <p:sldLayoutId id="2147500825" r:id="rId4"/>
    <p:sldLayoutId id="2147500826" r:id="rId5"/>
    <p:sldLayoutId id="2147500827" r:id="rId6"/>
    <p:sldLayoutId id="2147500828" r:id="rId7"/>
    <p:sldLayoutId id="2147500829" r:id="rId8"/>
    <p:sldLayoutId id="2147500830" r:id="rId9"/>
    <p:sldLayoutId id="2147500831" r:id="rId10"/>
    <p:sldLayoutId id="2147500832" r:id="rId11"/>
    <p:sldLayoutId id="2147500733" r:id="rId12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166813"/>
            <a:ext cx="8229600" cy="70246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220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9791"/>
            <a:ext cx="1620838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1" y="4851798"/>
            <a:ext cx="646113" cy="277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7DC79057-A4C6-4F4C-866F-4AB17AB0CFA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833" r:id="rId1"/>
    <p:sldLayoutId id="2147500734" r:id="rId2"/>
    <p:sldLayoutId id="2147500834" r:id="rId3"/>
    <p:sldLayoutId id="2147500735" r:id="rId4"/>
    <p:sldLayoutId id="2147500736" r:id="rId5"/>
    <p:sldLayoutId id="2147500737" r:id="rId6"/>
    <p:sldLayoutId id="2147500738" r:id="rId7"/>
    <p:sldLayoutId id="2147500739" r:id="rId8"/>
    <p:sldLayoutId id="2147500740" r:id="rId9"/>
    <p:sldLayoutId id="2147500741" r:id="rId10"/>
    <p:sldLayoutId id="2147500742" r:id="rId11"/>
    <p:sldLayoutId id="2147500835" r:id="rId12"/>
    <p:sldLayoutId id="2147500836" r:id="rId13"/>
    <p:sldLayoutId id="2147500837" r:id="rId14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9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linkedin.com/groups/SEMICeu-2736596?gid=2736596&amp;mostPopular=&amp;trk=tyah" TargetMode="External"/><Relationship Id="rId7" Type="http://schemas.openxmlformats.org/officeDocument/2006/relationships/hyperlink" Target="http://joinup.ec.europa.e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28.png"/><Relationship Id="rId5" Type="http://schemas.openxmlformats.org/officeDocument/2006/relationships/hyperlink" Target="https://twitter.com/" TargetMode="External"/><Relationship Id="rId10" Type="http://schemas.openxmlformats.org/officeDocument/2006/relationships/hyperlink" Target="http://goo.gl/A3agB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://goo.gl/eK1E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537098"/>
            <a:ext cx="7772400" cy="110251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6600" b="1"/>
              <a:t>ISA² </a:t>
            </a:r>
            <a:r>
              <a:rPr lang="en-GB" sz="6600"/>
              <a:t/>
            </a:r>
            <a:br>
              <a:rPr lang="en-GB" sz="6600"/>
            </a:br>
            <a:r>
              <a:rPr lang="en-GB" sz="2000"/>
              <a:t>"A programme on interoperability solutions and common frameworks for European public administrations, businesses and citizens as a means for modernising the public sector"</a:t>
            </a:r>
            <a:endParaRPr altLang="en-US" sz="2000" i="1" kern="0">
              <a:ea typeface="ＭＳ Ｐゴシック" pitchFamily="34" charset="-128"/>
            </a:endParaRPr>
          </a:p>
        </p:txBody>
      </p:sp>
      <p:sp>
        <p:nvSpPr>
          <p:cNvPr id="101378" name="Rectangle 30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84847"/>
            <a:ext cx="6400800" cy="1314450"/>
          </a:xfrm>
          <a:extLst/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altLang="en-US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eGovernment</a:t>
            </a:r>
            <a:endParaRPr altLang="en-US" sz="2400" b="1" dirty="0" smtClean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alt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Luxembourg, December 2015</a:t>
            </a:r>
          </a:p>
        </p:txBody>
      </p:sp>
      <p:sp>
        <p:nvSpPr>
          <p:cNvPr id="6" name="Rectangle 304"/>
          <p:cNvSpPr txBox="1">
            <a:spLocks noChangeArrowheads="1"/>
          </p:cNvSpPr>
          <p:nvPr/>
        </p:nvSpPr>
        <p:spPr bwMode="auto">
          <a:xfrm>
            <a:off x="466725" y="801291"/>
            <a:ext cx="8135938" cy="9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000" kern="0" dirty="0" smtClean="0">
              <a:solidFill>
                <a:srgbClr val="FF9933"/>
              </a:solidFill>
              <a:ea typeface="ＭＳ Ｐゴシック" pitchFamily="34" charset="-128"/>
            </a:endParaRPr>
          </a:p>
          <a:p>
            <a:pPr algn="ctr" eaLnBrk="1" hangingPunct="1">
              <a:defRPr/>
            </a:pPr>
            <a:r>
              <a:rPr lang="en-GB" dirty="0">
                <a:solidFill>
                  <a:srgbClr val="FF9933"/>
                </a:solidFill>
              </a:rPr>
              <a:t>Promoting Interoperability in </a:t>
            </a:r>
            <a:r>
              <a:rPr lang="en-GB" dirty="0" smtClean="0">
                <a:solidFill>
                  <a:srgbClr val="FF9933"/>
                </a:solidFill>
              </a:rPr>
              <a:t>Europe</a:t>
            </a:r>
            <a:endParaRPr lang="en-US" altLang="en-US" sz="2400" kern="0" dirty="0" smtClean="0">
              <a:solidFill>
                <a:srgbClr val="FF9933"/>
              </a:solidFill>
              <a:ea typeface="ＭＳ Ｐゴシック" pitchFamily="34" charset="-128"/>
            </a:endParaRPr>
          </a:p>
          <a:p>
            <a:pPr algn="ctr" eaLnBrk="1" hangingPunct="1">
              <a:defRPr/>
            </a:pPr>
            <a:endParaRPr lang="en-US" altLang="en-US" sz="2000" kern="0" dirty="0" smtClean="0">
              <a:solidFill>
                <a:srgbClr val="FF9933"/>
              </a:solidFill>
              <a:ea typeface="ＭＳ Ｐゴシック" pitchFamily="34" charset="-128"/>
            </a:endParaRPr>
          </a:p>
        </p:txBody>
      </p:sp>
      <p:sp>
        <p:nvSpPr>
          <p:cNvPr id="97285" name="Rectangle 305"/>
          <p:cNvSpPr txBox="1">
            <a:spLocks noChangeArrowheads="1"/>
          </p:cNvSpPr>
          <p:nvPr/>
        </p:nvSpPr>
        <p:spPr bwMode="auto">
          <a:xfrm>
            <a:off x="466725" y="3738563"/>
            <a:ext cx="44132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4F81BD"/>
              </a:buClr>
              <a:buFontTx/>
              <a:buNone/>
            </a:pPr>
            <a:r>
              <a:rPr lang="fr-BE" altLang="en-US" sz="1600">
                <a:solidFill>
                  <a:srgbClr val="FF7C80"/>
                </a:solidFill>
                <a:latin typeface="Corbel" pitchFamily="34" charset="0"/>
              </a:rPr>
              <a:t>Margarida Abecasis Margarida.abecasis@ec.europa.eu</a:t>
            </a:r>
          </a:p>
          <a:p>
            <a:pPr eaLnBrk="1" hangingPunct="1">
              <a:buClr>
                <a:srgbClr val="4F81BD"/>
              </a:buClr>
              <a:buFontTx/>
              <a:buNone/>
            </a:pPr>
            <a:r>
              <a:rPr lang="fr-BE" altLang="en-US" sz="1600" b="1">
                <a:solidFill>
                  <a:srgbClr val="7F7F7F"/>
                </a:solidFill>
                <a:latin typeface="Corbel" pitchFamily="34" charset="0"/>
              </a:rPr>
              <a:t>DG for Informatics</a:t>
            </a:r>
          </a:p>
          <a:p>
            <a:pPr eaLnBrk="1" hangingPunct="1">
              <a:buClr>
                <a:srgbClr val="4F81BD"/>
              </a:buClr>
              <a:buFontTx/>
              <a:buNone/>
            </a:pPr>
            <a:r>
              <a:rPr lang="fr-BE" altLang="en-US" sz="1600" b="1">
                <a:solidFill>
                  <a:srgbClr val="7F7F7F"/>
                </a:solidFill>
                <a:latin typeface="Corbel" pitchFamily="34" charset="0"/>
              </a:rPr>
              <a:t>European Commission</a:t>
            </a:r>
            <a:endParaRPr lang="en-US" altLang="en-US" sz="1600">
              <a:solidFill>
                <a:srgbClr val="7F7F7F"/>
              </a:solidFill>
              <a:latin typeface="Corbel" pitchFamily="34" charset="0"/>
            </a:endParaRPr>
          </a:p>
        </p:txBody>
      </p:sp>
      <p:sp>
        <p:nvSpPr>
          <p:cNvPr id="972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05764" y="4798219"/>
            <a:ext cx="1044575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289868C-A302-4C23-A4A9-D6DC6B7B25F6}" type="slidenum">
              <a:rPr lang="fr-FR" altLang="en-US" sz="1400" smtClean="0">
                <a:solidFill>
                  <a:srgbClr val="7F7F7F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1</a:t>
            </a:fld>
            <a:endParaRPr lang="fr-FR" altLang="en-US" sz="14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ISA² updated focus</a:t>
            </a:r>
          </a:p>
        </p:txBody>
      </p:sp>
      <p:sp>
        <p:nvSpPr>
          <p:cNvPr id="106499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EBD83CA-DB6B-4CCB-A7F9-E0433A23E53C}" type="slidenum">
              <a:rPr lang="en-GB" altLang="en-US" sz="1400">
                <a:solidFill>
                  <a:srgbClr val="7F7F7F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rgbClr val="7F7F7F"/>
              </a:solidFill>
            </a:endParaRPr>
          </a:p>
        </p:txBody>
      </p:sp>
      <p:sp>
        <p:nvSpPr>
          <p:cNvPr id="106500" name="Rectangle 2"/>
          <p:cNvSpPr txBox="1">
            <a:spLocks noChangeArrowheads="1"/>
          </p:cNvSpPr>
          <p:nvPr/>
        </p:nvSpPr>
        <p:spPr bwMode="auto">
          <a:xfrm>
            <a:off x="503238" y="788194"/>
            <a:ext cx="52498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9933"/>
                </a:solidFill>
              </a:rPr>
              <a:t>Implementation rules</a:t>
            </a:r>
            <a:endParaRPr lang="en-GB" altLang="en-US" sz="2400">
              <a:solidFill>
                <a:srgbClr val="FF9933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33751" y="1985963"/>
            <a:ext cx="2028825" cy="12644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48051" y="2375297"/>
            <a:ext cx="1914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Implementation</a:t>
            </a:r>
          </a:p>
          <a:p>
            <a:pPr algn="ctr">
              <a:defRPr/>
            </a:pPr>
            <a:r>
              <a:rPr lang="en-GB" alt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Rules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3414" y="1408510"/>
            <a:ext cx="2314575" cy="7977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In the implementation of the programme, give due consideration to the</a:t>
            </a:r>
          </a:p>
          <a:p>
            <a:pPr algn="ctr"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EIS and the EIF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45151" y="2707481"/>
            <a:ext cx="3336925" cy="7965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To establish and improve IOP solutions, build on exchange of views, sharing of experience and best practises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65826" y="3794523"/>
            <a:ext cx="2695575" cy="7977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Organise conferences, workshops and the like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1989" y="3064669"/>
            <a:ext cx="2314575" cy="7977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Give due consideration to the EIRA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1989" y="1444229"/>
            <a:ext cx="2314575" cy="7965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Include IOP solutions in the EIC</a:t>
            </a:r>
          </a:p>
        </p:txBody>
      </p:sp>
      <p:cxnSp>
        <p:nvCxnSpPr>
          <p:cNvPr id="13" name="Straight Arrow Connector 12"/>
          <p:cNvCxnSpPr>
            <a:stCxn id="7" idx="1"/>
            <a:endCxn id="5" idx="7"/>
          </p:cNvCxnSpPr>
          <p:nvPr/>
        </p:nvCxnSpPr>
        <p:spPr>
          <a:xfrm flipH="1">
            <a:off x="5065713" y="1807369"/>
            <a:ext cx="647700" cy="36433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5" idx="1"/>
          </p:cNvCxnSpPr>
          <p:nvPr/>
        </p:nvCxnSpPr>
        <p:spPr>
          <a:xfrm>
            <a:off x="2976563" y="1843087"/>
            <a:ext cx="654050" cy="32861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5" idx="3"/>
          </p:cNvCxnSpPr>
          <p:nvPr/>
        </p:nvCxnSpPr>
        <p:spPr>
          <a:xfrm flipV="1">
            <a:off x="2976563" y="3064669"/>
            <a:ext cx="654050" cy="39886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1"/>
          </p:cNvCxnSpPr>
          <p:nvPr/>
        </p:nvCxnSpPr>
        <p:spPr>
          <a:xfrm flipH="1" flipV="1">
            <a:off x="5229226" y="2978944"/>
            <a:ext cx="415925" cy="12739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0"/>
            <a:endCxn id="8" idx="2"/>
          </p:cNvCxnSpPr>
          <p:nvPr/>
        </p:nvCxnSpPr>
        <p:spPr>
          <a:xfrm flipV="1">
            <a:off x="7313613" y="3504009"/>
            <a:ext cx="0" cy="29051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5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850107"/>
            <a:ext cx="74612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860823"/>
            <a:ext cx="666750" cy="5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6" y="872729"/>
            <a:ext cx="639763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837010"/>
            <a:ext cx="685800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ISA² updated focus</a:t>
            </a:r>
          </a:p>
        </p:txBody>
      </p:sp>
      <p:sp>
        <p:nvSpPr>
          <p:cNvPr id="107523" name="Rectangle 2"/>
          <p:cNvSpPr txBox="1">
            <a:spLocks noChangeArrowheads="1"/>
          </p:cNvSpPr>
          <p:nvPr/>
        </p:nvSpPr>
        <p:spPr bwMode="auto">
          <a:xfrm>
            <a:off x="503238" y="788194"/>
            <a:ext cx="52498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9933"/>
                </a:solidFill>
              </a:rPr>
              <a:t>Monitoring and Evaluation </a:t>
            </a:r>
            <a:r>
              <a:rPr lang="en-GB" altLang="en-US" sz="2400">
                <a:solidFill>
                  <a:srgbClr val="FF9933"/>
                </a:solidFill>
              </a:rPr>
              <a:t>(1/2)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1051" y="1462087"/>
            <a:ext cx="5343525" cy="5584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>
              <a:solidFill>
                <a:schemeClr val="accent5">
                  <a:lumMod val="50000"/>
                </a:schemeClr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964" y="1519238"/>
            <a:ext cx="53435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"The Commission shall monitor regularly the implementation and re-use of interoperability solutions across the Union"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2476" y="2293144"/>
            <a:ext cx="8029575" cy="1585913"/>
          </a:xfrm>
          <a:prstGeom prst="round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>
              <a:solidFill>
                <a:schemeClr val="accent3">
                  <a:lumMod val="50000"/>
                </a:schemeClr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57275" y="2624138"/>
            <a:ext cx="3562350" cy="11513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Relevance (also for local and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regional administrations)</a:t>
            </a:r>
            <a:endParaRPr lang="en-GB" sz="1400" dirty="0">
              <a:solidFill>
                <a:schemeClr val="accent3">
                  <a:lumMod val="50000"/>
                </a:schemeClr>
              </a:solidFill>
              <a:latin typeface="+mj-lt"/>
              <a:ea typeface="ＭＳ Ｐゴシック" pitchFamily="34" charset="-128"/>
            </a:endParaRP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Effectiveness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Efficiency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Utility including business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&amp; citizens satisfaction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Sustainability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51400" y="2624138"/>
            <a:ext cx="3729038" cy="11513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Coherence</a:t>
            </a:r>
            <a:endParaRPr lang="en-GB" sz="1400" dirty="0">
              <a:solidFill>
                <a:schemeClr val="accent3">
                  <a:lumMod val="50000"/>
                </a:schemeClr>
              </a:solidFill>
              <a:latin typeface="+mj-lt"/>
              <a:ea typeface="ＭＳ Ｐゴシック" pitchFamily="34" charset="-128"/>
            </a:endParaRP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Coherence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and synergies with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other initiatives, i.e. CEF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Benefits of actions to advancing the EU policies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accent3">
                  <a:lumMod val="50000"/>
                </a:schemeClr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619501" y="2306241"/>
            <a:ext cx="2505075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GB" altLang="en-US" sz="2400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What to check</a:t>
            </a:r>
          </a:p>
        </p:txBody>
      </p:sp>
      <p:sp>
        <p:nvSpPr>
          <p:cNvPr id="14" name="Oval 13"/>
          <p:cNvSpPr/>
          <p:nvPr/>
        </p:nvSpPr>
        <p:spPr>
          <a:xfrm>
            <a:off x="6548438" y="1362075"/>
            <a:ext cx="2233612" cy="731044"/>
          </a:xfrm>
          <a:prstGeom prst="ellipse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Run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an interim and a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Final Evaluation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6196014" y="1619250"/>
            <a:ext cx="352425" cy="311944"/>
          </a:xfrm>
          <a:prstGeom prst="mathPlu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7532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F4D4589-23AB-4A3F-AC24-3533CBB7277E}" type="slidenum">
              <a:rPr lang="en-GB" altLang="en-US" sz="1400">
                <a:solidFill>
                  <a:srgbClr val="7F7F7F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>
              <a:solidFill>
                <a:srgbClr val="7F7F7F"/>
              </a:solidFill>
            </a:endParaRPr>
          </a:p>
        </p:txBody>
      </p:sp>
      <p:pic>
        <p:nvPicPr>
          <p:cNvPr id="10753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9" y="856060"/>
            <a:ext cx="657225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851298"/>
            <a:ext cx="66675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4" y="860823"/>
            <a:ext cx="74612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4" y="214313"/>
            <a:ext cx="693737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6" y="872729"/>
            <a:ext cx="639763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298450" y="20241"/>
            <a:ext cx="8229600" cy="857250"/>
          </a:xfrm>
        </p:spPr>
        <p:txBody>
          <a:bodyPr/>
          <a:lstStyle/>
          <a:p>
            <a:pPr eaLnBrk="1" hangingPunct="1"/>
            <a:r>
              <a:rPr lang="en-GB" altLang="en-US" smtClean="0"/>
              <a:t>ISA² updated focus</a:t>
            </a:r>
          </a:p>
        </p:txBody>
      </p:sp>
      <p:sp>
        <p:nvSpPr>
          <p:cNvPr id="108547" name="Rectangle 2"/>
          <p:cNvSpPr txBox="1">
            <a:spLocks noChangeArrowheads="1"/>
          </p:cNvSpPr>
          <p:nvPr/>
        </p:nvSpPr>
        <p:spPr bwMode="auto">
          <a:xfrm>
            <a:off x="503238" y="788194"/>
            <a:ext cx="52498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9933"/>
                </a:solidFill>
              </a:rPr>
              <a:t>Monitoring and Evaluation </a:t>
            </a:r>
            <a:r>
              <a:rPr lang="en-GB" altLang="en-US" sz="2400">
                <a:solidFill>
                  <a:srgbClr val="FF9933"/>
                </a:solidFill>
              </a:rPr>
              <a:t>(2/2)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851" y="1600200"/>
            <a:ext cx="8029575" cy="9501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achievement of the objectives shall be measured in particular in terms of the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number of key interoperability enablers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and through the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number of supporting instruments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delivered to and used by European public administrations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67101" y="1228725"/>
            <a:ext cx="25050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GB" altLang="en-US" sz="2400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How to check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4851" y="3069431"/>
            <a:ext cx="8029575" cy="14001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alt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1. Quantifiable and </a:t>
            </a:r>
            <a:r>
              <a:rPr lang="en-GB" altLang="en-US" sz="1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qualifiable</a:t>
            </a:r>
            <a:r>
              <a:rPr lang="en-GB" alt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benefits that the interoperability solutions deliver by linking ICT with the needs of end-users; </a:t>
            </a:r>
          </a:p>
          <a:p>
            <a:pPr>
              <a:defRPr/>
            </a:pPr>
            <a:r>
              <a:rPr lang="en-GB" alt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2. the quantifiable and </a:t>
            </a:r>
            <a:r>
              <a:rPr lang="en-GB" altLang="en-US" sz="1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qualifiable</a:t>
            </a:r>
            <a:r>
              <a:rPr lang="en-GB" alt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impact of the interoperable ICT-based solutions. </a:t>
            </a:r>
          </a:p>
          <a:p>
            <a:pPr>
              <a:defRPr/>
            </a:pPr>
            <a:endParaRPr lang="en-GB" altLang="en-US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GB" alt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Completed or suspended actions shall remain subject to the overall programme evaluation and evaluated in terms of user uptake, utilisation and re-usability. </a:t>
            </a:r>
            <a:endParaRPr lang="en-US" altLang="en-US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en-GB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676525" y="2728912"/>
            <a:ext cx="4019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GB" altLang="en-US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Evaluation should contain</a:t>
            </a:r>
          </a:p>
        </p:txBody>
      </p:sp>
      <p:sp>
        <p:nvSpPr>
          <p:cNvPr id="108552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0DFA01D-74D3-470D-BD26-A855BD0C584C}" type="slidenum">
              <a:rPr lang="en-GB" altLang="en-US" sz="1400">
                <a:solidFill>
                  <a:srgbClr val="7F7F7F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>
              <a:solidFill>
                <a:srgbClr val="7F7F7F"/>
              </a:solidFill>
            </a:endParaRPr>
          </a:p>
        </p:txBody>
      </p:sp>
      <p:pic>
        <p:nvPicPr>
          <p:cNvPr id="1085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089423"/>
            <a:ext cx="666750" cy="5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4" y="1085851"/>
            <a:ext cx="74612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4" y="2574131"/>
            <a:ext cx="655637" cy="46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97644"/>
            <a:ext cx="693738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085850"/>
            <a:ext cx="685800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3950494"/>
            <a:ext cx="693737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915592"/>
            <a:ext cx="74612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945356"/>
            <a:ext cx="666750" cy="5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Updated focus</a:t>
            </a: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fld id="{C43D65ED-ED60-4811-AD66-0CB9ECAB24CB}" type="slidenum">
              <a:rPr lang="en-GB" altLang="en-US" sz="1400" smtClean="0">
                <a:solidFill>
                  <a:srgbClr val="7F7F7F"/>
                </a:solidFill>
                <a:latin typeface="+mj-lt"/>
              </a:rPr>
              <a:pPr algn="ctr">
                <a:defRPr/>
              </a:pPr>
              <a:t>13</a:t>
            </a:fld>
            <a:endParaRPr lang="en-GB" altLang="en-US" sz="1400" dirty="0" smtClean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652463" y="1930004"/>
            <a:ext cx="1689100" cy="1797844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Holistic approach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Global picture on IOP in Europe 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Instruments</a:t>
            </a:r>
          </a:p>
          <a:p>
            <a:pPr marL="492125" lvl="3" indent="-28575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sz="12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Strategy</a:t>
            </a:r>
          </a:p>
          <a:p>
            <a:pPr marL="492125" lvl="3" indent="-28575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sz="12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Framework</a:t>
            </a:r>
          </a:p>
          <a:p>
            <a:pPr marL="492125" lvl="3" indent="-28575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sz="12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Architecture</a:t>
            </a:r>
          </a:p>
          <a:p>
            <a:pPr marL="492125" lvl="3" indent="-28575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sz="12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Cartography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Legislation Gaps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652463" y="1468041"/>
            <a:ext cx="168910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Updated approach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652463" y="848916"/>
            <a:ext cx="1689100" cy="608409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2622550" y="1930004"/>
            <a:ext cx="1689100" cy="1797844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Business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Citizens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Identify, collect and respond to user needs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2622550" y="1468041"/>
            <a:ext cx="168910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Scope extension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2622550" y="848916"/>
            <a:ext cx="1689100" cy="608409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4603750" y="1945482"/>
            <a:ext cx="1689100" cy="1797844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EU and national level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Drill down to  regional and local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gray">
          <a:xfrm>
            <a:off x="4603750" y="1484710"/>
            <a:ext cx="1689100" cy="46077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Modernise PA at all levels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gray">
          <a:xfrm>
            <a:off x="4603750" y="864394"/>
            <a:ext cx="1689100" cy="608410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gray">
          <a:xfrm>
            <a:off x="6553200" y="1930004"/>
            <a:ext cx="1689100" cy="1797844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Connecting Europe facility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Horizon2020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Structural Funds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gray">
          <a:xfrm>
            <a:off x="6553200" y="1468041"/>
            <a:ext cx="168910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Links with other EU initiatives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gray">
          <a:xfrm>
            <a:off x="6553200" y="848916"/>
            <a:ext cx="1689100" cy="608409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gray">
          <a:xfrm>
            <a:off x="1560514" y="4067176"/>
            <a:ext cx="2751137" cy="507206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User satisfaction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Quantification of benefits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gray">
          <a:xfrm>
            <a:off x="1560514" y="3835003"/>
            <a:ext cx="2751137" cy="2238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Monitoring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gray">
          <a:xfrm>
            <a:off x="649289" y="3835004"/>
            <a:ext cx="911225" cy="739378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gray">
          <a:xfrm>
            <a:off x="5532438" y="4068367"/>
            <a:ext cx="2709862" cy="507206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Disseminate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Engage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gray">
          <a:xfrm>
            <a:off x="5532438" y="3836194"/>
            <a:ext cx="2709862" cy="2238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Communication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gray">
          <a:xfrm>
            <a:off x="4619626" y="3836194"/>
            <a:ext cx="912813" cy="739379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0959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6" y="928688"/>
            <a:ext cx="639763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971925"/>
            <a:ext cx="685800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5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931069"/>
            <a:ext cx="655638" cy="46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Work under ISA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5264" y="958454"/>
            <a:ext cx="5672137" cy="14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European IOP Strategy &amp; Framework (EIS and EIF)</a:t>
            </a:r>
          </a:p>
          <a:p>
            <a:pPr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European Interoperability Reference Architecture – EIRA</a:t>
            </a:r>
          </a:p>
          <a:p>
            <a:pPr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European IOP Cartography – EIC</a:t>
            </a:r>
          </a:p>
          <a:p>
            <a:pPr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ICT impact of EU legislation ("Digital check")</a:t>
            </a:r>
          </a:p>
          <a:p>
            <a:pPr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Share and reuse framework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62713" y="2696766"/>
            <a:ext cx="2716212" cy="14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5050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FF5050"/>
                </a:solidFill>
                <a:latin typeface="+mj-lt"/>
              </a:rPr>
              <a:t>Data exchange</a:t>
            </a:r>
          </a:p>
          <a:p>
            <a:pPr>
              <a:spcBef>
                <a:spcPct val="20000"/>
              </a:spcBef>
              <a:buClr>
                <a:srgbClr val="FF5050"/>
              </a:buClr>
              <a:buFont typeface="Arial" panose="020B0604020202020204" pitchFamily="34" charset="0"/>
              <a:buChar char="•"/>
              <a:defRPr/>
            </a:pPr>
            <a:r>
              <a:rPr lang="en-GB" dirty="0" err="1" smtClean="0">
                <a:solidFill>
                  <a:srgbClr val="FF5050"/>
                </a:solidFill>
                <a:latin typeface="+mj-lt"/>
              </a:rPr>
              <a:t>eID</a:t>
            </a:r>
            <a:r>
              <a:rPr lang="en-GB" dirty="0" smtClean="0">
                <a:solidFill>
                  <a:srgbClr val="FF5050"/>
                </a:solidFill>
                <a:latin typeface="+mj-lt"/>
              </a:rPr>
              <a:t> – eSignature</a:t>
            </a:r>
          </a:p>
          <a:p>
            <a:pPr>
              <a:spcBef>
                <a:spcPct val="20000"/>
              </a:spcBef>
              <a:buClr>
                <a:srgbClr val="FF5050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FF5050"/>
                </a:solidFill>
                <a:latin typeface="+mj-lt"/>
              </a:rPr>
              <a:t>Data semantics</a:t>
            </a:r>
          </a:p>
          <a:p>
            <a:pPr>
              <a:spcBef>
                <a:spcPct val="20000"/>
              </a:spcBef>
              <a:buClr>
                <a:srgbClr val="FF5050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FF5050"/>
                </a:solidFill>
                <a:latin typeface="+mj-lt"/>
              </a:rPr>
              <a:t>Base registries</a:t>
            </a:r>
          </a:p>
          <a:p>
            <a:pPr>
              <a:spcBef>
                <a:spcPct val="20000"/>
              </a:spcBef>
              <a:buClr>
                <a:srgbClr val="FF5050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FF5050"/>
                </a:solidFill>
                <a:latin typeface="+mj-lt"/>
              </a:rPr>
              <a:t>Catalogue of Services</a:t>
            </a:r>
            <a:endParaRPr lang="en-GB" altLang="en-US" dirty="0" smtClean="0">
              <a:solidFill>
                <a:srgbClr val="FF5050"/>
              </a:solidFill>
              <a:latin typeface="+mj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5264" y="4044553"/>
            <a:ext cx="26003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ct val="20000"/>
              </a:spcBef>
              <a:buClr>
                <a:srgbClr val="FF9933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FF9933"/>
                </a:solidFill>
                <a:latin typeface="+mj-lt"/>
              </a:rPr>
              <a:t>Digital Single Market</a:t>
            </a:r>
          </a:p>
          <a:p>
            <a:pPr marL="285750" indent="-285750">
              <a:spcBef>
                <a:spcPct val="20000"/>
              </a:spcBef>
              <a:buClr>
                <a:srgbClr val="FF9933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FF9933"/>
                </a:solidFill>
                <a:latin typeface="+mj-lt"/>
              </a:rPr>
              <a:t>INSPIRE</a:t>
            </a:r>
          </a:p>
        </p:txBody>
      </p:sp>
      <p:pic>
        <p:nvPicPr>
          <p:cNvPr id="11059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482454"/>
            <a:ext cx="3116262" cy="185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133725" y="2765823"/>
            <a:ext cx="2363788" cy="1315640"/>
            <a:chOff x="3133718" y="3687364"/>
            <a:chExt cx="2364414" cy="1754281"/>
          </a:xfrm>
        </p:grpSpPr>
        <p:sp>
          <p:nvSpPr>
            <p:cNvPr id="8" name="Oval 7"/>
            <p:cNvSpPr/>
            <p:nvPr/>
          </p:nvSpPr>
          <p:spPr>
            <a:xfrm>
              <a:off x="4310368" y="3687364"/>
              <a:ext cx="139737" cy="134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344912" y="4863764"/>
              <a:ext cx="139737" cy="1349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764123" y="5306701"/>
              <a:ext cx="138149" cy="134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380236" y="4930443"/>
              <a:ext cx="138149" cy="1349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263120" y="5065388"/>
              <a:ext cx="138149" cy="1365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3" name="Straight Connector 12"/>
            <p:cNvCxnSpPr>
              <a:stCxn id="8" idx="2"/>
              <a:endCxn id="21" idx="7"/>
            </p:cNvCxnSpPr>
            <p:nvPr/>
          </p:nvCxnSpPr>
          <p:spPr>
            <a:xfrm flipH="1">
              <a:off x="3252813" y="3755630"/>
              <a:ext cx="1057555" cy="53977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0"/>
              <a:endCxn id="21" idx="4"/>
            </p:cNvCxnSpPr>
            <p:nvPr/>
          </p:nvCxnSpPr>
          <p:spPr>
            <a:xfrm flipH="1" flipV="1">
              <a:off x="3203586" y="4411303"/>
              <a:ext cx="211194" cy="45246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7"/>
              <a:endCxn id="8" idx="3"/>
            </p:cNvCxnSpPr>
            <p:nvPr/>
          </p:nvCxnSpPr>
          <p:spPr>
            <a:xfrm flipV="1">
              <a:off x="3464005" y="3803257"/>
              <a:ext cx="867005" cy="107955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" idx="2"/>
              <a:endCxn id="9" idx="6"/>
            </p:cNvCxnSpPr>
            <p:nvPr/>
          </p:nvCxnSpPr>
          <p:spPr>
            <a:xfrm flipH="1" flipV="1">
              <a:off x="3484649" y="4930443"/>
              <a:ext cx="895587" cy="6826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2"/>
              <a:endCxn id="9" idx="4"/>
            </p:cNvCxnSpPr>
            <p:nvPr/>
          </p:nvCxnSpPr>
          <p:spPr>
            <a:xfrm flipH="1" flipV="1">
              <a:off x="3414780" y="4998709"/>
              <a:ext cx="349342" cy="3746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5"/>
              <a:endCxn id="11" idx="6"/>
            </p:cNvCxnSpPr>
            <p:nvPr/>
          </p:nvCxnSpPr>
          <p:spPr>
            <a:xfrm flipH="1" flipV="1">
              <a:off x="4518385" y="4998709"/>
              <a:ext cx="863829" cy="18257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4"/>
              <a:endCxn id="10" idx="1"/>
            </p:cNvCxnSpPr>
            <p:nvPr/>
          </p:nvCxnSpPr>
          <p:spPr>
            <a:xfrm flipH="1">
              <a:off x="3784765" y="3822308"/>
              <a:ext cx="595471" cy="15034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358395" y="3947728"/>
              <a:ext cx="139737" cy="134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3133718" y="4274770"/>
              <a:ext cx="139737" cy="1365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2" name="Straight Connector 21"/>
            <p:cNvCxnSpPr>
              <a:stCxn id="20" idx="4"/>
              <a:endCxn id="12" idx="0"/>
            </p:cNvCxnSpPr>
            <p:nvPr/>
          </p:nvCxnSpPr>
          <p:spPr>
            <a:xfrm flipH="1">
              <a:off x="5332988" y="4082672"/>
              <a:ext cx="95275" cy="98271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600" name="Group 22"/>
          <p:cNvGrpSpPr>
            <a:grpSpLocks/>
          </p:cNvGrpSpPr>
          <p:nvPr/>
        </p:nvGrpSpPr>
        <p:grpSpPr bwMode="auto">
          <a:xfrm>
            <a:off x="2225675" y="2283619"/>
            <a:ext cx="3937000" cy="1194197"/>
            <a:chOff x="2225987" y="3044127"/>
            <a:chExt cx="3937158" cy="1592951"/>
          </a:xfrm>
        </p:grpSpPr>
        <p:pic>
          <p:nvPicPr>
            <p:cNvPr id="110609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451" y="3180274"/>
              <a:ext cx="9794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027" y="3546085"/>
              <a:ext cx="787400" cy="103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2225987" y="3442762"/>
              <a:ext cx="1187498" cy="1194316"/>
            </a:xfrm>
            <a:prstGeom prst="ellipse">
              <a:avLst/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975647" y="3044127"/>
              <a:ext cx="1187498" cy="1194316"/>
            </a:xfrm>
            <a:prstGeom prst="ellipse">
              <a:avLst/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8" name="Oval 27"/>
          <p:cNvSpPr/>
          <p:nvPr/>
        </p:nvSpPr>
        <p:spPr>
          <a:xfrm>
            <a:off x="5811839" y="1491854"/>
            <a:ext cx="339725" cy="259556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5768976" y="1021557"/>
            <a:ext cx="339725" cy="2595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5811839" y="1971676"/>
            <a:ext cx="339725" cy="259556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62676" y="944166"/>
            <a:ext cx="28924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5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Supporting instruments ("City planning")</a:t>
            </a:r>
            <a:endParaRPr lang="en-GB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605" name="Rectangle 31"/>
          <p:cNvSpPr>
            <a:spLocks noChangeArrowheads="1"/>
          </p:cNvSpPr>
          <p:nvPr/>
        </p:nvSpPr>
        <p:spPr bwMode="auto">
          <a:xfrm>
            <a:off x="6205539" y="1383507"/>
            <a:ext cx="27257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500" b="1">
                <a:solidFill>
                  <a:srgbClr val="FF5050"/>
                </a:solidFill>
                <a:latin typeface="Segoe Script" pitchFamily="34" charset="0"/>
              </a:rPr>
              <a:t>Key interoperability enablers ("City utilities")</a:t>
            </a:r>
          </a:p>
        </p:txBody>
      </p:sp>
      <p:sp>
        <p:nvSpPr>
          <p:cNvPr id="110606" name="Rectangle 32"/>
          <p:cNvSpPr>
            <a:spLocks noChangeArrowheads="1"/>
          </p:cNvSpPr>
          <p:nvPr/>
        </p:nvSpPr>
        <p:spPr bwMode="auto">
          <a:xfrm>
            <a:off x="6205539" y="1941910"/>
            <a:ext cx="30051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500" b="1">
                <a:solidFill>
                  <a:srgbClr val="FF9933"/>
                </a:solidFill>
                <a:latin typeface="Segoe Script" pitchFamily="34" charset="0"/>
              </a:rPr>
              <a:t>Support EU legislation and initiatives</a:t>
            </a:r>
            <a:endParaRPr lang="en-GB" altLang="en-US" sz="15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4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fld id="{ABB76A88-D5D6-448E-9CE4-5F423A2C531F}" type="slidenum">
              <a:rPr lang="en-GB" altLang="en-US" sz="1400" smtClean="0">
                <a:solidFill>
                  <a:srgbClr val="7F7F7F"/>
                </a:solidFill>
                <a:latin typeface="+mj-lt"/>
              </a:rPr>
              <a:pPr algn="ctr">
                <a:defRPr/>
              </a:pPr>
              <a:t>14</a:t>
            </a:fld>
            <a:endParaRPr lang="en-GB" altLang="en-US" sz="1400" dirty="0" smtClean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11060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9" y="208360"/>
            <a:ext cx="74612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Work under ISA</a:t>
            </a: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19762"/>
          <a:stretch>
            <a:fillRect/>
          </a:stretch>
        </p:blipFill>
        <p:spPr bwMode="auto">
          <a:xfrm>
            <a:off x="1516064" y="919162"/>
            <a:ext cx="5927725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9550" y="4305300"/>
            <a:ext cx="37798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https://joinup.ec.europa.eu/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fld id="{0B2A045C-A3BB-47C8-9F5E-0AE5D71CF084}" type="slidenum">
              <a:rPr lang="en-GB" altLang="en-US" sz="1400" smtClean="0">
                <a:solidFill>
                  <a:srgbClr val="7F7F7F"/>
                </a:solidFill>
                <a:latin typeface="+mj-lt"/>
              </a:rPr>
              <a:pPr algn="ctr">
                <a:defRPr/>
              </a:pPr>
              <a:t>15</a:t>
            </a:fld>
            <a:endParaRPr lang="en-GB" altLang="en-US" sz="1400" dirty="0" smtClean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11162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78594"/>
            <a:ext cx="685800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 r="1260"/>
          <a:stretch>
            <a:fillRect/>
          </a:stretch>
        </p:blipFill>
        <p:spPr bwMode="auto">
          <a:xfrm>
            <a:off x="2476501" y="1694260"/>
            <a:ext cx="649446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9701" y="892969"/>
            <a:ext cx="2663825" cy="77271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341" y="3300413"/>
            <a:ext cx="13740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4"/>
                </a:solidFill>
                <a:latin typeface="Segoe Print" panose="02000600000000000000" pitchFamily="2" charset="0"/>
              </a:rPr>
              <a:t>Collect early </a:t>
            </a:r>
          </a:p>
          <a:p>
            <a:pPr algn="ctr">
              <a:defRPr/>
            </a:pPr>
            <a:r>
              <a:rPr lang="en-GB" sz="1400" dirty="0">
                <a:solidFill>
                  <a:schemeClr val="accent4"/>
                </a:solidFill>
                <a:latin typeface="Segoe Print" panose="02000600000000000000" pitchFamily="2" charset="0"/>
              </a:rPr>
              <a:t>feedback</a:t>
            </a:r>
          </a:p>
        </p:txBody>
      </p:sp>
      <p:cxnSp>
        <p:nvCxnSpPr>
          <p:cNvPr id="112645" name="Straight Arrow Connector 5"/>
          <p:cNvCxnSpPr>
            <a:cxnSpLocks noChangeShapeType="1"/>
          </p:cNvCxnSpPr>
          <p:nvPr/>
        </p:nvCxnSpPr>
        <p:spPr bwMode="auto">
          <a:xfrm>
            <a:off x="2268538" y="3584972"/>
            <a:ext cx="2303462" cy="270272"/>
          </a:xfrm>
          <a:prstGeom prst="straightConnector1">
            <a:avLst/>
          </a:prstGeom>
          <a:noFill/>
          <a:ln w="9525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46" name="Straight Arrow Connector 7"/>
          <p:cNvCxnSpPr>
            <a:cxnSpLocks noChangeShapeType="1"/>
          </p:cNvCxnSpPr>
          <p:nvPr/>
        </p:nvCxnSpPr>
        <p:spPr bwMode="auto">
          <a:xfrm flipH="1">
            <a:off x="6704013" y="1384697"/>
            <a:ext cx="315912" cy="1213247"/>
          </a:xfrm>
          <a:prstGeom prst="straightConnector1">
            <a:avLst/>
          </a:prstGeom>
          <a:noFill/>
          <a:ln w="9525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47" name="Straight Arrow Connector 8"/>
          <p:cNvCxnSpPr>
            <a:cxnSpLocks noChangeShapeType="1"/>
          </p:cNvCxnSpPr>
          <p:nvPr/>
        </p:nvCxnSpPr>
        <p:spPr bwMode="auto">
          <a:xfrm flipH="1" flipV="1">
            <a:off x="6227763" y="3606404"/>
            <a:ext cx="42862" cy="501253"/>
          </a:xfrm>
          <a:prstGeom prst="straightConnector1">
            <a:avLst/>
          </a:prstGeom>
          <a:noFill/>
          <a:ln w="9525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48" name="Straight Arrow Connector 9"/>
          <p:cNvCxnSpPr>
            <a:cxnSpLocks noChangeShapeType="1"/>
          </p:cNvCxnSpPr>
          <p:nvPr/>
        </p:nvCxnSpPr>
        <p:spPr bwMode="auto">
          <a:xfrm flipV="1">
            <a:off x="8172450" y="2990850"/>
            <a:ext cx="71438" cy="702469"/>
          </a:xfrm>
          <a:prstGeom prst="straightConnector1">
            <a:avLst/>
          </a:prstGeom>
          <a:noFill/>
          <a:ln w="9525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49" name="Content Placeholder 2"/>
          <p:cNvSpPr txBox="1">
            <a:spLocks/>
          </p:cNvSpPr>
          <p:nvPr/>
        </p:nvSpPr>
        <p:spPr bwMode="auto">
          <a:xfrm>
            <a:off x="139701" y="963216"/>
            <a:ext cx="2663825" cy="6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AEF0"/>
              </a:buClr>
              <a:buSzPct val="120000"/>
              <a:buFont typeface="Arial" charset="0"/>
              <a:buNone/>
            </a:pPr>
            <a:r>
              <a:rPr lang="en-US" altLang="en-US" sz="1800">
                <a:solidFill>
                  <a:srgbClr val="FF9900"/>
                </a:solidFill>
              </a:rPr>
              <a:t>Start early + Control mechanisms + Integrate with IT Governance</a:t>
            </a:r>
          </a:p>
        </p:txBody>
      </p:sp>
      <p:sp>
        <p:nvSpPr>
          <p:cNvPr id="112650" name="TextBox 12"/>
          <p:cNvSpPr txBox="1">
            <a:spLocks noChangeArrowheads="1"/>
          </p:cNvSpPr>
          <p:nvPr/>
        </p:nvSpPr>
        <p:spPr bwMode="auto">
          <a:xfrm>
            <a:off x="6444004" y="1102519"/>
            <a:ext cx="1374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400">
                <a:solidFill>
                  <a:srgbClr val="009900"/>
                </a:solidFill>
                <a:latin typeface="Segoe Print" pitchFamily="2" charset="0"/>
              </a:rPr>
              <a:t>ICT tool #23</a:t>
            </a:r>
          </a:p>
          <a:p>
            <a:pPr algn="ctr"/>
            <a:r>
              <a:rPr lang="en-GB" altLang="en-US" sz="1400">
                <a:solidFill>
                  <a:srgbClr val="009900"/>
                </a:solidFill>
                <a:latin typeface="Segoe Print" pitchFamily="2" charset="0"/>
              </a:rPr>
              <a:t>ISA method</a:t>
            </a: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fld id="{265E3CB2-09F1-439D-BC69-BEC5A4B5A454}" type="slidenum">
              <a:rPr lang="en-GB" altLang="en-US" sz="1400" smtClean="0">
                <a:solidFill>
                  <a:srgbClr val="7F7F7F"/>
                </a:solidFill>
                <a:latin typeface="+mj-lt"/>
              </a:rPr>
              <a:pPr algn="ctr">
                <a:defRPr/>
              </a:pPr>
              <a:t>16</a:t>
            </a:fld>
            <a:endParaRPr lang="en-GB" altLang="en-US" sz="1400" dirty="0" smtClean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12652" name="TextBox 15"/>
          <p:cNvSpPr txBox="1">
            <a:spLocks noChangeArrowheads="1"/>
          </p:cNvSpPr>
          <p:nvPr/>
        </p:nvSpPr>
        <p:spPr bwMode="auto">
          <a:xfrm>
            <a:off x="4411515" y="4068367"/>
            <a:ext cx="2624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400">
                <a:solidFill>
                  <a:srgbClr val="009900"/>
                </a:solidFill>
                <a:latin typeface="Segoe Print" pitchFamily="2" charset="0"/>
              </a:rPr>
              <a:t>Screen Roadmaps</a:t>
            </a:r>
          </a:p>
          <a:p>
            <a:pPr algn="ctr"/>
            <a:r>
              <a:rPr lang="en-GB" altLang="en-US" sz="1400">
                <a:solidFill>
                  <a:srgbClr val="009900"/>
                </a:solidFill>
                <a:latin typeface="Segoe Print" pitchFamily="2" charset="0"/>
              </a:rPr>
              <a:t>and notify ICT Governance</a:t>
            </a:r>
          </a:p>
        </p:txBody>
      </p:sp>
      <p:sp>
        <p:nvSpPr>
          <p:cNvPr id="112653" name="Title 1"/>
          <p:cNvSpPr txBox="1">
            <a:spLocks/>
          </p:cNvSpPr>
          <p:nvPr/>
        </p:nvSpPr>
        <p:spPr bwMode="auto">
          <a:xfrm>
            <a:off x="457200" y="-20241"/>
            <a:ext cx="82296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1587D4"/>
                </a:solidFill>
              </a:rPr>
              <a:t>Work under ISA</a:t>
            </a:r>
          </a:p>
        </p:txBody>
      </p:sp>
      <p:sp>
        <p:nvSpPr>
          <p:cNvPr id="112654" name="TextBox 14"/>
          <p:cNvSpPr txBox="1">
            <a:spLocks noChangeArrowheads="1"/>
          </p:cNvSpPr>
          <p:nvPr/>
        </p:nvSpPr>
        <p:spPr bwMode="auto">
          <a:xfrm>
            <a:off x="7325102" y="3965973"/>
            <a:ext cx="1694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400">
                <a:solidFill>
                  <a:srgbClr val="009900"/>
                </a:solidFill>
                <a:latin typeface="Segoe Print" pitchFamily="2" charset="0"/>
              </a:rPr>
              <a:t>check and notify</a:t>
            </a:r>
          </a:p>
          <a:p>
            <a:pPr algn="ctr"/>
            <a:r>
              <a:rPr lang="en-GB" altLang="en-US" sz="1400">
                <a:solidFill>
                  <a:srgbClr val="009900"/>
                </a:solidFill>
                <a:latin typeface="Segoe Print" pitchFamily="2" charset="0"/>
              </a:rPr>
              <a:t>ICT Governance</a:t>
            </a:r>
          </a:p>
        </p:txBody>
      </p:sp>
      <p:pic>
        <p:nvPicPr>
          <p:cNvPr id="1126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6" y="154782"/>
            <a:ext cx="74612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Work under ISA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107950" y="1437085"/>
          <a:ext cx="8856664" cy="2755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02"/>
                <a:gridCol w="2808211"/>
                <a:gridCol w="1584119"/>
                <a:gridCol w="1620121"/>
                <a:gridCol w="1476111"/>
              </a:tblGrid>
              <a:tr h="388688">
                <a:tc>
                  <a:txBody>
                    <a:bodyPr/>
                    <a:lstStyle/>
                    <a:p>
                      <a:pPr algn="ctr"/>
                      <a:r>
                        <a:rPr lang="nl-BE" sz="1100" dirty="0" smtClean="0"/>
                        <a:t>Evaluation Criteria</a:t>
                      </a:r>
                      <a:endParaRPr lang="nl-BE" sz="11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 smtClean="0"/>
                        <a:t>Meaning (*)</a:t>
                      </a:r>
                      <a:endParaRPr lang="nl-BE" sz="11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 smtClean="0"/>
                        <a:t>Frequency</a:t>
                      </a:r>
                      <a:endParaRPr lang="nl-BE" sz="11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 smtClean="0"/>
                        <a:t>Method</a:t>
                      </a:r>
                      <a:endParaRPr lang="nl-BE" sz="11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 smtClean="0"/>
                        <a:t>ISA Dasboard</a:t>
                      </a:r>
                      <a:endParaRPr lang="nl-BE" sz="1100" dirty="0"/>
                    </a:p>
                  </a:txBody>
                  <a:tcPr marL="91437" marR="91437" marT="34296" marB="34296"/>
                </a:tc>
              </a:tr>
              <a:tr h="320096">
                <a:tc>
                  <a:txBody>
                    <a:bodyPr/>
                    <a:lstStyle/>
                    <a:p>
                      <a:r>
                        <a:rPr lang="nl-BE" sz="900" b="1" dirty="0" smtClean="0"/>
                        <a:t>Efficiency</a:t>
                      </a:r>
                      <a:endParaRPr lang="nl-BE" sz="900" b="1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extent the desired effects are achieved at a reasonable cost</a:t>
                      </a:r>
                      <a:endParaRPr lang="nl-BE" sz="7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r>
                        <a:rPr lang="nl-BE" sz="800" dirty="0" smtClean="0"/>
                        <a:t>Monthly</a:t>
                      </a:r>
                      <a:endParaRPr lang="nl-BE" sz="8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800" dirty="0" smtClean="0"/>
                        <a:t>Action</a:t>
                      </a:r>
                      <a:r>
                        <a:rPr lang="nl-BE" sz="800" baseline="0" dirty="0" smtClean="0"/>
                        <a:t> reporting</a:t>
                      </a:r>
                      <a:endParaRPr lang="nl-BE" sz="8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800" b="1" dirty="0" smtClean="0"/>
                        <a:t>Y (action &amp; program </a:t>
                      </a:r>
                      <a:r>
                        <a:rPr lang="nl-BE" sz="800" b="1" baseline="0" dirty="0" smtClean="0"/>
                        <a:t>level)</a:t>
                      </a:r>
                      <a:endParaRPr lang="nl-BE" sz="800" b="1" dirty="0"/>
                    </a:p>
                  </a:txBody>
                  <a:tcPr marL="91437" marR="91437" marT="34296" marB="34296"/>
                </a:tc>
              </a:tr>
              <a:tr h="320096">
                <a:tc>
                  <a:txBody>
                    <a:bodyPr/>
                    <a:lstStyle/>
                    <a:p>
                      <a:r>
                        <a:rPr lang="nl-BE" sz="900" b="1" dirty="0" smtClean="0"/>
                        <a:t>Effectiveness</a:t>
                      </a:r>
                      <a:endParaRPr lang="nl-BE" sz="900" b="1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extent to which action objectives set are achieved</a:t>
                      </a:r>
                      <a:endParaRPr lang="nl-BE" sz="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r>
                        <a:rPr lang="nl-BE" sz="800" dirty="0" smtClean="0"/>
                        <a:t>Monthly, quarterly or yearly</a:t>
                      </a:r>
                      <a:endParaRPr lang="nl-BE" sz="8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dirty="0" smtClean="0"/>
                        <a:t>Action</a:t>
                      </a:r>
                      <a:r>
                        <a:rPr lang="nl-BE" sz="800" baseline="0" dirty="0" smtClean="0"/>
                        <a:t> reporting</a:t>
                      </a:r>
                      <a:endParaRPr lang="nl-BE" sz="800" dirty="0" smtClean="0"/>
                    </a:p>
                    <a:p>
                      <a:pPr algn="ctr"/>
                      <a:endParaRPr lang="nl-BE" sz="8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800" b="1" dirty="0" smtClean="0"/>
                        <a:t>Y</a:t>
                      </a:r>
                      <a:endParaRPr lang="nl-BE" sz="800" b="1" dirty="0"/>
                    </a:p>
                  </a:txBody>
                  <a:tcPr marL="91437" marR="91437" marT="34296" marB="34296"/>
                </a:tc>
              </a:tr>
              <a:tr h="320096">
                <a:tc>
                  <a:txBody>
                    <a:bodyPr/>
                    <a:lstStyle/>
                    <a:p>
                      <a:r>
                        <a:rPr lang="nl-BE" sz="900" b="1" dirty="0" smtClean="0"/>
                        <a:t>Availability</a:t>
                      </a:r>
                      <a:endParaRPr lang="nl-BE" sz="900" b="1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r>
                        <a:rPr lang="nl-BE" sz="800" dirty="0" smtClean="0"/>
                        <a:t>Ability of a service to perform its agreed fucntion when required</a:t>
                      </a:r>
                      <a:endParaRPr lang="nl-BE" sz="8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r>
                        <a:rPr lang="nl-BE" sz="800" dirty="0" smtClean="0"/>
                        <a:t>monthly</a:t>
                      </a:r>
                      <a:endParaRPr lang="nl-BE" sz="8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dirty="0" smtClean="0"/>
                        <a:t>Action</a:t>
                      </a:r>
                      <a:r>
                        <a:rPr lang="nl-BE" sz="800" baseline="0" dirty="0" smtClean="0"/>
                        <a:t> reporting</a:t>
                      </a:r>
                      <a:endParaRPr lang="nl-BE" sz="800" dirty="0" smtClean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b="1" dirty="0" smtClean="0"/>
                        <a:t>Y</a:t>
                      </a:r>
                    </a:p>
                  </a:txBody>
                  <a:tcPr marL="91437" marR="91437" marT="34296" marB="34296"/>
                </a:tc>
              </a:tr>
              <a:tr h="320096">
                <a:tc>
                  <a:txBody>
                    <a:bodyPr/>
                    <a:lstStyle/>
                    <a:p>
                      <a:r>
                        <a:rPr lang="nl-BE" sz="900" b="1" dirty="0" smtClean="0"/>
                        <a:t>Utility</a:t>
                      </a:r>
                      <a:endParaRPr lang="nl-BE" sz="900" b="1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extent to which action effects corresponded with the needs to be addressed</a:t>
                      </a:r>
                      <a:endParaRPr lang="nl-BE" sz="7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r>
                        <a:rPr lang="nl-BE" sz="800" dirty="0" smtClean="0"/>
                        <a:t>Interim </a:t>
                      </a:r>
                      <a:r>
                        <a:rPr lang="nl-BE" sz="800" baseline="0" dirty="0" smtClean="0"/>
                        <a:t>/ </a:t>
                      </a:r>
                      <a:r>
                        <a:rPr lang="nl-BE" sz="800" baseline="0" dirty="0" err="1" smtClean="0"/>
                        <a:t>final</a:t>
                      </a:r>
                      <a:r>
                        <a:rPr lang="nl-BE" sz="800" baseline="0" dirty="0" smtClean="0"/>
                        <a:t> </a:t>
                      </a:r>
                      <a:r>
                        <a:rPr lang="nl-BE" sz="800" baseline="0" dirty="0" err="1" smtClean="0"/>
                        <a:t>evaluation</a:t>
                      </a:r>
                      <a:endParaRPr lang="nl-BE" sz="8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800" smtClean="0"/>
                        <a:t>Survey/Interviews</a:t>
                      </a:r>
                      <a:endParaRPr lang="nl-BE" sz="8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800" b="1" dirty="0" smtClean="0"/>
                        <a:t>On-</a:t>
                      </a:r>
                      <a:r>
                        <a:rPr lang="nl-BE" sz="800" b="1" dirty="0" err="1" smtClean="0"/>
                        <a:t>going</a:t>
                      </a:r>
                      <a:endParaRPr lang="nl-BE" sz="800" b="1" dirty="0"/>
                    </a:p>
                  </a:txBody>
                  <a:tcPr marL="91437" marR="91437" marT="34296" marB="34296"/>
                </a:tc>
              </a:tr>
              <a:tr h="320096">
                <a:tc>
                  <a:txBody>
                    <a:bodyPr/>
                    <a:lstStyle/>
                    <a:p>
                      <a:r>
                        <a:rPr lang="nl-BE" sz="900" b="1" dirty="0" smtClean="0"/>
                        <a:t>Perceived</a:t>
                      </a:r>
                      <a:r>
                        <a:rPr lang="nl-BE" sz="900" b="1" baseline="0" dirty="0" smtClean="0"/>
                        <a:t> Quality</a:t>
                      </a:r>
                      <a:endParaRPr lang="nl-BE" sz="900" b="1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r>
                        <a:rPr lang="nl-BE" sz="800" dirty="0" smtClean="0"/>
                        <a:t>Extent to which action effects satisfies</a:t>
                      </a:r>
                      <a:r>
                        <a:rPr lang="nl-BE" sz="800" baseline="0" dirty="0" smtClean="0"/>
                        <a:t> </a:t>
                      </a:r>
                      <a:r>
                        <a:rPr lang="nl-BE" sz="800" dirty="0" smtClean="0"/>
                        <a:t>expectations of direct beneficiaries?</a:t>
                      </a:r>
                      <a:endParaRPr lang="nl-BE" sz="8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dirty="0" smtClean="0"/>
                        <a:t>Interim </a:t>
                      </a:r>
                      <a:r>
                        <a:rPr lang="nl-BE" sz="800" baseline="0" dirty="0" smtClean="0"/>
                        <a:t>/ </a:t>
                      </a:r>
                      <a:r>
                        <a:rPr lang="nl-BE" sz="800" baseline="0" dirty="0" err="1" smtClean="0"/>
                        <a:t>final</a:t>
                      </a:r>
                      <a:r>
                        <a:rPr lang="nl-BE" sz="800" baseline="0" dirty="0" smtClean="0"/>
                        <a:t> </a:t>
                      </a:r>
                      <a:r>
                        <a:rPr lang="nl-BE" sz="800" baseline="0" dirty="0" err="1" smtClean="0"/>
                        <a:t>evaluation</a:t>
                      </a:r>
                      <a:endParaRPr lang="nl-BE" sz="800" dirty="0" smtClean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dirty="0" smtClean="0"/>
                        <a:t>Survey</a:t>
                      </a:r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b="1" dirty="0" smtClean="0"/>
                        <a:t>Y</a:t>
                      </a:r>
                    </a:p>
                  </a:txBody>
                  <a:tcPr marL="91437" marR="91437" marT="34296" marB="34296"/>
                </a:tc>
              </a:tr>
              <a:tr h="320096">
                <a:tc>
                  <a:txBody>
                    <a:bodyPr/>
                    <a:lstStyle/>
                    <a:p>
                      <a:r>
                        <a:rPr lang="nl-BE" sz="900" b="1" dirty="0" smtClean="0"/>
                        <a:t>Coherence</a:t>
                      </a:r>
                      <a:endParaRPr lang="nl-BE" sz="900" b="1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r>
                        <a:rPr lang="nl-BE" sz="800" dirty="0" smtClean="0"/>
                        <a:t>Links between actions/other EU initiatives</a:t>
                      </a:r>
                      <a:endParaRPr lang="nl-BE" sz="8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r>
                        <a:rPr lang="nl-BE" sz="800" dirty="0" smtClean="0"/>
                        <a:t>Yearly with revision work program</a:t>
                      </a:r>
                      <a:endParaRPr lang="nl-BE" sz="8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800" dirty="0" smtClean="0"/>
                        <a:t>Report</a:t>
                      </a:r>
                      <a:endParaRPr lang="nl-BE" sz="800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800" b="1" dirty="0" smtClean="0"/>
                        <a:t>N</a:t>
                      </a:r>
                      <a:endParaRPr lang="nl-BE" sz="800" b="1" dirty="0"/>
                    </a:p>
                  </a:txBody>
                  <a:tcPr marL="91437" marR="91437" marT="34296" marB="34296"/>
                </a:tc>
              </a:tr>
              <a:tr h="445847">
                <a:tc>
                  <a:txBody>
                    <a:bodyPr/>
                    <a:lstStyle/>
                    <a:p>
                      <a:r>
                        <a:rPr lang="nl-BE" sz="900" b="1" dirty="0" smtClean="0"/>
                        <a:t>Relevance</a:t>
                      </a:r>
                      <a:endParaRPr lang="nl-BE" sz="900" b="1" dirty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extent to which an actions’ objectives are pertinent</a:t>
                      </a:r>
                    </a:p>
                    <a:p>
                      <a:r>
                        <a:rPr lang="en-US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needs to be addressed</a:t>
                      </a:r>
                      <a:endParaRPr lang="nl-BE" sz="700" dirty="0" smtClean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dirty="0" smtClean="0"/>
                        <a:t>Interim</a:t>
                      </a:r>
                      <a:r>
                        <a:rPr lang="nl-BE" sz="800" baseline="0" dirty="0" smtClean="0"/>
                        <a:t> and final evaluation</a:t>
                      </a:r>
                      <a:endParaRPr lang="nl-BE" sz="800" dirty="0" smtClean="0"/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dirty="0" smtClean="0"/>
                        <a:t>Survey/Interviews</a:t>
                      </a:r>
                    </a:p>
                  </a:txBody>
                  <a:tcPr marL="91437" marR="91437" marT="34296" marB="342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b="1" dirty="0" smtClean="0"/>
                        <a:t>Y (Program level)</a:t>
                      </a:r>
                    </a:p>
                  </a:txBody>
                  <a:tcPr marL="91437" marR="91437" marT="34296" marB="34296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74675" y="969169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kern="0" dirty="0">
                <a:solidFill>
                  <a:schemeClr val="accent1">
                    <a:lumMod val="75000"/>
                  </a:schemeClr>
                </a:solidFill>
              </a:rPr>
              <a:t>ISA monitoring </a:t>
            </a:r>
            <a:r>
              <a:rPr lang="nl-BE" kern="0" dirty="0" err="1">
                <a:solidFill>
                  <a:schemeClr val="accent1">
                    <a:lumMod val="75000"/>
                  </a:schemeClr>
                </a:solidFill>
              </a:rPr>
              <a:t>framework</a:t>
            </a:r>
            <a:endParaRPr lang="en-GB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37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9" y="164307"/>
            <a:ext cx="693737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725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23D758F-F52E-478F-B011-F4B70DFADBEF}" type="slidenum">
              <a:rPr lang="fr-FR" altLang="en-US" sz="1400">
                <a:solidFill>
                  <a:srgbClr val="7F7F7F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17</a:t>
            </a:fld>
            <a:endParaRPr lang="fr-FR" altLang="en-US" sz="14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6"/>
          <p:cNvSpPr>
            <a:spLocks noChangeArrowheads="1"/>
          </p:cNvSpPr>
          <p:nvPr/>
        </p:nvSpPr>
        <p:spPr bwMode="auto">
          <a:xfrm>
            <a:off x="1679576" y="4007644"/>
            <a:ext cx="2010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Better decision making</a:t>
            </a:r>
            <a:endParaRPr lang="en-GB" altLang="en-US" sz="140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14691" name="Rectangle 67"/>
          <p:cNvSpPr>
            <a:spLocks noChangeArrowheads="1"/>
          </p:cNvSpPr>
          <p:nvPr/>
        </p:nvSpPr>
        <p:spPr bwMode="auto">
          <a:xfrm>
            <a:off x="1679575" y="3388519"/>
            <a:ext cx="3264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Impact on growth and competitiveness</a:t>
            </a:r>
            <a:endParaRPr lang="en-GB" altLang="en-US" sz="140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14692" name="Rectangle 68"/>
          <p:cNvSpPr>
            <a:spLocks noChangeArrowheads="1"/>
          </p:cNvSpPr>
          <p:nvPr/>
        </p:nvSpPr>
        <p:spPr bwMode="auto">
          <a:xfrm>
            <a:off x="1679575" y="3596879"/>
            <a:ext cx="44310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Protection of fundamental rights for users and society</a:t>
            </a:r>
            <a:endParaRPr lang="en-GB" altLang="en-US" sz="140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14693" name="Rectangle 69"/>
          <p:cNvSpPr>
            <a:spLocks noChangeArrowheads="1"/>
          </p:cNvSpPr>
          <p:nvPr/>
        </p:nvSpPr>
        <p:spPr bwMode="auto">
          <a:xfrm>
            <a:off x="1679575" y="3805238"/>
            <a:ext cx="2103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Reduced CO</a:t>
            </a:r>
            <a:r>
              <a:rPr lang="en-GB" altLang="en-US" sz="1400" baseline="-25000">
                <a:solidFill>
                  <a:srgbClr val="000000"/>
                </a:solidFill>
                <a:latin typeface="Georgia" pitchFamily="18" charset="0"/>
              </a:rPr>
              <a:t>2</a:t>
            </a:r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 emissions </a:t>
            </a:r>
          </a:p>
        </p:txBody>
      </p:sp>
      <p:grpSp>
        <p:nvGrpSpPr>
          <p:cNvPr id="114694" name="Group 4"/>
          <p:cNvGrpSpPr>
            <a:grpSpLocks/>
          </p:cNvGrpSpPr>
          <p:nvPr/>
        </p:nvGrpSpPr>
        <p:grpSpPr bwMode="auto">
          <a:xfrm>
            <a:off x="358775" y="3388519"/>
            <a:ext cx="1017588" cy="826294"/>
            <a:chOff x="794392" y="5184906"/>
            <a:chExt cx="769352" cy="1033312"/>
          </a:xfrm>
        </p:grpSpPr>
        <p:sp>
          <p:nvSpPr>
            <p:cNvPr id="51" name="Oval 50"/>
            <p:cNvSpPr/>
            <p:nvPr/>
          </p:nvSpPr>
          <p:spPr>
            <a:xfrm>
              <a:off x="954024" y="5356133"/>
              <a:ext cx="457290" cy="608969"/>
            </a:xfrm>
            <a:prstGeom prst="ellipse">
              <a:avLst/>
            </a:prstGeom>
            <a:noFill/>
            <a:ln w="76200">
              <a:solidFill>
                <a:srgbClr val="A32020">
                  <a:lumMod val="60000"/>
                  <a:lumOff val="40000"/>
                </a:srgbClr>
              </a:solidFill>
            </a:ln>
          </p:spPr>
          <p:txBody>
            <a:bodyPr anchor="ctr"/>
            <a:lstStyle/>
            <a:p>
              <a:pPr algn="ctr" defTabSz="1018824">
                <a:defRPr/>
              </a:pPr>
              <a:endParaRPr lang="en-GB" sz="1400" kern="0" dirty="0">
                <a:solidFill>
                  <a:srgbClr val="000000"/>
                </a:solidFill>
                <a:latin typeface="Georgia"/>
              </a:endParaRPr>
            </a:p>
          </p:txBody>
        </p:sp>
        <p:grpSp>
          <p:nvGrpSpPr>
            <p:cNvPr id="114729" name="Group 51"/>
            <p:cNvGrpSpPr>
              <a:grpSpLocks/>
            </p:cNvGrpSpPr>
            <p:nvPr/>
          </p:nvGrpSpPr>
          <p:grpSpPr bwMode="auto">
            <a:xfrm>
              <a:off x="1008063" y="5440363"/>
              <a:ext cx="354012" cy="463550"/>
              <a:chOff x="3011456" y="5976713"/>
              <a:chExt cx="485392" cy="475243"/>
            </a:xfrm>
          </p:grpSpPr>
          <p:sp>
            <p:nvSpPr>
              <p:cNvPr id="53" name="Freeform 4816"/>
              <p:cNvSpPr>
                <a:spLocks noEditPoints="1"/>
              </p:cNvSpPr>
              <p:nvPr/>
            </p:nvSpPr>
            <p:spPr bwMode="auto">
              <a:xfrm>
                <a:off x="3011417" y="6032320"/>
                <a:ext cx="485472" cy="419783"/>
              </a:xfrm>
              <a:custGeom>
                <a:avLst/>
                <a:gdLst>
                  <a:gd name="T0" fmla="*/ 294 w 396"/>
                  <a:gd name="T1" fmla="*/ 80 h 342"/>
                  <a:gd name="T2" fmla="*/ 206 w 396"/>
                  <a:gd name="T3" fmla="*/ 196 h 342"/>
                  <a:gd name="T4" fmla="*/ 190 w 396"/>
                  <a:gd name="T5" fmla="*/ 196 h 342"/>
                  <a:gd name="T6" fmla="*/ 102 w 396"/>
                  <a:gd name="T7" fmla="*/ 80 h 342"/>
                  <a:gd name="T8" fmla="*/ 98 w 396"/>
                  <a:gd name="T9" fmla="*/ 44 h 342"/>
                  <a:gd name="T10" fmla="*/ 130 w 396"/>
                  <a:gd name="T11" fmla="*/ 4 h 342"/>
                  <a:gd name="T12" fmla="*/ 178 w 396"/>
                  <a:gd name="T13" fmla="*/ 6 h 342"/>
                  <a:gd name="T14" fmla="*/ 218 w 396"/>
                  <a:gd name="T15" fmla="*/ 6 h 342"/>
                  <a:gd name="T16" fmla="*/ 266 w 396"/>
                  <a:gd name="T17" fmla="*/ 4 h 342"/>
                  <a:gd name="T18" fmla="*/ 298 w 396"/>
                  <a:gd name="T19" fmla="*/ 44 h 342"/>
                  <a:gd name="T20" fmla="*/ 348 w 396"/>
                  <a:gd name="T21" fmla="*/ 106 h 342"/>
                  <a:gd name="T22" fmla="*/ 368 w 396"/>
                  <a:gd name="T23" fmla="*/ 82 h 342"/>
                  <a:gd name="T24" fmla="*/ 344 w 396"/>
                  <a:gd name="T25" fmla="*/ 76 h 342"/>
                  <a:gd name="T26" fmla="*/ 330 w 396"/>
                  <a:gd name="T27" fmla="*/ 152 h 342"/>
                  <a:gd name="T28" fmla="*/ 376 w 396"/>
                  <a:gd name="T29" fmla="*/ 96 h 342"/>
                  <a:gd name="T30" fmla="*/ 356 w 396"/>
                  <a:gd name="T31" fmla="*/ 160 h 342"/>
                  <a:gd name="T32" fmla="*/ 362 w 396"/>
                  <a:gd name="T33" fmla="*/ 172 h 342"/>
                  <a:gd name="T34" fmla="*/ 362 w 396"/>
                  <a:gd name="T35" fmla="*/ 196 h 342"/>
                  <a:gd name="T36" fmla="*/ 310 w 396"/>
                  <a:gd name="T37" fmla="*/ 234 h 342"/>
                  <a:gd name="T38" fmla="*/ 352 w 396"/>
                  <a:gd name="T39" fmla="*/ 176 h 342"/>
                  <a:gd name="T40" fmla="*/ 326 w 396"/>
                  <a:gd name="T41" fmla="*/ 166 h 342"/>
                  <a:gd name="T42" fmla="*/ 248 w 396"/>
                  <a:gd name="T43" fmla="*/ 208 h 342"/>
                  <a:gd name="T44" fmla="*/ 210 w 396"/>
                  <a:gd name="T45" fmla="*/ 242 h 342"/>
                  <a:gd name="T46" fmla="*/ 214 w 396"/>
                  <a:gd name="T47" fmla="*/ 294 h 342"/>
                  <a:gd name="T48" fmla="*/ 272 w 396"/>
                  <a:gd name="T49" fmla="*/ 332 h 342"/>
                  <a:gd name="T50" fmla="*/ 304 w 396"/>
                  <a:gd name="T51" fmla="*/ 300 h 342"/>
                  <a:gd name="T52" fmla="*/ 396 w 396"/>
                  <a:gd name="T53" fmla="*/ 118 h 342"/>
                  <a:gd name="T54" fmla="*/ 376 w 396"/>
                  <a:gd name="T55" fmla="*/ 96 h 342"/>
                  <a:gd name="T56" fmla="*/ 316 w 396"/>
                  <a:gd name="T57" fmla="*/ 102 h 342"/>
                  <a:gd name="T58" fmla="*/ 310 w 396"/>
                  <a:gd name="T59" fmla="*/ 160 h 342"/>
                  <a:gd name="T60" fmla="*/ 50 w 396"/>
                  <a:gd name="T61" fmla="*/ 154 h 342"/>
                  <a:gd name="T62" fmla="*/ 66 w 396"/>
                  <a:gd name="T63" fmla="*/ 94 h 342"/>
                  <a:gd name="T64" fmla="*/ 44 w 396"/>
                  <a:gd name="T65" fmla="*/ 74 h 342"/>
                  <a:gd name="T66" fmla="*/ 26 w 396"/>
                  <a:gd name="T67" fmla="*/ 88 h 342"/>
                  <a:gd name="T68" fmla="*/ 50 w 396"/>
                  <a:gd name="T69" fmla="*/ 154 h 342"/>
                  <a:gd name="T70" fmla="*/ 6 w 396"/>
                  <a:gd name="T71" fmla="*/ 214 h 342"/>
                  <a:gd name="T72" fmla="*/ 98 w 396"/>
                  <a:gd name="T73" fmla="*/ 306 h 342"/>
                  <a:gd name="T74" fmla="*/ 174 w 396"/>
                  <a:gd name="T75" fmla="*/ 304 h 342"/>
                  <a:gd name="T76" fmla="*/ 190 w 396"/>
                  <a:gd name="T77" fmla="*/ 264 h 342"/>
                  <a:gd name="T78" fmla="*/ 174 w 396"/>
                  <a:gd name="T79" fmla="*/ 224 h 342"/>
                  <a:gd name="T80" fmla="*/ 78 w 396"/>
                  <a:gd name="T81" fmla="*/ 170 h 342"/>
                  <a:gd name="T82" fmla="*/ 48 w 396"/>
                  <a:gd name="T83" fmla="*/ 170 h 342"/>
                  <a:gd name="T84" fmla="*/ 48 w 396"/>
                  <a:gd name="T85" fmla="*/ 198 h 342"/>
                  <a:gd name="T86" fmla="*/ 40 w 396"/>
                  <a:gd name="T87" fmla="*/ 206 h 342"/>
                  <a:gd name="T88" fmla="*/ 32 w 396"/>
                  <a:gd name="T89" fmla="*/ 184 h 342"/>
                  <a:gd name="T90" fmla="*/ 40 w 396"/>
                  <a:gd name="T91" fmla="*/ 160 h 342"/>
                  <a:gd name="T92" fmla="*/ 34 w 396"/>
                  <a:gd name="T93" fmla="*/ 102 h 342"/>
                  <a:gd name="T94" fmla="*/ 6 w 396"/>
                  <a:gd name="T95" fmla="*/ 102 h 342"/>
                  <a:gd name="T96" fmla="*/ 88 w 396"/>
                  <a:gd name="T97" fmla="*/ 162 h 342"/>
                  <a:gd name="T98" fmla="*/ 80 w 396"/>
                  <a:gd name="T99" fmla="*/ 102 h 342"/>
                  <a:gd name="T100" fmla="*/ 86 w 396"/>
                  <a:gd name="T101" fmla="*/ 16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6" h="342">
                    <a:moveTo>
                      <a:pt x="300" y="56"/>
                    </a:moveTo>
                    <a:lnTo>
                      <a:pt x="300" y="56"/>
                    </a:lnTo>
                    <a:lnTo>
                      <a:pt x="298" y="64"/>
                    </a:lnTo>
                    <a:lnTo>
                      <a:pt x="296" y="72"/>
                    </a:lnTo>
                    <a:lnTo>
                      <a:pt x="294" y="80"/>
                    </a:lnTo>
                    <a:lnTo>
                      <a:pt x="288" y="88"/>
                    </a:lnTo>
                    <a:lnTo>
                      <a:pt x="288" y="88"/>
                    </a:lnTo>
                    <a:lnTo>
                      <a:pt x="288" y="90"/>
                    </a:lnTo>
                    <a:lnTo>
                      <a:pt x="206" y="196"/>
                    </a:lnTo>
                    <a:lnTo>
                      <a:pt x="206" y="196"/>
                    </a:lnTo>
                    <a:lnTo>
                      <a:pt x="202" y="198"/>
                    </a:lnTo>
                    <a:lnTo>
                      <a:pt x="198" y="200"/>
                    </a:lnTo>
                    <a:lnTo>
                      <a:pt x="198" y="200"/>
                    </a:lnTo>
                    <a:lnTo>
                      <a:pt x="194" y="198"/>
                    </a:lnTo>
                    <a:lnTo>
                      <a:pt x="190" y="1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88"/>
                    </a:lnTo>
                    <a:lnTo>
                      <a:pt x="108" y="88"/>
                    </a:lnTo>
                    <a:lnTo>
                      <a:pt x="102" y="80"/>
                    </a:lnTo>
                    <a:lnTo>
                      <a:pt x="100" y="72"/>
                    </a:lnTo>
                    <a:lnTo>
                      <a:pt x="98" y="6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8" y="44"/>
                    </a:lnTo>
                    <a:lnTo>
                      <a:pt x="102" y="34"/>
                    </a:lnTo>
                    <a:lnTo>
                      <a:pt x="106" y="24"/>
                    </a:lnTo>
                    <a:lnTo>
                      <a:pt x="114" y="16"/>
                    </a:lnTo>
                    <a:lnTo>
                      <a:pt x="122" y="10"/>
                    </a:lnTo>
                    <a:lnTo>
                      <a:pt x="130" y="4"/>
                    </a:lnTo>
                    <a:lnTo>
                      <a:pt x="142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6" y="2"/>
                    </a:lnTo>
                    <a:lnTo>
                      <a:pt x="178" y="6"/>
                    </a:lnTo>
                    <a:lnTo>
                      <a:pt x="190" y="14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206" y="14"/>
                    </a:lnTo>
                    <a:lnTo>
                      <a:pt x="218" y="6"/>
                    </a:lnTo>
                    <a:lnTo>
                      <a:pt x="230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54" y="2"/>
                    </a:lnTo>
                    <a:lnTo>
                      <a:pt x="266" y="4"/>
                    </a:lnTo>
                    <a:lnTo>
                      <a:pt x="274" y="10"/>
                    </a:lnTo>
                    <a:lnTo>
                      <a:pt x="282" y="16"/>
                    </a:lnTo>
                    <a:lnTo>
                      <a:pt x="290" y="24"/>
                    </a:lnTo>
                    <a:lnTo>
                      <a:pt x="294" y="34"/>
                    </a:lnTo>
                    <a:lnTo>
                      <a:pt x="298" y="44"/>
                    </a:lnTo>
                    <a:lnTo>
                      <a:pt x="300" y="56"/>
                    </a:lnTo>
                    <a:lnTo>
                      <a:pt x="300" y="56"/>
                    </a:lnTo>
                    <a:close/>
                    <a:moveTo>
                      <a:pt x="346" y="118"/>
                    </a:moveTo>
                    <a:lnTo>
                      <a:pt x="346" y="118"/>
                    </a:lnTo>
                    <a:lnTo>
                      <a:pt x="348" y="106"/>
                    </a:lnTo>
                    <a:lnTo>
                      <a:pt x="352" y="98"/>
                    </a:lnTo>
                    <a:lnTo>
                      <a:pt x="360" y="90"/>
                    </a:lnTo>
                    <a:lnTo>
                      <a:pt x="370" y="88"/>
                    </a:lnTo>
                    <a:lnTo>
                      <a:pt x="370" y="88"/>
                    </a:lnTo>
                    <a:lnTo>
                      <a:pt x="368" y="82"/>
                    </a:lnTo>
                    <a:lnTo>
                      <a:pt x="364" y="78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52" y="74"/>
                    </a:lnTo>
                    <a:lnTo>
                      <a:pt x="344" y="76"/>
                    </a:lnTo>
                    <a:lnTo>
                      <a:pt x="336" y="80"/>
                    </a:lnTo>
                    <a:lnTo>
                      <a:pt x="332" y="86"/>
                    </a:lnTo>
                    <a:lnTo>
                      <a:pt x="330" y="94"/>
                    </a:lnTo>
                    <a:lnTo>
                      <a:pt x="330" y="152"/>
                    </a:lnTo>
                    <a:lnTo>
                      <a:pt x="330" y="152"/>
                    </a:lnTo>
                    <a:lnTo>
                      <a:pt x="338" y="152"/>
                    </a:lnTo>
                    <a:lnTo>
                      <a:pt x="346" y="154"/>
                    </a:lnTo>
                    <a:lnTo>
                      <a:pt x="346" y="118"/>
                    </a:lnTo>
                    <a:close/>
                    <a:moveTo>
                      <a:pt x="376" y="96"/>
                    </a:moveTo>
                    <a:lnTo>
                      <a:pt x="376" y="96"/>
                    </a:lnTo>
                    <a:lnTo>
                      <a:pt x="368" y="98"/>
                    </a:lnTo>
                    <a:lnTo>
                      <a:pt x="362" y="102"/>
                    </a:lnTo>
                    <a:lnTo>
                      <a:pt x="356" y="110"/>
                    </a:lnTo>
                    <a:lnTo>
                      <a:pt x="356" y="118"/>
                    </a:lnTo>
                    <a:lnTo>
                      <a:pt x="356" y="160"/>
                    </a:lnTo>
                    <a:lnTo>
                      <a:pt x="356" y="160"/>
                    </a:lnTo>
                    <a:lnTo>
                      <a:pt x="356" y="160"/>
                    </a:lnTo>
                    <a:lnTo>
                      <a:pt x="356" y="160"/>
                    </a:lnTo>
                    <a:lnTo>
                      <a:pt x="360" y="166"/>
                    </a:lnTo>
                    <a:lnTo>
                      <a:pt x="362" y="172"/>
                    </a:lnTo>
                    <a:lnTo>
                      <a:pt x="364" y="178"/>
                    </a:lnTo>
                    <a:lnTo>
                      <a:pt x="364" y="184"/>
                    </a:lnTo>
                    <a:lnTo>
                      <a:pt x="364" y="184"/>
                    </a:lnTo>
                    <a:lnTo>
                      <a:pt x="364" y="190"/>
                    </a:lnTo>
                    <a:lnTo>
                      <a:pt x="362" y="196"/>
                    </a:lnTo>
                    <a:lnTo>
                      <a:pt x="360" y="202"/>
                    </a:lnTo>
                    <a:lnTo>
                      <a:pt x="356" y="206"/>
                    </a:lnTo>
                    <a:lnTo>
                      <a:pt x="316" y="246"/>
                    </a:lnTo>
                    <a:lnTo>
                      <a:pt x="316" y="246"/>
                    </a:lnTo>
                    <a:lnTo>
                      <a:pt x="310" y="234"/>
                    </a:lnTo>
                    <a:lnTo>
                      <a:pt x="348" y="198"/>
                    </a:lnTo>
                    <a:lnTo>
                      <a:pt x="348" y="198"/>
                    </a:lnTo>
                    <a:lnTo>
                      <a:pt x="352" y="192"/>
                    </a:lnTo>
                    <a:lnTo>
                      <a:pt x="352" y="184"/>
                    </a:lnTo>
                    <a:lnTo>
                      <a:pt x="352" y="176"/>
                    </a:lnTo>
                    <a:lnTo>
                      <a:pt x="348" y="170"/>
                    </a:lnTo>
                    <a:lnTo>
                      <a:pt x="348" y="170"/>
                    </a:lnTo>
                    <a:lnTo>
                      <a:pt x="340" y="166"/>
                    </a:lnTo>
                    <a:lnTo>
                      <a:pt x="332" y="164"/>
                    </a:lnTo>
                    <a:lnTo>
                      <a:pt x="326" y="166"/>
                    </a:lnTo>
                    <a:lnTo>
                      <a:pt x="318" y="170"/>
                    </a:lnTo>
                    <a:lnTo>
                      <a:pt x="278" y="210"/>
                    </a:lnTo>
                    <a:lnTo>
                      <a:pt x="278" y="210"/>
                    </a:lnTo>
                    <a:lnTo>
                      <a:pt x="264" y="208"/>
                    </a:lnTo>
                    <a:lnTo>
                      <a:pt x="248" y="208"/>
                    </a:lnTo>
                    <a:lnTo>
                      <a:pt x="234" y="214"/>
                    </a:lnTo>
                    <a:lnTo>
                      <a:pt x="222" y="224"/>
                    </a:lnTo>
                    <a:lnTo>
                      <a:pt x="222" y="224"/>
                    </a:lnTo>
                    <a:lnTo>
                      <a:pt x="214" y="232"/>
                    </a:lnTo>
                    <a:lnTo>
                      <a:pt x="210" y="242"/>
                    </a:lnTo>
                    <a:lnTo>
                      <a:pt x="206" y="252"/>
                    </a:lnTo>
                    <a:lnTo>
                      <a:pt x="206" y="264"/>
                    </a:lnTo>
                    <a:lnTo>
                      <a:pt x="206" y="274"/>
                    </a:lnTo>
                    <a:lnTo>
                      <a:pt x="210" y="284"/>
                    </a:lnTo>
                    <a:lnTo>
                      <a:pt x="214" y="294"/>
                    </a:lnTo>
                    <a:lnTo>
                      <a:pt x="222" y="304"/>
                    </a:lnTo>
                    <a:lnTo>
                      <a:pt x="222" y="304"/>
                    </a:lnTo>
                    <a:lnTo>
                      <a:pt x="262" y="342"/>
                    </a:lnTo>
                    <a:lnTo>
                      <a:pt x="272" y="332"/>
                    </a:lnTo>
                    <a:lnTo>
                      <a:pt x="272" y="332"/>
                    </a:lnTo>
                    <a:lnTo>
                      <a:pt x="298" y="306"/>
                    </a:lnTo>
                    <a:lnTo>
                      <a:pt x="298" y="306"/>
                    </a:lnTo>
                    <a:lnTo>
                      <a:pt x="302" y="304"/>
                    </a:lnTo>
                    <a:lnTo>
                      <a:pt x="302" y="304"/>
                    </a:lnTo>
                    <a:lnTo>
                      <a:pt x="304" y="300"/>
                    </a:lnTo>
                    <a:lnTo>
                      <a:pt x="390" y="214"/>
                    </a:lnTo>
                    <a:lnTo>
                      <a:pt x="390" y="214"/>
                    </a:lnTo>
                    <a:lnTo>
                      <a:pt x="394" y="208"/>
                    </a:lnTo>
                    <a:lnTo>
                      <a:pt x="396" y="200"/>
                    </a:lnTo>
                    <a:lnTo>
                      <a:pt x="396" y="118"/>
                    </a:lnTo>
                    <a:lnTo>
                      <a:pt x="396" y="118"/>
                    </a:lnTo>
                    <a:lnTo>
                      <a:pt x="394" y="110"/>
                    </a:lnTo>
                    <a:lnTo>
                      <a:pt x="390" y="102"/>
                    </a:lnTo>
                    <a:lnTo>
                      <a:pt x="384" y="98"/>
                    </a:lnTo>
                    <a:lnTo>
                      <a:pt x="376" y="96"/>
                    </a:lnTo>
                    <a:lnTo>
                      <a:pt x="376" y="96"/>
                    </a:lnTo>
                    <a:close/>
                    <a:moveTo>
                      <a:pt x="320" y="154"/>
                    </a:moveTo>
                    <a:lnTo>
                      <a:pt x="320" y="98"/>
                    </a:lnTo>
                    <a:lnTo>
                      <a:pt x="320" y="98"/>
                    </a:lnTo>
                    <a:lnTo>
                      <a:pt x="316" y="102"/>
                    </a:lnTo>
                    <a:lnTo>
                      <a:pt x="312" y="106"/>
                    </a:lnTo>
                    <a:lnTo>
                      <a:pt x="310" y="112"/>
                    </a:lnTo>
                    <a:lnTo>
                      <a:pt x="308" y="118"/>
                    </a:lnTo>
                    <a:lnTo>
                      <a:pt x="308" y="162"/>
                    </a:lnTo>
                    <a:lnTo>
                      <a:pt x="310" y="160"/>
                    </a:lnTo>
                    <a:lnTo>
                      <a:pt x="310" y="160"/>
                    </a:lnTo>
                    <a:lnTo>
                      <a:pt x="316" y="156"/>
                    </a:lnTo>
                    <a:lnTo>
                      <a:pt x="320" y="154"/>
                    </a:lnTo>
                    <a:lnTo>
                      <a:pt x="320" y="154"/>
                    </a:lnTo>
                    <a:close/>
                    <a:moveTo>
                      <a:pt x="50" y="154"/>
                    </a:moveTo>
                    <a:lnTo>
                      <a:pt x="50" y="154"/>
                    </a:lnTo>
                    <a:lnTo>
                      <a:pt x="58" y="152"/>
                    </a:lnTo>
                    <a:lnTo>
                      <a:pt x="66" y="152"/>
                    </a:lnTo>
                    <a:lnTo>
                      <a:pt x="66" y="94"/>
                    </a:lnTo>
                    <a:lnTo>
                      <a:pt x="66" y="94"/>
                    </a:lnTo>
                    <a:lnTo>
                      <a:pt x="64" y="86"/>
                    </a:lnTo>
                    <a:lnTo>
                      <a:pt x="60" y="80"/>
                    </a:lnTo>
                    <a:lnTo>
                      <a:pt x="52" y="76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38" y="74"/>
                    </a:lnTo>
                    <a:lnTo>
                      <a:pt x="32" y="78"/>
                    </a:lnTo>
                    <a:lnTo>
                      <a:pt x="28" y="82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36" y="90"/>
                    </a:lnTo>
                    <a:lnTo>
                      <a:pt x="44" y="98"/>
                    </a:lnTo>
                    <a:lnTo>
                      <a:pt x="48" y="106"/>
                    </a:lnTo>
                    <a:lnTo>
                      <a:pt x="50" y="118"/>
                    </a:lnTo>
                    <a:lnTo>
                      <a:pt x="50" y="154"/>
                    </a:lnTo>
                    <a:close/>
                    <a:moveTo>
                      <a:pt x="0" y="118"/>
                    </a:moveTo>
                    <a:lnTo>
                      <a:pt x="0" y="200"/>
                    </a:lnTo>
                    <a:lnTo>
                      <a:pt x="0" y="200"/>
                    </a:lnTo>
                    <a:lnTo>
                      <a:pt x="2" y="208"/>
                    </a:lnTo>
                    <a:lnTo>
                      <a:pt x="6" y="214"/>
                    </a:lnTo>
                    <a:lnTo>
                      <a:pt x="92" y="300"/>
                    </a:lnTo>
                    <a:lnTo>
                      <a:pt x="92" y="300"/>
                    </a:lnTo>
                    <a:lnTo>
                      <a:pt x="94" y="304"/>
                    </a:lnTo>
                    <a:lnTo>
                      <a:pt x="94" y="304"/>
                    </a:lnTo>
                    <a:lnTo>
                      <a:pt x="98" y="306"/>
                    </a:lnTo>
                    <a:lnTo>
                      <a:pt x="124" y="332"/>
                    </a:lnTo>
                    <a:lnTo>
                      <a:pt x="124" y="332"/>
                    </a:lnTo>
                    <a:lnTo>
                      <a:pt x="134" y="342"/>
                    </a:lnTo>
                    <a:lnTo>
                      <a:pt x="174" y="304"/>
                    </a:lnTo>
                    <a:lnTo>
                      <a:pt x="174" y="304"/>
                    </a:lnTo>
                    <a:lnTo>
                      <a:pt x="174" y="304"/>
                    </a:lnTo>
                    <a:lnTo>
                      <a:pt x="182" y="294"/>
                    </a:lnTo>
                    <a:lnTo>
                      <a:pt x="186" y="284"/>
                    </a:lnTo>
                    <a:lnTo>
                      <a:pt x="190" y="274"/>
                    </a:lnTo>
                    <a:lnTo>
                      <a:pt x="190" y="264"/>
                    </a:lnTo>
                    <a:lnTo>
                      <a:pt x="190" y="252"/>
                    </a:lnTo>
                    <a:lnTo>
                      <a:pt x="186" y="242"/>
                    </a:lnTo>
                    <a:lnTo>
                      <a:pt x="182" y="232"/>
                    </a:lnTo>
                    <a:lnTo>
                      <a:pt x="174" y="224"/>
                    </a:lnTo>
                    <a:lnTo>
                      <a:pt x="174" y="224"/>
                    </a:lnTo>
                    <a:lnTo>
                      <a:pt x="162" y="214"/>
                    </a:lnTo>
                    <a:lnTo>
                      <a:pt x="148" y="208"/>
                    </a:lnTo>
                    <a:lnTo>
                      <a:pt x="132" y="208"/>
                    </a:lnTo>
                    <a:lnTo>
                      <a:pt x="118" y="210"/>
                    </a:lnTo>
                    <a:lnTo>
                      <a:pt x="78" y="170"/>
                    </a:lnTo>
                    <a:lnTo>
                      <a:pt x="78" y="170"/>
                    </a:lnTo>
                    <a:lnTo>
                      <a:pt x="70" y="166"/>
                    </a:lnTo>
                    <a:lnTo>
                      <a:pt x="64" y="164"/>
                    </a:lnTo>
                    <a:lnTo>
                      <a:pt x="56" y="166"/>
                    </a:lnTo>
                    <a:lnTo>
                      <a:pt x="48" y="170"/>
                    </a:lnTo>
                    <a:lnTo>
                      <a:pt x="48" y="170"/>
                    </a:lnTo>
                    <a:lnTo>
                      <a:pt x="44" y="176"/>
                    </a:lnTo>
                    <a:lnTo>
                      <a:pt x="44" y="184"/>
                    </a:lnTo>
                    <a:lnTo>
                      <a:pt x="44" y="192"/>
                    </a:lnTo>
                    <a:lnTo>
                      <a:pt x="48" y="198"/>
                    </a:lnTo>
                    <a:lnTo>
                      <a:pt x="86" y="234"/>
                    </a:lnTo>
                    <a:lnTo>
                      <a:pt x="86" y="234"/>
                    </a:lnTo>
                    <a:lnTo>
                      <a:pt x="80" y="246"/>
                    </a:lnTo>
                    <a:lnTo>
                      <a:pt x="40" y="206"/>
                    </a:lnTo>
                    <a:lnTo>
                      <a:pt x="40" y="206"/>
                    </a:lnTo>
                    <a:lnTo>
                      <a:pt x="36" y="202"/>
                    </a:lnTo>
                    <a:lnTo>
                      <a:pt x="34" y="196"/>
                    </a:lnTo>
                    <a:lnTo>
                      <a:pt x="32" y="190"/>
                    </a:lnTo>
                    <a:lnTo>
                      <a:pt x="32" y="184"/>
                    </a:lnTo>
                    <a:lnTo>
                      <a:pt x="32" y="184"/>
                    </a:lnTo>
                    <a:lnTo>
                      <a:pt x="32" y="178"/>
                    </a:lnTo>
                    <a:lnTo>
                      <a:pt x="34" y="172"/>
                    </a:lnTo>
                    <a:lnTo>
                      <a:pt x="36" y="166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40" y="110"/>
                    </a:lnTo>
                    <a:lnTo>
                      <a:pt x="34" y="102"/>
                    </a:lnTo>
                    <a:lnTo>
                      <a:pt x="28" y="98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12" y="98"/>
                    </a:lnTo>
                    <a:lnTo>
                      <a:pt x="6" y="102"/>
                    </a:lnTo>
                    <a:lnTo>
                      <a:pt x="2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  <a:moveTo>
                      <a:pt x="86" y="160"/>
                    </a:moveTo>
                    <a:lnTo>
                      <a:pt x="88" y="162"/>
                    </a:lnTo>
                    <a:lnTo>
                      <a:pt x="88" y="118"/>
                    </a:lnTo>
                    <a:lnTo>
                      <a:pt x="88" y="118"/>
                    </a:lnTo>
                    <a:lnTo>
                      <a:pt x="86" y="112"/>
                    </a:lnTo>
                    <a:lnTo>
                      <a:pt x="84" y="106"/>
                    </a:lnTo>
                    <a:lnTo>
                      <a:pt x="80" y="102"/>
                    </a:lnTo>
                    <a:lnTo>
                      <a:pt x="76" y="98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0" y="156"/>
                    </a:lnTo>
                    <a:lnTo>
                      <a:pt x="86" y="160"/>
                    </a:lnTo>
                    <a:lnTo>
                      <a:pt x="86" y="160"/>
                    </a:lnTo>
                    <a:close/>
                  </a:path>
                </a:pathLst>
              </a:custGeom>
              <a:solidFill>
                <a:srgbClr val="A32020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18824">
                  <a:defRPr/>
                </a:pPr>
                <a:endParaRPr lang="en-GB" sz="1400" kern="0">
                  <a:solidFill>
                    <a:srgbClr val="000000"/>
                  </a:solidFill>
                  <a:latin typeface="Georgia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120031" y="5977367"/>
                <a:ext cx="261661" cy="314455"/>
              </a:xfrm>
              <a:prstGeom prst="ellipse">
                <a:avLst/>
              </a:prstGeom>
              <a:solidFill>
                <a:srgbClr val="FFFFFF"/>
              </a:solidFill>
              <a:ln w="25400">
                <a:noFill/>
              </a:ln>
            </p:spPr>
            <p:txBody>
              <a:bodyPr anchor="ctr"/>
              <a:lstStyle/>
              <a:p>
                <a:pPr algn="ctr" defTabSz="1018824">
                  <a:defRPr/>
                </a:pPr>
                <a:endParaRPr lang="en-GB" sz="1400" kern="0" dirty="0">
                  <a:solidFill>
                    <a:srgbClr val="000000"/>
                  </a:solidFill>
                  <a:latin typeface="Georgia"/>
                </a:endParaRPr>
              </a:p>
            </p:txBody>
          </p:sp>
          <p:sp>
            <p:nvSpPr>
              <p:cNvPr id="55" name="Freeform 4968"/>
              <p:cNvSpPr>
                <a:spLocks noEditPoints="1"/>
              </p:cNvSpPr>
              <p:nvPr/>
            </p:nvSpPr>
            <p:spPr bwMode="auto">
              <a:xfrm>
                <a:off x="3124968" y="6003318"/>
                <a:ext cx="248495" cy="251869"/>
              </a:xfrm>
              <a:custGeom>
                <a:avLst/>
                <a:gdLst>
                  <a:gd name="T0" fmla="*/ 354 w 396"/>
                  <a:gd name="T1" fmla="*/ 78 h 400"/>
                  <a:gd name="T2" fmla="*/ 198 w 396"/>
                  <a:gd name="T3" fmla="*/ 0 h 400"/>
                  <a:gd name="T4" fmla="*/ 130 w 396"/>
                  <a:gd name="T5" fmla="*/ 14 h 400"/>
                  <a:gd name="T6" fmla="*/ 38 w 396"/>
                  <a:gd name="T7" fmla="*/ 82 h 400"/>
                  <a:gd name="T8" fmla="*/ 0 w 396"/>
                  <a:gd name="T9" fmla="*/ 190 h 400"/>
                  <a:gd name="T10" fmla="*/ 18 w 396"/>
                  <a:gd name="T11" fmla="*/ 282 h 400"/>
                  <a:gd name="T12" fmla="*/ 110 w 396"/>
                  <a:gd name="T13" fmla="*/ 378 h 400"/>
                  <a:gd name="T14" fmla="*/ 232 w 396"/>
                  <a:gd name="T15" fmla="*/ 396 h 400"/>
                  <a:gd name="T16" fmla="*/ 318 w 396"/>
                  <a:gd name="T17" fmla="*/ 358 h 400"/>
                  <a:gd name="T18" fmla="*/ 386 w 396"/>
                  <a:gd name="T19" fmla="*/ 266 h 400"/>
                  <a:gd name="T20" fmla="*/ 390 w 396"/>
                  <a:gd name="T21" fmla="*/ 152 h 400"/>
                  <a:gd name="T22" fmla="*/ 360 w 396"/>
                  <a:gd name="T23" fmla="*/ 232 h 400"/>
                  <a:gd name="T24" fmla="*/ 322 w 396"/>
                  <a:gd name="T25" fmla="*/ 174 h 400"/>
                  <a:gd name="T26" fmla="*/ 354 w 396"/>
                  <a:gd name="T27" fmla="*/ 120 h 400"/>
                  <a:gd name="T28" fmla="*/ 372 w 396"/>
                  <a:gd name="T29" fmla="*/ 198 h 400"/>
                  <a:gd name="T30" fmla="*/ 326 w 396"/>
                  <a:gd name="T31" fmla="*/ 122 h 400"/>
                  <a:gd name="T32" fmla="*/ 248 w 396"/>
                  <a:gd name="T33" fmla="*/ 110 h 400"/>
                  <a:gd name="T34" fmla="*/ 248 w 396"/>
                  <a:gd name="T35" fmla="*/ 42 h 400"/>
                  <a:gd name="T36" fmla="*/ 318 w 396"/>
                  <a:gd name="T37" fmla="*/ 74 h 400"/>
                  <a:gd name="T38" fmla="*/ 24 w 396"/>
                  <a:gd name="T39" fmla="*/ 180 h 400"/>
                  <a:gd name="T40" fmla="*/ 58 w 396"/>
                  <a:gd name="T41" fmla="*/ 94 h 400"/>
                  <a:gd name="T42" fmla="*/ 88 w 396"/>
                  <a:gd name="T43" fmla="*/ 158 h 400"/>
                  <a:gd name="T44" fmla="*/ 66 w 396"/>
                  <a:gd name="T45" fmla="*/ 234 h 400"/>
                  <a:gd name="T46" fmla="*/ 28 w 396"/>
                  <a:gd name="T47" fmla="*/ 190 h 400"/>
                  <a:gd name="T48" fmla="*/ 176 w 396"/>
                  <a:gd name="T49" fmla="*/ 58 h 400"/>
                  <a:gd name="T50" fmla="*/ 230 w 396"/>
                  <a:gd name="T51" fmla="*/ 44 h 400"/>
                  <a:gd name="T52" fmla="*/ 240 w 396"/>
                  <a:gd name="T53" fmla="*/ 92 h 400"/>
                  <a:gd name="T54" fmla="*/ 186 w 396"/>
                  <a:gd name="T55" fmla="*/ 28 h 400"/>
                  <a:gd name="T56" fmla="*/ 162 w 396"/>
                  <a:gd name="T57" fmla="*/ 28 h 400"/>
                  <a:gd name="T58" fmla="*/ 118 w 396"/>
                  <a:gd name="T59" fmla="*/ 62 h 400"/>
                  <a:gd name="T60" fmla="*/ 130 w 396"/>
                  <a:gd name="T61" fmla="*/ 38 h 400"/>
                  <a:gd name="T62" fmla="*/ 124 w 396"/>
                  <a:gd name="T63" fmla="*/ 78 h 400"/>
                  <a:gd name="T64" fmla="*/ 96 w 396"/>
                  <a:gd name="T65" fmla="*/ 144 h 400"/>
                  <a:gd name="T66" fmla="*/ 74 w 396"/>
                  <a:gd name="T67" fmla="*/ 100 h 400"/>
                  <a:gd name="T68" fmla="*/ 170 w 396"/>
                  <a:gd name="T69" fmla="*/ 148 h 400"/>
                  <a:gd name="T70" fmla="*/ 136 w 396"/>
                  <a:gd name="T71" fmla="*/ 122 h 400"/>
                  <a:gd name="T72" fmla="*/ 226 w 396"/>
                  <a:gd name="T73" fmla="*/ 116 h 400"/>
                  <a:gd name="T74" fmla="*/ 166 w 396"/>
                  <a:gd name="T75" fmla="*/ 88 h 400"/>
                  <a:gd name="T76" fmla="*/ 176 w 396"/>
                  <a:gd name="T77" fmla="*/ 164 h 400"/>
                  <a:gd name="T78" fmla="*/ 140 w 396"/>
                  <a:gd name="T79" fmla="*/ 252 h 400"/>
                  <a:gd name="T80" fmla="*/ 108 w 396"/>
                  <a:gd name="T81" fmla="*/ 208 h 400"/>
                  <a:gd name="T82" fmla="*/ 218 w 396"/>
                  <a:gd name="T83" fmla="*/ 144 h 400"/>
                  <a:gd name="T84" fmla="*/ 302 w 396"/>
                  <a:gd name="T85" fmla="*/ 176 h 400"/>
                  <a:gd name="T86" fmla="*/ 86 w 396"/>
                  <a:gd name="T87" fmla="*/ 260 h 400"/>
                  <a:gd name="T88" fmla="*/ 94 w 396"/>
                  <a:gd name="T89" fmla="*/ 328 h 400"/>
                  <a:gd name="T90" fmla="*/ 40 w 396"/>
                  <a:gd name="T91" fmla="*/ 274 h 400"/>
                  <a:gd name="T92" fmla="*/ 36 w 396"/>
                  <a:gd name="T93" fmla="*/ 232 h 400"/>
                  <a:gd name="T94" fmla="*/ 112 w 396"/>
                  <a:gd name="T95" fmla="*/ 332 h 400"/>
                  <a:gd name="T96" fmla="*/ 120 w 396"/>
                  <a:gd name="T97" fmla="*/ 266 h 400"/>
                  <a:gd name="T98" fmla="*/ 192 w 396"/>
                  <a:gd name="T99" fmla="*/ 260 h 400"/>
                  <a:gd name="T100" fmla="*/ 142 w 396"/>
                  <a:gd name="T101" fmla="*/ 338 h 400"/>
                  <a:gd name="T102" fmla="*/ 224 w 396"/>
                  <a:gd name="T103" fmla="*/ 250 h 400"/>
                  <a:gd name="T104" fmla="*/ 324 w 396"/>
                  <a:gd name="T105" fmla="*/ 202 h 400"/>
                  <a:gd name="T106" fmla="*/ 350 w 396"/>
                  <a:gd name="T107" fmla="*/ 248 h 400"/>
                  <a:gd name="T108" fmla="*/ 128 w 396"/>
                  <a:gd name="T109" fmla="*/ 360 h 400"/>
                  <a:gd name="T110" fmla="*/ 160 w 396"/>
                  <a:gd name="T111" fmla="*/ 356 h 400"/>
                  <a:gd name="T112" fmla="*/ 250 w 396"/>
                  <a:gd name="T113" fmla="*/ 366 h 400"/>
                  <a:gd name="T114" fmla="*/ 144 w 396"/>
                  <a:gd name="T115" fmla="*/ 366 h 400"/>
                  <a:gd name="T116" fmla="*/ 284 w 396"/>
                  <a:gd name="T117" fmla="*/ 322 h 400"/>
                  <a:gd name="T118" fmla="*/ 354 w 396"/>
                  <a:gd name="T119" fmla="*/ 278 h 400"/>
                  <a:gd name="T120" fmla="*/ 294 w 396"/>
                  <a:gd name="T121" fmla="*/ 34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6" h="400">
                    <a:moveTo>
                      <a:pt x="384" y="132"/>
                    </a:moveTo>
                    <a:lnTo>
                      <a:pt x="384" y="132"/>
                    </a:lnTo>
                    <a:lnTo>
                      <a:pt x="378" y="118"/>
                    </a:lnTo>
                    <a:lnTo>
                      <a:pt x="372" y="104"/>
                    </a:lnTo>
                    <a:lnTo>
                      <a:pt x="364" y="90"/>
                    </a:lnTo>
                    <a:lnTo>
                      <a:pt x="354" y="78"/>
                    </a:lnTo>
                    <a:lnTo>
                      <a:pt x="334" y="54"/>
                    </a:lnTo>
                    <a:lnTo>
                      <a:pt x="310" y="36"/>
                    </a:lnTo>
                    <a:lnTo>
                      <a:pt x="286" y="22"/>
                    </a:lnTo>
                    <a:lnTo>
                      <a:pt x="258" y="10"/>
                    </a:lnTo>
                    <a:lnTo>
                      <a:pt x="228" y="4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80" y="2"/>
                    </a:lnTo>
                    <a:lnTo>
                      <a:pt x="164" y="4"/>
                    </a:lnTo>
                    <a:lnTo>
                      <a:pt x="146" y="8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12" y="20"/>
                    </a:lnTo>
                    <a:lnTo>
                      <a:pt x="94" y="30"/>
                    </a:lnTo>
                    <a:lnTo>
                      <a:pt x="78" y="42"/>
                    </a:lnTo>
                    <a:lnTo>
                      <a:pt x="62" y="54"/>
                    </a:lnTo>
                    <a:lnTo>
                      <a:pt x="50" y="68"/>
                    </a:lnTo>
                    <a:lnTo>
                      <a:pt x="38" y="82"/>
                    </a:lnTo>
                    <a:lnTo>
                      <a:pt x="26" y="98"/>
                    </a:lnTo>
                    <a:lnTo>
                      <a:pt x="18" y="116"/>
                    </a:lnTo>
                    <a:lnTo>
                      <a:pt x="10" y="134"/>
                    </a:lnTo>
                    <a:lnTo>
                      <a:pt x="4" y="152"/>
                    </a:lnTo>
                    <a:lnTo>
                      <a:pt x="2" y="170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2" y="228"/>
                    </a:lnTo>
                    <a:lnTo>
                      <a:pt x="6" y="248"/>
                    </a:lnTo>
                    <a:lnTo>
                      <a:pt x="12" y="268"/>
                    </a:lnTo>
                    <a:lnTo>
                      <a:pt x="12" y="268"/>
                    </a:lnTo>
                    <a:lnTo>
                      <a:pt x="18" y="282"/>
                    </a:lnTo>
                    <a:lnTo>
                      <a:pt x="24" y="296"/>
                    </a:lnTo>
                    <a:lnTo>
                      <a:pt x="32" y="310"/>
                    </a:lnTo>
                    <a:lnTo>
                      <a:pt x="42" y="322"/>
                    </a:lnTo>
                    <a:lnTo>
                      <a:pt x="62" y="344"/>
                    </a:lnTo>
                    <a:lnTo>
                      <a:pt x="86" y="364"/>
                    </a:lnTo>
                    <a:lnTo>
                      <a:pt x="110" y="378"/>
                    </a:lnTo>
                    <a:lnTo>
                      <a:pt x="138" y="390"/>
                    </a:lnTo>
                    <a:lnTo>
                      <a:pt x="168" y="396"/>
                    </a:lnTo>
                    <a:lnTo>
                      <a:pt x="198" y="400"/>
                    </a:lnTo>
                    <a:lnTo>
                      <a:pt x="198" y="400"/>
                    </a:lnTo>
                    <a:lnTo>
                      <a:pt x="216" y="398"/>
                    </a:lnTo>
                    <a:lnTo>
                      <a:pt x="232" y="396"/>
                    </a:lnTo>
                    <a:lnTo>
                      <a:pt x="250" y="392"/>
                    </a:lnTo>
                    <a:lnTo>
                      <a:pt x="266" y="386"/>
                    </a:lnTo>
                    <a:lnTo>
                      <a:pt x="266" y="386"/>
                    </a:lnTo>
                    <a:lnTo>
                      <a:pt x="284" y="380"/>
                    </a:lnTo>
                    <a:lnTo>
                      <a:pt x="302" y="370"/>
                    </a:lnTo>
                    <a:lnTo>
                      <a:pt x="318" y="358"/>
                    </a:lnTo>
                    <a:lnTo>
                      <a:pt x="334" y="346"/>
                    </a:lnTo>
                    <a:lnTo>
                      <a:pt x="346" y="332"/>
                    </a:lnTo>
                    <a:lnTo>
                      <a:pt x="358" y="316"/>
                    </a:lnTo>
                    <a:lnTo>
                      <a:pt x="370" y="300"/>
                    </a:lnTo>
                    <a:lnTo>
                      <a:pt x="378" y="284"/>
                    </a:lnTo>
                    <a:lnTo>
                      <a:pt x="386" y="266"/>
                    </a:lnTo>
                    <a:lnTo>
                      <a:pt x="392" y="248"/>
                    </a:lnTo>
                    <a:lnTo>
                      <a:pt x="394" y="230"/>
                    </a:lnTo>
                    <a:lnTo>
                      <a:pt x="396" y="210"/>
                    </a:lnTo>
                    <a:lnTo>
                      <a:pt x="396" y="190"/>
                    </a:lnTo>
                    <a:lnTo>
                      <a:pt x="394" y="170"/>
                    </a:lnTo>
                    <a:lnTo>
                      <a:pt x="390" y="152"/>
                    </a:lnTo>
                    <a:lnTo>
                      <a:pt x="384" y="132"/>
                    </a:lnTo>
                    <a:lnTo>
                      <a:pt x="384" y="132"/>
                    </a:lnTo>
                    <a:close/>
                    <a:moveTo>
                      <a:pt x="372" y="198"/>
                    </a:moveTo>
                    <a:lnTo>
                      <a:pt x="372" y="198"/>
                    </a:lnTo>
                    <a:lnTo>
                      <a:pt x="368" y="214"/>
                    </a:lnTo>
                    <a:lnTo>
                      <a:pt x="360" y="232"/>
                    </a:lnTo>
                    <a:lnTo>
                      <a:pt x="360" y="232"/>
                    </a:lnTo>
                    <a:lnTo>
                      <a:pt x="352" y="216"/>
                    </a:lnTo>
                    <a:lnTo>
                      <a:pt x="344" y="202"/>
                    </a:lnTo>
                    <a:lnTo>
                      <a:pt x="334" y="188"/>
                    </a:lnTo>
                    <a:lnTo>
                      <a:pt x="322" y="174"/>
                    </a:lnTo>
                    <a:lnTo>
                      <a:pt x="322" y="174"/>
                    </a:lnTo>
                    <a:lnTo>
                      <a:pt x="332" y="156"/>
                    </a:lnTo>
                    <a:lnTo>
                      <a:pt x="338" y="138"/>
                    </a:lnTo>
                    <a:lnTo>
                      <a:pt x="342" y="120"/>
                    </a:lnTo>
                    <a:lnTo>
                      <a:pt x="344" y="102"/>
                    </a:lnTo>
                    <a:lnTo>
                      <a:pt x="344" y="102"/>
                    </a:lnTo>
                    <a:lnTo>
                      <a:pt x="354" y="120"/>
                    </a:lnTo>
                    <a:lnTo>
                      <a:pt x="362" y="140"/>
                    </a:lnTo>
                    <a:lnTo>
                      <a:pt x="362" y="140"/>
                    </a:lnTo>
                    <a:lnTo>
                      <a:pt x="366" y="154"/>
                    </a:lnTo>
                    <a:lnTo>
                      <a:pt x="370" y="168"/>
                    </a:lnTo>
                    <a:lnTo>
                      <a:pt x="372" y="198"/>
                    </a:lnTo>
                    <a:lnTo>
                      <a:pt x="372" y="198"/>
                    </a:lnTo>
                    <a:close/>
                    <a:moveTo>
                      <a:pt x="322" y="82"/>
                    </a:moveTo>
                    <a:lnTo>
                      <a:pt x="322" y="82"/>
                    </a:lnTo>
                    <a:lnTo>
                      <a:pt x="326" y="92"/>
                    </a:lnTo>
                    <a:lnTo>
                      <a:pt x="328" y="102"/>
                    </a:lnTo>
                    <a:lnTo>
                      <a:pt x="328" y="112"/>
                    </a:lnTo>
                    <a:lnTo>
                      <a:pt x="326" y="122"/>
                    </a:lnTo>
                    <a:lnTo>
                      <a:pt x="320" y="142"/>
                    </a:lnTo>
                    <a:lnTo>
                      <a:pt x="312" y="162"/>
                    </a:lnTo>
                    <a:lnTo>
                      <a:pt x="312" y="162"/>
                    </a:lnTo>
                    <a:lnTo>
                      <a:pt x="282" y="136"/>
                    </a:lnTo>
                    <a:lnTo>
                      <a:pt x="248" y="110"/>
                    </a:lnTo>
                    <a:lnTo>
                      <a:pt x="248" y="110"/>
                    </a:lnTo>
                    <a:lnTo>
                      <a:pt x="256" y="96"/>
                    </a:lnTo>
                    <a:lnTo>
                      <a:pt x="258" y="82"/>
                    </a:lnTo>
                    <a:lnTo>
                      <a:pt x="258" y="68"/>
                    </a:lnTo>
                    <a:lnTo>
                      <a:pt x="256" y="56"/>
                    </a:lnTo>
                    <a:lnTo>
                      <a:pt x="256" y="56"/>
                    </a:lnTo>
                    <a:lnTo>
                      <a:pt x="248" y="42"/>
                    </a:lnTo>
                    <a:lnTo>
                      <a:pt x="236" y="30"/>
                    </a:lnTo>
                    <a:lnTo>
                      <a:pt x="236" y="30"/>
                    </a:lnTo>
                    <a:lnTo>
                      <a:pt x="260" y="36"/>
                    </a:lnTo>
                    <a:lnTo>
                      <a:pt x="280" y="46"/>
                    </a:lnTo>
                    <a:lnTo>
                      <a:pt x="300" y="5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22" y="82"/>
                    </a:lnTo>
                    <a:lnTo>
                      <a:pt x="322" y="82"/>
                    </a:lnTo>
                    <a:close/>
                    <a:moveTo>
                      <a:pt x="28" y="190"/>
                    </a:moveTo>
                    <a:lnTo>
                      <a:pt x="28" y="190"/>
                    </a:lnTo>
                    <a:lnTo>
                      <a:pt x="24" y="180"/>
                    </a:lnTo>
                    <a:lnTo>
                      <a:pt x="24" y="180"/>
                    </a:lnTo>
                    <a:lnTo>
                      <a:pt x="28" y="156"/>
                    </a:lnTo>
                    <a:lnTo>
                      <a:pt x="36" y="134"/>
                    </a:lnTo>
                    <a:lnTo>
                      <a:pt x="46" y="114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8" y="110"/>
                    </a:lnTo>
                    <a:lnTo>
                      <a:pt x="60" y="126"/>
                    </a:lnTo>
                    <a:lnTo>
                      <a:pt x="60" y="126"/>
                    </a:lnTo>
                    <a:lnTo>
                      <a:pt x="68" y="138"/>
                    </a:lnTo>
                    <a:lnTo>
                      <a:pt x="76" y="150"/>
                    </a:lnTo>
                    <a:lnTo>
                      <a:pt x="88" y="158"/>
                    </a:lnTo>
                    <a:lnTo>
                      <a:pt x="102" y="164"/>
                    </a:lnTo>
                    <a:lnTo>
                      <a:pt x="102" y="164"/>
                    </a:lnTo>
                    <a:lnTo>
                      <a:pt x="92" y="204"/>
                    </a:lnTo>
                    <a:lnTo>
                      <a:pt x="88" y="244"/>
                    </a:lnTo>
                    <a:lnTo>
                      <a:pt x="88" y="244"/>
                    </a:lnTo>
                    <a:lnTo>
                      <a:pt x="66" y="234"/>
                    </a:lnTo>
                    <a:lnTo>
                      <a:pt x="50" y="222"/>
                    </a:lnTo>
                    <a:lnTo>
                      <a:pt x="42" y="216"/>
                    </a:lnTo>
                    <a:lnTo>
                      <a:pt x="36" y="208"/>
                    </a:lnTo>
                    <a:lnTo>
                      <a:pt x="32" y="200"/>
                    </a:lnTo>
                    <a:lnTo>
                      <a:pt x="28" y="190"/>
                    </a:lnTo>
                    <a:lnTo>
                      <a:pt x="28" y="190"/>
                    </a:lnTo>
                    <a:close/>
                    <a:moveTo>
                      <a:pt x="234" y="102"/>
                    </a:moveTo>
                    <a:lnTo>
                      <a:pt x="234" y="102"/>
                    </a:lnTo>
                    <a:lnTo>
                      <a:pt x="200" y="84"/>
                    </a:lnTo>
                    <a:lnTo>
                      <a:pt x="166" y="72"/>
                    </a:lnTo>
                    <a:lnTo>
                      <a:pt x="166" y="72"/>
                    </a:lnTo>
                    <a:lnTo>
                      <a:pt x="176" y="58"/>
                    </a:lnTo>
                    <a:lnTo>
                      <a:pt x="188" y="48"/>
                    </a:lnTo>
                    <a:lnTo>
                      <a:pt x="198" y="40"/>
                    </a:lnTo>
                    <a:lnTo>
                      <a:pt x="210" y="32"/>
                    </a:lnTo>
                    <a:lnTo>
                      <a:pt x="210" y="32"/>
                    </a:lnTo>
                    <a:lnTo>
                      <a:pt x="220" y="38"/>
                    </a:lnTo>
                    <a:lnTo>
                      <a:pt x="230" y="44"/>
                    </a:lnTo>
                    <a:lnTo>
                      <a:pt x="236" y="52"/>
                    </a:lnTo>
                    <a:lnTo>
                      <a:pt x="240" y="60"/>
                    </a:lnTo>
                    <a:lnTo>
                      <a:pt x="240" y="60"/>
                    </a:lnTo>
                    <a:lnTo>
                      <a:pt x="242" y="70"/>
                    </a:lnTo>
                    <a:lnTo>
                      <a:pt x="242" y="82"/>
                    </a:lnTo>
                    <a:lnTo>
                      <a:pt x="240" y="92"/>
                    </a:lnTo>
                    <a:lnTo>
                      <a:pt x="234" y="102"/>
                    </a:lnTo>
                    <a:lnTo>
                      <a:pt x="234" y="102"/>
                    </a:lnTo>
                    <a:close/>
                    <a:moveTo>
                      <a:pt x="180" y="28"/>
                    </a:moveTo>
                    <a:lnTo>
                      <a:pt x="180" y="28"/>
                    </a:lnTo>
                    <a:lnTo>
                      <a:pt x="186" y="28"/>
                    </a:lnTo>
                    <a:lnTo>
                      <a:pt x="186" y="28"/>
                    </a:lnTo>
                    <a:lnTo>
                      <a:pt x="170" y="42"/>
                    </a:lnTo>
                    <a:lnTo>
                      <a:pt x="156" y="58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80" y="28"/>
                    </a:lnTo>
                    <a:lnTo>
                      <a:pt x="180" y="28"/>
                    </a:lnTo>
                    <a:close/>
                    <a:moveTo>
                      <a:pt x="130" y="38"/>
                    </a:moveTo>
                    <a:lnTo>
                      <a:pt x="140" y="64"/>
                    </a:lnTo>
                    <a:lnTo>
                      <a:pt x="140" y="64"/>
                    </a:lnTo>
                    <a:lnTo>
                      <a:pt x="118" y="62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06" y="52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30" y="38"/>
                    </a:lnTo>
                    <a:lnTo>
                      <a:pt x="130" y="38"/>
                    </a:lnTo>
                    <a:close/>
                    <a:moveTo>
                      <a:pt x="82" y="80"/>
                    </a:moveTo>
                    <a:lnTo>
                      <a:pt x="82" y="80"/>
                    </a:lnTo>
                    <a:lnTo>
                      <a:pt x="94" y="78"/>
                    </a:lnTo>
                    <a:lnTo>
                      <a:pt x="108" y="76"/>
                    </a:lnTo>
                    <a:lnTo>
                      <a:pt x="124" y="78"/>
                    </a:lnTo>
                    <a:lnTo>
                      <a:pt x="140" y="80"/>
                    </a:lnTo>
                    <a:lnTo>
                      <a:pt x="140" y="80"/>
                    </a:lnTo>
                    <a:lnTo>
                      <a:pt x="122" y="114"/>
                    </a:lnTo>
                    <a:lnTo>
                      <a:pt x="108" y="148"/>
                    </a:lnTo>
                    <a:lnTo>
                      <a:pt x="108" y="148"/>
                    </a:lnTo>
                    <a:lnTo>
                      <a:pt x="96" y="144"/>
                    </a:lnTo>
                    <a:lnTo>
                      <a:pt x="88" y="138"/>
                    </a:lnTo>
                    <a:lnTo>
                      <a:pt x="80" y="130"/>
                    </a:lnTo>
                    <a:lnTo>
                      <a:pt x="76" y="120"/>
                    </a:lnTo>
                    <a:lnTo>
                      <a:pt x="76" y="120"/>
                    </a:lnTo>
                    <a:lnTo>
                      <a:pt x="74" y="110"/>
                    </a:lnTo>
                    <a:lnTo>
                      <a:pt x="74" y="100"/>
                    </a:lnTo>
                    <a:lnTo>
                      <a:pt x="76" y="90"/>
                    </a:lnTo>
                    <a:lnTo>
                      <a:pt x="82" y="80"/>
                    </a:lnTo>
                    <a:lnTo>
                      <a:pt x="82" y="80"/>
                    </a:lnTo>
                    <a:close/>
                    <a:moveTo>
                      <a:pt x="150" y="94"/>
                    </a:moveTo>
                    <a:lnTo>
                      <a:pt x="170" y="148"/>
                    </a:lnTo>
                    <a:lnTo>
                      <a:pt x="170" y="148"/>
                    </a:lnTo>
                    <a:lnTo>
                      <a:pt x="154" y="152"/>
                    </a:lnTo>
                    <a:lnTo>
                      <a:pt x="138" y="154"/>
                    </a:lnTo>
                    <a:lnTo>
                      <a:pt x="138" y="154"/>
                    </a:lnTo>
                    <a:lnTo>
                      <a:pt x="122" y="152"/>
                    </a:lnTo>
                    <a:lnTo>
                      <a:pt x="122" y="152"/>
                    </a:lnTo>
                    <a:lnTo>
                      <a:pt x="136" y="122"/>
                    </a:lnTo>
                    <a:lnTo>
                      <a:pt x="150" y="94"/>
                    </a:lnTo>
                    <a:lnTo>
                      <a:pt x="150" y="94"/>
                    </a:lnTo>
                    <a:close/>
                    <a:moveTo>
                      <a:pt x="166" y="88"/>
                    </a:moveTo>
                    <a:lnTo>
                      <a:pt x="166" y="88"/>
                    </a:lnTo>
                    <a:lnTo>
                      <a:pt x="196" y="100"/>
                    </a:lnTo>
                    <a:lnTo>
                      <a:pt x="226" y="116"/>
                    </a:lnTo>
                    <a:lnTo>
                      <a:pt x="226" y="116"/>
                    </a:lnTo>
                    <a:lnTo>
                      <a:pt x="218" y="124"/>
                    </a:lnTo>
                    <a:lnTo>
                      <a:pt x="208" y="132"/>
                    </a:lnTo>
                    <a:lnTo>
                      <a:pt x="198" y="138"/>
                    </a:lnTo>
                    <a:lnTo>
                      <a:pt x="186" y="144"/>
                    </a:lnTo>
                    <a:lnTo>
                      <a:pt x="166" y="88"/>
                    </a:lnTo>
                    <a:close/>
                    <a:moveTo>
                      <a:pt x="118" y="168"/>
                    </a:moveTo>
                    <a:lnTo>
                      <a:pt x="118" y="168"/>
                    </a:lnTo>
                    <a:lnTo>
                      <a:pt x="138" y="170"/>
                    </a:lnTo>
                    <a:lnTo>
                      <a:pt x="138" y="170"/>
                    </a:lnTo>
                    <a:lnTo>
                      <a:pt x="156" y="168"/>
                    </a:lnTo>
                    <a:lnTo>
                      <a:pt x="176" y="164"/>
                    </a:lnTo>
                    <a:lnTo>
                      <a:pt x="204" y="240"/>
                    </a:lnTo>
                    <a:lnTo>
                      <a:pt x="204" y="240"/>
                    </a:lnTo>
                    <a:lnTo>
                      <a:pt x="188" y="246"/>
                    </a:lnTo>
                    <a:lnTo>
                      <a:pt x="172" y="248"/>
                    </a:lnTo>
                    <a:lnTo>
                      <a:pt x="156" y="252"/>
                    </a:lnTo>
                    <a:lnTo>
                      <a:pt x="140" y="252"/>
                    </a:lnTo>
                    <a:lnTo>
                      <a:pt x="140" y="252"/>
                    </a:lnTo>
                    <a:lnTo>
                      <a:pt x="140" y="252"/>
                    </a:lnTo>
                    <a:lnTo>
                      <a:pt x="120" y="250"/>
                    </a:lnTo>
                    <a:lnTo>
                      <a:pt x="102" y="248"/>
                    </a:lnTo>
                    <a:lnTo>
                      <a:pt x="102" y="248"/>
                    </a:lnTo>
                    <a:lnTo>
                      <a:pt x="108" y="208"/>
                    </a:lnTo>
                    <a:lnTo>
                      <a:pt x="118" y="168"/>
                    </a:lnTo>
                    <a:lnTo>
                      <a:pt x="118" y="168"/>
                    </a:lnTo>
                    <a:close/>
                    <a:moveTo>
                      <a:pt x="192" y="158"/>
                    </a:moveTo>
                    <a:lnTo>
                      <a:pt x="192" y="158"/>
                    </a:lnTo>
                    <a:lnTo>
                      <a:pt x="206" y="152"/>
                    </a:lnTo>
                    <a:lnTo>
                      <a:pt x="218" y="144"/>
                    </a:lnTo>
                    <a:lnTo>
                      <a:pt x="230" y="134"/>
                    </a:lnTo>
                    <a:lnTo>
                      <a:pt x="240" y="124"/>
                    </a:lnTo>
                    <a:lnTo>
                      <a:pt x="240" y="124"/>
                    </a:lnTo>
                    <a:lnTo>
                      <a:pt x="272" y="148"/>
                    </a:lnTo>
                    <a:lnTo>
                      <a:pt x="302" y="176"/>
                    </a:lnTo>
                    <a:lnTo>
                      <a:pt x="302" y="176"/>
                    </a:lnTo>
                    <a:lnTo>
                      <a:pt x="286" y="194"/>
                    </a:lnTo>
                    <a:lnTo>
                      <a:pt x="266" y="210"/>
                    </a:lnTo>
                    <a:lnTo>
                      <a:pt x="244" y="224"/>
                    </a:lnTo>
                    <a:lnTo>
                      <a:pt x="220" y="236"/>
                    </a:lnTo>
                    <a:lnTo>
                      <a:pt x="192" y="158"/>
                    </a:lnTo>
                    <a:close/>
                    <a:moveTo>
                      <a:pt x="86" y="260"/>
                    </a:moveTo>
                    <a:lnTo>
                      <a:pt x="86" y="260"/>
                    </a:lnTo>
                    <a:lnTo>
                      <a:pt x="86" y="278"/>
                    </a:lnTo>
                    <a:lnTo>
                      <a:pt x="88" y="296"/>
                    </a:lnTo>
                    <a:lnTo>
                      <a:pt x="90" y="312"/>
                    </a:lnTo>
                    <a:lnTo>
                      <a:pt x="94" y="328"/>
                    </a:lnTo>
                    <a:lnTo>
                      <a:pt x="94" y="328"/>
                    </a:lnTo>
                    <a:lnTo>
                      <a:pt x="78" y="320"/>
                    </a:lnTo>
                    <a:lnTo>
                      <a:pt x="62" y="310"/>
                    </a:lnTo>
                    <a:lnTo>
                      <a:pt x="62" y="310"/>
                    </a:lnTo>
                    <a:lnTo>
                      <a:pt x="54" y="298"/>
                    </a:lnTo>
                    <a:lnTo>
                      <a:pt x="46" y="286"/>
                    </a:lnTo>
                    <a:lnTo>
                      <a:pt x="40" y="274"/>
                    </a:lnTo>
                    <a:lnTo>
                      <a:pt x="34" y="260"/>
                    </a:lnTo>
                    <a:lnTo>
                      <a:pt x="34" y="260"/>
                    </a:lnTo>
                    <a:lnTo>
                      <a:pt x="28" y="240"/>
                    </a:lnTo>
                    <a:lnTo>
                      <a:pt x="24" y="218"/>
                    </a:lnTo>
                    <a:lnTo>
                      <a:pt x="24" y="218"/>
                    </a:lnTo>
                    <a:lnTo>
                      <a:pt x="36" y="232"/>
                    </a:lnTo>
                    <a:lnTo>
                      <a:pt x="50" y="244"/>
                    </a:lnTo>
                    <a:lnTo>
                      <a:pt x="68" y="252"/>
                    </a:lnTo>
                    <a:lnTo>
                      <a:pt x="86" y="260"/>
                    </a:lnTo>
                    <a:lnTo>
                      <a:pt x="86" y="260"/>
                    </a:lnTo>
                    <a:close/>
                    <a:moveTo>
                      <a:pt x="112" y="332"/>
                    </a:moveTo>
                    <a:lnTo>
                      <a:pt x="112" y="332"/>
                    </a:lnTo>
                    <a:lnTo>
                      <a:pt x="108" y="316"/>
                    </a:lnTo>
                    <a:lnTo>
                      <a:pt x="104" y="300"/>
                    </a:lnTo>
                    <a:lnTo>
                      <a:pt x="102" y="282"/>
                    </a:lnTo>
                    <a:lnTo>
                      <a:pt x="102" y="264"/>
                    </a:lnTo>
                    <a:lnTo>
                      <a:pt x="102" y="264"/>
                    </a:lnTo>
                    <a:lnTo>
                      <a:pt x="120" y="266"/>
                    </a:lnTo>
                    <a:lnTo>
                      <a:pt x="140" y="268"/>
                    </a:lnTo>
                    <a:lnTo>
                      <a:pt x="140" y="268"/>
                    </a:lnTo>
                    <a:lnTo>
                      <a:pt x="140" y="268"/>
                    </a:lnTo>
                    <a:lnTo>
                      <a:pt x="156" y="266"/>
                    </a:lnTo>
                    <a:lnTo>
                      <a:pt x="174" y="264"/>
                    </a:lnTo>
                    <a:lnTo>
                      <a:pt x="192" y="260"/>
                    </a:lnTo>
                    <a:lnTo>
                      <a:pt x="210" y="256"/>
                    </a:lnTo>
                    <a:lnTo>
                      <a:pt x="236" y="326"/>
                    </a:lnTo>
                    <a:lnTo>
                      <a:pt x="236" y="326"/>
                    </a:lnTo>
                    <a:lnTo>
                      <a:pt x="204" y="334"/>
                    </a:lnTo>
                    <a:lnTo>
                      <a:pt x="172" y="338"/>
                    </a:lnTo>
                    <a:lnTo>
                      <a:pt x="142" y="338"/>
                    </a:lnTo>
                    <a:lnTo>
                      <a:pt x="112" y="334"/>
                    </a:lnTo>
                    <a:lnTo>
                      <a:pt x="112" y="334"/>
                    </a:lnTo>
                    <a:lnTo>
                      <a:pt x="112" y="332"/>
                    </a:lnTo>
                    <a:lnTo>
                      <a:pt x="112" y="332"/>
                    </a:lnTo>
                    <a:close/>
                    <a:moveTo>
                      <a:pt x="224" y="250"/>
                    </a:moveTo>
                    <a:lnTo>
                      <a:pt x="224" y="250"/>
                    </a:lnTo>
                    <a:lnTo>
                      <a:pt x="252" y="238"/>
                    </a:lnTo>
                    <a:lnTo>
                      <a:pt x="274" y="224"/>
                    </a:lnTo>
                    <a:lnTo>
                      <a:pt x="296" y="206"/>
                    </a:lnTo>
                    <a:lnTo>
                      <a:pt x="312" y="188"/>
                    </a:lnTo>
                    <a:lnTo>
                      <a:pt x="312" y="188"/>
                    </a:lnTo>
                    <a:lnTo>
                      <a:pt x="324" y="202"/>
                    </a:lnTo>
                    <a:lnTo>
                      <a:pt x="334" y="216"/>
                    </a:lnTo>
                    <a:lnTo>
                      <a:pt x="342" y="232"/>
                    </a:lnTo>
                    <a:lnTo>
                      <a:pt x="348" y="246"/>
                    </a:lnTo>
                    <a:lnTo>
                      <a:pt x="348" y="246"/>
                    </a:lnTo>
                    <a:lnTo>
                      <a:pt x="350" y="248"/>
                    </a:lnTo>
                    <a:lnTo>
                      <a:pt x="350" y="248"/>
                    </a:lnTo>
                    <a:lnTo>
                      <a:pt x="330" y="270"/>
                    </a:lnTo>
                    <a:lnTo>
                      <a:pt x="306" y="290"/>
                    </a:lnTo>
                    <a:lnTo>
                      <a:pt x="280" y="308"/>
                    </a:lnTo>
                    <a:lnTo>
                      <a:pt x="250" y="322"/>
                    </a:lnTo>
                    <a:lnTo>
                      <a:pt x="224" y="250"/>
                    </a:lnTo>
                    <a:close/>
                    <a:moveTo>
                      <a:pt x="128" y="360"/>
                    </a:moveTo>
                    <a:lnTo>
                      <a:pt x="128" y="360"/>
                    </a:lnTo>
                    <a:lnTo>
                      <a:pt x="122" y="352"/>
                    </a:lnTo>
                    <a:lnTo>
                      <a:pt x="122" y="352"/>
                    </a:lnTo>
                    <a:lnTo>
                      <a:pt x="140" y="354"/>
                    </a:lnTo>
                    <a:lnTo>
                      <a:pt x="160" y="356"/>
                    </a:lnTo>
                    <a:lnTo>
                      <a:pt x="160" y="356"/>
                    </a:lnTo>
                    <a:lnTo>
                      <a:pt x="180" y="354"/>
                    </a:lnTo>
                    <a:lnTo>
                      <a:pt x="200" y="352"/>
                    </a:lnTo>
                    <a:lnTo>
                      <a:pt x="220" y="348"/>
                    </a:lnTo>
                    <a:lnTo>
                      <a:pt x="242" y="342"/>
                    </a:lnTo>
                    <a:lnTo>
                      <a:pt x="250" y="366"/>
                    </a:lnTo>
                    <a:lnTo>
                      <a:pt x="250" y="366"/>
                    </a:lnTo>
                    <a:lnTo>
                      <a:pt x="224" y="372"/>
                    </a:lnTo>
                    <a:lnTo>
                      <a:pt x="198" y="376"/>
                    </a:lnTo>
                    <a:lnTo>
                      <a:pt x="198" y="376"/>
                    </a:lnTo>
                    <a:lnTo>
                      <a:pt x="180" y="374"/>
                    </a:lnTo>
                    <a:lnTo>
                      <a:pt x="162" y="372"/>
                    </a:lnTo>
                    <a:lnTo>
                      <a:pt x="144" y="366"/>
                    </a:lnTo>
                    <a:lnTo>
                      <a:pt x="128" y="360"/>
                    </a:lnTo>
                    <a:lnTo>
                      <a:pt x="128" y="360"/>
                    </a:lnTo>
                    <a:close/>
                    <a:moveTo>
                      <a:pt x="266" y="362"/>
                    </a:moveTo>
                    <a:lnTo>
                      <a:pt x="256" y="336"/>
                    </a:lnTo>
                    <a:lnTo>
                      <a:pt x="256" y="336"/>
                    </a:lnTo>
                    <a:lnTo>
                      <a:pt x="284" y="322"/>
                    </a:lnTo>
                    <a:lnTo>
                      <a:pt x="310" y="306"/>
                    </a:lnTo>
                    <a:lnTo>
                      <a:pt x="334" y="288"/>
                    </a:lnTo>
                    <a:lnTo>
                      <a:pt x="354" y="268"/>
                    </a:lnTo>
                    <a:lnTo>
                      <a:pt x="354" y="268"/>
                    </a:lnTo>
                    <a:lnTo>
                      <a:pt x="354" y="278"/>
                    </a:lnTo>
                    <a:lnTo>
                      <a:pt x="354" y="278"/>
                    </a:lnTo>
                    <a:lnTo>
                      <a:pt x="348" y="292"/>
                    </a:lnTo>
                    <a:lnTo>
                      <a:pt x="338" y="304"/>
                    </a:lnTo>
                    <a:lnTo>
                      <a:pt x="328" y="316"/>
                    </a:lnTo>
                    <a:lnTo>
                      <a:pt x="318" y="328"/>
                    </a:lnTo>
                    <a:lnTo>
                      <a:pt x="306" y="338"/>
                    </a:lnTo>
                    <a:lnTo>
                      <a:pt x="294" y="346"/>
                    </a:lnTo>
                    <a:lnTo>
                      <a:pt x="280" y="354"/>
                    </a:lnTo>
                    <a:lnTo>
                      <a:pt x="266" y="362"/>
                    </a:lnTo>
                    <a:lnTo>
                      <a:pt x="266" y="362"/>
                    </a:lnTo>
                    <a:close/>
                  </a:path>
                </a:pathLst>
              </a:custGeom>
              <a:solidFill>
                <a:srgbClr val="A32020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18824">
                  <a:defRPr/>
                </a:pPr>
                <a:endParaRPr lang="en-GB" sz="1400" kern="0">
                  <a:solidFill>
                    <a:srgbClr val="000000"/>
                  </a:solidFill>
                  <a:latin typeface="Georgia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794392" y="5184906"/>
              <a:ext cx="769352" cy="1033312"/>
            </a:xfrm>
            <a:prstGeom prst="rect">
              <a:avLst/>
            </a:prstGeom>
            <a:noFill/>
          </p:spPr>
          <p:txBody>
            <a:bodyPr spcFirstLastPara="1" wrap="none" lIns="0" tIns="0" rIns="0" bIns="0">
              <a:prstTxWarp prst="textButton">
                <a:avLst>
                  <a:gd name="adj" fmla="val 11852118"/>
                </a:avLst>
              </a:prstTxWarp>
              <a:spAutoFit/>
            </a:bodyPr>
            <a:lstStyle/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Spill-over </a:t>
              </a:r>
            </a:p>
            <a:p>
              <a:pPr indent="-274320" algn="ctr" defTabSz="1018824">
                <a:defRPr/>
              </a:pPr>
              <a:endParaRPr lang="en-GB" sz="14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endParaRPr>
            </a:p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effects</a:t>
              </a:r>
            </a:p>
          </p:txBody>
        </p:sp>
      </p:grpSp>
      <p:sp>
        <p:nvSpPr>
          <p:cNvPr id="114695" name="Rectangle 75"/>
          <p:cNvSpPr>
            <a:spLocks noChangeArrowheads="1"/>
          </p:cNvSpPr>
          <p:nvPr/>
        </p:nvSpPr>
        <p:spPr bwMode="auto">
          <a:xfrm>
            <a:off x="1679576" y="4213623"/>
            <a:ext cx="34884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Furthering public and private policy goals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2900" y="3113484"/>
            <a:ext cx="0" cy="129897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7" name="Rectangle 70"/>
          <p:cNvSpPr>
            <a:spLocks noChangeArrowheads="1"/>
          </p:cNvSpPr>
          <p:nvPr/>
        </p:nvSpPr>
        <p:spPr bwMode="auto">
          <a:xfrm>
            <a:off x="1679575" y="3194448"/>
            <a:ext cx="1936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Increase transparency</a:t>
            </a:r>
            <a:endParaRPr lang="en-GB" altLang="en-US" sz="140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14698" name="Rectangle 58"/>
          <p:cNvSpPr>
            <a:spLocks noChangeArrowheads="1"/>
          </p:cNvSpPr>
          <p:nvPr/>
        </p:nvSpPr>
        <p:spPr bwMode="auto">
          <a:xfrm>
            <a:off x="6969125" y="1115617"/>
            <a:ext cx="17475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Owner time savings</a:t>
            </a:r>
          </a:p>
        </p:txBody>
      </p:sp>
      <p:sp>
        <p:nvSpPr>
          <p:cNvPr id="114699" name="Rectangle 59"/>
          <p:cNvSpPr>
            <a:spLocks noChangeArrowheads="1"/>
          </p:cNvSpPr>
          <p:nvPr/>
        </p:nvSpPr>
        <p:spPr bwMode="auto">
          <a:xfrm>
            <a:off x="6973888" y="1378744"/>
            <a:ext cx="15888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User time savings</a:t>
            </a:r>
          </a:p>
        </p:txBody>
      </p:sp>
      <p:grpSp>
        <p:nvGrpSpPr>
          <p:cNvPr id="114700" name="Group 5"/>
          <p:cNvGrpSpPr>
            <a:grpSpLocks/>
          </p:cNvGrpSpPr>
          <p:nvPr/>
        </p:nvGrpSpPr>
        <p:grpSpPr bwMode="auto">
          <a:xfrm>
            <a:off x="5911851" y="1009650"/>
            <a:ext cx="1020763" cy="829866"/>
            <a:chOff x="3805064" y="2590056"/>
            <a:chExt cx="1053555" cy="1061267"/>
          </a:xfrm>
        </p:grpSpPr>
        <p:sp>
          <p:nvSpPr>
            <p:cNvPr id="46" name="Oval 45"/>
            <p:cNvSpPr/>
            <p:nvPr/>
          </p:nvSpPr>
          <p:spPr>
            <a:xfrm>
              <a:off x="4032816" y="2807791"/>
              <a:ext cx="627544" cy="625797"/>
            </a:xfrm>
            <a:prstGeom prst="ellipse">
              <a:avLst/>
            </a:prstGeom>
            <a:noFill/>
            <a:ln w="76200">
              <a:solidFill>
                <a:srgbClr val="602320"/>
              </a:solidFill>
            </a:ln>
          </p:spPr>
          <p:txBody>
            <a:bodyPr anchor="ctr"/>
            <a:lstStyle/>
            <a:p>
              <a:pPr algn="ctr" defTabSz="1018824">
                <a:defRPr/>
              </a:pPr>
              <a:endParaRPr lang="en-GB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4937"/>
            <p:cNvSpPr>
              <a:spLocks noEditPoints="1"/>
            </p:cNvSpPr>
            <p:nvPr/>
          </p:nvSpPr>
          <p:spPr bwMode="auto">
            <a:xfrm>
              <a:off x="4167173" y="2877832"/>
              <a:ext cx="378493" cy="467444"/>
            </a:xfrm>
            <a:custGeom>
              <a:avLst/>
              <a:gdLst>
                <a:gd name="T0" fmla="*/ 316 w 328"/>
                <a:gd name="T1" fmla="*/ 104 h 406"/>
                <a:gd name="T2" fmla="*/ 276 w 328"/>
                <a:gd name="T3" fmla="*/ 96 h 406"/>
                <a:gd name="T4" fmla="*/ 178 w 328"/>
                <a:gd name="T5" fmla="*/ 78 h 406"/>
                <a:gd name="T6" fmla="*/ 120 w 328"/>
                <a:gd name="T7" fmla="*/ 84 h 406"/>
                <a:gd name="T8" fmla="*/ 44 w 328"/>
                <a:gd name="T9" fmla="*/ 130 h 406"/>
                <a:gd name="T10" fmla="*/ 2 w 328"/>
                <a:gd name="T11" fmla="*/ 210 h 406"/>
                <a:gd name="T12" fmla="*/ 8 w 328"/>
                <a:gd name="T13" fmla="*/ 290 h 406"/>
                <a:gd name="T14" fmla="*/ 60 w 328"/>
                <a:gd name="T15" fmla="*/ 368 h 406"/>
                <a:gd name="T16" fmla="*/ 148 w 328"/>
                <a:gd name="T17" fmla="*/ 406 h 406"/>
                <a:gd name="T18" fmla="*/ 228 w 328"/>
                <a:gd name="T19" fmla="*/ 394 h 406"/>
                <a:gd name="T20" fmla="*/ 300 w 328"/>
                <a:gd name="T21" fmla="*/ 334 h 406"/>
                <a:gd name="T22" fmla="*/ 328 w 328"/>
                <a:gd name="T23" fmla="*/ 242 h 406"/>
                <a:gd name="T24" fmla="*/ 296 w 328"/>
                <a:gd name="T25" fmla="*/ 144 h 406"/>
                <a:gd name="T26" fmla="*/ 106 w 328"/>
                <a:gd name="T27" fmla="*/ 378 h 406"/>
                <a:gd name="T28" fmla="*/ 42 w 328"/>
                <a:gd name="T29" fmla="*/ 324 h 406"/>
                <a:gd name="T30" fmla="*/ 16 w 328"/>
                <a:gd name="T31" fmla="*/ 242 h 406"/>
                <a:gd name="T32" fmla="*/ 34 w 328"/>
                <a:gd name="T33" fmla="*/ 172 h 406"/>
                <a:gd name="T34" fmla="*/ 94 w 328"/>
                <a:gd name="T35" fmla="*/ 112 h 406"/>
                <a:gd name="T36" fmla="*/ 164 w 328"/>
                <a:gd name="T37" fmla="*/ 94 h 406"/>
                <a:gd name="T38" fmla="*/ 268 w 328"/>
                <a:gd name="T39" fmla="*/ 138 h 406"/>
                <a:gd name="T40" fmla="*/ 310 w 328"/>
                <a:gd name="T41" fmla="*/ 218 h 406"/>
                <a:gd name="T42" fmla="*/ 300 w 328"/>
                <a:gd name="T43" fmla="*/ 300 h 406"/>
                <a:gd name="T44" fmla="*/ 246 w 328"/>
                <a:gd name="T45" fmla="*/ 364 h 406"/>
                <a:gd name="T46" fmla="*/ 164 w 328"/>
                <a:gd name="T47" fmla="*/ 390 h 406"/>
                <a:gd name="T48" fmla="*/ 136 w 328"/>
                <a:gd name="T49" fmla="*/ 4 h 406"/>
                <a:gd name="T50" fmla="*/ 192 w 328"/>
                <a:gd name="T51" fmla="*/ 4 h 406"/>
                <a:gd name="T52" fmla="*/ 192 w 328"/>
                <a:gd name="T53" fmla="*/ 48 h 406"/>
                <a:gd name="T54" fmla="*/ 136 w 328"/>
                <a:gd name="T55" fmla="*/ 48 h 406"/>
                <a:gd name="T56" fmla="*/ 174 w 328"/>
                <a:gd name="T57" fmla="*/ 246 h 406"/>
                <a:gd name="T58" fmla="*/ 156 w 328"/>
                <a:gd name="T59" fmla="*/ 250 h 406"/>
                <a:gd name="T60" fmla="*/ 160 w 328"/>
                <a:gd name="T61" fmla="*/ 232 h 406"/>
                <a:gd name="T62" fmla="*/ 176 w 328"/>
                <a:gd name="T63" fmla="*/ 242 h 406"/>
                <a:gd name="T64" fmla="*/ 264 w 328"/>
                <a:gd name="T65" fmla="*/ 246 h 406"/>
                <a:gd name="T66" fmla="*/ 272 w 328"/>
                <a:gd name="T67" fmla="*/ 234 h 406"/>
                <a:gd name="T68" fmla="*/ 268 w 328"/>
                <a:gd name="T69" fmla="*/ 166 h 406"/>
                <a:gd name="T70" fmla="*/ 164 w 328"/>
                <a:gd name="T71" fmla="*/ 114 h 406"/>
                <a:gd name="T72" fmla="*/ 76 w 328"/>
                <a:gd name="T73" fmla="*/ 148 h 406"/>
                <a:gd name="T74" fmla="*/ 56 w 328"/>
                <a:gd name="T75" fmla="*/ 234 h 406"/>
                <a:gd name="T76" fmla="*/ 64 w 328"/>
                <a:gd name="T77" fmla="*/ 242 h 406"/>
                <a:gd name="T78" fmla="*/ 36 w 328"/>
                <a:gd name="T79" fmla="*/ 250 h 406"/>
                <a:gd name="T80" fmla="*/ 110 w 328"/>
                <a:gd name="T81" fmla="*/ 360 h 406"/>
                <a:gd name="T82" fmla="*/ 158 w 328"/>
                <a:gd name="T83" fmla="*/ 344 h 406"/>
                <a:gd name="T84" fmla="*/ 172 w 328"/>
                <a:gd name="T85" fmla="*/ 346 h 406"/>
                <a:gd name="T86" fmla="*/ 238 w 328"/>
                <a:gd name="T87" fmla="*/ 348 h 406"/>
                <a:gd name="T88" fmla="*/ 272 w 328"/>
                <a:gd name="T89" fmla="*/ 250 h 406"/>
                <a:gd name="T90" fmla="*/ 172 w 328"/>
                <a:gd name="T91" fmla="*/ 182 h 406"/>
                <a:gd name="T92" fmla="*/ 150 w 328"/>
                <a:gd name="T93" fmla="*/ 176 h 406"/>
                <a:gd name="T94" fmla="*/ 158 w 328"/>
                <a:gd name="T95" fmla="*/ 156 h 406"/>
                <a:gd name="T96" fmla="*/ 236 w 328"/>
                <a:gd name="T97" fmla="*/ 324 h 406"/>
                <a:gd name="T98" fmla="*/ 164 w 328"/>
                <a:gd name="T99" fmla="*/ 270 h 406"/>
                <a:gd name="T100" fmla="*/ 136 w 328"/>
                <a:gd name="T101" fmla="*/ 240 h 406"/>
                <a:gd name="T102" fmla="*/ 130 w 328"/>
                <a:gd name="T103" fmla="*/ 212 h 406"/>
                <a:gd name="T104" fmla="*/ 142 w 328"/>
                <a:gd name="T105" fmla="*/ 210 h 406"/>
                <a:gd name="T106" fmla="*/ 172 w 328"/>
                <a:gd name="T107" fmla="*/ 216 h 406"/>
                <a:gd name="T108" fmla="*/ 188 w 328"/>
                <a:gd name="T109" fmla="*/ 256 h 406"/>
                <a:gd name="T110" fmla="*/ 244 w 328"/>
                <a:gd name="T111" fmla="*/ 32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8" h="406">
                  <a:moveTo>
                    <a:pt x="296" y="144"/>
                  </a:moveTo>
                  <a:lnTo>
                    <a:pt x="310" y="130"/>
                  </a:lnTo>
                  <a:lnTo>
                    <a:pt x="310" y="130"/>
                  </a:lnTo>
                  <a:lnTo>
                    <a:pt x="316" y="122"/>
                  </a:lnTo>
                  <a:lnTo>
                    <a:pt x="318" y="112"/>
                  </a:lnTo>
                  <a:lnTo>
                    <a:pt x="316" y="104"/>
                  </a:lnTo>
                  <a:lnTo>
                    <a:pt x="310" y="96"/>
                  </a:lnTo>
                  <a:lnTo>
                    <a:pt x="310" y="96"/>
                  </a:lnTo>
                  <a:lnTo>
                    <a:pt x="302" y="90"/>
                  </a:lnTo>
                  <a:lnTo>
                    <a:pt x="294" y="88"/>
                  </a:lnTo>
                  <a:lnTo>
                    <a:pt x="284" y="90"/>
                  </a:lnTo>
                  <a:lnTo>
                    <a:pt x="276" y="96"/>
                  </a:lnTo>
                  <a:lnTo>
                    <a:pt x="262" y="110"/>
                  </a:lnTo>
                  <a:lnTo>
                    <a:pt x="262" y="110"/>
                  </a:lnTo>
                  <a:lnTo>
                    <a:pt x="242" y="98"/>
                  </a:lnTo>
                  <a:lnTo>
                    <a:pt x="222" y="90"/>
                  </a:lnTo>
                  <a:lnTo>
                    <a:pt x="200" y="82"/>
                  </a:lnTo>
                  <a:lnTo>
                    <a:pt x="178" y="78"/>
                  </a:lnTo>
                  <a:lnTo>
                    <a:pt x="178" y="64"/>
                  </a:lnTo>
                  <a:lnTo>
                    <a:pt x="150" y="64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34" y="80"/>
                  </a:lnTo>
                  <a:lnTo>
                    <a:pt x="120" y="84"/>
                  </a:lnTo>
                  <a:lnTo>
                    <a:pt x="104" y="90"/>
                  </a:lnTo>
                  <a:lnTo>
                    <a:pt x="92" y="96"/>
                  </a:lnTo>
                  <a:lnTo>
                    <a:pt x="78" y="102"/>
                  </a:lnTo>
                  <a:lnTo>
                    <a:pt x="66" y="110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34" y="142"/>
                  </a:lnTo>
                  <a:lnTo>
                    <a:pt x="26" y="154"/>
                  </a:lnTo>
                  <a:lnTo>
                    <a:pt x="18" y="168"/>
                  </a:lnTo>
                  <a:lnTo>
                    <a:pt x="12" y="182"/>
                  </a:lnTo>
                  <a:lnTo>
                    <a:pt x="6" y="196"/>
                  </a:lnTo>
                  <a:lnTo>
                    <a:pt x="2" y="210"/>
                  </a:lnTo>
                  <a:lnTo>
                    <a:pt x="0" y="22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58"/>
                  </a:lnTo>
                  <a:lnTo>
                    <a:pt x="4" y="276"/>
                  </a:lnTo>
                  <a:lnTo>
                    <a:pt x="8" y="290"/>
                  </a:lnTo>
                  <a:lnTo>
                    <a:pt x="12" y="306"/>
                  </a:lnTo>
                  <a:lnTo>
                    <a:pt x="20" y="320"/>
                  </a:lnTo>
                  <a:lnTo>
                    <a:pt x="28" y="334"/>
                  </a:lnTo>
                  <a:lnTo>
                    <a:pt x="38" y="346"/>
                  </a:lnTo>
                  <a:lnTo>
                    <a:pt x="48" y="358"/>
                  </a:lnTo>
                  <a:lnTo>
                    <a:pt x="60" y="368"/>
                  </a:lnTo>
                  <a:lnTo>
                    <a:pt x="72" y="378"/>
                  </a:lnTo>
                  <a:lnTo>
                    <a:pt x="86" y="386"/>
                  </a:lnTo>
                  <a:lnTo>
                    <a:pt x="100" y="394"/>
                  </a:lnTo>
                  <a:lnTo>
                    <a:pt x="116" y="398"/>
                  </a:lnTo>
                  <a:lnTo>
                    <a:pt x="130" y="402"/>
                  </a:lnTo>
                  <a:lnTo>
                    <a:pt x="148" y="406"/>
                  </a:lnTo>
                  <a:lnTo>
                    <a:pt x="164" y="406"/>
                  </a:lnTo>
                  <a:lnTo>
                    <a:pt x="164" y="406"/>
                  </a:lnTo>
                  <a:lnTo>
                    <a:pt x="180" y="406"/>
                  </a:lnTo>
                  <a:lnTo>
                    <a:pt x="198" y="402"/>
                  </a:lnTo>
                  <a:lnTo>
                    <a:pt x="212" y="398"/>
                  </a:lnTo>
                  <a:lnTo>
                    <a:pt x="228" y="394"/>
                  </a:lnTo>
                  <a:lnTo>
                    <a:pt x="242" y="386"/>
                  </a:lnTo>
                  <a:lnTo>
                    <a:pt x="256" y="378"/>
                  </a:lnTo>
                  <a:lnTo>
                    <a:pt x="268" y="368"/>
                  </a:lnTo>
                  <a:lnTo>
                    <a:pt x="280" y="358"/>
                  </a:lnTo>
                  <a:lnTo>
                    <a:pt x="290" y="346"/>
                  </a:lnTo>
                  <a:lnTo>
                    <a:pt x="300" y="334"/>
                  </a:lnTo>
                  <a:lnTo>
                    <a:pt x="308" y="320"/>
                  </a:lnTo>
                  <a:lnTo>
                    <a:pt x="316" y="306"/>
                  </a:lnTo>
                  <a:lnTo>
                    <a:pt x="320" y="290"/>
                  </a:lnTo>
                  <a:lnTo>
                    <a:pt x="324" y="276"/>
                  </a:lnTo>
                  <a:lnTo>
                    <a:pt x="328" y="258"/>
                  </a:lnTo>
                  <a:lnTo>
                    <a:pt x="328" y="242"/>
                  </a:lnTo>
                  <a:lnTo>
                    <a:pt x="328" y="242"/>
                  </a:lnTo>
                  <a:lnTo>
                    <a:pt x="326" y="216"/>
                  </a:lnTo>
                  <a:lnTo>
                    <a:pt x="320" y="190"/>
                  </a:lnTo>
                  <a:lnTo>
                    <a:pt x="310" y="166"/>
                  </a:lnTo>
                  <a:lnTo>
                    <a:pt x="296" y="144"/>
                  </a:lnTo>
                  <a:lnTo>
                    <a:pt x="296" y="144"/>
                  </a:lnTo>
                  <a:close/>
                  <a:moveTo>
                    <a:pt x="164" y="390"/>
                  </a:moveTo>
                  <a:lnTo>
                    <a:pt x="164" y="390"/>
                  </a:lnTo>
                  <a:lnTo>
                    <a:pt x="148" y="390"/>
                  </a:lnTo>
                  <a:lnTo>
                    <a:pt x="134" y="388"/>
                  </a:lnTo>
                  <a:lnTo>
                    <a:pt x="120" y="384"/>
                  </a:lnTo>
                  <a:lnTo>
                    <a:pt x="106" y="378"/>
                  </a:lnTo>
                  <a:lnTo>
                    <a:pt x="94" y="372"/>
                  </a:lnTo>
                  <a:lnTo>
                    <a:pt x="82" y="364"/>
                  </a:lnTo>
                  <a:lnTo>
                    <a:pt x="70" y="356"/>
                  </a:lnTo>
                  <a:lnTo>
                    <a:pt x="60" y="346"/>
                  </a:lnTo>
                  <a:lnTo>
                    <a:pt x="50" y="336"/>
                  </a:lnTo>
                  <a:lnTo>
                    <a:pt x="42" y="324"/>
                  </a:lnTo>
                  <a:lnTo>
                    <a:pt x="34" y="312"/>
                  </a:lnTo>
                  <a:lnTo>
                    <a:pt x="28" y="300"/>
                  </a:lnTo>
                  <a:lnTo>
                    <a:pt x="22" y="286"/>
                  </a:lnTo>
                  <a:lnTo>
                    <a:pt x="18" y="272"/>
                  </a:lnTo>
                  <a:lnTo>
                    <a:pt x="16" y="258"/>
                  </a:lnTo>
                  <a:lnTo>
                    <a:pt x="16" y="242"/>
                  </a:lnTo>
                  <a:lnTo>
                    <a:pt x="16" y="242"/>
                  </a:lnTo>
                  <a:lnTo>
                    <a:pt x="16" y="228"/>
                  </a:lnTo>
                  <a:lnTo>
                    <a:pt x="18" y="212"/>
                  </a:lnTo>
                  <a:lnTo>
                    <a:pt x="22" y="198"/>
                  </a:lnTo>
                  <a:lnTo>
                    <a:pt x="28" y="184"/>
                  </a:lnTo>
                  <a:lnTo>
                    <a:pt x="34" y="172"/>
                  </a:lnTo>
                  <a:lnTo>
                    <a:pt x="42" y="160"/>
                  </a:lnTo>
                  <a:lnTo>
                    <a:pt x="50" y="148"/>
                  </a:lnTo>
                  <a:lnTo>
                    <a:pt x="60" y="138"/>
                  </a:lnTo>
                  <a:lnTo>
                    <a:pt x="70" y="128"/>
                  </a:lnTo>
                  <a:lnTo>
                    <a:pt x="82" y="120"/>
                  </a:lnTo>
                  <a:lnTo>
                    <a:pt x="94" y="112"/>
                  </a:lnTo>
                  <a:lnTo>
                    <a:pt x="106" y="106"/>
                  </a:lnTo>
                  <a:lnTo>
                    <a:pt x="120" y="100"/>
                  </a:lnTo>
                  <a:lnTo>
                    <a:pt x="134" y="98"/>
                  </a:lnTo>
                  <a:lnTo>
                    <a:pt x="148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88" y="96"/>
                  </a:lnTo>
                  <a:lnTo>
                    <a:pt x="212" y="102"/>
                  </a:lnTo>
                  <a:lnTo>
                    <a:pt x="232" y="112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68" y="138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94" y="174"/>
                  </a:lnTo>
                  <a:lnTo>
                    <a:pt x="304" y="194"/>
                  </a:lnTo>
                  <a:lnTo>
                    <a:pt x="310" y="218"/>
                  </a:lnTo>
                  <a:lnTo>
                    <a:pt x="312" y="242"/>
                  </a:lnTo>
                  <a:lnTo>
                    <a:pt x="312" y="242"/>
                  </a:lnTo>
                  <a:lnTo>
                    <a:pt x="312" y="258"/>
                  </a:lnTo>
                  <a:lnTo>
                    <a:pt x="310" y="272"/>
                  </a:lnTo>
                  <a:lnTo>
                    <a:pt x="306" y="286"/>
                  </a:lnTo>
                  <a:lnTo>
                    <a:pt x="300" y="300"/>
                  </a:lnTo>
                  <a:lnTo>
                    <a:pt x="294" y="312"/>
                  </a:lnTo>
                  <a:lnTo>
                    <a:pt x="286" y="324"/>
                  </a:lnTo>
                  <a:lnTo>
                    <a:pt x="278" y="336"/>
                  </a:lnTo>
                  <a:lnTo>
                    <a:pt x="268" y="346"/>
                  </a:lnTo>
                  <a:lnTo>
                    <a:pt x="258" y="356"/>
                  </a:lnTo>
                  <a:lnTo>
                    <a:pt x="246" y="364"/>
                  </a:lnTo>
                  <a:lnTo>
                    <a:pt x="234" y="372"/>
                  </a:lnTo>
                  <a:lnTo>
                    <a:pt x="222" y="378"/>
                  </a:lnTo>
                  <a:lnTo>
                    <a:pt x="208" y="384"/>
                  </a:lnTo>
                  <a:lnTo>
                    <a:pt x="194" y="388"/>
                  </a:lnTo>
                  <a:lnTo>
                    <a:pt x="180" y="390"/>
                  </a:lnTo>
                  <a:lnTo>
                    <a:pt x="164" y="390"/>
                  </a:lnTo>
                  <a:lnTo>
                    <a:pt x="164" y="390"/>
                  </a:lnTo>
                  <a:close/>
                  <a:moveTo>
                    <a:pt x="134" y="42"/>
                  </a:moveTo>
                  <a:lnTo>
                    <a:pt x="134" y="10"/>
                  </a:lnTo>
                  <a:lnTo>
                    <a:pt x="134" y="10"/>
                  </a:lnTo>
                  <a:lnTo>
                    <a:pt x="134" y="8"/>
                  </a:lnTo>
                  <a:lnTo>
                    <a:pt x="136" y="4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8" y="2"/>
                  </a:lnTo>
                  <a:lnTo>
                    <a:pt x="192" y="4"/>
                  </a:lnTo>
                  <a:lnTo>
                    <a:pt x="194" y="8"/>
                  </a:lnTo>
                  <a:lnTo>
                    <a:pt x="194" y="10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44"/>
                  </a:lnTo>
                  <a:lnTo>
                    <a:pt x="192" y="48"/>
                  </a:lnTo>
                  <a:lnTo>
                    <a:pt x="188" y="50"/>
                  </a:lnTo>
                  <a:lnTo>
                    <a:pt x="184" y="52"/>
                  </a:lnTo>
                  <a:lnTo>
                    <a:pt x="144" y="52"/>
                  </a:lnTo>
                  <a:lnTo>
                    <a:pt x="144" y="52"/>
                  </a:lnTo>
                  <a:lnTo>
                    <a:pt x="140" y="50"/>
                  </a:lnTo>
                  <a:lnTo>
                    <a:pt x="136" y="48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2"/>
                  </a:lnTo>
                  <a:close/>
                  <a:moveTo>
                    <a:pt x="176" y="242"/>
                  </a:moveTo>
                  <a:lnTo>
                    <a:pt x="176" y="242"/>
                  </a:lnTo>
                  <a:lnTo>
                    <a:pt x="174" y="246"/>
                  </a:lnTo>
                  <a:lnTo>
                    <a:pt x="172" y="250"/>
                  </a:lnTo>
                  <a:lnTo>
                    <a:pt x="168" y="254"/>
                  </a:lnTo>
                  <a:lnTo>
                    <a:pt x="164" y="254"/>
                  </a:lnTo>
                  <a:lnTo>
                    <a:pt x="164" y="254"/>
                  </a:lnTo>
                  <a:lnTo>
                    <a:pt x="160" y="254"/>
                  </a:lnTo>
                  <a:lnTo>
                    <a:pt x="156" y="250"/>
                  </a:lnTo>
                  <a:lnTo>
                    <a:pt x="154" y="246"/>
                  </a:lnTo>
                  <a:lnTo>
                    <a:pt x="152" y="242"/>
                  </a:lnTo>
                  <a:lnTo>
                    <a:pt x="152" y="242"/>
                  </a:lnTo>
                  <a:lnTo>
                    <a:pt x="154" y="238"/>
                  </a:lnTo>
                  <a:lnTo>
                    <a:pt x="156" y="234"/>
                  </a:lnTo>
                  <a:lnTo>
                    <a:pt x="160" y="232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8" y="232"/>
                  </a:lnTo>
                  <a:lnTo>
                    <a:pt x="172" y="234"/>
                  </a:lnTo>
                  <a:lnTo>
                    <a:pt x="174" y="238"/>
                  </a:lnTo>
                  <a:lnTo>
                    <a:pt x="176" y="242"/>
                  </a:lnTo>
                  <a:lnTo>
                    <a:pt x="176" y="242"/>
                  </a:lnTo>
                  <a:close/>
                  <a:moveTo>
                    <a:pt x="272" y="250"/>
                  </a:moveTo>
                  <a:lnTo>
                    <a:pt x="272" y="250"/>
                  </a:lnTo>
                  <a:lnTo>
                    <a:pt x="268" y="250"/>
                  </a:lnTo>
                  <a:lnTo>
                    <a:pt x="266" y="248"/>
                  </a:lnTo>
                  <a:lnTo>
                    <a:pt x="264" y="246"/>
                  </a:lnTo>
                  <a:lnTo>
                    <a:pt x="264" y="242"/>
                  </a:lnTo>
                  <a:lnTo>
                    <a:pt x="264" y="242"/>
                  </a:lnTo>
                  <a:lnTo>
                    <a:pt x="264" y="240"/>
                  </a:lnTo>
                  <a:lnTo>
                    <a:pt x="266" y="236"/>
                  </a:lnTo>
                  <a:lnTo>
                    <a:pt x="268" y="234"/>
                  </a:lnTo>
                  <a:lnTo>
                    <a:pt x="272" y="234"/>
                  </a:lnTo>
                  <a:lnTo>
                    <a:pt x="292" y="234"/>
                  </a:lnTo>
                  <a:lnTo>
                    <a:pt x="292" y="234"/>
                  </a:lnTo>
                  <a:lnTo>
                    <a:pt x="290" y="222"/>
                  </a:lnTo>
                  <a:lnTo>
                    <a:pt x="288" y="210"/>
                  </a:lnTo>
                  <a:lnTo>
                    <a:pt x="280" y="186"/>
                  </a:lnTo>
                  <a:lnTo>
                    <a:pt x="268" y="166"/>
                  </a:lnTo>
                  <a:lnTo>
                    <a:pt x="252" y="148"/>
                  </a:lnTo>
                  <a:lnTo>
                    <a:pt x="234" y="134"/>
                  </a:lnTo>
                  <a:lnTo>
                    <a:pt x="212" y="122"/>
                  </a:lnTo>
                  <a:lnTo>
                    <a:pt x="188" y="116"/>
                  </a:lnTo>
                  <a:lnTo>
                    <a:pt x="176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52" y="114"/>
                  </a:lnTo>
                  <a:lnTo>
                    <a:pt x="140" y="116"/>
                  </a:lnTo>
                  <a:lnTo>
                    <a:pt x="116" y="122"/>
                  </a:lnTo>
                  <a:lnTo>
                    <a:pt x="94" y="134"/>
                  </a:lnTo>
                  <a:lnTo>
                    <a:pt x="76" y="148"/>
                  </a:lnTo>
                  <a:lnTo>
                    <a:pt x="60" y="166"/>
                  </a:lnTo>
                  <a:lnTo>
                    <a:pt x="48" y="186"/>
                  </a:lnTo>
                  <a:lnTo>
                    <a:pt x="40" y="210"/>
                  </a:lnTo>
                  <a:lnTo>
                    <a:pt x="38" y="222"/>
                  </a:lnTo>
                  <a:lnTo>
                    <a:pt x="36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4" y="240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64" y="246"/>
                  </a:lnTo>
                  <a:lnTo>
                    <a:pt x="62" y="248"/>
                  </a:lnTo>
                  <a:lnTo>
                    <a:pt x="60" y="250"/>
                  </a:lnTo>
                  <a:lnTo>
                    <a:pt x="56" y="250"/>
                  </a:lnTo>
                  <a:lnTo>
                    <a:pt x="36" y="250"/>
                  </a:lnTo>
                  <a:lnTo>
                    <a:pt x="36" y="250"/>
                  </a:lnTo>
                  <a:lnTo>
                    <a:pt x="40" y="274"/>
                  </a:lnTo>
                  <a:lnTo>
                    <a:pt x="48" y="296"/>
                  </a:lnTo>
                  <a:lnTo>
                    <a:pt x="58" y="316"/>
                  </a:lnTo>
                  <a:lnTo>
                    <a:pt x="74" y="334"/>
                  </a:lnTo>
                  <a:lnTo>
                    <a:pt x="90" y="348"/>
                  </a:lnTo>
                  <a:lnTo>
                    <a:pt x="110" y="360"/>
                  </a:lnTo>
                  <a:lnTo>
                    <a:pt x="132" y="366"/>
                  </a:lnTo>
                  <a:lnTo>
                    <a:pt x="156" y="370"/>
                  </a:lnTo>
                  <a:lnTo>
                    <a:pt x="156" y="350"/>
                  </a:lnTo>
                  <a:lnTo>
                    <a:pt x="156" y="350"/>
                  </a:lnTo>
                  <a:lnTo>
                    <a:pt x="156" y="346"/>
                  </a:lnTo>
                  <a:lnTo>
                    <a:pt x="158" y="344"/>
                  </a:lnTo>
                  <a:lnTo>
                    <a:pt x="160" y="342"/>
                  </a:lnTo>
                  <a:lnTo>
                    <a:pt x="164" y="342"/>
                  </a:lnTo>
                  <a:lnTo>
                    <a:pt x="164" y="342"/>
                  </a:lnTo>
                  <a:lnTo>
                    <a:pt x="168" y="342"/>
                  </a:lnTo>
                  <a:lnTo>
                    <a:pt x="170" y="344"/>
                  </a:lnTo>
                  <a:lnTo>
                    <a:pt x="172" y="346"/>
                  </a:lnTo>
                  <a:lnTo>
                    <a:pt x="172" y="350"/>
                  </a:lnTo>
                  <a:lnTo>
                    <a:pt x="172" y="370"/>
                  </a:lnTo>
                  <a:lnTo>
                    <a:pt x="172" y="370"/>
                  </a:lnTo>
                  <a:lnTo>
                    <a:pt x="196" y="366"/>
                  </a:lnTo>
                  <a:lnTo>
                    <a:pt x="218" y="360"/>
                  </a:lnTo>
                  <a:lnTo>
                    <a:pt x="238" y="348"/>
                  </a:lnTo>
                  <a:lnTo>
                    <a:pt x="254" y="334"/>
                  </a:lnTo>
                  <a:lnTo>
                    <a:pt x="270" y="316"/>
                  </a:lnTo>
                  <a:lnTo>
                    <a:pt x="280" y="296"/>
                  </a:lnTo>
                  <a:lnTo>
                    <a:pt x="288" y="274"/>
                  </a:lnTo>
                  <a:lnTo>
                    <a:pt x="292" y="250"/>
                  </a:lnTo>
                  <a:lnTo>
                    <a:pt x="272" y="250"/>
                  </a:lnTo>
                  <a:close/>
                  <a:moveTo>
                    <a:pt x="158" y="156"/>
                  </a:moveTo>
                  <a:lnTo>
                    <a:pt x="200" y="134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6" y="178"/>
                  </a:lnTo>
                  <a:lnTo>
                    <a:pt x="172" y="182"/>
                  </a:lnTo>
                  <a:lnTo>
                    <a:pt x="168" y="184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84"/>
                  </a:lnTo>
                  <a:lnTo>
                    <a:pt x="154" y="180"/>
                  </a:lnTo>
                  <a:lnTo>
                    <a:pt x="150" y="176"/>
                  </a:lnTo>
                  <a:lnTo>
                    <a:pt x="150" y="170"/>
                  </a:lnTo>
                  <a:lnTo>
                    <a:pt x="150" y="170"/>
                  </a:lnTo>
                  <a:lnTo>
                    <a:pt x="150" y="166"/>
                  </a:lnTo>
                  <a:lnTo>
                    <a:pt x="152" y="162"/>
                  </a:lnTo>
                  <a:lnTo>
                    <a:pt x="158" y="156"/>
                  </a:lnTo>
                  <a:lnTo>
                    <a:pt x="158" y="156"/>
                  </a:lnTo>
                  <a:close/>
                  <a:moveTo>
                    <a:pt x="244" y="322"/>
                  </a:moveTo>
                  <a:lnTo>
                    <a:pt x="244" y="322"/>
                  </a:lnTo>
                  <a:lnTo>
                    <a:pt x="242" y="324"/>
                  </a:lnTo>
                  <a:lnTo>
                    <a:pt x="240" y="326"/>
                  </a:lnTo>
                  <a:lnTo>
                    <a:pt x="240" y="326"/>
                  </a:lnTo>
                  <a:lnTo>
                    <a:pt x="236" y="324"/>
                  </a:lnTo>
                  <a:lnTo>
                    <a:pt x="234" y="322"/>
                  </a:lnTo>
                  <a:lnTo>
                    <a:pt x="178" y="266"/>
                  </a:lnTo>
                  <a:lnTo>
                    <a:pt x="178" y="266"/>
                  </a:lnTo>
                  <a:lnTo>
                    <a:pt x="170" y="270"/>
                  </a:lnTo>
                  <a:lnTo>
                    <a:pt x="164" y="270"/>
                  </a:lnTo>
                  <a:lnTo>
                    <a:pt x="164" y="270"/>
                  </a:lnTo>
                  <a:lnTo>
                    <a:pt x="156" y="270"/>
                  </a:lnTo>
                  <a:lnTo>
                    <a:pt x="150" y="266"/>
                  </a:lnTo>
                  <a:lnTo>
                    <a:pt x="150" y="266"/>
                  </a:lnTo>
                  <a:lnTo>
                    <a:pt x="142" y="260"/>
                  </a:lnTo>
                  <a:lnTo>
                    <a:pt x="138" y="250"/>
                  </a:lnTo>
                  <a:lnTo>
                    <a:pt x="136" y="240"/>
                  </a:lnTo>
                  <a:lnTo>
                    <a:pt x="140" y="230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0" y="218"/>
                  </a:lnTo>
                  <a:lnTo>
                    <a:pt x="128" y="214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2" y="210"/>
                  </a:lnTo>
                  <a:lnTo>
                    <a:pt x="134" y="208"/>
                  </a:lnTo>
                  <a:lnTo>
                    <a:pt x="136" y="206"/>
                  </a:lnTo>
                  <a:lnTo>
                    <a:pt x="140" y="208"/>
                  </a:lnTo>
                  <a:lnTo>
                    <a:pt x="142" y="210"/>
                  </a:lnTo>
                  <a:lnTo>
                    <a:pt x="150" y="218"/>
                  </a:lnTo>
                  <a:lnTo>
                    <a:pt x="150" y="218"/>
                  </a:lnTo>
                  <a:lnTo>
                    <a:pt x="158" y="216"/>
                  </a:lnTo>
                  <a:lnTo>
                    <a:pt x="164" y="214"/>
                  </a:lnTo>
                  <a:lnTo>
                    <a:pt x="164" y="214"/>
                  </a:lnTo>
                  <a:lnTo>
                    <a:pt x="172" y="216"/>
                  </a:lnTo>
                  <a:lnTo>
                    <a:pt x="178" y="218"/>
                  </a:lnTo>
                  <a:lnTo>
                    <a:pt x="178" y="218"/>
                  </a:lnTo>
                  <a:lnTo>
                    <a:pt x="186" y="226"/>
                  </a:lnTo>
                  <a:lnTo>
                    <a:pt x="190" y="234"/>
                  </a:lnTo>
                  <a:lnTo>
                    <a:pt x="192" y="244"/>
                  </a:lnTo>
                  <a:lnTo>
                    <a:pt x="188" y="256"/>
                  </a:lnTo>
                  <a:lnTo>
                    <a:pt x="244" y="312"/>
                  </a:lnTo>
                  <a:lnTo>
                    <a:pt x="244" y="312"/>
                  </a:lnTo>
                  <a:lnTo>
                    <a:pt x="246" y="314"/>
                  </a:lnTo>
                  <a:lnTo>
                    <a:pt x="248" y="318"/>
                  </a:lnTo>
                  <a:lnTo>
                    <a:pt x="246" y="320"/>
                  </a:lnTo>
                  <a:lnTo>
                    <a:pt x="244" y="322"/>
                  </a:lnTo>
                  <a:lnTo>
                    <a:pt x="244" y="322"/>
                  </a:lnTo>
                  <a:close/>
                </a:path>
              </a:pathLst>
            </a:custGeom>
            <a:solidFill>
              <a:srgbClr val="602320"/>
            </a:solidFill>
            <a:ln>
              <a:noFill/>
            </a:ln>
            <a:extLst/>
          </p:spPr>
          <p:txBody>
            <a:bodyPr/>
            <a:lstStyle/>
            <a:p>
              <a:pPr defTabSz="1018824">
                <a:defRPr/>
              </a:pPr>
              <a:endParaRPr lang="en-GB" sz="1400" kern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05064" y="2590056"/>
              <a:ext cx="1053555" cy="1061267"/>
            </a:xfrm>
            <a:prstGeom prst="rect">
              <a:avLst/>
            </a:prstGeom>
            <a:noFill/>
          </p:spPr>
          <p:txBody>
            <a:bodyPr spcFirstLastPara="1" wrap="none" lIns="0" tIns="0" rIns="0" bIns="0">
              <a:prstTxWarp prst="textButton">
                <a:avLst>
                  <a:gd name="adj" fmla="val 11852118"/>
                </a:avLst>
              </a:prstTxWarp>
              <a:spAutoFit/>
            </a:bodyPr>
            <a:lstStyle/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Time</a:t>
              </a:r>
            </a:p>
            <a:p>
              <a:pPr indent="-274320" algn="ctr" defTabSz="1018824">
                <a:defRPr/>
              </a:pPr>
              <a:endParaRPr lang="en-GB" sz="14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endParaRPr>
            </a:p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Savings</a:t>
              </a:r>
            </a:p>
          </p:txBody>
        </p:sp>
      </p:grpSp>
      <p:sp>
        <p:nvSpPr>
          <p:cNvPr id="114701" name="Rectangle 60"/>
          <p:cNvSpPr>
            <a:spLocks noChangeArrowheads="1"/>
          </p:cNvSpPr>
          <p:nvPr/>
        </p:nvSpPr>
        <p:spPr bwMode="auto">
          <a:xfrm>
            <a:off x="5889625" y="2458642"/>
            <a:ext cx="28023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Improved compliance for owners</a:t>
            </a:r>
            <a:endParaRPr lang="en-GB" altLang="en-US" sz="140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14702" name="Rectangle 61"/>
          <p:cNvSpPr>
            <a:spLocks noChangeArrowheads="1"/>
          </p:cNvSpPr>
          <p:nvPr/>
        </p:nvSpPr>
        <p:spPr bwMode="auto">
          <a:xfrm>
            <a:off x="5889626" y="2657476"/>
            <a:ext cx="25827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Better data quality for owners </a:t>
            </a:r>
          </a:p>
        </p:txBody>
      </p:sp>
      <p:sp>
        <p:nvSpPr>
          <p:cNvPr id="114703" name="Rectangle 62"/>
          <p:cNvSpPr>
            <a:spLocks noChangeArrowheads="1"/>
          </p:cNvSpPr>
          <p:nvPr/>
        </p:nvSpPr>
        <p:spPr bwMode="auto">
          <a:xfrm>
            <a:off x="5889625" y="2858692"/>
            <a:ext cx="27510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Better data availability for users </a:t>
            </a:r>
          </a:p>
        </p:txBody>
      </p:sp>
      <p:sp>
        <p:nvSpPr>
          <p:cNvPr id="114704" name="Rectangle 63"/>
          <p:cNvSpPr>
            <a:spLocks noChangeArrowheads="1"/>
          </p:cNvSpPr>
          <p:nvPr/>
        </p:nvSpPr>
        <p:spPr bwMode="auto">
          <a:xfrm>
            <a:off x="5889625" y="2263379"/>
            <a:ext cx="30877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Higher services satisfaction for users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5789613" y="2274094"/>
            <a:ext cx="4762" cy="98107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706" name="Rectangle 43"/>
          <p:cNvSpPr>
            <a:spLocks noChangeArrowheads="1"/>
          </p:cNvSpPr>
          <p:nvPr/>
        </p:nvSpPr>
        <p:spPr bwMode="auto">
          <a:xfrm>
            <a:off x="5889625" y="3057526"/>
            <a:ext cx="2520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Improved security for owners</a:t>
            </a:r>
            <a:endParaRPr lang="en-GB" altLang="en-US" sz="140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14707" name="Rectangle 55"/>
          <p:cNvSpPr>
            <a:spLocks noChangeArrowheads="1"/>
          </p:cNvSpPr>
          <p:nvPr/>
        </p:nvSpPr>
        <p:spPr bwMode="auto">
          <a:xfrm>
            <a:off x="1600200" y="1214438"/>
            <a:ext cx="1936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Cost savings for users </a:t>
            </a:r>
          </a:p>
        </p:txBody>
      </p:sp>
      <p:sp>
        <p:nvSpPr>
          <p:cNvPr id="114708" name="Rectangle 56"/>
          <p:cNvSpPr>
            <a:spLocks noChangeArrowheads="1"/>
          </p:cNvSpPr>
          <p:nvPr/>
        </p:nvSpPr>
        <p:spPr bwMode="auto">
          <a:xfrm>
            <a:off x="1600200" y="1389460"/>
            <a:ext cx="2520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Increased revenue for owners</a:t>
            </a:r>
          </a:p>
        </p:txBody>
      </p:sp>
      <p:sp>
        <p:nvSpPr>
          <p:cNvPr id="114709" name="Rectangle 57"/>
          <p:cNvSpPr>
            <a:spLocks noChangeArrowheads="1"/>
          </p:cNvSpPr>
          <p:nvPr/>
        </p:nvSpPr>
        <p:spPr bwMode="auto">
          <a:xfrm>
            <a:off x="1600201" y="1590676"/>
            <a:ext cx="31486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Reduced operational costs for owners</a:t>
            </a:r>
            <a:endParaRPr lang="en-GB" altLang="en-US" sz="1400">
              <a:solidFill>
                <a:srgbClr val="000000"/>
              </a:solidFill>
              <a:latin typeface="Georgia" pitchFamily="18" charset="0"/>
            </a:endParaRPr>
          </a:p>
        </p:txBody>
      </p:sp>
      <p:grpSp>
        <p:nvGrpSpPr>
          <p:cNvPr id="114710" name="Group 2"/>
          <p:cNvGrpSpPr>
            <a:grpSpLocks/>
          </p:cNvGrpSpPr>
          <p:nvPr/>
        </p:nvGrpSpPr>
        <p:grpSpPr bwMode="auto">
          <a:xfrm>
            <a:off x="190500" y="1254919"/>
            <a:ext cx="1309688" cy="1132285"/>
            <a:chOff x="408676" y="1673225"/>
            <a:chExt cx="1091512" cy="1510324"/>
          </a:xfrm>
        </p:grpSpPr>
        <p:sp>
          <p:nvSpPr>
            <p:cNvPr id="45" name="Oval 44"/>
            <p:cNvSpPr/>
            <p:nvPr/>
          </p:nvSpPr>
          <p:spPr>
            <a:xfrm>
              <a:off x="552888" y="2105200"/>
              <a:ext cx="469680" cy="625728"/>
            </a:xfrm>
            <a:prstGeom prst="ellipse">
              <a:avLst/>
            </a:prstGeom>
            <a:noFill/>
            <a:ln w="76200">
              <a:solidFill>
                <a:srgbClr val="DC6900"/>
              </a:solidFill>
            </a:ln>
          </p:spPr>
          <p:txBody>
            <a:bodyPr anchor="ctr"/>
            <a:lstStyle/>
            <a:p>
              <a:pPr algn="ctr" defTabSz="1018824">
                <a:defRPr/>
              </a:pPr>
              <a:endParaRPr lang="en-GB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8676" y="1887256"/>
              <a:ext cx="790166" cy="1061267"/>
            </a:xfrm>
            <a:prstGeom prst="rect">
              <a:avLst/>
            </a:prstGeom>
            <a:noFill/>
          </p:spPr>
          <p:txBody>
            <a:bodyPr spcFirstLastPara="1" wrap="none" lIns="0" tIns="0" rIns="0" bIns="0">
              <a:prstTxWarp prst="textButton">
                <a:avLst>
                  <a:gd name="adj" fmla="val 11852118"/>
                </a:avLst>
              </a:prstTxWarp>
              <a:spAutoFit/>
            </a:bodyPr>
            <a:lstStyle/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Financial </a:t>
              </a:r>
            </a:p>
            <a:p>
              <a:pPr indent="-274320" algn="ctr" defTabSz="1018824">
                <a:defRPr/>
              </a:pPr>
              <a:endParaRPr lang="en-GB" sz="14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endParaRPr>
            </a:p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Benefits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500188" y="1673225"/>
              <a:ext cx="0" cy="151032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4724" name="Picture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25" y="2097088"/>
              <a:ext cx="547688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711" name="Rectangle 42"/>
          <p:cNvSpPr>
            <a:spLocks noChangeArrowheads="1"/>
          </p:cNvSpPr>
          <p:nvPr/>
        </p:nvSpPr>
        <p:spPr bwMode="auto">
          <a:xfrm>
            <a:off x="1617664" y="1791892"/>
            <a:ext cx="30893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Vendor lock-in avoidance for owners</a:t>
            </a:r>
          </a:p>
        </p:txBody>
      </p:sp>
      <p:sp>
        <p:nvSpPr>
          <p:cNvPr id="114712" name="Rectangle 47"/>
          <p:cNvSpPr>
            <a:spLocks noChangeArrowheads="1"/>
          </p:cNvSpPr>
          <p:nvPr/>
        </p:nvSpPr>
        <p:spPr bwMode="auto">
          <a:xfrm>
            <a:off x="1679575" y="2986088"/>
            <a:ext cx="15888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Foster innovation</a:t>
            </a:r>
          </a:p>
        </p:txBody>
      </p:sp>
      <p:grpSp>
        <p:nvGrpSpPr>
          <p:cNvPr id="114713" name="Group 3"/>
          <p:cNvGrpSpPr>
            <a:grpSpLocks/>
          </p:cNvGrpSpPr>
          <p:nvPr/>
        </p:nvGrpSpPr>
        <p:grpSpPr bwMode="auto">
          <a:xfrm>
            <a:off x="4525964" y="2369344"/>
            <a:ext cx="1044575" cy="885825"/>
            <a:chOff x="4381576" y="3255208"/>
            <a:chExt cx="828869" cy="1059323"/>
          </a:xfrm>
        </p:grpSpPr>
        <p:sp>
          <p:nvSpPr>
            <p:cNvPr id="74" name="TextBox 73"/>
            <p:cNvSpPr txBox="1"/>
            <p:nvPr/>
          </p:nvSpPr>
          <p:spPr>
            <a:xfrm>
              <a:off x="4381576" y="3255208"/>
              <a:ext cx="828869" cy="1059323"/>
            </a:xfrm>
            <a:prstGeom prst="rect">
              <a:avLst/>
            </a:prstGeom>
            <a:noFill/>
          </p:spPr>
          <p:txBody>
            <a:bodyPr spcFirstLastPara="1" wrap="none" lIns="0" tIns="0" rIns="0" bIns="0">
              <a:prstTxWarp prst="textButton">
                <a:avLst>
                  <a:gd name="adj" fmla="val 10638665"/>
                </a:avLst>
              </a:prstTxWarp>
              <a:spAutoFit/>
            </a:bodyPr>
            <a:lstStyle/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/>
                </a:rPr>
                <a:t>Improved</a:t>
              </a:r>
            </a:p>
            <a:p>
              <a:pPr indent="-274320" algn="ctr" defTabSz="1018824">
                <a:defRPr/>
              </a:pPr>
              <a:endParaRPr lang="en-GB" sz="1400" dirty="0">
                <a:solidFill>
                  <a:srgbClr val="000000"/>
                </a:solidFill>
                <a:latin typeface="Georgia"/>
              </a:endParaRPr>
            </a:p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/>
                </a:rPr>
                <a:t>Service Quality</a:t>
              </a:r>
              <a:endParaRPr lang="en-GB" sz="1400" dirty="0">
                <a:solidFill>
                  <a:srgbClr val="000000"/>
                </a:solidFill>
                <a:latin typeface="Georgia"/>
                <a:cs typeface="Arial" pitchFamily="34" charset="0"/>
              </a:endParaRPr>
            </a:p>
          </p:txBody>
        </p:sp>
        <p:pic>
          <p:nvPicPr>
            <p:cNvPr id="114720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725" y="3421063"/>
              <a:ext cx="530225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714" name="Rectangle 41"/>
          <p:cNvSpPr>
            <a:spLocks noChangeArrowheads="1"/>
          </p:cNvSpPr>
          <p:nvPr/>
        </p:nvSpPr>
        <p:spPr bwMode="auto">
          <a:xfrm>
            <a:off x="1614489" y="2007394"/>
            <a:ext cx="3214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 defTabSz="1017588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7588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7588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7588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Facilitate reuse, sharing and adoption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of future solutions</a:t>
            </a:r>
            <a:endParaRPr lang="en-GB" altLang="en-US" sz="140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964363" y="816769"/>
            <a:ext cx="4762" cy="103703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7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Work under ISA</a:t>
            </a:r>
          </a:p>
        </p:txBody>
      </p:sp>
      <p:sp>
        <p:nvSpPr>
          <p:cNvPr id="114717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703E2EF-C078-4457-843C-56CCC025D565}" type="slidenum">
              <a:rPr lang="fr-FR" altLang="en-US" sz="1400">
                <a:solidFill>
                  <a:srgbClr val="7F7F7F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fr-FR" altLang="en-US" sz="1400">
              <a:solidFill>
                <a:srgbClr val="7F7F7F"/>
              </a:solidFill>
            </a:endParaRPr>
          </a:p>
        </p:txBody>
      </p:sp>
      <p:pic>
        <p:nvPicPr>
          <p:cNvPr id="1147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9" y="192882"/>
            <a:ext cx="693737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3950494"/>
            <a:ext cx="693737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915592"/>
            <a:ext cx="74612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945356"/>
            <a:ext cx="666750" cy="5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Challenges and Opportunities</a:t>
            </a: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fld id="{724E9DC2-7FB8-46F2-843A-320DB2BE9871}" type="slidenum">
              <a:rPr lang="en-GB" altLang="en-US" sz="1400" smtClean="0">
                <a:solidFill>
                  <a:srgbClr val="7F7F7F"/>
                </a:solidFill>
                <a:latin typeface="+mj-lt"/>
              </a:rPr>
              <a:pPr algn="ctr">
                <a:defRPr/>
              </a:pPr>
              <a:t>19</a:t>
            </a:fld>
            <a:endParaRPr lang="en-GB" altLang="en-US" sz="1400" dirty="0" smtClean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652463" y="1930004"/>
            <a:ext cx="1689100" cy="1797844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Holistic approach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Global picture on IOP in Europe 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Instruments</a:t>
            </a:r>
          </a:p>
          <a:p>
            <a:pPr marL="492125" lvl="3" indent="-28575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sz="12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Strategy</a:t>
            </a:r>
          </a:p>
          <a:p>
            <a:pPr marL="492125" lvl="3" indent="-28575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sz="12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Framework</a:t>
            </a:r>
          </a:p>
          <a:p>
            <a:pPr marL="492125" lvl="3" indent="-28575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sz="12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Architecture</a:t>
            </a:r>
          </a:p>
          <a:p>
            <a:pPr marL="492125" lvl="3" indent="-28575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sz="12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Cartography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Legislation Gaps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652463" y="1468041"/>
            <a:ext cx="168910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Updated approach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652463" y="848916"/>
            <a:ext cx="1689100" cy="608409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2622550" y="1930004"/>
            <a:ext cx="1689100" cy="1797844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Business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Citizens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Identify, collect and respond to user needs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2622550" y="1468041"/>
            <a:ext cx="168910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Scope extension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2622550" y="848916"/>
            <a:ext cx="1689100" cy="608409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4603750" y="1945482"/>
            <a:ext cx="1689100" cy="1797844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EU and national level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Drill down to  regional and local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gray">
          <a:xfrm>
            <a:off x="4603750" y="1484710"/>
            <a:ext cx="1689100" cy="46077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Modernise PA at all levels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gray">
          <a:xfrm>
            <a:off x="4603750" y="864394"/>
            <a:ext cx="1689100" cy="608410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gray">
          <a:xfrm>
            <a:off x="6553200" y="1930004"/>
            <a:ext cx="1689100" cy="1797844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Connecting Europe facility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Horizon2020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Structural Funds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gray">
          <a:xfrm>
            <a:off x="6553200" y="1468041"/>
            <a:ext cx="168910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Links with other EU initiatives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gray">
          <a:xfrm>
            <a:off x="6553200" y="848916"/>
            <a:ext cx="1689100" cy="608409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gray">
          <a:xfrm>
            <a:off x="1560514" y="4067176"/>
            <a:ext cx="2751137" cy="507206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User satisfaction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Quantification of benefits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gray">
          <a:xfrm>
            <a:off x="1560514" y="3835003"/>
            <a:ext cx="2751137" cy="2238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Monitoring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gray">
          <a:xfrm>
            <a:off x="649289" y="3835004"/>
            <a:ext cx="911225" cy="739378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gray">
          <a:xfrm>
            <a:off x="5532438" y="4068367"/>
            <a:ext cx="2709862" cy="507206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Disseminate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Engage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gray">
          <a:xfrm>
            <a:off x="5532438" y="3836194"/>
            <a:ext cx="2709862" cy="2238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Communication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gray">
          <a:xfrm>
            <a:off x="4619626" y="3836194"/>
            <a:ext cx="912813" cy="739379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1573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6" y="928688"/>
            <a:ext cx="639763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971925"/>
            <a:ext cx="685800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931069"/>
            <a:ext cx="655638" cy="46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ISA </a:t>
            </a:r>
            <a:r>
              <a:rPr altLang="en-US" sz="1800" smtClean="0"/>
              <a:t>Interoperability Solutions for European public Administrations </a:t>
            </a:r>
            <a:endParaRPr lang="en-GB" altLang="en-US" sz="1800" smtClean="0"/>
          </a:p>
        </p:txBody>
      </p:sp>
      <p:sp>
        <p:nvSpPr>
          <p:cNvPr id="98307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C4D6A36-D8E8-4DF6-AF45-E4CA04AC2141}" type="slidenum">
              <a:rPr lang="fr-FR" altLang="en-US" sz="1400">
                <a:solidFill>
                  <a:srgbClr val="7F7F7F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fr-FR" altLang="en-US" sz="1400">
              <a:solidFill>
                <a:srgbClr val="7F7F7F"/>
              </a:solidFill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503238" y="788194"/>
            <a:ext cx="2635250" cy="53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rgbClr val="FF9933"/>
                </a:solidFill>
                <a:latin typeface="+mj-lt"/>
              </a:rPr>
              <a:t>Objectives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gray">
          <a:xfrm>
            <a:off x="698501" y="2151460"/>
            <a:ext cx="2416175" cy="1682353"/>
          </a:xfrm>
          <a:prstGeom prst="rect">
            <a:avLst/>
          </a:prstGeom>
          <a:solidFill>
            <a:srgbClr val="72B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 smtClean="0">
                <a:solidFill>
                  <a:schemeClr val="bg1"/>
                </a:solidFill>
                <a:latin typeface="+mj-lt"/>
              </a:rPr>
              <a:t>… and effective electronic </a:t>
            </a:r>
            <a:br>
              <a:rPr lang="en-US" altLang="en-US" sz="1400" dirty="0" smtClean="0">
                <a:solidFill>
                  <a:schemeClr val="bg1"/>
                </a:solidFill>
                <a:latin typeface="+mj-lt"/>
              </a:rPr>
            </a:br>
            <a:r>
              <a:rPr lang="en-US" altLang="en-US" sz="1400" dirty="0" smtClean="0">
                <a:solidFill>
                  <a:srgbClr val="831B1B"/>
                </a:solidFill>
                <a:latin typeface="+mj-lt"/>
              </a:rPr>
              <a:t>cross-border</a:t>
            </a:r>
            <a:r>
              <a:rPr lang="en-US" altLang="en-US" sz="1400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altLang="en-US" sz="1400" dirty="0" smtClean="0">
                <a:solidFill>
                  <a:srgbClr val="831B1B"/>
                </a:solidFill>
                <a:latin typeface="+mj-lt"/>
              </a:rPr>
              <a:t>cross-sector</a:t>
            </a:r>
            <a:r>
              <a:rPr lang="en-US" altLang="en-US" sz="1400" dirty="0" smtClean="0">
                <a:solidFill>
                  <a:schemeClr val="bg1"/>
                </a:solidFill>
                <a:latin typeface="+mj-lt"/>
              </a:rPr>
              <a:t> </a:t>
            </a:r>
            <a:br>
              <a:rPr lang="en-US" altLang="en-US" sz="1400" dirty="0" smtClean="0">
                <a:solidFill>
                  <a:schemeClr val="bg1"/>
                </a:solidFill>
                <a:latin typeface="+mj-lt"/>
              </a:rPr>
            </a:br>
            <a:r>
              <a:rPr lang="en-US" altLang="en-US" sz="1400" dirty="0" smtClean="0">
                <a:solidFill>
                  <a:schemeClr val="bg1"/>
                </a:solidFill>
                <a:latin typeface="+mj-lt"/>
              </a:rPr>
              <a:t>interaction between European </a:t>
            </a:r>
            <a:br>
              <a:rPr lang="en-US" altLang="en-US" sz="1400" dirty="0" smtClean="0">
                <a:solidFill>
                  <a:schemeClr val="bg1"/>
                </a:solidFill>
                <a:latin typeface="+mj-lt"/>
              </a:rPr>
            </a:br>
            <a:r>
              <a:rPr lang="en-US" altLang="en-US" sz="1400" dirty="0" smtClean="0">
                <a:solidFill>
                  <a:schemeClr val="bg1"/>
                </a:solidFill>
                <a:latin typeface="+mj-lt"/>
              </a:rPr>
              <a:t>public administrations.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gray">
          <a:xfrm>
            <a:off x="3505200" y="2151460"/>
            <a:ext cx="2222500" cy="1682353"/>
          </a:xfrm>
          <a:prstGeom prst="rect">
            <a:avLst/>
          </a:prstGeom>
          <a:solidFill>
            <a:srgbClr val="72B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chemeClr val="bg1"/>
                </a:solidFill>
                <a:latin typeface="+mj-lt"/>
              </a:rPr>
              <a:t>… share and re-use </a:t>
            </a:r>
            <a:r>
              <a:rPr lang="en-US" altLang="en-US" sz="1400" smtClean="0">
                <a:solidFill>
                  <a:srgbClr val="FFFF00"/>
                </a:solidFill>
                <a:latin typeface="+mj-lt"/>
              </a:rPr>
              <a:t>existing</a:t>
            </a:r>
            <a:r>
              <a:rPr lang="en-US" altLang="en-US" sz="1400" smtClean="0">
                <a:solidFill>
                  <a:schemeClr val="bg1"/>
                </a:solidFill>
                <a:latin typeface="+mj-lt"/>
              </a:rPr>
              <a:t> successful or </a:t>
            </a:r>
            <a:r>
              <a:rPr lang="en-US" altLang="en-US" sz="1400" smtClean="0">
                <a:solidFill>
                  <a:srgbClr val="FFFF00"/>
                </a:solidFill>
                <a:latin typeface="+mj-lt"/>
              </a:rPr>
              <a:t>new</a:t>
            </a:r>
            <a:r>
              <a:rPr lang="en-US" altLang="en-US" sz="140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en-US" sz="1400" smtClean="0">
                <a:solidFill>
                  <a:schemeClr val="bg1"/>
                </a:solidFill>
                <a:latin typeface="+mj-lt"/>
              </a:rPr>
            </a:br>
            <a:r>
              <a:rPr lang="en-US" altLang="en-US" sz="1400" smtClean="0">
                <a:solidFill>
                  <a:schemeClr val="bg1"/>
                </a:solidFill>
                <a:latin typeface="+mj-lt"/>
              </a:rPr>
              <a:t>Interoperability </a:t>
            </a:r>
            <a:r>
              <a:rPr lang="en-US" altLang="en-US" sz="1400" smtClean="0">
                <a:solidFill>
                  <a:srgbClr val="FFFF00"/>
                </a:solidFill>
                <a:latin typeface="+mj-lt"/>
              </a:rPr>
              <a:t>solutions</a:t>
            </a:r>
            <a:r>
              <a:rPr lang="en-US" altLang="en-US" sz="140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altLang="en-US" sz="1400" smtClean="0">
                <a:solidFill>
                  <a:srgbClr val="FFFF00"/>
                </a:solidFill>
                <a:latin typeface="+mj-lt"/>
              </a:rPr>
              <a:t>common services</a:t>
            </a:r>
            <a:r>
              <a:rPr lang="en-US" altLang="en-US" sz="140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altLang="en-US" sz="1400" smtClean="0">
                <a:solidFill>
                  <a:srgbClr val="FFFF00"/>
                </a:solidFill>
                <a:latin typeface="+mj-lt"/>
              </a:rPr>
              <a:t>generic tools</a:t>
            </a:r>
            <a:r>
              <a:rPr lang="en-US" altLang="en-US" sz="1400" smtClean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gray">
          <a:xfrm>
            <a:off x="6076950" y="2151460"/>
            <a:ext cx="2087563" cy="1682353"/>
          </a:xfrm>
          <a:prstGeom prst="rect">
            <a:avLst/>
          </a:prstGeom>
          <a:solidFill>
            <a:srgbClr val="72B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chemeClr val="bg1"/>
                </a:solidFill>
                <a:latin typeface="+mj-lt"/>
              </a:rPr>
              <a:t>…IT systems allow smooth implementation of </a:t>
            </a:r>
            <a:r>
              <a:rPr lang="en-US" altLang="en-US" sz="1400" smtClean="0">
                <a:solidFill>
                  <a:srgbClr val="0066FF"/>
                </a:solidFill>
                <a:latin typeface="+mj-lt"/>
              </a:rPr>
              <a:t>Community policies </a:t>
            </a:r>
            <a:r>
              <a:rPr lang="en-US" altLang="en-US" sz="1400" smtClean="0">
                <a:solidFill>
                  <a:schemeClr val="bg1"/>
                </a:solidFill>
                <a:latin typeface="+mj-lt"/>
              </a:rPr>
              <a:t>and activities.</a:t>
            </a:r>
          </a:p>
          <a:p>
            <a:pPr eaLnBrk="1" hangingPunct="1">
              <a:defRPr/>
            </a:pPr>
            <a:endParaRPr lang="en-US" altLang="en-US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1308100" y="1433097"/>
            <a:ext cx="1117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rgbClr val="72B545"/>
                </a:solidFill>
                <a:latin typeface="+mj-lt"/>
                <a:ea typeface="ＭＳ Ｐゴシック" charset="0"/>
                <a:cs typeface="Verdana"/>
              </a:rPr>
              <a:t>Efficient</a:t>
            </a:r>
            <a:endParaRPr lang="fr-FR" sz="1600" dirty="0">
              <a:solidFill>
                <a:srgbClr val="72B545"/>
              </a:solidFill>
              <a:latin typeface="+mj-lt"/>
              <a:ea typeface="ＭＳ Ｐゴシック" charset="0"/>
              <a:cs typeface="Verdana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2981325" y="1221404"/>
            <a:ext cx="313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rgbClr val="72B545"/>
                </a:solidFill>
                <a:latin typeface="+mj-lt"/>
                <a:ea typeface="ＭＳ Ｐゴシック" charset="0"/>
                <a:cs typeface="Verdana"/>
              </a:rPr>
              <a:t>European public</a:t>
            </a:r>
            <a:br>
              <a:rPr lang="en-GB" sz="1600" dirty="0">
                <a:solidFill>
                  <a:srgbClr val="72B545"/>
                </a:solidFill>
                <a:latin typeface="+mj-lt"/>
                <a:ea typeface="ＭＳ Ｐゴシック" charset="0"/>
                <a:cs typeface="Verdana"/>
              </a:rPr>
            </a:br>
            <a:r>
              <a:rPr lang="en-GB" sz="1600" dirty="0">
                <a:solidFill>
                  <a:srgbClr val="72B545"/>
                </a:solidFill>
                <a:latin typeface="+mj-lt"/>
                <a:ea typeface="ＭＳ Ｐゴシック" charset="0"/>
                <a:cs typeface="Verdana"/>
              </a:rPr>
              <a:t>administrations</a:t>
            </a:r>
            <a:endParaRPr lang="fr-FR" sz="1600" dirty="0">
              <a:solidFill>
                <a:srgbClr val="72B545"/>
              </a:solidFill>
              <a:latin typeface="+mj-lt"/>
              <a:ea typeface="ＭＳ Ｐゴシック" charset="0"/>
              <a:cs typeface="Verdana"/>
            </a:endParaRPr>
          </a:p>
        </p:txBody>
      </p:sp>
      <p:sp>
        <p:nvSpPr>
          <p:cNvPr id="60" name="Rectangle 18"/>
          <p:cNvSpPr>
            <a:spLocks noChangeArrowheads="1"/>
          </p:cNvSpPr>
          <p:nvPr/>
        </p:nvSpPr>
        <p:spPr bwMode="auto">
          <a:xfrm>
            <a:off x="6384926" y="1221404"/>
            <a:ext cx="1520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rgbClr val="72B545"/>
                </a:solidFill>
                <a:latin typeface="+mj-lt"/>
                <a:ea typeface="ＭＳ Ｐゴシック" charset="0"/>
                <a:cs typeface="Verdana"/>
              </a:rPr>
              <a:t>Flexible and</a:t>
            </a:r>
            <a:br>
              <a:rPr lang="en-GB" sz="1600" dirty="0">
                <a:solidFill>
                  <a:srgbClr val="72B545"/>
                </a:solidFill>
                <a:latin typeface="+mj-lt"/>
                <a:ea typeface="ＭＳ Ｐゴシック" charset="0"/>
                <a:cs typeface="Verdana"/>
              </a:rPr>
            </a:br>
            <a:r>
              <a:rPr lang="en-GB" sz="1600" dirty="0">
                <a:solidFill>
                  <a:srgbClr val="72B545"/>
                </a:solidFill>
                <a:latin typeface="+mj-lt"/>
                <a:ea typeface="ＭＳ Ｐゴシック" charset="0"/>
                <a:cs typeface="Verdana"/>
              </a:rPr>
              <a:t>interlinked</a:t>
            </a:r>
            <a:endParaRPr lang="fr-FR" sz="1600" dirty="0">
              <a:solidFill>
                <a:srgbClr val="72B545"/>
              </a:solidFill>
              <a:latin typeface="+mj-lt"/>
              <a:ea typeface="ＭＳ Ｐゴシック" charset="0"/>
              <a:cs typeface="Verdana"/>
            </a:endParaRPr>
          </a:p>
        </p:txBody>
      </p:sp>
      <p:sp>
        <p:nvSpPr>
          <p:cNvPr id="61" name="AutoShape 20"/>
          <p:cNvSpPr>
            <a:spLocks noChangeArrowheads="1"/>
          </p:cNvSpPr>
          <p:nvPr/>
        </p:nvSpPr>
        <p:spPr bwMode="gray">
          <a:xfrm rot="5400000">
            <a:off x="1771651" y="939800"/>
            <a:ext cx="190500" cy="2054225"/>
          </a:xfrm>
          <a:prstGeom prst="homePlate">
            <a:avLst>
              <a:gd name="adj" fmla="val 100000"/>
            </a:avLst>
          </a:prstGeom>
          <a:solidFill>
            <a:srgbClr val="72B54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GB" altLang="en-US" sz="1400" smtClean="0">
              <a:latin typeface="+mj-lt"/>
            </a:endParaRPr>
          </a:p>
        </p:txBody>
      </p:sp>
      <p:sp>
        <p:nvSpPr>
          <p:cNvPr id="62" name="AutoShape 21"/>
          <p:cNvSpPr>
            <a:spLocks noChangeArrowheads="1"/>
          </p:cNvSpPr>
          <p:nvPr/>
        </p:nvSpPr>
        <p:spPr bwMode="gray">
          <a:xfrm rot="5400000">
            <a:off x="4416426" y="948135"/>
            <a:ext cx="190500" cy="2054225"/>
          </a:xfrm>
          <a:prstGeom prst="homePlate">
            <a:avLst>
              <a:gd name="adj" fmla="val 100000"/>
            </a:avLst>
          </a:prstGeom>
          <a:solidFill>
            <a:srgbClr val="72B54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GB" altLang="en-US" sz="1400" smtClean="0">
              <a:latin typeface="+mj-lt"/>
            </a:endParaRPr>
          </a:p>
        </p:txBody>
      </p:sp>
      <p:sp>
        <p:nvSpPr>
          <p:cNvPr id="63" name="AutoShape 22"/>
          <p:cNvSpPr>
            <a:spLocks noChangeArrowheads="1"/>
          </p:cNvSpPr>
          <p:nvPr/>
        </p:nvSpPr>
        <p:spPr bwMode="gray">
          <a:xfrm rot="5400000">
            <a:off x="7050088" y="948135"/>
            <a:ext cx="190500" cy="2054225"/>
          </a:xfrm>
          <a:prstGeom prst="homePlate">
            <a:avLst>
              <a:gd name="adj" fmla="val 100000"/>
            </a:avLst>
          </a:prstGeom>
          <a:solidFill>
            <a:srgbClr val="72B54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GB" altLang="en-US" sz="140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Q &amp; A</a:t>
            </a:r>
          </a:p>
        </p:txBody>
      </p:sp>
      <p:sp>
        <p:nvSpPr>
          <p:cNvPr id="11" name="Chevron 10"/>
          <p:cNvSpPr/>
          <p:nvPr/>
        </p:nvSpPr>
        <p:spPr>
          <a:xfrm rot="16200000">
            <a:off x="4768057" y="-733028"/>
            <a:ext cx="109538" cy="7921625"/>
          </a:xfrm>
          <a:prstGeom prst="chevron">
            <a:avLst/>
          </a:prstGeom>
          <a:solidFill>
            <a:srgbClr val="30529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30529D"/>
              </a:solidFill>
              <a:latin typeface="Corbel" panose="020B0503020204020204" pitchFamily="34" charset="0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314" y="2733675"/>
            <a:ext cx="8574087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175" algn="ctr" eaLnBrk="1" hangingPunct="1">
              <a:defRPr/>
            </a:pPr>
            <a:r>
              <a:rPr lang="en-GB" sz="1600" b="1" kern="0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Join ISA initiatives at: </a:t>
            </a:r>
            <a:r>
              <a:rPr lang="en-GB" sz="1600" b="1" kern="0" dirty="0">
                <a:solidFill>
                  <a:srgbClr val="00B0F0"/>
                </a:solidFill>
                <a:latin typeface="Corbel" panose="020B0503020204020204" pitchFamily="34" charset="0"/>
              </a:rPr>
              <a:t>http://ec.europa.eu/isa/index_en.htm </a:t>
            </a:r>
          </a:p>
          <a:p>
            <a:pPr marL="3175" algn="ctr" eaLnBrk="1" hangingPunct="1">
              <a:defRPr/>
            </a:pPr>
            <a:r>
              <a:rPr lang="en-GB" sz="1600" b="1" kern="0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and @ </a:t>
            </a:r>
            <a:r>
              <a:rPr lang="en-GB" sz="1600" b="1" kern="0" dirty="0">
                <a:solidFill>
                  <a:srgbClr val="00B0F0"/>
                </a:solidFill>
                <a:latin typeface="Corbel" panose="020B0503020204020204" pitchFamily="34" charset="0"/>
              </a:rPr>
              <a:t>http://joinup.ec.europa.eu   </a:t>
            </a:r>
          </a:p>
        </p:txBody>
      </p:sp>
      <p:pic>
        <p:nvPicPr>
          <p:cNvPr id="116741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3351610"/>
            <a:ext cx="523875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3321844"/>
            <a:ext cx="588962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1" descr="joinup website">
            <a:hlinkClick r:id="rId7" tooltip="&quot;joinup.eu website&quot;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445669"/>
            <a:ext cx="8953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4" name="Rectangle 32">
            <a:hlinkClick r:id="rId9"/>
          </p:cNvPr>
          <p:cNvSpPr>
            <a:spLocks noChangeArrowheads="1"/>
          </p:cNvSpPr>
          <p:nvPr/>
        </p:nvSpPr>
        <p:spPr bwMode="auto">
          <a:xfrm>
            <a:off x="3230564" y="3756423"/>
            <a:ext cx="91723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00">
                <a:solidFill>
                  <a:srgbClr val="000000"/>
                </a:solidFill>
                <a:latin typeface="Corbel" pitchFamily="34" charset="0"/>
                <a:cs typeface="Segoe UI" pitchFamily="34" charset="0"/>
              </a:rPr>
              <a:t>http://goo.gl/eK1EY</a:t>
            </a:r>
          </a:p>
        </p:txBody>
      </p:sp>
      <p:sp>
        <p:nvSpPr>
          <p:cNvPr id="116745" name="Rectangle 33">
            <a:hlinkClick r:id="rId10"/>
          </p:cNvPr>
          <p:cNvSpPr>
            <a:spLocks noChangeArrowheads="1"/>
          </p:cNvSpPr>
          <p:nvPr/>
        </p:nvSpPr>
        <p:spPr bwMode="auto">
          <a:xfrm>
            <a:off x="4221163" y="3756423"/>
            <a:ext cx="70326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00">
                <a:solidFill>
                  <a:srgbClr val="000000"/>
                </a:solidFill>
                <a:latin typeface="Corbel" pitchFamily="34" charset="0"/>
                <a:cs typeface="Segoe UI" pitchFamily="34" charset="0"/>
              </a:rPr>
              <a:t>@SEMICeu</a:t>
            </a:r>
          </a:p>
        </p:txBody>
      </p:sp>
      <p:sp>
        <p:nvSpPr>
          <p:cNvPr id="116746" name="Rectangle 34">
            <a:hlinkClick r:id="rId7"/>
          </p:cNvPr>
          <p:cNvSpPr>
            <a:spLocks noChangeArrowheads="1"/>
          </p:cNvSpPr>
          <p:nvPr/>
        </p:nvSpPr>
        <p:spPr bwMode="auto">
          <a:xfrm>
            <a:off x="4897439" y="3756423"/>
            <a:ext cx="120808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00">
                <a:solidFill>
                  <a:srgbClr val="000000"/>
                </a:solidFill>
                <a:latin typeface="Corbel" pitchFamily="34" charset="0"/>
                <a:cs typeface="Segoe UI" pitchFamily="34" charset="0"/>
              </a:rPr>
              <a:t>http://joinup.ec.europa.eu</a:t>
            </a:r>
          </a:p>
        </p:txBody>
      </p:sp>
      <p:sp>
        <p:nvSpPr>
          <p:cNvPr id="116747" name="Title 1"/>
          <p:cNvSpPr txBox="1">
            <a:spLocks/>
          </p:cNvSpPr>
          <p:nvPr/>
        </p:nvSpPr>
        <p:spPr bwMode="auto">
          <a:xfrm>
            <a:off x="1970088" y="1232297"/>
            <a:ext cx="457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1587D4"/>
                </a:solidFill>
                <a:latin typeface="Segoe Script" pitchFamily="34" charset="0"/>
              </a:rPr>
              <a:t>Thank you !</a:t>
            </a: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fld id="{A57F1A50-5ACA-4A55-8B3B-65CC98D05144}" type="slidenum">
              <a:rPr lang="en-GB" altLang="en-US" sz="1400" smtClean="0">
                <a:solidFill>
                  <a:srgbClr val="7F7F7F"/>
                </a:solidFill>
                <a:latin typeface="+mj-lt"/>
              </a:rPr>
              <a:pPr algn="ctr">
                <a:defRPr/>
              </a:pPr>
              <a:t>20</a:t>
            </a:fld>
            <a:endParaRPr lang="en-GB" altLang="en-US" sz="1400" dirty="0" smtClean="0">
              <a:solidFill>
                <a:srgbClr val="7F7F7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ISA² in brief</a:t>
            </a:r>
          </a:p>
        </p:txBody>
      </p:sp>
      <p:sp>
        <p:nvSpPr>
          <p:cNvPr id="3" name="TextBox 11"/>
          <p:cNvSpPr>
            <a:spLocks noChangeArrowheads="1"/>
          </p:cNvSpPr>
          <p:nvPr/>
        </p:nvSpPr>
        <p:spPr bwMode="auto">
          <a:xfrm>
            <a:off x="503238" y="1134666"/>
            <a:ext cx="8267700" cy="1038582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200"/>
              </a:lnSpc>
              <a:defRPr/>
            </a:pPr>
            <a:r>
              <a:rPr lang="en-GB" alt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Programme on interoperability solutions and common frameworks for European public administrations, </a:t>
            </a:r>
            <a:r>
              <a:rPr lang="en-GB" altLang="en-US" dirty="0" smtClean="0">
                <a:solidFill>
                  <a:srgbClr val="FF9933"/>
                </a:solidFill>
                <a:latin typeface="+mj-lt"/>
              </a:rPr>
              <a:t>businesses and citizens </a:t>
            </a:r>
            <a:r>
              <a:rPr lang="en-GB" alt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as a means for modernising the public sector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3959225" y="3793570"/>
            <a:ext cx="1651000" cy="715089"/>
          </a:xfrm>
          <a:prstGeom prst="roundRect">
            <a:avLst/>
          </a:prstGeom>
          <a:solidFill>
            <a:schemeClr val="accent5">
              <a:lumMod val="50000"/>
              <a:alpha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~131M Euros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2016-2020</a:t>
            </a:r>
          </a:p>
        </p:txBody>
      </p:sp>
      <p:sp>
        <p:nvSpPr>
          <p:cNvPr id="7" name="54 - Ελεύθερη σχεδίαση"/>
          <p:cNvSpPr/>
          <p:nvPr/>
        </p:nvSpPr>
        <p:spPr bwMode="auto">
          <a:xfrm>
            <a:off x="2290764" y="2106216"/>
            <a:ext cx="1958975" cy="1133475"/>
          </a:xfrm>
          <a:custGeom>
            <a:avLst/>
            <a:gdLst>
              <a:gd name="connsiteX0" fmla="*/ 0 w 1900052"/>
              <a:gd name="connsiteY0" fmla="*/ 11876 h 914400"/>
              <a:gd name="connsiteX1" fmla="*/ 1223158 w 1900052"/>
              <a:gd name="connsiteY1" fmla="*/ 118753 h 914400"/>
              <a:gd name="connsiteX2" fmla="*/ 1567543 w 1900052"/>
              <a:gd name="connsiteY2" fmla="*/ 724395 h 914400"/>
              <a:gd name="connsiteX3" fmla="*/ 1900052 w 190005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052" h="914400">
                <a:moveTo>
                  <a:pt x="0" y="11876"/>
                </a:moveTo>
                <a:cubicBezTo>
                  <a:pt x="480950" y="5938"/>
                  <a:pt x="961901" y="0"/>
                  <a:pt x="1223158" y="118753"/>
                </a:cubicBezTo>
                <a:cubicBezTo>
                  <a:pt x="1484415" y="237506"/>
                  <a:pt x="1454727" y="591787"/>
                  <a:pt x="1567543" y="724395"/>
                </a:cubicBezTo>
                <a:cubicBezTo>
                  <a:pt x="1680359" y="857003"/>
                  <a:pt x="1790205" y="885701"/>
                  <a:pt x="1900052" y="914400"/>
                </a:cubicBezTo>
              </a:path>
            </a:pathLst>
          </a:custGeom>
          <a:noFill/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175">
              <a:defRPr/>
            </a:pPr>
            <a:endParaRPr lang="en-GB" dirty="0">
              <a:latin typeface="+mj-lt"/>
            </a:endParaRPr>
          </a:p>
        </p:txBody>
      </p:sp>
      <p:sp>
        <p:nvSpPr>
          <p:cNvPr id="8" name="56 - Ελεύθερη σχεδίαση"/>
          <p:cNvSpPr/>
          <p:nvPr/>
        </p:nvSpPr>
        <p:spPr bwMode="auto">
          <a:xfrm>
            <a:off x="2305050" y="1997869"/>
            <a:ext cx="2751138" cy="325041"/>
          </a:xfrm>
          <a:custGeom>
            <a:avLst/>
            <a:gdLst>
              <a:gd name="connsiteX0" fmla="*/ 0 w 3681351"/>
              <a:gd name="connsiteY0" fmla="*/ 199902 h 467096"/>
              <a:gd name="connsiteX1" fmla="*/ 1199408 w 3681351"/>
              <a:gd name="connsiteY1" fmla="*/ 33647 h 467096"/>
              <a:gd name="connsiteX2" fmla="*/ 2161310 w 3681351"/>
              <a:gd name="connsiteY2" fmla="*/ 401782 h 467096"/>
              <a:gd name="connsiteX3" fmla="*/ 2790702 w 3681351"/>
              <a:gd name="connsiteY3" fmla="*/ 425533 h 467096"/>
              <a:gd name="connsiteX4" fmla="*/ 3396343 w 3681351"/>
              <a:gd name="connsiteY4" fmla="*/ 283029 h 467096"/>
              <a:gd name="connsiteX5" fmla="*/ 3681351 w 3681351"/>
              <a:gd name="connsiteY5" fmla="*/ 330531 h 4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1351" h="467096">
                <a:moveTo>
                  <a:pt x="0" y="199902"/>
                </a:moveTo>
                <a:cubicBezTo>
                  <a:pt x="419595" y="99951"/>
                  <a:pt x="839190" y="0"/>
                  <a:pt x="1199408" y="33647"/>
                </a:cubicBezTo>
                <a:cubicBezTo>
                  <a:pt x="1559626" y="67294"/>
                  <a:pt x="1896094" y="336468"/>
                  <a:pt x="2161310" y="401782"/>
                </a:cubicBezTo>
                <a:cubicBezTo>
                  <a:pt x="2426526" y="467096"/>
                  <a:pt x="2584863" y="445325"/>
                  <a:pt x="2790702" y="425533"/>
                </a:cubicBezTo>
                <a:cubicBezTo>
                  <a:pt x="2996541" y="405741"/>
                  <a:pt x="3247902" y="298863"/>
                  <a:pt x="3396343" y="283029"/>
                </a:cubicBezTo>
                <a:cubicBezTo>
                  <a:pt x="3544785" y="267195"/>
                  <a:pt x="3613068" y="298863"/>
                  <a:pt x="3681351" y="330531"/>
                </a:cubicBezTo>
              </a:path>
            </a:pathLst>
          </a:custGeom>
          <a:noFill/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175" eaLnBrk="1" hangingPunct="1">
              <a:defRPr/>
            </a:pPr>
            <a:endParaRPr lang="en-GB" dirty="0">
              <a:latin typeface="+mj-lt"/>
            </a:endParaRP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131763" y="1846660"/>
            <a:ext cx="2413000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GB" altLang="en-US" sz="1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Administration</a:t>
            </a:r>
            <a:r>
              <a:rPr lang="en-GB" altLang="en-US" sz="2000" dirty="0" smtClean="0">
                <a:solidFill>
                  <a:srgbClr val="0E4E88"/>
                </a:solidFill>
                <a:latin typeface="+mj-lt"/>
              </a:rPr>
              <a:t> </a:t>
            </a:r>
            <a:r>
              <a:rPr lang="en-GB" altLang="en-US" sz="1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to:</a:t>
            </a:r>
          </a:p>
        </p:txBody>
      </p:sp>
      <p:sp>
        <p:nvSpPr>
          <p:cNvPr id="10" name="TextBox 8"/>
          <p:cNvSpPr>
            <a:spLocks noChangeArrowheads="1"/>
          </p:cNvSpPr>
          <p:nvPr/>
        </p:nvSpPr>
        <p:spPr bwMode="auto">
          <a:xfrm>
            <a:off x="3514725" y="3312319"/>
            <a:ext cx="1150938" cy="37457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GB" altLang="en-US" sz="1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Citizens</a:t>
            </a:r>
          </a:p>
        </p:txBody>
      </p:sp>
      <p:sp>
        <p:nvSpPr>
          <p:cNvPr id="11" name="62 - Ελεύθερη σχεδίαση"/>
          <p:cNvSpPr/>
          <p:nvPr/>
        </p:nvSpPr>
        <p:spPr bwMode="auto">
          <a:xfrm rot="20804785">
            <a:off x="2292350" y="2090738"/>
            <a:ext cx="431800" cy="963216"/>
          </a:xfrm>
          <a:custGeom>
            <a:avLst/>
            <a:gdLst>
              <a:gd name="connsiteX0" fmla="*/ 93023 w 261256"/>
              <a:gd name="connsiteY0" fmla="*/ 0 h 1306285"/>
              <a:gd name="connsiteX1" fmla="*/ 259277 w 261256"/>
              <a:gd name="connsiteY1" fmla="*/ 332509 h 1306285"/>
              <a:gd name="connsiteX2" fmla="*/ 104898 w 261256"/>
              <a:gd name="connsiteY2" fmla="*/ 570015 h 1306285"/>
              <a:gd name="connsiteX3" fmla="*/ 9896 w 261256"/>
              <a:gd name="connsiteY3" fmla="*/ 950026 h 1306285"/>
              <a:gd name="connsiteX4" fmla="*/ 45522 w 261256"/>
              <a:gd name="connsiteY4" fmla="*/ 1306285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6" h="1306285">
                <a:moveTo>
                  <a:pt x="93023" y="0"/>
                </a:moveTo>
                <a:cubicBezTo>
                  <a:pt x="175160" y="118753"/>
                  <a:pt x="257298" y="237507"/>
                  <a:pt x="259277" y="332509"/>
                </a:cubicBezTo>
                <a:cubicBezTo>
                  <a:pt x="261256" y="427511"/>
                  <a:pt x="146461" y="467096"/>
                  <a:pt x="104898" y="570015"/>
                </a:cubicBezTo>
                <a:cubicBezTo>
                  <a:pt x="63335" y="672934"/>
                  <a:pt x="19792" y="827314"/>
                  <a:pt x="9896" y="950026"/>
                </a:cubicBezTo>
                <a:cubicBezTo>
                  <a:pt x="0" y="1072738"/>
                  <a:pt x="22761" y="1189511"/>
                  <a:pt x="45522" y="1306285"/>
                </a:cubicBezTo>
              </a:path>
            </a:pathLst>
          </a:custGeom>
          <a:noFill/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175">
              <a:defRPr/>
            </a:pPr>
            <a:endParaRPr lang="en-GB" dirty="0">
              <a:latin typeface="+mj-lt"/>
            </a:endParaRPr>
          </a:p>
        </p:txBody>
      </p:sp>
      <p:sp>
        <p:nvSpPr>
          <p:cNvPr id="12" name="TextBox 8"/>
          <p:cNvSpPr>
            <a:spLocks noChangeArrowheads="1"/>
          </p:cNvSpPr>
          <p:nvPr/>
        </p:nvSpPr>
        <p:spPr bwMode="auto">
          <a:xfrm>
            <a:off x="1427163" y="3224212"/>
            <a:ext cx="2087562" cy="37457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1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Administrations</a:t>
            </a:r>
          </a:p>
        </p:txBody>
      </p:sp>
      <p:sp>
        <p:nvSpPr>
          <p:cNvPr id="13" name="TextBox 8"/>
          <p:cNvSpPr>
            <a:spLocks noChangeArrowheads="1"/>
          </p:cNvSpPr>
          <p:nvPr/>
        </p:nvSpPr>
        <p:spPr bwMode="auto">
          <a:xfrm>
            <a:off x="6281739" y="3294460"/>
            <a:ext cx="1476375" cy="37457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GB" altLang="en-US" sz="1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Businesses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fld id="{1814B3D4-24AC-480E-8E5A-0C819768D1F2}" type="slidenum">
              <a:rPr lang="en-GB" altLang="en-US" sz="1400" smtClean="0">
                <a:solidFill>
                  <a:srgbClr val="7F7F7F"/>
                </a:solidFill>
                <a:latin typeface="+mj-lt"/>
              </a:rPr>
              <a:pPr algn="ctr">
                <a:defRPr/>
              </a:pPr>
              <a:t>3</a:t>
            </a:fld>
            <a:endParaRPr lang="en-GB" altLang="en-US" sz="1400" dirty="0" smtClean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5" name="Picture 2" descr="C:\Users\bovalko\Desktop\untitled.png"/>
          <p:cNvPicPr>
            <a:picLocks noChangeAspect="1" noChangeArrowheads="1"/>
          </p:cNvPicPr>
          <p:nvPr/>
        </p:nvPicPr>
        <p:blipFill>
          <a:blip r:embed="rId3" cstate="print"/>
          <a:srcRect l="9514" b="9278"/>
          <a:stretch>
            <a:fillRect/>
          </a:stretch>
        </p:blipFill>
        <p:spPr bwMode="auto">
          <a:xfrm>
            <a:off x="3513932" y="2720750"/>
            <a:ext cx="1152000" cy="591156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4710" y="2006954"/>
            <a:ext cx="3636000" cy="1287373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" name="Picture 2" descr="C:\Users\bovalko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1313" y="2823079"/>
            <a:ext cx="1548000" cy="386498"/>
          </a:xfrm>
          <a:prstGeom prst="round2Diag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03238" y="788194"/>
            <a:ext cx="2635250" cy="53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GB" altLang="en-US" sz="2400" b="1" dirty="0" smtClean="0">
                <a:solidFill>
                  <a:srgbClr val="FF9933"/>
                </a:solidFill>
                <a:latin typeface="+mj-lt"/>
              </a:rPr>
              <a:t>Extended scope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773239" y="3844528"/>
            <a:ext cx="2185987" cy="613172"/>
          </a:xfrm>
          <a:prstGeom prst="rect">
            <a:avLst/>
          </a:prstGeom>
          <a:noFill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rgbClr val="6B7C8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rebuchet MS" pitchFamily="34" charset="0"/>
              <a:buChar char="–"/>
              <a:defRPr sz="20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rebuchet MS" pitchFamily="34" charset="0"/>
              <a:buChar char="–"/>
              <a:defRPr sz="16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chemeClr val="bg1">
                  <a:lumMod val="50000"/>
                </a:schemeClr>
              </a:buClr>
              <a:buFontTx/>
              <a:buNone/>
              <a:defRPr/>
            </a:pPr>
            <a:r>
              <a:rPr lang="en-GB" altLang="en-US" sz="16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ＭＳ Ｐゴシック" pitchFamily="34" charset="-128"/>
              </a:rPr>
              <a:t>Proposals from Member States and Commission services</a:t>
            </a:r>
          </a:p>
        </p:txBody>
      </p:sp>
      <p:sp>
        <p:nvSpPr>
          <p:cNvPr id="99346" name="Content Placeholder 2"/>
          <p:cNvSpPr txBox="1">
            <a:spLocks/>
          </p:cNvSpPr>
          <p:nvPr/>
        </p:nvSpPr>
        <p:spPr bwMode="auto">
          <a:xfrm>
            <a:off x="5505450" y="3844529"/>
            <a:ext cx="1906588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7F7F7F"/>
              </a:buClr>
              <a:buFontTx/>
              <a:buNone/>
            </a:pPr>
            <a:r>
              <a:rPr lang="en-GB" altLang="en-US" sz="1600">
                <a:solidFill>
                  <a:srgbClr val="31859C"/>
                </a:solidFill>
              </a:rPr>
              <a:t>Execution by </a:t>
            </a:r>
          </a:p>
          <a:p>
            <a:pPr algn="ctr">
              <a:buClr>
                <a:srgbClr val="7F7F7F"/>
              </a:buClr>
              <a:buFontTx/>
              <a:buNone/>
            </a:pPr>
            <a:r>
              <a:rPr lang="en-GB" altLang="en-US" sz="1600">
                <a:solidFill>
                  <a:srgbClr val="31859C"/>
                </a:solidFill>
              </a:rPr>
              <a:t>the European Commission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758950" y="3714750"/>
            <a:ext cx="5670550" cy="900113"/>
          </a:xfrm>
          <a:prstGeom prst="round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3950494"/>
            <a:ext cx="693737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915592"/>
            <a:ext cx="74612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945356"/>
            <a:ext cx="666750" cy="5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Updated focus</a:t>
            </a: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fld id="{4C63A8C1-2FD3-4585-BD86-A49755BB9C5B}" type="slidenum">
              <a:rPr lang="en-GB" altLang="en-US" sz="1400" smtClean="0">
                <a:solidFill>
                  <a:srgbClr val="7F7F7F"/>
                </a:solidFill>
                <a:latin typeface="+mj-lt"/>
              </a:rPr>
              <a:pPr algn="ctr">
                <a:defRPr/>
              </a:pPr>
              <a:t>4</a:t>
            </a:fld>
            <a:endParaRPr lang="en-GB" altLang="en-US" sz="1400" dirty="0" smtClean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652463" y="1930004"/>
            <a:ext cx="1689100" cy="1797844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Holistic approach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Global picture on IOP in Europe 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Instruments</a:t>
            </a:r>
          </a:p>
          <a:p>
            <a:pPr marL="492125" lvl="3" indent="-28575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sz="12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Strategy</a:t>
            </a:r>
          </a:p>
          <a:p>
            <a:pPr marL="492125" lvl="3" indent="-28575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sz="12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Framework</a:t>
            </a:r>
          </a:p>
          <a:p>
            <a:pPr marL="492125" lvl="3" indent="-28575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sz="12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Architecture</a:t>
            </a:r>
          </a:p>
          <a:p>
            <a:pPr marL="492125" lvl="3" indent="-28575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sz="12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Cartography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Legislation Gaps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652463" y="1468041"/>
            <a:ext cx="168910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Updated approach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652463" y="848916"/>
            <a:ext cx="1689100" cy="608409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2622550" y="1930004"/>
            <a:ext cx="1689100" cy="1797844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Business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Citizens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Identify, collect and respond to user needs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2622550" y="1468041"/>
            <a:ext cx="168910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Scope extension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2622550" y="848916"/>
            <a:ext cx="1689100" cy="608409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4603750" y="1945482"/>
            <a:ext cx="1689100" cy="1797844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EU and national level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Drill down to  regional and local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gray">
          <a:xfrm>
            <a:off x="4603750" y="1484710"/>
            <a:ext cx="1689100" cy="46077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Modernise PA at all levels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gray">
          <a:xfrm>
            <a:off x="4603750" y="864394"/>
            <a:ext cx="1689100" cy="608410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gray">
          <a:xfrm>
            <a:off x="6553200" y="1930004"/>
            <a:ext cx="1689100" cy="1797844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Connecting Europe facility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Horizon2020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Structural Funds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gray">
          <a:xfrm>
            <a:off x="6553200" y="1468041"/>
            <a:ext cx="168910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Links with other EU initiatives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gray">
          <a:xfrm>
            <a:off x="6553200" y="848916"/>
            <a:ext cx="1689100" cy="608409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gray">
          <a:xfrm>
            <a:off x="1560514" y="4067176"/>
            <a:ext cx="2751137" cy="507206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User satisfaction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Quantification of benefits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gray">
          <a:xfrm>
            <a:off x="1560514" y="3835003"/>
            <a:ext cx="2751137" cy="2238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Monitoring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gray">
          <a:xfrm>
            <a:off x="649289" y="3835004"/>
            <a:ext cx="911225" cy="739378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gray">
          <a:xfrm>
            <a:off x="5532438" y="4068367"/>
            <a:ext cx="2709862" cy="507206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Disseminate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GB" altLang="de-DE" sz="1400" kern="0" dirty="0" smtClean="0">
                <a:solidFill>
                  <a:srgbClr val="1E5092"/>
                </a:solidFill>
                <a:latin typeface="Calibri" panose="020F0502020204030204" pitchFamily="34" charset="0"/>
                <a:ea typeface="+mn-ea"/>
              </a:rPr>
              <a:t>Engage</a:t>
            </a: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gray">
          <a:xfrm>
            <a:off x="5532438" y="3836194"/>
            <a:ext cx="2709862" cy="2238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4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Communication</a:t>
            </a:r>
            <a:endParaRPr lang="en-GB" altLang="de-DE" sz="1400" b="1" kern="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gray">
          <a:xfrm>
            <a:off x="4619626" y="3836194"/>
            <a:ext cx="912813" cy="739379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endParaRPr lang="en-GB" altLang="de-DE" sz="1400" kern="0" dirty="0" smtClean="0">
              <a:solidFill>
                <a:srgbClr val="1E5092"/>
              </a:solidFill>
              <a:latin typeface="Calibri" panose="020F0502020204030204" pitchFamily="34" charset="0"/>
              <a:ea typeface="+mn-ea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rgbClr val="6D6D6D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0037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6" y="928688"/>
            <a:ext cx="639763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971925"/>
            <a:ext cx="685800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931069"/>
            <a:ext cx="655638" cy="46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ISA² updated focus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3238" y="788194"/>
            <a:ext cx="2635250" cy="53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GB" altLang="en-US" sz="2400" b="1" dirty="0" smtClean="0">
                <a:solidFill>
                  <a:srgbClr val="FF9933"/>
                </a:solidFill>
                <a:latin typeface="+mj-lt"/>
              </a:rPr>
              <a:t>Objectives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7064" y="1243013"/>
            <a:ext cx="3552825" cy="12215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pic>
        <p:nvPicPr>
          <p:cNvPr id="1013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1" y="2606279"/>
            <a:ext cx="601663" cy="4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4" y="2614613"/>
            <a:ext cx="536575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626519"/>
            <a:ext cx="549275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7064" y="1450182"/>
            <a:ext cx="355282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Develop, maintain promote a holistic approach to IOP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Implement the EIF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Monitor EIF's implementation</a:t>
            </a:r>
          </a:p>
        </p:txBody>
      </p:sp>
      <p:pic>
        <p:nvPicPr>
          <p:cNvPr id="10138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4" y="2606279"/>
            <a:ext cx="528637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046664" y="1243013"/>
            <a:ext cx="3551237" cy="12215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75239" y="3192066"/>
            <a:ext cx="3551237" cy="12215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7064" y="3192066"/>
            <a:ext cx="3552825" cy="12215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5238" y="1357313"/>
            <a:ext cx="35226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IOP cross-border or cross-sector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Administrations, businesses and citizens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Go down to regional and local administrations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064" y="3583781"/>
            <a:ext cx="35528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Identify, create and operate IOP solutions to support EU policies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5239" y="3583781"/>
            <a:ext cx="35512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Facilitate re-use of IOP solutions by the EU public administrations</a:t>
            </a:r>
          </a:p>
        </p:txBody>
      </p:sp>
      <p:pic>
        <p:nvPicPr>
          <p:cNvPr id="10139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624138"/>
            <a:ext cx="503238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fld id="{65291C14-7FE1-4836-9C6C-27F0340C957B}" type="slidenum">
              <a:rPr lang="en-GB" altLang="en-US" sz="1400" smtClean="0">
                <a:solidFill>
                  <a:srgbClr val="7F7F7F"/>
                </a:solidFill>
                <a:latin typeface="+mj-lt"/>
              </a:rPr>
              <a:pPr algn="ctr">
                <a:defRPr/>
              </a:pPr>
              <a:t>5</a:t>
            </a:fld>
            <a:endParaRPr lang="en-GB" altLang="en-US" sz="1400" dirty="0" smtClean="0">
              <a:solidFill>
                <a:srgbClr val="7F7F7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ISA² updated focus</a:t>
            </a:r>
          </a:p>
        </p:txBody>
      </p:sp>
      <p:sp>
        <p:nvSpPr>
          <p:cNvPr id="102403" name="Rectangle 2"/>
          <p:cNvSpPr txBox="1">
            <a:spLocks noChangeArrowheads="1"/>
          </p:cNvSpPr>
          <p:nvPr/>
        </p:nvSpPr>
        <p:spPr bwMode="auto">
          <a:xfrm>
            <a:off x="503238" y="788194"/>
            <a:ext cx="2635250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9933"/>
                </a:solidFill>
              </a:rPr>
              <a:t>Activities </a:t>
            </a:r>
            <a:r>
              <a:rPr lang="en-GB" altLang="en-US" sz="2400">
                <a:solidFill>
                  <a:srgbClr val="FF9933"/>
                </a:solidFill>
              </a:rPr>
              <a:t>(1/2)</a:t>
            </a:r>
          </a:p>
        </p:txBody>
      </p:sp>
      <p:sp>
        <p:nvSpPr>
          <p:cNvPr id="102404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C24EAFB-8192-4B4E-A5EF-34466C0CCF07}" type="slidenum">
              <a:rPr lang="en-GB" altLang="en-US" sz="1400">
                <a:solidFill>
                  <a:srgbClr val="7F7F7F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>
              <a:solidFill>
                <a:srgbClr val="7F7F7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74763" y="1387079"/>
            <a:ext cx="6735762" cy="5322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74763" y="1433513"/>
            <a:ext cx="6502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FF9933"/>
                </a:solidFill>
                <a:latin typeface="Calibri"/>
              </a:rPr>
              <a:t>Build new</a:t>
            </a:r>
            <a:r>
              <a:rPr lang="en-GB" sz="1600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 interoperability services and tools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Maintain and </a:t>
            </a:r>
            <a:r>
              <a:rPr lang="en-GB" sz="1600" dirty="0">
                <a:solidFill>
                  <a:srgbClr val="FF9933"/>
                </a:solidFill>
                <a:latin typeface="Calibri"/>
              </a:rPr>
              <a:t>operate existing </a:t>
            </a:r>
            <a:r>
              <a:rPr lang="en-GB" sz="1600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ones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74763" y="2046685"/>
            <a:ext cx="6735762" cy="11763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4763" y="2046685"/>
            <a:ext cx="673576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Maintain, update, promote and monitor implementation of the </a:t>
            </a:r>
            <a:r>
              <a:rPr lang="en-GB" sz="1600" dirty="0">
                <a:solidFill>
                  <a:srgbClr val="FF9933"/>
                </a:solidFill>
                <a:latin typeface="+mj-lt"/>
              </a:rPr>
              <a:t>EIS, the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dirty="0">
                <a:solidFill>
                  <a:srgbClr val="FF9933"/>
                </a:solidFill>
                <a:latin typeface="+mj-lt"/>
              </a:rPr>
              <a:t>EIF and the EIRA</a:t>
            </a:r>
            <a:endParaRPr lang="en-GB" sz="1600" dirty="0">
              <a:solidFill>
                <a:srgbClr val="FF9933"/>
              </a:solidFill>
              <a:latin typeface="+mj-lt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Put in place a European Interoperability cartography </a:t>
            </a:r>
            <a:r>
              <a:rPr lang="en-GB" sz="1600" dirty="0">
                <a:solidFill>
                  <a:srgbClr val="FF9933"/>
                </a:solidFill>
                <a:latin typeface="+mj-lt"/>
              </a:rPr>
              <a:t>(EIC)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based on a European Interoperability Reference Architecture </a:t>
            </a:r>
            <a:r>
              <a:rPr lang="en-GB" sz="1600" dirty="0">
                <a:solidFill>
                  <a:srgbClr val="FF9933"/>
                </a:solidFill>
                <a:latin typeface="+mj-lt"/>
              </a:rPr>
              <a:t>(EIRA)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to ease reuse and identify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gaps</a:t>
            </a:r>
            <a:endParaRPr lang="en-GB" sz="1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01751" y="3761185"/>
            <a:ext cx="6704013" cy="7048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410" name="Rectangle 26"/>
          <p:cNvSpPr>
            <a:spLocks noChangeArrowheads="1"/>
          </p:cNvSpPr>
          <p:nvPr/>
        </p:nvSpPr>
        <p:spPr bwMode="auto">
          <a:xfrm>
            <a:off x="1301751" y="3761185"/>
            <a:ext cx="6704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>
                <a:solidFill>
                  <a:srgbClr val="215968"/>
                </a:solidFill>
              </a:rPr>
              <a:t>Assess, update and promote existing </a:t>
            </a:r>
            <a:r>
              <a:rPr lang="en-GB" altLang="en-US" sz="1600">
                <a:solidFill>
                  <a:srgbClr val="FF9933"/>
                </a:solidFill>
              </a:rPr>
              <a:t>common specifications and standards</a:t>
            </a:r>
          </a:p>
          <a:p>
            <a:pPr>
              <a:spcBef>
                <a:spcPct val="0"/>
              </a:spcBef>
            </a:pPr>
            <a:r>
              <a:rPr lang="en-GB" altLang="en-US" sz="1600">
                <a:solidFill>
                  <a:srgbClr val="215968"/>
                </a:solidFill>
              </a:rPr>
              <a:t>Develop </a:t>
            </a:r>
            <a:r>
              <a:rPr lang="en-GB" altLang="en-US" sz="1600">
                <a:solidFill>
                  <a:srgbClr val="FF9933"/>
                </a:solidFill>
              </a:rPr>
              <a:t>new</a:t>
            </a:r>
            <a:r>
              <a:rPr lang="en-GB" altLang="en-US" sz="1600">
                <a:solidFill>
                  <a:srgbClr val="215968"/>
                </a:solidFill>
              </a:rPr>
              <a:t> common &amp; open specifications</a:t>
            </a:r>
          </a:p>
          <a:p>
            <a:pPr>
              <a:spcBef>
                <a:spcPct val="0"/>
              </a:spcBef>
            </a:pPr>
            <a:r>
              <a:rPr lang="en-GB" altLang="en-US" sz="1600">
                <a:solidFill>
                  <a:srgbClr val="215968"/>
                </a:solidFill>
              </a:rPr>
              <a:t>Collaborate with European and international </a:t>
            </a:r>
            <a:r>
              <a:rPr lang="en-GB" altLang="en-US" sz="1600">
                <a:solidFill>
                  <a:srgbClr val="FF9933"/>
                </a:solidFill>
              </a:rPr>
              <a:t>standardisation bodies</a:t>
            </a:r>
          </a:p>
        </p:txBody>
      </p:sp>
      <p:pic>
        <p:nvPicPr>
          <p:cNvPr id="102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6" y="788194"/>
            <a:ext cx="74612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9" y="808435"/>
            <a:ext cx="655637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784623"/>
            <a:ext cx="666750" cy="5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808435"/>
            <a:ext cx="692150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6" y="807244"/>
            <a:ext cx="639763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807244"/>
            <a:ext cx="685800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63651" y="3343275"/>
            <a:ext cx="6742113" cy="2559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1263651" y="3281363"/>
            <a:ext cx="6742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FF9933"/>
                </a:solidFill>
              </a:rPr>
              <a:t>Monitor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GB" sz="1600" dirty="0">
                <a:solidFill>
                  <a:srgbClr val="FF9933"/>
                </a:solidFill>
              </a:rPr>
              <a:t>evaluate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 progress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ISA² updated focus</a:t>
            </a:r>
          </a:p>
        </p:txBody>
      </p:sp>
      <p:sp>
        <p:nvSpPr>
          <p:cNvPr id="103427" name="Rectangle 2"/>
          <p:cNvSpPr txBox="1">
            <a:spLocks noChangeArrowheads="1"/>
          </p:cNvSpPr>
          <p:nvPr/>
        </p:nvSpPr>
        <p:spPr bwMode="auto">
          <a:xfrm>
            <a:off x="503238" y="788194"/>
            <a:ext cx="2635250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9933"/>
                </a:solidFill>
              </a:rPr>
              <a:t>Activities </a:t>
            </a:r>
            <a:r>
              <a:rPr lang="en-GB" altLang="en-US" sz="2400">
                <a:solidFill>
                  <a:srgbClr val="FF9933"/>
                </a:solidFill>
              </a:rPr>
              <a:t>(2/2)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70001" y="1314450"/>
            <a:ext cx="6735763" cy="5572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0001" y="1382316"/>
            <a:ext cx="67357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FF9933"/>
                </a:solidFill>
                <a:latin typeface="+mj-lt"/>
              </a:rPr>
              <a:t>Assess the ICT implications </a:t>
            </a:r>
            <a:r>
              <a:rPr lang="en-GB" sz="1600" dirty="0">
                <a:solidFill>
                  <a:srgbClr val="4BACC6">
                    <a:lumMod val="50000"/>
                  </a:srgbClr>
                </a:solidFill>
                <a:latin typeface="+mj-lt"/>
              </a:rPr>
              <a:t>of existing and proposed EU legislation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Identify </a:t>
            </a:r>
            <a:r>
              <a:rPr lang="en-GB" sz="1600" dirty="0">
                <a:solidFill>
                  <a:srgbClr val="FF9933"/>
                </a:solidFill>
                <a:latin typeface="+mj-lt"/>
              </a:rPr>
              <a:t>legislation gaps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hampering interoperability </a:t>
            </a:r>
          </a:p>
        </p:txBody>
      </p:sp>
      <p:sp>
        <p:nvSpPr>
          <p:cNvPr id="103430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717C8F3-6A64-4265-A12A-3048F2E67D4A}" type="slidenum">
              <a:rPr lang="en-GB" altLang="en-US" sz="1400">
                <a:solidFill>
                  <a:srgbClr val="7F7F7F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>
              <a:solidFill>
                <a:srgbClr val="7F7F7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70001" y="1951435"/>
            <a:ext cx="6735763" cy="5322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432" name="TextBox 6"/>
          <p:cNvSpPr txBox="1">
            <a:spLocks noChangeArrowheads="1"/>
          </p:cNvSpPr>
          <p:nvPr/>
        </p:nvSpPr>
        <p:spPr bwMode="auto">
          <a:xfrm>
            <a:off x="1270001" y="1906191"/>
            <a:ext cx="6735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1600">
                <a:solidFill>
                  <a:srgbClr val="215968"/>
                </a:solidFill>
              </a:rPr>
              <a:t>Develop a mechanism to measure and quantify the </a:t>
            </a:r>
            <a:r>
              <a:rPr lang="en-GB" altLang="en-US" sz="1600">
                <a:solidFill>
                  <a:srgbClr val="FF9933"/>
                </a:solidFill>
              </a:rPr>
              <a:t>costs and benefits of interoperability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70001" y="3201591"/>
            <a:ext cx="6735763" cy="5226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0001" y="3245644"/>
            <a:ext cx="67357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Put in place a </a:t>
            </a:r>
            <a:r>
              <a:rPr lang="en-GB" sz="1600" dirty="0">
                <a:solidFill>
                  <a:srgbClr val="FF9933"/>
                </a:solidFill>
                <a:latin typeface="+mj-lt"/>
              </a:rPr>
              <a:t>platform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to disseminate interoperability solutions, allow exchange of best practises and raise awareness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70001" y="2581275"/>
            <a:ext cx="6735763" cy="5298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436" name="TextBox 24"/>
          <p:cNvSpPr txBox="1">
            <a:spLocks noChangeArrowheads="1"/>
          </p:cNvSpPr>
          <p:nvPr/>
        </p:nvSpPr>
        <p:spPr bwMode="auto">
          <a:xfrm>
            <a:off x="2884489" y="2676525"/>
            <a:ext cx="2992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GB" altLang="en-US" sz="1600">
              <a:solidFill>
                <a:srgbClr val="215968"/>
              </a:solidFill>
            </a:endParaRPr>
          </a:p>
        </p:txBody>
      </p:sp>
      <p:sp>
        <p:nvSpPr>
          <p:cNvPr id="103437" name="Rectangle 25"/>
          <p:cNvSpPr>
            <a:spLocks noChangeArrowheads="1"/>
          </p:cNvSpPr>
          <p:nvPr/>
        </p:nvSpPr>
        <p:spPr bwMode="auto">
          <a:xfrm>
            <a:off x="1270001" y="2628900"/>
            <a:ext cx="6735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>
                <a:solidFill>
                  <a:srgbClr val="215968"/>
                </a:solidFill>
              </a:rPr>
              <a:t>Identify and promote </a:t>
            </a:r>
            <a:r>
              <a:rPr lang="en-GB" altLang="en-US" sz="1600">
                <a:solidFill>
                  <a:srgbClr val="FF9933"/>
                </a:solidFill>
              </a:rPr>
              <a:t>best practises</a:t>
            </a:r>
            <a:r>
              <a:rPr lang="en-GB" altLang="en-US" sz="1600">
                <a:solidFill>
                  <a:srgbClr val="215968"/>
                </a:solidFill>
              </a:rPr>
              <a:t>, develop </a:t>
            </a:r>
            <a:r>
              <a:rPr lang="en-GB" altLang="en-US" sz="1600">
                <a:solidFill>
                  <a:srgbClr val="FF9933"/>
                </a:solidFill>
              </a:rPr>
              <a:t>guidelines</a:t>
            </a:r>
            <a:r>
              <a:rPr lang="en-GB" altLang="en-US" sz="1600">
                <a:solidFill>
                  <a:srgbClr val="215968"/>
                </a:solidFill>
              </a:rPr>
              <a:t> to coordination on interoperability and facilitate </a:t>
            </a:r>
            <a:r>
              <a:rPr lang="en-GB" altLang="en-US" sz="1600">
                <a:solidFill>
                  <a:srgbClr val="FF9933"/>
                </a:solidFill>
              </a:rPr>
              <a:t>community building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263651" y="3817144"/>
            <a:ext cx="6742113" cy="5298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439" name="Rectangle 27"/>
          <p:cNvSpPr>
            <a:spLocks noChangeArrowheads="1"/>
          </p:cNvSpPr>
          <p:nvPr/>
        </p:nvSpPr>
        <p:spPr bwMode="auto">
          <a:xfrm>
            <a:off x="1263651" y="3862388"/>
            <a:ext cx="6742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>
                <a:solidFill>
                  <a:srgbClr val="215968"/>
                </a:solidFill>
              </a:rPr>
              <a:t>Develop a </a:t>
            </a:r>
            <a:r>
              <a:rPr lang="en-GB" altLang="en-US" sz="1600">
                <a:solidFill>
                  <a:srgbClr val="FF9933"/>
                </a:solidFill>
              </a:rPr>
              <a:t>communication strategy </a:t>
            </a:r>
            <a:r>
              <a:rPr lang="en-GB" altLang="en-US" sz="1600">
                <a:solidFill>
                  <a:srgbClr val="215968"/>
                </a:solidFill>
              </a:rPr>
              <a:t>to raise awareness targeting businesses, SMEs and citizens </a:t>
            </a:r>
          </a:p>
        </p:txBody>
      </p:sp>
      <p:pic>
        <p:nvPicPr>
          <p:cNvPr id="1034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6" y="788194"/>
            <a:ext cx="74612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9" y="808435"/>
            <a:ext cx="655637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784623"/>
            <a:ext cx="666750" cy="5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788194"/>
            <a:ext cx="693738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1" y="807244"/>
            <a:ext cx="639763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792956"/>
            <a:ext cx="685800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ISA² updated focus</a:t>
            </a:r>
          </a:p>
        </p:txBody>
      </p:sp>
      <p:sp>
        <p:nvSpPr>
          <p:cNvPr id="104451" name="Rectangle 2"/>
          <p:cNvSpPr txBox="1">
            <a:spLocks noChangeArrowheads="1"/>
          </p:cNvSpPr>
          <p:nvPr/>
        </p:nvSpPr>
        <p:spPr bwMode="auto">
          <a:xfrm>
            <a:off x="503238" y="788194"/>
            <a:ext cx="52498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9933"/>
                </a:solidFill>
              </a:rPr>
              <a:t>Chosen actions shall …</a:t>
            </a:r>
            <a:endParaRPr lang="en-GB" altLang="en-US" sz="2400">
              <a:solidFill>
                <a:srgbClr val="FF9933"/>
              </a:solidFill>
            </a:endParaRPr>
          </a:p>
        </p:txBody>
      </p:sp>
      <p:sp>
        <p:nvSpPr>
          <p:cNvPr id="104452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3D1C57F-FC2A-4AA9-BC92-BD448BD74E8A}" type="slidenum">
              <a:rPr lang="en-GB" altLang="en-US" sz="1400">
                <a:solidFill>
                  <a:srgbClr val="7F7F7F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rgbClr val="7F7F7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gray">
          <a:xfrm>
            <a:off x="2268539" y="1910953"/>
            <a:ext cx="2255837" cy="2518172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>subsidiarity &amp; proportionality;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rgbClr val="CC3300"/>
                </a:solidFill>
                <a:latin typeface="+mj-lt"/>
                <a:cs typeface="Arial" charset="0"/>
              </a:rPr>
              <a:t>user-centricity;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rgbClr val="CC3300"/>
                </a:solidFill>
                <a:latin typeface="+mj-lt"/>
                <a:cs typeface="Arial" charset="0"/>
              </a:rPr>
              <a:t>inclusion and accessibility;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rgbClr val="CC3300"/>
                </a:solidFill>
                <a:latin typeface="+mj-lt"/>
                <a:cs typeface="Arial" charset="0"/>
              </a:rPr>
              <a:t>prevent digital divide;</a:t>
            </a:r>
            <a:r>
              <a:rPr lang="en-GB" altLang="en-US" sz="1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>security, privacy &amp; data protection;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>multilingualism;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rgbClr val="CC3300"/>
                </a:solidFill>
                <a:latin typeface="+mj-lt"/>
                <a:cs typeface="Arial" charset="0"/>
              </a:rPr>
              <a:t>administrative simplification and modernisation;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rgbClr val="CC3300"/>
                </a:solidFill>
                <a:latin typeface="+mj-lt"/>
                <a:cs typeface="Arial" charset="0"/>
              </a:rPr>
              <a:t>transparency;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gray">
          <a:xfrm>
            <a:off x="2268538" y="1315641"/>
            <a:ext cx="4654550" cy="4274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b</a:t>
            </a:r>
            <a:r>
              <a:rPr lang="en-GB" altLang="de-DE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e guided by </a:t>
            </a:r>
            <a:r>
              <a:rPr lang="en-GB" altLang="de-DE" kern="0" dirty="0" smtClean="0">
                <a:solidFill>
                  <a:srgbClr val="FF9933"/>
                </a:solidFill>
                <a:latin typeface="Calibri" panose="020F0502020204030204" pitchFamily="34" charset="0"/>
                <a:ea typeface="+mn-ea"/>
              </a:rPr>
              <a:t>principles</a:t>
            </a:r>
            <a:r>
              <a:rPr lang="en-GB" altLang="de-DE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:</a:t>
            </a:r>
            <a:endParaRPr lang="en-GB" altLang="de-DE" kern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gray">
          <a:xfrm>
            <a:off x="4667250" y="1910953"/>
            <a:ext cx="2255838" cy="2518172"/>
          </a:xfrm>
          <a:prstGeom prst="rect">
            <a:avLst/>
          </a:prstGeom>
          <a:noFill/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 smtClean="0">
                <a:solidFill>
                  <a:srgbClr val="CC3300"/>
                </a:solidFill>
                <a:latin typeface="+mj-lt"/>
              </a:rPr>
              <a:t>preservation </a:t>
            </a:r>
            <a:r>
              <a:rPr lang="en-GB" altLang="en-US" sz="1400" dirty="0">
                <a:solidFill>
                  <a:srgbClr val="CC3300"/>
                </a:solidFill>
                <a:latin typeface="+mj-lt"/>
              </a:rPr>
              <a:t>of information;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openness;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re-usability and avoidance of duplication;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technological neutrality, solutions which, insofar as possible, are future-proof, and adaptability;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effectiveness and efficiency; </a:t>
            </a:r>
            <a:endParaRPr lang="en-GB" altLang="en-US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180000" lvl="2" indent="-1800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GB" altLang="de-DE" sz="1200" kern="0" dirty="0">
              <a:solidFill>
                <a:schemeClr val="accent5">
                  <a:lumMod val="50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gray">
          <a:xfrm>
            <a:off x="349251" y="1910953"/>
            <a:ext cx="1679575" cy="25181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en-US" sz="16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b</a:t>
            </a:r>
            <a:r>
              <a:rPr lang="en-GB" altLang="en-US" sz="1600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e based </a:t>
            </a:r>
            <a:r>
              <a:rPr lang="en-GB" altLang="en-US" sz="16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on </a:t>
            </a:r>
            <a:r>
              <a:rPr lang="en-GB" altLang="en-US" sz="1600" kern="0" dirty="0">
                <a:solidFill>
                  <a:srgbClr val="FF9933"/>
                </a:solidFill>
                <a:latin typeface="Calibri" panose="020F0502020204030204" pitchFamily="34" charset="0"/>
                <a:ea typeface="+mn-ea"/>
              </a:rPr>
              <a:t>utility</a:t>
            </a:r>
            <a:r>
              <a:rPr lang="en-GB" altLang="en-US" sz="16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 and driven by </a:t>
            </a:r>
            <a:r>
              <a:rPr lang="en-GB" altLang="en-US" sz="1600" kern="0" dirty="0">
                <a:solidFill>
                  <a:srgbClr val="FF9933"/>
                </a:solidFill>
                <a:latin typeface="Calibri" panose="020F0502020204030204" pitchFamily="34" charset="0"/>
                <a:ea typeface="+mn-ea"/>
              </a:rPr>
              <a:t>identified needs </a:t>
            </a:r>
            <a:r>
              <a:rPr lang="en-GB" altLang="en-US" sz="16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and programme objectives </a:t>
            </a:r>
            <a:endParaRPr lang="en-US" altLang="en-US" sz="1600" kern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marL="0" lvl="2" indent="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GB" altLang="de-DE" sz="16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gray">
          <a:xfrm>
            <a:off x="7165976" y="1907382"/>
            <a:ext cx="1679575" cy="25217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5B5B5"/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GB" altLang="en-US" sz="1600" kern="0" dirty="0">
                <a:solidFill>
                  <a:srgbClr val="CC3300"/>
                </a:solidFill>
                <a:latin typeface="Calibri" panose="020F0502020204030204" pitchFamily="34" charset="0"/>
                <a:ea typeface="+mn-ea"/>
              </a:rPr>
              <a:t>b</a:t>
            </a:r>
            <a:r>
              <a:rPr lang="en-GB" altLang="en-US" sz="1600" kern="0" dirty="0" smtClean="0">
                <a:solidFill>
                  <a:srgbClr val="CC3300"/>
                </a:solidFill>
                <a:latin typeface="Calibri" panose="020F0502020204030204" pitchFamily="34" charset="0"/>
                <a:ea typeface="+mn-ea"/>
              </a:rPr>
              <a:t>e flexible</a:t>
            </a:r>
            <a:r>
              <a:rPr lang="en-GB" altLang="en-US" sz="1600" kern="0" dirty="0">
                <a:solidFill>
                  <a:srgbClr val="CC3300"/>
                </a:solidFill>
                <a:latin typeface="Calibri" panose="020F0502020204030204" pitchFamily="34" charset="0"/>
                <a:ea typeface="+mn-ea"/>
              </a:rPr>
              <a:t>, extensible and applicable to other business or policy </a:t>
            </a:r>
            <a:r>
              <a:rPr lang="en-GB" altLang="en-US" sz="1600" kern="0" dirty="0" smtClean="0">
                <a:solidFill>
                  <a:srgbClr val="CC3300"/>
                </a:solidFill>
                <a:latin typeface="Calibri" panose="020F0502020204030204" pitchFamily="34" charset="0"/>
                <a:ea typeface="+mn-ea"/>
              </a:rPr>
              <a:t>areas;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GB" altLang="en-US" sz="1600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demonstrate </a:t>
            </a:r>
            <a:r>
              <a:rPr lang="en-GB" altLang="en-US" sz="16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financial, organisational and technical </a:t>
            </a:r>
            <a:r>
              <a:rPr lang="en-GB" altLang="en-US" sz="1600" kern="0" dirty="0">
                <a:solidFill>
                  <a:srgbClr val="FF9933"/>
                </a:solidFill>
                <a:latin typeface="Calibri" panose="020F0502020204030204" pitchFamily="34" charset="0"/>
                <a:ea typeface="+mn-ea"/>
              </a:rPr>
              <a:t>sustainability </a:t>
            </a:r>
            <a:endParaRPr lang="en-US" altLang="en-US" sz="1600" kern="0" dirty="0">
              <a:solidFill>
                <a:srgbClr val="FF9933"/>
              </a:solidFill>
              <a:latin typeface="Calibri" panose="020F0502020204030204" pitchFamily="34" charset="0"/>
              <a:ea typeface="+mn-ea"/>
            </a:endParaRPr>
          </a:p>
          <a:p>
            <a:pPr marL="0" lvl="2" indent="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ED7404"/>
              </a:buClr>
              <a:defRPr/>
            </a:pPr>
            <a:r>
              <a:rPr lang="en-US" altLang="de-DE" sz="1600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endParaRPr lang="en-GB" altLang="de-DE" sz="1600" kern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0445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20341"/>
            <a:ext cx="655638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9" y="790576"/>
            <a:ext cx="74612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810816"/>
            <a:ext cx="666750" cy="5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1" y="815579"/>
            <a:ext cx="639763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ISA² updated focus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3238" y="788194"/>
            <a:ext cx="52498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 smtClean="0">
                <a:solidFill>
                  <a:srgbClr val="FF9933"/>
                </a:solidFill>
                <a:latin typeface="+mj-lt"/>
              </a:rPr>
              <a:t>Prioritisation</a:t>
            </a:r>
            <a:endParaRPr lang="en-GB" altLang="en-US" sz="2400" dirty="0" smtClean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gray">
          <a:xfrm>
            <a:off x="2011363" y="1588294"/>
            <a:ext cx="1454150" cy="841772"/>
          </a:xfrm>
          <a:custGeom>
            <a:avLst/>
            <a:gdLst>
              <a:gd name="T0" fmla="*/ 243 w 243"/>
              <a:gd name="T1" fmla="*/ 94 h 187"/>
              <a:gd name="T2" fmla="*/ 243 w 243"/>
              <a:gd name="T3" fmla="*/ 0 h 187"/>
              <a:gd name="T4" fmla="*/ 0 w 243"/>
              <a:gd name="T5" fmla="*/ 139 h 187"/>
              <a:gd name="T6" fmla="*/ 82 w 243"/>
              <a:gd name="T7" fmla="*/ 187 h 187"/>
              <a:gd name="T8" fmla="*/ 243 w 243"/>
              <a:gd name="T9" fmla="*/ 94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187">
                <a:moveTo>
                  <a:pt x="243" y="94"/>
                </a:moveTo>
                <a:cubicBezTo>
                  <a:pt x="243" y="0"/>
                  <a:pt x="243" y="0"/>
                  <a:pt x="243" y="0"/>
                </a:cubicBezTo>
                <a:cubicBezTo>
                  <a:pt x="140" y="2"/>
                  <a:pt x="51" y="57"/>
                  <a:pt x="0" y="139"/>
                </a:cubicBezTo>
                <a:cubicBezTo>
                  <a:pt x="82" y="187"/>
                  <a:pt x="82" y="187"/>
                  <a:pt x="82" y="187"/>
                </a:cubicBezTo>
                <a:cubicBezTo>
                  <a:pt x="118" y="129"/>
                  <a:pt x="179" y="96"/>
                  <a:pt x="243" y="9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>
            <a:off x="3548063" y="1588294"/>
            <a:ext cx="1454150" cy="841772"/>
          </a:xfrm>
          <a:custGeom>
            <a:avLst/>
            <a:gdLst>
              <a:gd name="T0" fmla="*/ 92 w 243"/>
              <a:gd name="T1" fmla="*/ 120 h 187"/>
              <a:gd name="T2" fmla="*/ 161 w 243"/>
              <a:gd name="T3" fmla="*/ 187 h 187"/>
              <a:gd name="T4" fmla="*/ 243 w 243"/>
              <a:gd name="T5" fmla="*/ 139 h 187"/>
              <a:gd name="T6" fmla="*/ 0 w 243"/>
              <a:gd name="T7" fmla="*/ 0 h 187"/>
              <a:gd name="T8" fmla="*/ 0 w 243"/>
              <a:gd name="T9" fmla="*/ 94 h 187"/>
              <a:gd name="T10" fmla="*/ 92 w 243"/>
              <a:gd name="T11" fmla="*/ 12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" h="187">
                <a:moveTo>
                  <a:pt x="92" y="120"/>
                </a:moveTo>
                <a:cubicBezTo>
                  <a:pt x="121" y="137"/>
                  <a:pt x="145" y="160"/>
                  <a:pt x="161" y="187"/>
                </a:cubicBezTo>
                <a:cubicBezTo>
                  <a:pt x="243" y="139"/>
                  <a:pt x="243" y="139"/>
                  <a:pt x="243" y="139"/>
                </a:cubicBezTo>
                <a:cubicBezTo>
                  <a:pt x="193" y="57"/>
                  <a:pt x="103" y="2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32" y="95"/>
                  <a:pt x="63" y="104"/>
                  <a:pt x="92" y="12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1752601" y="2272904"/>
            <a:ext cx="708025" cy="1259681"/>
          </a:xfrm>
          <a:custGeom>
            <a:avLst/>
            <a:gdLst>
              <a:gd name="T0" fmla="*/ 118 w 118"/>
              <a:gd name="T1" fmla="*/ 47 h 280"/>
              <a:gd name="T2" fmla="*/ 36 w 118"/>
              <a:gd name="T3" fmla="*/ 0 h 280"/>
              <a:gd name="T4" fmla="*/ 0 w 118"/>
              <a:gd name="T5" fmla="*/ 140 h 280"/>
              <a:gd name="T6" fmla="*/ 36 w 118"/>
              <a:gd name="T7" fmla="*/ 280 h 280"/>
              <a:gd name="T8" fmla="*/ 118 w 118"/>
              <a:gd name="T9" fmla="*/ 233 h 280"/>
              <a:gd name="T10" fmla="*/ 118 w 118"/>
              <a:gd name="T11" fmla="*/ 4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280">
                <a:moveTo>
                  <a:pt x="118" y="47"/>
                </a:moveTo>
                <a:cubicBezTo>
                  <a:pt x="36" y="0"/>
                  <a:pt x="36" y="0"/>
                  <a:pt x="36" y="0"/>
                </a:cubicBezTo>
                <a:cubicBezTo>
                  <a:pt x="13" y="41"/>
                  <a:pt x="0" y="89"/>
                  <a:pt x="0" y="140"/>
                </a:cubicBezTo>
                <a:cubicBezTo>
                  <a:pt x="0" y="191"/>
                  <a:pt x="13" y="239"/>
                  <a:pt x="36" y="280"/>
                </a:cubicBezTo>
                <a:cubicBezTo>
                  <a:pt x="118" y="233"/>
                  <a:pt x="118" y="233"/>
                  <a:pt x="118" y="233"/>
                </a:cubicBezTo>
                <a:cubicBezTo>
                  <a:pt x="88" y="177"/>
                  <a:pt x="86" y="107"/>
                  <a:pt x="118" y="4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2011363" y="3373041"/>
            <a:ext cx="1454150" cy="846534"/>
          </a:xfrm>
          <a:custGeom>
            <a:avLst/>
            <a:gdLst>
              <a:gd name="T0" fmla="*/ 151 w 243"/>
              <a:gd name="T1" fmla="*/ 67 h 188"/>
              <a:gd name="T2" fmla="*/ 82 w 243"/>
              <a:gd name="T3" fmla="*/ 0 h 188"/>
              <a:gd name="T4" fmla="*/ 0 w 243"/>
              <a:gd name="T5" fmla="*/ 48 h 188"/>
              <a:gd name="T6" fmla="*/ 243 w 243"/>
              <a:gd name="T7" fmla="*/ 188 h 188"/>
              <a:gd name="T8" fmla="*/ 243 w 243"/>
              <a:gd name="T9" fmla="*/ 94 h 188"/>
              <a:gd name="T10" fmla="*/ 151 w 243"/>
              <a:gd name="T11" fmla="*/ 6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" h="188">
                <a:moveTo>
                  <a:pt x="151" y="67"/>
                </a:moveTo>
                <a:cubicBezTo>
                  <a:pt x="122" y="50"/>
                  <a:pt x="98" y="27"/>
                  <a:pt x="82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50" y="130"/>
                  <a:pt x="140" y="186"/>
                  <a:pt x="243" y="188"/>
                </a:cubicBezTo>
                <a:cubicBezTo>
                  <a:pt x="243" y="94"/>
                  <a:pt x="243" y="94"/>
                  <a:pt x="243" y="94"/>
                </a:cubicBezTo>
                <a:cubicBezTo>
                  <a:pt x="212" y="92"/>
                  <a:pt x="180" y="84"/>
                  <a:pt x="151" y="6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gray">
          <a:xfrm>
            <a:off x="4552951" y="2272904"/>
            <a:ext cx="708025" cy="1259681"/>
          </a:xfrm>
          <a:custGeom>
            <a:avLst/>
            <a:gdLst>
              <a:gd name="T0" fmla="*/ 1 w 118"/>
              <a:gd name="T1" fmla="*/ 233 h 280"/>
              <a:gd name="T2" fmla="*/ 82 w 118"/>
              <a:gd name="T3" fmla="*/ 280 h 280"/>
              <a:gd name="T4" fmla="*/ 118 w 118"/>
              <a:gd name="T5" fmla="*/ 140 h 280"/>
              <a:gd name="T6" fmla="*/ 82 w 118"/>
              <a:gd name="T7" fmla="*/ 0 h 280"/>
              <a:gd name="T8" fmla="*/ 0 w 118"/>
              <a:gd name="T9" fmla="*/ 47 h 280"/>
              <a:gd name="T10" fmla="*/ 1 w 118"/>
              <a:gd name="T11" fmla="*/ 23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280">
                <a:moveTo>
                  <a:pt x="1" y="233"/>
                </a:moveTo>
                <a:cubicBezTo>
                  <a:pt x="82" y="280"/>
                  <a:pt x="82" y="280"/>
                  <a:pt x="82" y="280"/>
                </a:cubicBezTo>
                <a:cubicBezTo>
                  <a:pt x="105" y="239"/>
                  <a:pt x="118" y="191"/>
                  <a:pt x="118" y="140"/>
                </a:cubicBezTo>
                <a:cubicBezTo>
                  <a:pt x="118" y="89"/>
                  <a:pt x="105" y="42"/>
                  <a:pt x="82" y="0"/>
                </a:cubicBezTo>
                <a:cubicBezTo>
                  <a:pt x="0" y="47"/>
                  <a:pt x="0" y="47"/>
                  <a:pt x="0" y="47"/>
                </a:cubicBezTo>
                <a:cubicBezTo>
                  <a:pt x="30" y="103"/>
                  <a:pt x="32" y="173"/>
                  <a:pt x="1" y="2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105481" name="Group 19"/>
          <p:cNvGrpSpPr>
            <a:grpSpLocks/>
          </p:cNvGrpSpPr>
          <p:nvPr/>
        </p:nvGrpSpPr>
        <p:grpSpPr bwMode="auto">
          <a:xfrm>
            <a:off x="2463801" y="2122885"/>
            <a:ext cx="2085975" cy="1562100"/>
            <a:chOff x="2342" y="1777"/>
            <a:chExt cx="1082" cy="1080"/>
          </a:xfrm>
        </p:grpSpPr>
        <p:sp>
          <p:nvSpPr>
            <p:cNvPr id="10" name="Oval 20"/>
            <p:cNvSpPr>
              <a:spLocks noChangeArrowheads="1"/>
            </p:cNvSpPr>
            <p:nvPr/>
          </p:nvSpPr>
          <p:spPr bwMode="gray">
            <a:xfrm>
              <a:off x="2342" y="1777"/>
              <a:ext cx="1082" cy="10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0000" tIns="90000" rIns="72000" bIns="90000"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endParaRPr lang="en-GB" altLang="fr-FR" noProof="1">
                <a:solidFill>
                  <a:srgbClr val="30529D"/>
                </a:solidFill>
                <a:latin typeface="+mj-lt"/>
              </a:endParaRPr>
            </a:p>
          </p:txBody>
        </p:sp>
        <p:pic>
          <p:nvPicPr>
            <p:cNvPr id="105496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47" y="1800"/>
              <a:ext cx="676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33650" y="2720578"/>
            <a:ext cx="1987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de-DE" sz="2000" b="1" noProof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Priority check</a:t>
            </a:r>
            <a:endParaRPr lang="en-US" altLang="de-DE" sz="2000" b="1" noProof="1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gray">
          <a:xfrm>
            <a:off x="3548063" y="3373041"/>
            <a:ext cx="1454150" cy="846534"/>
          </a:xfrm>
          <a:custGeom>
            <a:avLst/>
            <a:gdLst>
              <a:gd name="T0" fmla="*/ 0 w 243"/>
              <a:gd name="T1" fmla="*/ 93 h 188"/>
              <a:gd name="T2" fmla="*/ 0 w 243"/>
              <a:gd name="T3" fmla="*/ 188 h 188"/>
              <a:gd name="T4" fmla="*/ 243 w 243"/>
              <a:gd name="T5" fmla="*/ 48 h 188"/>
              <a:gd name="T6" fmla="*/ 161 w 243"/>
              <a:gd name="T7" fmla="*/ 0 h 188"/>
              <a:gd name="T8" fmla="*/ 0 w 243"/>
              <a:gd name="T9" fmla="*/ 9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188">
                <a:moveTo>
                  <a:pt x="0" y="93"/>
                </a:moveTo>
                <a:cubicBezTo>
                  <a:pt x="0" y="188"/>
                  <a:pt x="0" y="188"/>
                  <a:pt x="0" y="188"/>
                </a:cubicBezTo>
                <a:cubicBezTo>
                  <a:pt x="103" y="185"/>
                  <a:pt x="193" y="130"/>
                  <a:pt x="243" y="48"/>
                </a:cubicBezTo>
                <a:cubicBezTo>
                  <a:pt x="161" y="0"/>
                  <a:pt x="161" y="0"/>
                  <a:pt x="161" y="0"/>
                </a:cubicBezTo>
                <a:cubicBezTo>
                  <a:pt x="125" y="58"/>
                  <a:pt x="64" y="91"/>
                  <a:pt x="0" y="9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1200" y="1427560"/>
            <a:ext cx="178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Contribution to IOP landscape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60975" y="2662238"/>
            <a:ext cx="1244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Scope of action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65651" y="3852863"/>
            <a:ext cx="178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Geographical reach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9976" y="3956448"/>
            <a:ext cx="17891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Urgency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213" y="2730104"/>
            <a:ext cx="17891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Reusability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4538" y="1425179"/>
            <a:ext cx="17891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Link with other EU initiatives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05575" y="2122885"/>
            <a:ext cx="2363788" cy="1502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Criteria are of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equal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value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Actions fulfilling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more criteria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are given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higher priority</a:t>
            </a:r>
          </a:p>
        </p:txBody>
      </p:sp>
      <p:sp>
        <p:nvSpPr>
          <p:cNvPr id="105491" name="Slide Number Placeholder 3"/>
          <p:cNvSpPr txBox="1">
            <a:spLocks/>
          </p:cNvSpPr>
          <p:nvPr/>
        </p:nvSpPr>
        <p:spPr bwMode="auto">
          <a:xfrm>
            <a:off x="8005764" y="4798219"/>
            <a:ext cx="104457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1369AC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9348F9F-CA12-4C3F-B0B3-C5BD9BA13224}" type="slidenum">
              <a:rPr lang="en-GB" altLang="en-US" sz="1400">
                <a:solidFill>
                  <a:srgbClr val="7F7F7F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rgbClr val="7F7F7F"/>
              </a:solidFill>
            </a:endParaRPr>
          </a:p>
        </p:txBody>
      </p:sp>
      <p:pic>
        <p:nvPicPr>
          <p:cNvPr id="1054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1" y="815579"/>
            <a:ext cx="74612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816769"/>
            <a:ext cx="666750" cy="5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829867"/>
            <a:ext cx="639763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 w="3175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a:spPr>
      <a:bodyPr lIns="36000"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 w="3175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a:spPr>
      <a:bodyPr lIns="36000"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bg1">
                <a:lumMod val="50000"/>
              </a:schemeClr>
            </a:solidFill>
            <a:latin typeface="+mn-lt"/>
          </a:defRPr>
        </a:defPPr>
      </a:lstStyle>
    </a:tx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5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0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  <a:ln w="3175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a:spPr>
      <a:bodyPr lIns="36000" rtlCol="0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2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3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4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1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3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4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27755</TotalTime>
  <Words>1321</Words>
  <Application>Microsoft Office PowerPoint</Application>
  <PresentationFormat>On-screen Show (16:9)</PresentationFormat>
  <Paragraphs>337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20</vt:i4>
      </vt:variant>
    </vt:vector>
  </HeadingPairs>
  <TitlesOfParts>
    <vt:vector size="44" baseType="lpstr">
      <vt:lpstr>Trebuchet MS</vt:lpstr>
      <vt:lpstr>ＭＳ Ｐゴシック</vt:lpstr>
      <vt:lpstr>Arial</vt:lpstr>
      <vt:lpstr>Calibri</vt:lpstr>
      <vt:lpstr>Corbel</vt:lpstr>
      <vt:lpstr>Verdana</vt:lpstr>
      <vt:lpstr>Segoe Script</vt:lpstr>
      <vt:lpstr>Segoe Print</vt:lpstr>
      <vt:lpstr>Georgia</vt:lpstr>
      <vt:lpstr>Segoe UI</vt:lpstr>
      <vt:lpstr>1_Default Design</vt:lpstr>
      <vt:lpstr>2_Default Design</vt:lpstr>
      <vt:lpstr>3_Default Design</vt:lpstr>
      <vt:lpstr>4_Default Design</vt:lpstr>
      <vt:lpstr>24_Default Design</vt:lpstr>
      <vt:lpstr>21_Default Design</vt:lpstr>
      <vt:lpstr>33_Default Design</vt:lpstr>
      <vt:lpstr>5_Default Design</vt:lpstr>
      <vt:lpstr>34_Default Design</vt:lpstr>
      <vt:lpstr>6_Default Design</vt:lpstr>
      <vt:lpstr>7_Default Design</vt:lpstr>
      <vt:lpstr>25_Default Design</vt:lpstr>
      <vt:lpstr>30_Default Design</vt:lpstr>
      <vt:lpstr>Office Theme</vt:lpstr>
      <vt:lpstr>ISA²  "A programme on interoperability solutions and common frameworks for European public administrations, businesses and citizens as a means for modernising the public sector"</vt:lpstr>
      <vt:lpstr>ISA Interoperability Solutions for European public Administrations </vt:lpstr>
      <vt:lpstr>ISA² in brief</vt:lpstr>
      <vt:lpstr>Updated focus</vt:lpstr>
      <vt:lpstr>ISA² updated focus</vt:lpstr>
      <vt:lpstr>ISA² updated focus</vt:lpstr>
      <vt:lpstr>ISA² updated focus</vt:lpstr>
      <vt:lpstr>ISA² updated focus</vt:lpstr>
      <vt:lpstr>ISA² updated focus</vt:lpstr>
      <vt:lpstr>ISA² updated focus</vt:lpstr>
      <vt:lpstr>ISA² updated focus</vt:lpstr>
      <vt:lpstr>ISA² updated focus</vt:lpstr>
      <vt:lpstr>Updated focus</vt:lpstr>
      <vt:lpstr>Work under ISA</vt:lpstr>
      <vt:lpstr>Work under ISA</vt:lpstr>
      <vt:lpstr>PowerPoint Presentation</vt:lpstr>
      <vt:lpstr>Work under ISA</vt:lpstr>
      <vt:lpstr>Work under ISA</vt:lpstr>
      <vt:lpstr>Challenges and Opportunities</vt:lpstr>
      <vt:lpstr>Q &amp; A</vt:lpstr>
    </vt:vector>
  </TitlesOfParts>
  <Manager>Sophie Maertens</Manager>
  <Company>Mostra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</dc:title>
  <dc:subject>Template</dc:subject>
  <dc:creator>Kathy Lecocq</dc:creator>
  <cp:lastModifiedBy>Robert Losch</cp:lastModifiedBy>
  <cp:revision>1124</cp:revision>
  <cp:lastPrinted>2015-11-27T18:56:10Z</cp:lastPrinted>
  <dcterms:created xsi:type="dcterms:W3CDTF">2010-02-02T11:15:04Z</dcterms:created>
  <dcterms:modified xsi:type="dcterms:W3CDTF">2015-11-30T07:57:23Z</dcterms:modified>
</cp:coreProperties>
</file>