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handoutMasterIdLst>
    <p:handoutMasterId r:id="rId28"/>
  </p:handoutMasterIdLst>
  <p:sldIdLst>
    <p:sldId id="256" r:id="rId3"/>
    <p:sldId id="263" r:id="rId4"/>
    <p:sldId id="264" r:id="rId5"/>
    <p:sldId id="259" r:id="rId6"/>
    <p:sldId id="280" r:id="rId7"/>
    <p:sldId id="265" r:id="rId8"/>
    <p:sldId id="296" r:id="rId9"/>
    <p:sldId id="297" r:id="rId10"/>
    <p:sldId id="266" r:id="rId11"/>
    <p:sldId id="282" r:id="rId12"/>
    <p:sldId id="287" r:id="rId13"/>
    <p:sldId id="270" r:id="rId14"/>
    <p:sldId id="271" r:id="rId15"/>
    <p:sldId id="292" r:id="rId16"/>
    <p:sldId id="295" r:id="rId17"/>
    <p:sldId id="293" r:id="rId18"/>
    <p:sldId id="294" r:id="rId19"/>
    <p:sldId id="260" r:id="rId20"/>
    <p:sldId id="289" r:id="rId21"/>
    <p:sldId id="290" r:id="rId22"/>
    <p:sldId id="277" r:id="rId23"/>
    <p:sldId id="261" r:id="rId24"/>
    <p:sldId id="278" r:id="rId25"/>
    <p:sldId id="274" r:id="rId2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53" autoAdjust="0"/>
  </p:normalViewPr>
  <p:slideViewPr>
    <p:cSldViewPr>
      <p:cViewPr>
        <p:scale>
          <a:sx n="120" d="100"/>
          <a:sy n="120" d="100"/>
        </p:scale>
        <p:origin x="206" y="2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D55E15C-48C0-4358-9642-74850E50F964}" type="datetimeFigureOut">
              <a:rPr lang="de-DE" smtClean="0"/>
              <a:t>27.11.2015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DEF43-E5A6-4275-8CEA-74DD0E1BC51E}" type="slidenum">
              <a:rPr lang="de-DE" smtClean="0"/>
              <a:t>‹Nr.›</a:t>
            </a:fld>
            <a:endParaRPr lang="de-DE"/>
          </a:p>
        </p:txBody>
      </p:sp>
    </p:spTree>
    <p:extLst>
      <p:ext uri="{BB962C8B-B14F-4D97-AF65-F5344CB8AC3E}">
        <p14:creationId xmlns:p14="http://schemas.microsoft.com/office/powerpoint/2010/main" val="84599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A52F81C-D6EF-44F4-8574-11375C518FE2}" type="datetimeFigureOut">
              <a:rPr lang="de-DE" smtClean="0"/>
              <a:t>27.11.2015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BC0BF0-DC28-461F-80D0-13295D8D9E77}" type="slidenum">
              <a:rPr lang="de-DE" smtClean="0"/>
              <a:t>‹Nr.›</a:t>
            </a:fld>
            <a:endParaRPr lang="de-DE"/>
          </a:p>
        </p:txBody>
      </p:sp>
    </p:spTree>
    <p:extLst>
      <p:ext uri="{BB962C8B-B14F-4D97-AF65-F5344CB8AC3E}">
        <p14:creationId xmlns:p14="http://schemas.microsoft.com/office/powerpoint/2010/main" val="104881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a:spcBef>
                <a:spcPts val="1200"/>
              </a:spcBef>
            </a:pPr>
            <a:r>
              <a:rPr lang="en-US" sz="2000" b="1" dirty="0" smtClean="0"/>
              <a:t>Reduction of administrative burden</a:t>
            </a:r>
          </a:p>
          <a:p>
            <a:pPr marL="360000" lvl="1" indent="0">
              <a:spcBef>
                <a:spcPts val="600"/>
              </a:spcBef>
              <a:buNone/>
            </a:pPr>
            <a:r>
              <a:rPr lang="en-US" sz="1600" dirty="0" smtClean="0"/>
              <a:t>For citizens and businesses, information has to be provided only once for a large number of administrative procedures – easier and faster interaction</a:t>
            </a:r>
          </a:p>
          <a:p>
            <a:pPr indent="-382950">
              <a:spcBef>
                <a:spcPts val="1200"/>
              </a:spcBef>
            </a:pPr>
            <a:r>
              <a:rPr lang="de-DE" altLang="de-DE" sz="2000" b="1" noProof="1" smtClean="0"/>
              <a:t>Cost reductions for the administration </a:t>
            </a:r>
          </a:p>
          <a:p>
            <a:pPr marL="360000" lvl="1" indent="0">
              <a:spcBef>
                <a:spcPts val="600"/>
              </a:spcBef>
              <a:buNone/>
            </a:pPr>
            <a:r>
              <a:rPr lang="en-US" altLang="de-DE" sz="1600" noProof="1" smtClean="0"/>
              <a:t>Cost savings for public authorities through improved information management</a:t>
            </a:r>
            <a:endParaRPr lang="de-DE" altLang="de-DE" sz="2000" b="1" noProof="1" smtClean="0"/>
          </a:p>
          <a:p>
            <a:pPr indent="-382950">
              <a:spcBef>
                <a:spcPts val="1200"/>
              </a:spcBef>
            </a:pPr>
            <a:r>
              <a:rPr lang="de-DE" altLang="de-DE" sz="2000" b="1" noProof="1" smtClean="0"/>
              <a:t>Improved quality of service and of data </a:t>
            </a:r>
          </a:p>
          <a:p>
            <a:pPr marL="360000" lvl="1" indent="0">
              <a:spcBef>
                <a:spcPts val="600"/>
              </a:spcBef>
              <a:buNone/>
            </a:pPr>
            <a:r>
              <a:rPr lang="en-US" sz="1600" dirty="0" smtClean="0"/>
              <a:t>Implementation supports existing one-stop/no-stop strategies</a:t>
            </a:r>
          </a:p>
          <a:p>
            <a:pPr marL="360000" lvl="1" indent="0">
              <a:spcBef>
                <a:spcPts val="600"/>
              </a:spcBef>
              <a:buNone/>
            </a:pPr>
            <a:r>
              <a:rPr lang="de-DE" altLang="de-DE" sz="1600" b="1" noProof="1" smtClean="0"/>
              <a:t>administrative efficiency</a:t>
            </a:r>
            <a:endParaRPr lang="en-US" sz="1600" dirty="0" smtClean="0"/>
          </a:p>
          <a:p>
            <a:pPr indent="-382950">
              <a:spcBef>
                <a:spcPts val="1200"/>
              </a:spcBef>
            </a:pPr>
            <a:r>
              <a:rPr lang="de-DE" altLang="de-DE" sz="2000" b="1" noProof="1" smtClean="0"/>
              <a:t>Improved mobility</a:t>
            </a:r>
          </a:p>
          <a:p>
            <a:pPr marL="360000" lvl="1" indent="0">
              <a:spcBef>
                <a:spcPts val="600"/>
              </a:spcBef>
              <a:buNone/>
            </a:pPr>
            <a:r>
              <a:rPr lang="en-US" sz="1600" dirty="0" smtClean="0"/>
              <a:t>Information provided in a certain EU Member State are available in other EU Member States as well</a:t>
            </a:r>
            <a:endParaRPr lang="en-US" sz="1600" dirty="0"/>
          </a:p>
        </p:txBody>
      </p:sp>
      <p:sp>
        <p:nvSpPr>
          <p:cNvPr id="4" name="Foliennummernplatzhalter 3"/>
          <p:cNvSpPr>
            <a:spLocks noGrp="1"/>
          </p:cNvSpPr>
          <p:nvPr>
            <p:ph type="sldNum" sz="quarter" idx="10"/>
          </p:nvPr>
        </p:nvSpPr>
        <p:spPr/>
        <p:txBody>
          <a:bodyPr/>
          <a:lstStyle/>
          <a:p>
            <a:fld id="{D0BC0BF0-DC28-461F-80D0-13295D8D9E77}" type="slidenum">
              <a:rPr lang="de-DE" smtClean="0"/>
              <a:t>3</a:t>
            </a:fld>
            <a:endParaRPr lang="de-DE"/>
          </a:p>
        </p:txBody>
      </p:sp>
    </p:spTree>
    <p:extLst>
      <p:ext uri="{BB962C8B-B14F-4D97-AF65-F5344CB8AC3E}">
        <p14:creationId xmlns:p14="http://schemas.microsoft.com/office/powerpoint/2010/main" val="103239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 1. </a:t>
            </a:r>
            <a:r>
              <a:rPr lang="en-US" sz="1200" b="0" i="0" u="none" strike="noStrike" kern="1200" baseline="0" dirty="0" smtClean="0">
                <a:solidFill>
                  <a:schemeClr val="tx1"/>
                </a:solidFill>
                <a:latin typeface="+mn-lt"/>
                <a:ea typeface="+mn-ea"/>
                <a:cs typeface="+mn-cs"/>
              </a:rPr>
              <a:t>(1) Everybody shall have the right to secrecy for the personal data concerning him, especially with regard to his private and family life, insofar as he has an interest deserving such protection. Such an interest is precluded when data cannot be subject to the right to secrecy due to their general availability or because they cannot be traced back to the data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§1 (2) Insofar personal data is not used in the vital interest of the data subject or with his consent, restrictions to the right to secrecy are only permitted to safeguard overriding legitimate interests of another, namely in case of an intervention by a public authority the restriction shall only be permitted based on laws necessary for the reasons stated in Art. 8, para. 2 of the European Convention for the Protection of Human Rights and Fundamental Freedoms (Federal Law Gazette No. 210/1958). Such laws may provide for the use of data that deserve special protection only in order to safeguard substantial public interests and shall provide suitable safeguards for the protection of the data subjects’ interest in secrecy. Even in the case of permitted restrictions the intervention with the fundamental right shall be carried out using only the least intrusive of all effective methods.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D0BC0BF0-DC28-461F-80D0-13295D8D9E77}" type="slidenum">
              <a:rPr lang="de-DE" smtClean="0"/>
              <a:t>9</a:t>
            </a:fld>
            <a:endParaRPr lang="de-DE"/>
          </a:p>
        </p:txBody>
      </p:sp>
    </p:spTree>
    <p:extLst>
      <p:ext uri="{BB962C8B-B14F-4D97-AF65-F5344CB8AC3E}">
        <p14:creationId xmlns:p14="http://schemas.microsoft.com/office/powerpoint/2010/main" val="417384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 1. </a:t>
            </a:r>
            <a:r>
              <a:rPr lang="en-US" sz="1200" b="0" i="0" u="none" strike="noStrike" kern="1200" baseline="0" dirty="0" smtClean="0">
                <a:solidFill>
                  <a:schemeClr val="tx1"/>
                </a:solidFill>
                <a:latin typeface="+mn-lt"/>
                <a:ea typeface="+mn-ea"/>
                <a:cs typeface="+mn-cs"/>
              </a:rPr>
              <a:t>(1) Everybody shall have the right to secrecy for the personal data concerning him, especially with regard to his private and family life, insofar as he has an interest deserving such protection. </a:t>
            </a:r>
            <a:r>
              <a:rPr lang="en-US" sz="1200" b="0" i="0" u="none" strike="noStrike" kern="1200" baseline="0" smtClean="0">
                <a:solidFill>
                  <a:schemeClr val="tx1"/>
                </a:solidFill>
                <a:latin typeface="+mn-lt"/>
                <a:ea typeface="+mn-ea"/>
                <a:cs typeface="+mn-cs"/>
              </a:rPr>
              <a:t>Such an interest is precluded when data cannot be subject to the right to secrecy due to their general availability or because they cannot be traced back to the data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§1 (2) Insofar personal data is not used in the vital interest of the data subject or with his consent, restrictions to the right to secrecy are only permitted to safeguard overriding legitimate interests of another, namely in case of an intervention by a public authority the restriction shall only be permitted based on laws necessary for the reasons stated in Art. 8, para. 2 of the European Convention for the Protection of Human Rights and Fundamental Freedoms (Federal Law Gazette No. 210/1958). Such laws may provide for the use of data that deserve special protection only in order to safeguard substantial public interests and shall provide suitable safeguards for the protection of the data subjects’ interest in secrecy. Even in the case of permitted restrictions the intervention with the fundamental right shall be carried out using only the least intrusive of all effective methods.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D0BC0BF0-DC28-461F-80D0-13295D8D9E77}" type="slidenum">
              <a:rPr lang="de-DE" smtClean="0"/>
              <a:t>10</a:t>
            </a:fld>
            <a:endParaRPr lang="de-DE"/>
          </a:p>
        </p:txBody>
      </p:sp>
    </p:spTree>
    <p:extLst>
      <p:ext uri="{BB962C8B-B14F-4D97-AF65-F5344CB8AC3E}">
        <p14:creationId xmlns:p14="http://schemas.microsoft.com/office/powerpoint/2010/main" val="417384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§17 (2): "If, as a preliminary question in a procedure, authorities must determine the accuracy of data contained in a public electronic register and provided that the data subject has consented to the acquisition of the data or that such acquisition through official channels is </a:t>
            </a:r>
            <a:r>
              <a:rPr lang="en-US" sz="1800" dirty="0" err="1" smtClean="0"/>
              <a:t>authorised</a:t>
            </a:r>
            <a:r>
              <a:rPr lang="en-US" sz="1800" dirty="0" smtClean="0"/>
              <a:t> by statute, they shall acquire the data themselves via electronic communications, to the extent this is necessary. The authorities shall advise the data subject of the possibility of consenting to the data acquisition. Data acquisition shall replace the presentation of proof of the data by the parties or persons involved. […]"</a:t>
            </a:r>
            <a:endParaRPr lang="de-DE" sz="1800" dirty="0" smtClean="0"/>
          </a:p>
          <a:p>
            <a:endParaRPr lang="de-DE" dirty="0"/>
          </a:p>
        </p:txBody>
      </p:sp>
      <p:sp>
        <p:nvSpPr>
          <p:cNvPr id="4" name="Foliennummernplatzhalter 3"/>
          <p:cNvSpPr>
            <a:spLocks noGrp="1"/>
          </p:cNvSpPr>
          <p:nvPr>
            <p:ph type="sldNum" sz="quarter" idx="10"/>
          </p:nvPr>
        </p:nvSpPr>
        <p:spPr/>
        <p:txBody>
          <a:bodyPr/>
          <a:lstStyle/>
          <a:p>
            <a:fld id="{D0BC0BF0-DC28-461F-80D0-13295D8D9E77}" type="slidenum">
              <a:rPr lang="de-DE" smtClean="0"/>
              <a:t>11</a:t>
            </a:fld>
            <a:endParaRPr lang="de-DE"/>
          </a:p>
        </p:txBody>
      </p:sp>
    </p:spTree>
    <p:extLst>
      <p:ext uri="{BB962C8B-B14F-4D97-AF65-F5344CB8AC3E}">
        <p14:creationId xmlns:p14="http://schemas.microsoft.com/office/powerpoint/2010/main" val="242359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sz="1600" noProof="1" smtClean="0"/>
              <a:t>(based on XML, WSDL, SOAP, XMLDSig, etc.)</a:t>
            </a:r>
          </a:p>
          <a:p>
            <a:endParaRPr lang="de-DE" dirty="0" smtClean="0"/>
          </a:p>
          <a:p>
            <a:pPr marL="360000" lvl="1" indent="0">
              <a:spcBef>
                <a:spcPts val="1800"/>
              </a:spcBef>
              <a:buNone/>
            </a:pPr>
            <a:r>
              <a:rPr lang="de-DE" altLang="de-DE" sz="1600" b="1" noProof="1" smtClean="0"/>
              <a:t>Federated identity management</a:t>
            </a:r>
          </a:p>
          <a:p>
            <a:pPr marL="360000" lvl="1" indent="0">
              <a:spcBef>
                <a:spcPts val="600"/>
              </a:spcBef>
              <a:buNone/>
            </a:pPr>
            <a:r>
              <a:rPr lang="de-DE" altLang="de-DE" sz="1600" noProof="1" smtClean="0"/>
              <a:t>&gt;&gt; based on the Austrian federation of portals, ensuring state-of-the-art access control (PVP, SAML-based)</a:t>
            </a:r>
          </a:p>
          <a:p>
            <a:endParaRPr lang="de-DE" dirty="0"/>
          </a:p>
        </p:txBody>
      </p:sp>
      <p:sp>
        <p:nvSpPr>
          <p:cNvPr id="4" name="Foliennummernplatzhalter 3"/>
          <p:cNvSpPr>
            <a:spLocks noGrp="1"/>
          </p:cNvSpPr>
          <p:nvPr>
            <p:ph type="sldNum" sz="quarter" idx="10"/>
          </p:nvPr>
        </p:nvSpPr>
        <p:spPr/>
        <p:txBody>
          <a:bodyPr/>
          <a:lstStyle/>
          <a:p>
            <a:fld id="{D0BC0BF0-DC28-461F-80D0-13295D8D9E77}" type="slidenum">
              <a:rPr lang="de-DE" smtClean="0"/>
              <a:t>13</a:t>
            </a:fld>
            <a:endParaRPr lang="de-DE"/>
          </a:p>
        </p:txBody>
      </p:sp>
    </p:spTree>
    <p:extLst>
      <p:ext uri="{BB962C8B-B14F-4D97-AF65-F5344CB8AC3E}">
        <p14:creationId xmlns:p14="http://schemas.microsoft.com/office/powerpoint/2010/main" val="357488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906F1-17C9-4402-8DE7-55BBBD7B893D}"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3578248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906F1-17C9-4402-8DE7-55BBBD7B893D}"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222187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2584115"/>
            <a:ext cx="7772400" cy="1021556"/>
          </a:xfrm>
        </p:spPr>
        <p:txBody>
          <a:bodyPr anchor="t">
            <a:normAutofit/>
          </a:bodyPr>
          <a:lstStyle>
            <a:lvl1pPr algn="ctr">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55576" y="1275606"/>
            <a:ext cx="7772400" cy="112514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AD906F1-17C9-4402-8DE7-55BBBD7B893D}" type="datetimeFigureOut">
              <a:rPr lang="en-US" smtClean="0"/>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3053708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906F1-17C9-4402-8DE7-55BBBD7B893D}"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1832229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906F1-17C9-4402-8DE7-55BBBD7B893D}" type="datetimeFigureOut">
              <a:rPr lang="en-US" smtClean="0"/>
              <a:t>11/27/2015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40627998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906F1-17C9-4402-8DE7-55BBBD7B893D}" type="datetimeFigureOut">
              <a:rPr lang="en-US" smtClean="0"/>
              <a:t>11/27/2015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409309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906F1-17C9-4402-8DE7-55BBBD7B893D}" type="datetimeFigureOut">
              <a:rPr lang="en-US" smtClean="0"/>
              <a:t>11/27/2015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1281061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4392488" cy="50405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87574"/>
            <a:ext cx="5111750" cy="3607049"/>
          </a:xfrm>
        </p:spPr>
        <p:txBody>
          <a:bodyPr/>
          <a:lstStyle>
            <a:lvl1pPr>
              <a:defRPr sz="28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987574"/>
            <a:ext cx="3008313" cy="3607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AD906F1-17C9-4402-8DE7-55BBBD7B893D}"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36787983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67894"/>
            <a:ext cx="5486400" cy="301626"/>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59581"/>
            <a:ext cx="5588024" cy="2736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35696" y="4227934"/>
            <a:ext cx="6035040" cy="329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906F1-17C9-4402-8DE7-55BBBD7B893D}" type="datetimeFigureOut">
              <a:rPr lang="en-US" smtClean="0"/>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‹Nr.›</a:t>
            </a:fld>
            <a:endParaRPr lang="en-US"/>
          </a:p>
        </p:txBody>
      </p:sp>
    </p:spTree>
    <p:extLst>
      <p:ext uri="{BB962C8B-B14F-4D97-AF65-F5344CB8AC3E}">
        <p14:creationId xmlns:p14="http://schemas.microsoft.com/office/powerpoint/2010/main" val="1957857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b="-3000"/>
          </a:stretch>
        </a:blipFill>
        <a:effectLst/>
      </p:bgPr>
    </p:bg>
    <p:spTree>
      <p:nvGrpSpPr>
        <p:cNvPr id="1" name=""/>
        <p:cNvGrpSpPr/>
        <p:nvPr/>
      </p:nvGrpSpPr>
      <p:grpSpPr>
        <a:xfrm>
          <a:off x="0" y="0"/>
          <a:ext cx="0" cy="0"/>
          <a:chOff x="0" y="0"/>
          <a:chExt cx="0" cy="0"/>
        </a:xfrm>
      </p:grpSpPr>
      <p:sp>
        <p:nvSpPr>
          <p:cNvPr id="11" name="Ellipse 5"/>
          <p:cNvSpPr/>
          <p:nvPr userDrawn="1"/>
        </p:nvSpPr>
        <p:spPr>
          <a:xfrm>
            <a:off x="8388424" y="478959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5566"/>
            <a:ext cx="8229600" cy="37444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bg1"/>
                </a:solidFill>
              </a:defRPr>
            </a:lvl1pPr>
          </a:lstStyle>
          <a:p>
            <a:fld id="{0AD906F1-17C9-4402-8DE7-55BBBD7B893D}" type="datetimeFigureOut">
              <a:rPr lang="en-US" smtClean="0"/>
              <a:pPr/>
              <a:t>11/27/2015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88224" y="4803998"/>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8F8467-D28E-4C7E-A865-C5302B1A908F}" type="slidenum">
              <a:rPr lang="en-US" smtClean="0"/>
              <a:t>‹Nr.›</a:t>
            </a:fld>
            <a:endParaRPr lang="en-US" dirty="0"/>
          </a:p>
        </p:txBody>
      </p:sp>
      <p:pic>
        <p:nvPicPr>
          <p:cNvPr id="8" name="Image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24328" y="163478"/>
            <a:ext cx="1152129" cy="640001"/>
          </a:xfrm>
          <a:prstGeom prst="rect">
            <a:avLst/>
          </a:prstGeom>
        </p:spPr>
      </p:pic>
      <p:cxnSp>
        <p:nvCxnSpPr>
          <p:cNvPr id="9" name="Connecteur droit 11"/>
          <p:cNvCxnSpPr/>
          <p:nvPr userDrawn="1"/>
        </p:nvCxnSpPr>
        <p:spPr>
          <a:xfrm>
            <a:off x="504967" y="771550"/>
            <a:ext cx="69473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0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marL="0" algn="l" defTabSz="914400" rtl="0" eaLnBrk="1" latinLnBrk="0" hangingPunct="1">
        <a:spcBef>
          <a:spcPct val="0"/>
        </a:spcBef>
        <a:buNone/>
        <a:defRPr lang="en-US" sz="3600" kern="1200" baseline="0" dirty="0">
          <a:solidFill>
            <a:srgbClr val="1587D4"/>
          </a:solidFill>
          <a:latin typeface="+mj-lt"/>
          <a:ea typeface="+mn-ea"/>
          <a:cs typeface="+mn-cs"/>
        </a:defRPr>
      </a:lvl1pPr>
    </p:titleStyle>
    <p:body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de-DE" sz="3200" dirty="0" smtClean="0"/>
              <a:t>Data </a:t>
            </a:r>
            <a:r>
              <a:rPr lang="de-DE" sz="3200" dirty="0" err="1" smtClean="0"/>
              <a:t>protection</a:t>
            </a:r>
            <a:r>
              <a:rPr lang="de-DE" sz="3200" dirty="0" smtClean="0"/>
              <a:t> </a:t>
            </a:r>
            <a:r>
              <a:rPr lang="de-DE" sz="3200" dirty="0" err="1" smtClean="0"/>
              <a:t>as</a:t>
            </a:r>
            <a:r>
              <a:rPr lang="de-DE" sz="3200" dirty="0" smtClean="0"/>
              <a:t> an integral </a:t>
            </a:r>
            <a:r>
              <a:rPr lang="de-DE" sz="3200" dirty="0" err="1" smtClean="0"/>
              <a:t>part</a:t>
            </a:r>
            <a:r>
              <a:rPr lang="de-DE" sz="3200" dirty="0" smtClean="0"/>
              <a:t> </a:t>
            </a:r>
            <a:r>
              <a:rPr lang="de-DE" sz="3200" dirty="0" err="1" smtClean="0"/>
              <a:t>of</a:t>
            </a:r>
            <a:r>
              <a:rPr lang="de-DE" sz="3200" dirty="0" smtClean="0"/>
              <a:t> OOP implementations: The Austrian </a:t>
            </a:r>
            <a:r>
              <a:rPr lang="de-DE" sz="3200" dirty="0" err="1" smtClean="0"/>
              <a:t>approach</a:t>
            </a:r>
            <a:endParaRPr lang="en-US" sz="3200" dirty="0"/>
          </a:p>
        </p:txBody>
      </p:sp>
      <p:sp>
        <p:nvSpPr>
          <p:cNvPr id="3" name="Subtitle 2"/>
          <p:cNvSpPr>
            <a:spLocks noGrp="1"/>
          </p:cNvSpPr>
          <p:nvPr>
            <p:ph type="subTitle" idx="1"/>
          </p:nvPr>
        </p:nvSpPr>
        <p:spPr/>
        <p:txBody>
          <a:bodyPr>
            <a:normAutofit/>
          </a:bodyPr>
          <a:lstStyle/>
          <a:p>
            <a:r>
              <a:rPr lang="de-DE" sz="1800" dirty="0" smtClean="0">
                <a:solidFill>
                  <a:schemeClr val="bg1">
                    <a:lumMod val="50000"/>
                  </a:schemeClr>
                </a:solidFill>
              </a:rPr>
              <a:t>Peter Kustor</a:t>
            </a:r>
            <a:endParaRPr lang="en-US" sz="1800" dirty="0"/>
          </a:p>
        </p:txBody>
      </p:sp>
    </p:spTree>
    <p:extLst>
      <p:ext uri="{BB962C8B-B14F-4D97-AF65-F5344CB8AC3E}">
        <p14:creationId xmlns:p14="http://schemas.microsoft.com/office/powerpoint/2010/main" val="10768794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2800" dirty="0"/>
              <a:t>Legal Framework – Data </a:t>
            </a:r>
            <a:r>
              <a:rPr lang="de-AT" altLang="de-DE" sz="2800" dirty="0" err="1"/>
              <a:t>Protection</a:t>
            </a:r>
            <a:r>
              <a:rPr lang="de-AT" altLang="de-DE" sz="2800" dirty="0"/>
              <a:t> Law </a:t>
            </a:r>
            <a:r>
              <a:rPr lang="de-AT" altLang="de-DE" sz="2800" dirty="0" smtClean="0"/>
              <a:t>(2/2</a:t>
            </a:r>
            <a:r>
              <a:rPr lang="de-AT" altLang="de-DE" sz="2800" dirty="0"/>
              <a:t>)</a:t>
            </a:r>
            <a:endParaRPr lang="de-AT" sz="2000" dirty="0"/>
          </a:p>
        </p:txBody>
      </p:sp>
      <p:sp>
        <p:nvSpPr>
          <p:cNvPr id="3" name="Inhaltsplatzhalter 2"/>
          <p:cNvSpPr>
            <a:spLocks noGrp="1"/>
          </p:cNvSpPr>
          <p:nvPr>
            <p:ph idx="1"/>
          </p:nvPr>
        </p:nvSpPr>
        <p:spPr/>
        <p:txBody>
          <a:bodyPr>
            <a:normAutofit/>
          </a:bodyPr>
          <a:lstStyle/>
          <a:p>
            <a:pPr indent="-382950">
              <a:spcBef>
                <a:spcPts val="1200"/>
              </a:spcBef>
              <a:buNone/>
            </a:pPr>
            <a:r>
              <a:rPr lang="de-DE" altLang="de-DE" sz="2000" noProof="1" smtClean="0">
                <a:solidFill>
                  <a:schemeClr val="tx1"/>
                </a:solidFill>
              </a:rPr>
              <a:t>§ </a:t>
            </a:r>
            <a:r>
              <a:rPr lang="de-DE" altLang="de-DE" sz="2000" noProof="1">
                <a:solidFill>
                  <a:schemeClr val="tx1"/>
                </a:solidFill>
              </a:rPr>
              <a:t>8. (1) </a:t>
            </a:r>
            <a:r>
              <a:rPr lang="de-DE" altLang="de-DE" sz="2000" noProof="1" smtClean="0">
                <a:solidFill>
                  <a:schemeClr val="tx1"/>
                </a:solidFill>
              </a:rPr>
              <a:t>[…] no infringement […] if</a:t>
            </a:r>
            <a:endParaRPr lang="de-DE" altLang="de-DE" sz="2000" noProof="1">
              <a:solidFill>
                <a:schemeClr val="tx1"/>
              </a:solidFill>
            </a:endParaRPr>
          </a:p>
          <a:p>
            <a:pPr marL="817200" lvl="1" indent="-457200">
              <a:lnSpc>
                <a:spcPct val="90000"/>
              </a:lnSpc>
              <a:spcBef>
                <a:spcPts val="1200"/>
              </a:spcBef>
              <a:buFont typeface="+mj-lt"/>
              <a:buAutoNum type="arabicPeriod"/>
            </a:pPr>
            <a:r>
              <a:rPr lang="de-DE" altLang="de-DE" sz="1800" noProof="1" smtClean="0"/>
              <a:t>an </a:t>
            </a:r>
            <a:r>
              <a:rPr lang="de-DE" altLang="de-DE" sz="1800" b="1" noProof="1"/>
              <a:t>explicit legal authorisation or obligation </a:t>
            </a:r>
            <a:r>
              <a:rPr lang="de-DE" altLang="de-DE" sz="1800" noProof="1"/>
              <a:t>to use the data exists; or</a:t>
            </a:r>
          </a:p>
          <a:p>
            <a:pPr marL="817200" lvl="1" indent="-457200">
              <a:lnSpc>
                <a:spcPct val="90000"/>
              </a:lnSpc>
              <a:spcBef>
                <a:spcPts val="1200"/>
              </a:spcBef>
              <a:buFont typeface="+mj-lt"/>
              <a:buAutoNum type="arabicPeriod"/>
            </a:pPr>
            <a:r>
              <a:rPr lang="de-DE" altLang="de-DE" sz="1800" noProof="1" smtClean="0"/>
              <a:t>the </a:t>
            </a:r>
            <a:r>
              <a:rPr lang="de-DE" altLang="de-DE" sz="1800" noProof="1"/>
              <a:t>data subject has given his </a:t>
            </a:r>
            <a:r>
              <a:rPr lang="de-DE" altLang="de-DE" sz="1800" b="1" noProof="1"/>
              <a:t>consent</a:t>
            </a:r>
            <a:r>
              <a:rPr lang="de-DE" altLang="de-DE" sz="1800" noProof="1"/>
              <a:t>, which can be revoked at any time, the revocation making any further use of the data illegal; or</a:t>
            </a:r>
          </a:p>
          <a:p>
            <a:pPr marL="817200" lvl="1" indent="-457200">
              <a:lnSpc>
                <a:spcPct val="90000"/>
              </a:lnSpc>
              <a:spcBef>
                <a:spcPts val="1200"/>
              </a:spcBef>
              <a:buFont typeface="+mj-lt"/>
              <a:buAutoNum type="arabicPeriod"/>
            </a:pPr>
            <a:r>
              <a:rPr lang="de-DE" altLang="de-DE" sz="1800" noProof="1" smtClean="0"/>
              <a:t>vital </a:t>
            </a:r>
            <a:r>
              <a:rPr lang="de-DE" altLang="de-DE" sz="1800" noProof="1"/>
              <a:t>interests of the data subject require the use; or</a:t>
            </a:r>
          </a:p>
          <a:p>
            <a:pPr marL="817200" lvl="1" indent="-457200">
              <a:lnSpc>
                <a:spcPct val="90000"/>
              </a:lnSpc>
              <a:spcBef>
                <a:spcPts val="1200"/>
              </a:spcBef>
              <a:buFont typeface="+mj-lt"/>
              <a:buAutoNum type="arabicPeriod"/>
            </a:pPr>
            <a:r>
              <a:rPr lang="de-DE" altLang="de-DE" sz="1800" noProof="1" smtClean="0"/>
              <a:t>over-riding </a:t>
            </a:r>
            <a:r>
              <a:rPr lang="de-DE" altLang="de-DE" sz="1800" noProof="1"/>
              <a:t>legitimate interests pursued by the controller or by a third party require the use of data.</a:t>
            </a:r>
            <a:endParaRPr lang="de-AT" altLang="de-DE" sz="1800" dirty="0"/>
          </a:p>
        </p:txBody>
      </p:sp>
    </p:spTree>
    <p:extLst>
      <p:ext uri="{BB962C8B-B14F-4D97-AF65-F5344CB8AC3E}">
        <p14:creationId xmlns:p14="http://schemas.microsoft.com/office/powerpoint/2010/main" val="3359941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2800" dirty="0"/>
              <a:t>Legal Framework – </a:t>
            </a:r>
            <a:r>
              <a:rPr lang="de-AT" altLang="de-DE" sz="2800" dirty="0" smtClean="0"/>
              <a:t>E-</a:t>
            </a:r>
            <a:r>
              <a:rPr lang="de-AT" altLang="de-DE" sz="2800" dirty="0" err="1" smtClean="0"/>
              <a:t>Government</a:t>
            </a:r>
            <a:r>
              <a:rPr lang="de-AT" altLang="de-DE" sz="2800" dirty="0" smtClean="0"/>
              <a:t> Act § 17 (2)</a:t>
            </a:r>
            <a:endParaRPr lang="de-AT" sz="2000" dirty="0"/>
          </a:p>
        </p:txBody>
      </p:sp>
      <p:sp>
        <p:nvSpPr>
          <p:cNvPr id="3" name="Inhaltsplatzhalter 2"/>
          <p:cNvSpPr>
            <a:spLocks noGrp="1"/>
          </p:cNvSpPr>
          <p:nvPr>
            <p:ph idx="1"/>
          </p:nvPr>
        </p:nvSpPr>
        <p:spPr/>
        <p:txBody>
          <a:bodyPr>
            <a:normAutofit fontScale="77500" lnSpcReduction="20000"/>
          </a:bodyPr>
          <a:lstStyle/>
          <a:p>
            <a:pPr indent="0">
              <a:spcBef>
                <a:spcPts val="1200"/>
              </a:spcBef>
              <a:buNone/>
            </a:pPr>
            <a:r>
              <a:rPr lang="en-US" sz="2300" dirty="0" smtClean="0">
                <a:solidFill>
                  <a:schemeClr val="tx1"/>
                </a:solidFill>
              </a:rPr>
              <a:t>If:</a:t>
            </a:r>
            <a:endParaRPr lang="en-US" sz="2300" dirty="0" smtClean="0">
              <a:solidFill>
                <a:schemeClr val="tx1"/>
              </a:solidFill>
            </a:endParaRPr>
          </a:p>
          <a:p>
            <a:pPr indent="-382950">
              <a:spcBef>
                <a:spcPts val="1200"/>
              </a:spcBef>
              <a:buFontTx/>
              <a:buChar char="-"/>
            </a:pPr>
            <a:r>
              <a:rPr lang="en-US" sz="2200" dirty="0" smtClean="0">
                <a:solidFill>
                  <a:schemeClr val="tx1"/>
                </a:solidFill>
              </a:rPr>
              <a:t>preliminary </a:t>
            </a:r>
            <a:r>
              <a:rPr lang="en-US" sz="2200" dirty="0">
                <a:solidFill>
                  <a:schemeClr val="tx1"/>
                </a:solidFill>
              </a:rPr>
              <a:t>question in a procedure </a:t>
            </a:r>
          </a:p>
          <a:p>
            <a:pPr indent="-382950">
              <a:spcBef>
                <a:spcPts val="1200"/>
              </a:spcBef>
              <a:buFontTx/>
              <a:buChar char="-"/>
            </a:pPr>
            <a:r>
              <a:rPr lang="en-US" sz="2200" dirty="0" smtClean="0">
                <a:solidFill>
                  <a:schemeClr val="tx1"/>
                </a:solidFill>
              </a:rPr>
              <a:t>data </a:t>
            </a:r>
            <a:r>
              <a:rPr lang="en-US" sz="2200" dirty="0">
                <a:solidFill>
                  <a:schemeClr val="tx1"/>
                </a:solidFill>
              </a:rPr>
              <a:t>contained in a public electronic register </a:t>
            </a:r>
            <a:endParaRPr lang="en-US" sz="2200" dirty="0" smtClean="0">
              <a:solidFill>
                <a:schemeClr val="tx1"/>
              </a:solidFill>
            </a:endParaRPr>
          </a:p>
          <a:p>
            <a:pPr marL="645750" lvl="1">
              <a:spcBef>
                <a:spcPts val="1200"/>
              </a:spcBef>
              <a:buFontTx/>
              <a:buChar char="-"/>
            </a:pPr>
            <a:r>
              <a:rPr lang="en-US" sz="2200" dirty="0" smtClean="0"/>
              <a:t>data </a:t>
            </a:r>
            <a:r>
              <a:rPr lang="en-US" sz="2200" dirty="0"/>
              <a:t>subject has consented to the acquisition of the data </a:t>
            </a:r>
            <a:r>
              <a:rPr lang="en-US" sz="2200" dirty="0" smtClean="0"/>
              <a:t>OR </a:t>
            </a:r>
          </a:p>
          <a:p>
            <a:pPr marL="645750" lvl="1">
              <a:spcBef>
                <a:spcPts val="1200"/>
              </a:spcBef>
              <a:buFontTx/>
              <a:buChar char="-"/>
            </a:pPr>
            <a:r>
              <a:rPr lang="en-US" sz="2200" dirty="0" smtClean="0"/>
              <a:t>that </a:t>
            </a:r>
            <a:r>
              <a:rPr lang="en-US" sz="2200" dirty="0"/>
              <a:t>such acquisition through official channels is </a:t>
            </a:r>
            <a:r>
              <a:rPr lang="en-US" sz="2200" dirty="0" err="1"/>
              <a:t>authorised</a:t>
            </a:r>
            <a:r>
              <a:rPr lang="en-US" sz="2200" dirty="0"/>
              <a:t> by </a:t>
            </a:r>
            <a:r>
              <a:rPr lang="en-US" sz="2200" dirty="0" smtClean="0"/>
              <a:t>law</a:t>
            </a:r>
          </a:p>
          <a:p>
            <a:pPr indent="0">
              <a:spcBef>
                <a:spcPts val="1200"/>
              </a:spcBef>
              <a:buNone/>
            </a:pPr>
            <a:r>
              <a:rPr lang="en-US" sz="2200" dirty="0" smtClean="0">
                <a:solidFill>
                  <a:schemeClr val="tx1"/>
                </a:solidFill>
              </a:rPr>
              <a:t>Then: </a:t>
            </a:r>
            <a:r>
              <a:rPr lang="en-US" sz="2300" dirty="0" smtClean="0">
                <a:solidFill>
                  <a:schemeClr val="tx1"/>
                </a:solidFill>
              </a:rPr>
              <a:t>The </a:t>
            </a:r>
            <a:r>
              <a:rPr lang="en-US" sz="2300" dirty="0">
                <a:solidFill>
                  <a:schemeClr val="tx1"/>
                </a:solidFill>
              </a:rPr>
              <a:t>authorities shall acquire the data themselves via electronic communications to </a:t>
            </a:r>
            <a:r>
              <a:rPr lang="en-US" sz="2300" dirty="0">
                <a:solidFill>
                  <a:schemeClr val="tx1"/>
                </a:solidFill>
              </a:rPr>
              <a:t>the extent this is </a:t>
            </a:r>
            <a:r>
              <a:rPr lang="en-US" sz="2300" dirty="0">
                <a:solidFill>
                  <a:schemeClr val="tx1"/>
                </a:solidFill>
              </a:rPr>
              <a:t>necessary</a:t>
            </a:r>
          </a:p>
          <a:p>
            <a:pPr indent="-382950">
              <a:spcBef>
                <a:spcPts val="1200"/>
              </a:spcBef>
              <a:buFontTx/>
              <a:buChar char="-"/>
            </a:pPr>
            <a:endParaRPr lang="en-US" sz="2200" dirty="0">
              <a:solidFill>
                <a:schemeClr val="tx1"/>
              </a:solidFill>
            </a:endParaRPr>
          </a:p>
          <a:p>
            <a:pPr lvl="1" indent="-382950">
              <a:spcBef>
                <a:spcPts val="1200"/>
              </a:spcBef>
              <a:buFontTx/>
              <a:buChar char="-"/>
            </a:pPr>
            <a:r>
              <a:rPr lang="en-US" sz="2300" dirty="0"/>
              <a:t>The </a:t>
            </a:r>
            <a:r>
              <a:rPr lang="en-US" sz="2300" dirty="0"/>
              <a:t>authorities shall advise the data subject of the possibility of consenting </a:t>
            </a:r>
            <a:endParaRPr lang="en-US" sz="2300" dirty="0"/>
          </a:p>
          <a:p>
            <a:pPr lvl="1" indent="-382950">
              <a:spcBef>
                <a:spcPts val="1200"/>
              </a:spcBef>
              <a:buFontTx/>
              <a:buChar char="-"/>
            </a:pPr>
            <a:r>
              <a:rPr lang="en-US" sz="2300" dirty="0"/>
              <a:t>Data </a:t>
            </a:r>
            <a:r>
              <a:rPr lang="en-US" sz="2300" dirty="0"/>
              <a:t>acquisition shall replace the presentation of proof of the data by the parties or persons involved</a:t>
            </a:r>
            <a:r>
              <a:rPr lang="en-US" sz="2300" dirty="0"/>
              <a:t>.</a:t>
            </a:r>
            <a:endParaRPr lang="de-DE" sz="2300" dirty="0"/>
          </a:p>
        </p:txBody>
      </p:sp>
    </p:spTree>
    <p:extLst>
      <p:ext uri="{BB962C8B-B14F-4D97-AF65-F5344CB8AC3E}">
        <p14:creationId xmlns:p14="http://schemas.microsoft.com/office/powerpoint/2010/main" val="3308976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3100" dirty="0" smtClean="0"/>
              <a:t>Technical </a:t>
            </a:r>
            <a:r>
              <a:rPr lang="de-AT" altLang="de-DE" sz="3100" dirty="0" err="1" smtClean="0"/>
              <a:t>concept</a:t>
            </a:r>
            <a:r>
              <a:rPr lang="de-AT" altLang="de-DE" sz="3100" dirty="0" smtClean="0"/>
              <a:t> – </a:t>
            </a:r>
            <a:r>
              <a:rPr lang="de-AT" altLang="de-DE" sz="3100" dirty="0" err="1" smtClean="0"/>
              <a:t>the</a:t>
            </a:r>
            <a:r>
              <a:rPr lang="de-AT" altLang="de-DE" sz="3100" dirty="0" smtClean="0"/>
              <a:t> „</a:t>
            </a:r>
            <a:r>
              <a:rPr lang="de-AT" altLang="de-DE" sz="3100" dirty="0" err="1" smtClean="0"/>
              <a:t>big</a:t>
            </a:r>
            <a:r>
              <a:rPr lang="de-AT" altLang="de-DE" sz="3100" dirty="0" smtClean="0"/>
              <a:t> </a:t>
            </a:r>
            <a:r>
              <a:rPr lang="de-AT" altLang="de-DE" sz="3100" dirty="0" err="1" smtClean="0"/>
              <a:t>picture</a:t>
            </a:r>
            <a:r>
              <a:rPr lang="de-AT" altLang="de-DE" sz="3100" dirty="0" smtClean="0"/>
              <a:t>“</a:t>
            </a:r>
            <a:endParaRPr lang="de-AT" sz="2700" dirty="0"/>
          </a:p>
        </p:txBody>
      </p:sp>
      <p:sp>
        <p:nvSpPr>
          <p:cNvPr id="3" name="Inhaltsplatzhalter 2"/>
          <p:cNvSpPr>
            <a:spLocks noGrp="1"/>
          </p:cNvSpPr>
          <p:nvPr>
            <p:ph idx="1"/>
          </p:nvPr>
        </p:nvSpPr>
        <p:spPr>
          <a:xfrm>
            <a:off x="457200" y="915566"/>
            <a:ext cx="3538736" cy="3744416"/>
          </a:xfrm>
        </p:spPr>
        <p:txBody>
          <a:bodyPr/>
          <a:lstStyle/>
          <a:p>
            <a:pPr indent="-382950">
              <a:spcBef>
                <a:spcPts val="1800"/>
              </a:spcBef>
              <a:buNone/>
            </a:pPr>
            <a:r>
              <a:rPr lang="de-DE" altLang="de-DE" sz="2000" b="1" noProof="1" smtClean="0">
                <a:solidFill>
                  <a:schemeClr val="tx1"/>
                </a:solidFill>
              </a:rPr>
              <a:t>Common </a:t>
            </a:r>
            <a:r>
              <a:rPr lang="de-DE" altLang="de-DE" sz="2000" b="1" noProof="1">
                <a:solidFill>
                  <a:schemeClr val="tx1"/>
                </a:solidFill>
              </a:rPr>
              <a:t>eGovernment building blocks as a basis</a:t>
            </a:r>
          </a:p>
          <a:p>
            <a:pPr marL="342900"/>
            <a:r>
              <a:rPr lang="de-DE" altLang="de-DE" sz="2000" noProof="1">
                <a:solidFill>
                  <a:schemeClr val="tx1"/>
                </a:solidFill>
              </a:rPr>
              <a:t>essential </a:t>
            </a:r>
            <a:r>
              <a:rPr lang="de-DE" altLang="de-DE" sz="2000" noProof="1">
                <a:solidFill>
                  <a:schemeClr val="tx1"/>
                </a:solidFill>
              </a:rPr>
              <a:t>component of Austria‘s national eGovernment strategy</a:t>
            </a:r>
          </a:p>
          <a:p>
            <a:pPr marL="342900"/>
            <a:r>
              <a:rPr lang="de-DE" altLang="de-DE" sz="2000" noProof="1">
                <a:solidFill>
                  <a:schemeClr val="tx1"/>
                </a:solidFill>
              </a:rPr>
              <a:t>common </a:t>
            </a:r>
            <a:r>
              <a:rPr lang="de-DE" altLang="de-DE" sz="2000" noProof="1">
                <a:solidFill>
                  <a:schemeClr val="tx1"/>
                </a:solidFill>
              </a:rPr>
              <a:t>solutions for data exchange, identity management, authorization, etc.</a:t>
            </a:r>
          </a:p>
          <a:p>
            <a:pPr marL="342900"/>
            <a:r>
              <a:rPr lang="de-DE" altLang="de-DE" sz="2000" noProof="1">
                <a:solidFill>
                  <a:schemeClr val="tx1"/>
                </a:solidFill>
              </a:rPr>
              <a:t>field-tested </a:t>
            </a:r>
            <a:r>
              <a:rPr lang="de-DE" altLang="de-DE" sz="2000" noProof="1">
                <a:solidFill>
                  <a:schemeClr val="tx1"/>
                </a:solidFill>
              </a:rPr>
              <a:t>and </a:t>
            </a:r>
            <a:r>
              <a:rPr lang="de-DE" altLang="de-DE" sz="2000" noProof="1">
                <a:solidFill>
                  <a:schemeClr val="tx1"/>
                </a:solidFill>
              </a:rPr>
              <a:t>open source modules (via joinup.eu)</a:t>
            </a:r>
            <a:endParaRPr lang="de-DE" altLang="de-DE" sz="2000" noProof="1">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068" y="1011413"/>
            <a:ext cx="5144428" cy="343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315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3100" dirty="0" err="1" smtClean="0"/>
              <a:t>Interconnected</a:t>
            </a:r>
            <a:r>
              <a:rPr lang="de-AT" altLang="de-DE" sz="3100" dirty="0" smtClean="0"/>
              <a:t> </a:t>
            </a:r>
            <a:r>
              <a:rPr lang="de-AT" altLang="de-DE" sz="3100" dirty="0" err="1"/>
              <a:t>base</a:t>
            </a:r>
            <a:r>
              <a:rPr lang="de-AT" altLang="de-DE" sz="3100" dirty="0"/>
              <a:t> </a:t>
            </a:r>
            <a:r>
              <a:rPr lang="de-AT" altLang="de-DE" sz="3100" dirty="0" err="1" smtClean="0"/>
              <a:t>registers</a:t>
            </a:r>
            <a:endParaRPr lang="de-AT" sz="2700" dirty="0"/>
          </a:p>
        </p:txBody>
      </p:sp>
      <p:sp>
        <p:nvSpPr>
          <p:cNvPr id="3" name="Inhaltsplatzhalter 2"/>
          <p:cNvSpPr>
            <a:spLocks noGrp="1"/>
          </p:cNvSpPr>
          <p:nvPr>
            <p:ph idx="1"/>
          </p:nvPr>
        </p:nvSpPr>
        <p:spPr/>
        <p:txBody>
          <a:bodyPr>
            <a:normAutofit/>
          </a:bodyPr>
          <a:lstStyle/>
          <a:p>
            <a:pPr indent="-382950">
              <a:spcBef>
                <a:spcPts val="600"/>
              </a:spcBef>
            </a:pPr>
            <a:r>
              <a:rPr lang="de-DE" altLang="de-DE" sz="2000" noProof="1" smtClean="0">
                <a:solidFill>
                  <a:schemeClr val="tx1"/>
                </a:solidFill>
              </a:rPr>
              <a:t>based </a:t>
            </a:r>
            <a:r>
              <a:rPr lang="de-DE" altLang="de-DE" sz="2000" noProof="1">
                <a:solidFill>
                  <a:schemeClr val="tx1"/>
                </a:solidFill>
              </a:rPr>
              <a:t>on common Austrian eGovernment building blocks</a:t>
            </a:r>
          </a:p>
          <a:p>
            <a:pPr indent="-382950">
              <a:spcBef>
                <a:spcPts val="600"/>
              </a:spcBef>
            </a:pPr>
            <a:r>
              <a:rPr lang="de-DE" altLang="de-DE" sz="2000" noProof="1" smtClean="0">
                <a:solidFill>
                  <a:schemeClr val="tx1"/>
                </a:solidFill>
              </a:rPr>
              <a:t>operated </a:t>
            </a:r>
            <a:r>
              <a:rPr lang="de-DE" altLang="de-DE" sz="2000" noProof="1">
                <a:solidFill>
                  <a:schemeClr val="tx1"/>
                </a:solidFill>
              </a:rPr>
              <a:t>by different public bodies</a:t>
            </a:r>
          </a:p>
          <a:p>
            <a:pPr indent="-382950">
              <a:spcBef>
                <a:spcPts val="600"/>
              </a:spcBef>
            </a:pPr>
            <a:r>
              <a:rPr lang="de-DE" altLang="de-DE" sz="2000" noProof="1" smtClean="0">
                <a:solidFill>
                  <a:schemeClr val="tx1"/>
                </a:solidFill>
              </a:rPr>
              <a:t>holding </a:t>
            </a:r>
            <a:r>
              <a:rPr lang="de-DE" altLang="de-DE" sz="2000" noProof="1">
                <a:solidFill>
                  <a:schemeClr val="tx1"/>
                </a:solidFill>
              </a:rPr>
              <a:t>(person-related) data from different administrative sectors</a:t>
            </a:r>
          </a:p>
          <a:p>
            <a:pPr indent="-382950">
              <a:spcBef>
                <a:spcPts val="600"/>
              </a:spcBef>
            </a:pPr>
            <a:r>
              <a:rPr lang="de-DE" altLang="de-DE" sz="2000" noProof="1" smtClean="0">
                <a:solidFill>
                  <a:schemeClr val="tx1"/>
                </a:solidFill>
              </a:rPr>
              <a:t>data </a:t>
            </a:r>
            <a:r>
              <a:rPr lang="de-DE" altLang="de-DE" sz="2000" noProof="1">
                <a:solidFill>
                  <a:schemeClr val="tx1"/>
                </a:solidFill>
              </a:rPr>
              <a:t>exchange based on common interfaces and </a:t>
            </a:r>
            <a:r>
              <a:rPr lang="de-DE" altLang="de-DE" sz="2000" noProof="1">
                <a:solidFill>
                  <a:schemeClr val="tx1"/>
                </a:solidFill>
              </a:rPr>
              <a:t>specifications </a:t>
            </a:r>
            <a:endParaRPr lang="de-DE" altLang="de-DE" sz="2000" noProof="1" smtClean="0">
              <a:solidFill>
                <a:schemeClr val="tx1"/>
              </a:solidFill>
            </a:endParaRPr>
          </a:p>
          <a:p>
            <a:pPr marL="342900"/>
            <a:r>
              <a:rPr lang="de-DE" altLang="de-DE" sz="2000" noProof="1">
                <a:solidFill>
                  <a:schemeClr val="tx1"/>
                </a:solidFill>
              </a:rPr>
              <a:t>security </a:t>
            </a:r>
            <a:r>
              <a:rPr lang="de-DE" altLang="de-DE" sz="2000" noProof="1">
                <a:solidFill>
                  <a:schemeClr val="tx1"/>
                </a:solidFill>
              </a:rPr>
              <a:t>and data </a:t>
            </a:r>
            <a:r>
              <a:rPr lang="de-DE" altLang="de-DE" sz="2000" noProof="1">
                <a:solidFill>
                  <a:schemeClr val="tx1"/>
                </a:solidFill>
              </a:rPr>
              <a:t>protection ‚by </a:t>
            </a:r>
            <a:r>
              <a:rPr lang="de-DE" altLang="de-DE" sz="2000" noProof="1">
                <a:solidFill>
                  <a:schemeClr val="tx1"/>
                </a:solidFill>
              </a:rPr>
              <a:t>design</a:t>
            </a:r>
            <a:r>
              <a:rPr lang="de-DE" altLang="de-DE" sz="2000" noProof="1">
                <a:solidFill>
                  <a:schemeClr val="tx1"/>
                </a:solidFill>
              </a:rPr>
              <a:t>‘ (data </a:t>
            </a:r>
            <a:r>
              <a:rPr lang="de-DE" altLang="de-DE" sz="2000" noProof="1">
                <a:solidFill>
                  <a:schemeClr val="tx1"/>
                </a:solidFill>
              </a:rPr>
              <a:t>exchange powered by </a:t>
            </a:r>
            <a:r>
              <a:rPr lang="de-DE" altLang="de-DE" sz="2000" noProof="1">
                <a:solidFill>
                  <a:schemeClr val="tx1"/>
                </a:solidFill>
              </a:rPr>
              <a:t>sector-specific </a:t>
            </a:r>
            <a:r>
              <a:rPr lang="de-DE" altLang="de-DE" sz="2000" noProof="1">
                <a:solidFill>
                  <a:schemeClr val="tx1"/>
                </a:solidFill>
              </a:rPr>
              <a:t>identifiers </a:t>
            </a:r>
            <a:r>
              <a:rPr lang="de-DE" altLang="de-DE" sz="2000" noProof="1">
                <a:solidFill>
                  <a:schemeClr val="tx1"/>
                </a:solidFill>
              </a:rPr>
              <a:t>(ssPIN))</a:t>
            </a:r>
            <a:endParaRPr lang="de-DE" altLang="de-DE" sz="2000" noProof="1">
              <a:solidFill>
                <a:schemeClr val="tx1"/>
              </a:solidFill>
            </a:endParaRPr>
          </a:p>
          <a:p>
            <a:pPr marL="342900"/>
            <a:r>
              <a:rPr lang="de-DE" altLang="de-DE" sz="2000" noProof="1">
                <a:solidFill>
                  <a:schemeClr val="tx1"/>
                </a:solidFill>
              </a:rPr>
              <a:t>authentication </a:t>
            </a:r>
            <a:r>
              <a:rPr lang="de-DE" altLang="de-DE" sz="2000" noProof="1">
                <a:solidFill>
                  <a:schemeClr val="tx1"/>
                </a:solidFill>
              </a:rPr>
              <a:t>&amp; authorization </a:t>
            </a:r>
            <a:r>
              <a:rPr lang="de-DE" altLang="de-DE" sz="2000" noProof="1">
                <a:solidFill>
                  <a:schemeClr val="tx1"/>
                </a:solidFill>
              </a:rPr>
              <a:t>at the back-office interaction powered </a:t>
            </a:r>
            <a:r>
              <a:rPr lang="de-DE" altLang="de-DE" sz="2000" noProof="1">
                <a:solidFill>
                  <a:schemeClr val="tx1"/>
                </a:solidFill>
              </a:rPr>
              <a:t>by federation of portals-concept (PVP</a:t>
            </a:r>
            <a:r>
              <a:rPr lang="de-DE" altLang="de-DE" sz="2000" noProof="1">
                <a:solidFill>
                  <a:schemeClr val="tx1"/>
                </a:solidFill>
              </a:rPr>
              <a:t>)</a:t>
            </a:r>
          </a:p>
          <a:p>
            <a:pPr marL="360000" lvl="1" indent="0">
              <a:spcBef>
                <a:spcPts val="600"/>
              </a:spcBef>
              <a:buNone/>
            </a:pPr>
            <a:endParaRPr lang="de-DE" altLang="de-DE" sz="1600" noProof="1"/>
          </a:p>
        </p:txBody>
      </p:sp>
    </p:spTree>
    <p:extLst>
      <p:ext uri="{BB962C8B-B14F-4D97-AF65-F5344CB8AC3E}">
        <p14:creationId xmlns:p14="http://schemas.microsoft.com/office/powerpoint/2010/main" val="14318642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normAutofit/>
          </a:bodyPr>
          <a:lstStyle/>
          <a:p>
            <a:r>
              <a:rPr lang="de-DE" altLang="de-DE" sz="2800" dirty="0" smtClean="0"/>
              <a:t>Identity Management 1/3 – </a:t>
            </a:r>
            <a:r>
              <a:rPr lang="de-DE" altLang="de-DE" sz="2800" dirty="0" err="1" smtClean="0"/>
              <a:t>the</a:t>
            </a:r>
            <a:r>
              <a:rPr lang="de-DE" altLang="de-DE" sz="2800" dirty="0" smtClean="0"/>
              <a:t> </a:t>
            </a:r>
            <a:r>
              <a:rPr lang="de-DE" altLang="de-DE" sz="2800" dirty="0" err="1" smtClean="0"/>
              <a:t>aim</a:t>
            </a:r>
            <a:endParaRPr lang="de-DE" altLang="de-DE" sz="2800" dirty="0" smtClean="0"/>
          </a:p>
        </p:txBody>
      </p:sp>
      <p:sp>
        <p:nvSpPr>
          <p:cNvPr id="70659" name="Inhaltsplatzhalter 2"/>
          <p:cNvSpPr>
            <a:spLocks noGrp="1"/>
          </p:cNvSpPr>
          <p:nvPr>
            <p:ph idx="1"/>
          </p:nvPr>
        </p:nvSpPr>
        <p:spPr/>
        <p:txBody>
          <a:bodyPr>
            <a:normAutofit/>
          </a:bodyPr>
          <a:lstStyle/>
          <a:p>
            <a:pPr marL="342900"/>
            <a:r>
              <a:rPr lang="de-DE" altLang="de-DE" sz="2000" dirty="0">
                <a:solidFill>
                  <a:schemeClr val="tx1"/>
                </a:solidFill>
              </a:rPr>
              <a:t>Unique </a:t>
            </a:r>
            <a:r>
              <a:rPr lang="de-DE" altLang="de-DE" sz="2000" dirty="0" err="1">
                <a:solidFill>
                  <a:schemeClr val="tx1"/>
                </a:solidFill>
              </a:rPr>
              <a:t>identifiers</a:t>
            </a:r>
            <a:r>
              <a:rPr lang="de-DE" altLang="de-DE" sz="2000" dirty="0">
                <a:solidFill>
                  <a:schemeClr val="tx1"/>
                </a:solidFill>
              </a:rPr>
              <a:t> </a:t>
            </a:r>
            <a:r>
              <a:rPr lang="de-DE" altLang="de-DE" sz="2000" dirty="0" err="1">
                <a:solidFill>
                  <a:schemeClr val="tx1"/>
                </a:solidFill>
              </a:rPr>
              <a:t>based</a:t>
            </a:r>
            <a:r>
              <a:rPr lang="de-DE" altLang="de-DE" sz="2000" dirty="0">
                <a:solidFill>
                  <a:schemeClr val="tx1"/>
                </a:solidFill>
              </a:rPr>
              <a:t> on </a:t>
            </a:r>
            <a:r>
              <a:rPr lang="de-DE" altLang="de-DE" sz="2000" dirty="0" err="1">
                <a:solidFill>
                  <a:schemeClr val="tx1"/>
                </a:solidFill>
              </a:rPr>
              <a:t>core</a:t>
            </a:r>
            <a:r>
              <a:rPr lang="de-DE" altLang="de-DE" sz="2000" dirty="0">
                <a:solidFill>
                  <a:schemeClr val="tx1"/>
                </a:solidFill>
              </a:rPr>
              <a:t> </a:t>
            </a:r>
            <a:r>
              <a:rPr lang="de-DE" altLang="de-DE" sz="2000" dirty="0" err="1" smtClean="0">
                <a:solidFill>
                  <a:schemeClr val="tx1"/>
                </a:solidFill>
              </a:rPr>
              <a:t>registers</a:t>
            </a:r>
            <a:endParaRPr lang="de-DE" altLang="de-DE" sz="2000" dirty="0" smtClean="0">
              <a:solidFill>
                <a:schemeClr val="tx1"/>
              </a:solidFill>
            </a:endParaRPr>
          </a:p>
          <a:p>
            <a:pPr marL="342900"/>
            <a:r>
              <a:rPr lang="de-DE" altLang="de-DE" sz="2000" dirty="0" err="1" smtClean="0">
                <a:solidFill>
                  <a:schemeClr val="tx1"/>
                </a:solidFill>
              </a:rPr>
              <a:t>Conformance</a:t>
            </a:r>
            <a:r>
              <a:rPr lang="de-DE" altLang="de-DE" sz="2000" dirty="0" smtClean="0">
                <a:solidFill>
                  <a:schemeClr val="tx1"/>
                </a:solidFill>
              </a:rPr>
              <a:t> </a:t>
            </a:r>
            <a:r>
              <a:rPr lang="de-DE" altLang="de-DE" sz="2000" dirty="0" err="1">
                <a:solidFill>
                  <a:schemeClr val="tx1"/>
                </a:solidFill>
              </a:rPr>
              <a:t>with</a:t>
            </a:r>
            <a:r>
              <a:rPr lang="de-DE" altLang="de-DE" sz="2000" dirty="0">
                <a:solidFill>
                  <a:schemeClr val="tx1"/>
                </a:solidFill>
              </a:rPr>
              <a:t> </a:t>
            </a:r>
            <a:r>
              <a:rPr lang="de-DE" altLang="de-DE" sz="2000" dirty="0" err="1">
                <a:solidFill>
                  <a:schemeClr val="tx1"/>
                </a:solidFill>
              </a:rPr>
              <a:t>data</a:t>
            </a:r>
            <a:r>
              <a:rPr lang="de-DE" altLang="de-DE" sz="2000" dirty="0">
                <a:solidFill>
                  <a:schemeClr val="tx1"/>
                </a:solidFill>
              </a:rPr>
              <a:t> </a:t>
            </a:r>
            <a:r>
              <a:rPr lang="de-DE" altLang="de-DE" sz="2000" dirty="0" err="1">
                <a:solidFill>
                  <a:schemeClr val="tx1"/>
                </a:solidFill>
              </a:rPr>
              <a:t>protection</a:t>
            </a:r>
            <a:r>
              <a:rPr lang="de-DE" altLang="de-DE" sz="2000" dirty="0">
                <a:solidFill>
                  <a:schemeClr val="tx1"/>
                </a:solidFill>
              </a:rPr>
              <a:t> - </a:t>
            </a:r>
            <a:r>
              <a:rPr lang="de-DE" altLang="de-DE" sz="2000" dirty="0" err="1">
                <a:solidFill>
                  <a:schemeClr val="tx1"/>
                </a:solidFill>
              </a:rPr>
              <a:t>privacy</a:t>
            </a:r>
            <a:r>
              <a:rPr lang="de-DE" altLang="de-DE" sz="2000" dirty="0">
                <a:solidFill>
                  <a:schemeClr val="tx1"/>
                </a:solidFill>
              </a:rPr>
              <a:t> </a:t>
            </a:r>
            <a:r>
              <a:rPr lang="de-DE" altLang="de-DE" sz="2000" dirty="0" err="1" smtClean="0">
                <a:solidFill>
                  <a:schemeClr val="tx1"/>
                </a:solidFill>
              </a:rPr>
              <a:t>friendly</a:t>
            </a:r>
            <a:r>
              <a:rPr lang="de-DE" altLang="de-DE" sz="2000" dirty="0" smtClean="0">
                <a:solidFill>
                  <a:schemeClr val="tx1"/>
                </a:solidFill>
              </a:rPr>
              <a:t>: </a:t>
            </a:r>
            <a:r>
              <a:rPr lang="de-DE" altLang="de-DE" sz="2000" dirty="0" err="1" smtClean="0">
                <a:solidFill>
                  <a:schemeClr val="tx1"/>
                </a:solidFill>
              </a:rPr>
              <a:t>Sector</a:t>
            </a:r>
            <a:r>
              <a:rPr lang="de-DE" altLang="de-DE" sz="2000" dirty="0" smtClean="0">
                <a:solidFill>
                  <a:schemeClr val="tx1"/>
                </a:solidFill>
              </a:rPr>
              <a:t> </a:t>
            </a:r>
            <a:r>
              <a:rPr lang="de-DE" altLang="de-DE" sz="2000" dirty="0" err="1">
                <a:solidFill>
                  <a:schemeClr val="tx1"/>
                </a:solidFill>
              </a:rPr>
              <a:t>specific</a:t>
            </a:r>
            <a:r>
              <a:rPr lang="de-DE" altLang="de-DE" sz="2000" dirty="0">
                <a:solidFill>
                  <a:schemeClr val="tx1"/>
                </a:solidFill>
              </a:rPr>
              <a:t> </a:t>
            </a:r>
            <a:r>
              <a:rPr lang="de-DE" altLang="de-DE" sz="2000" dirty="0" err="1">
                <a:solidFill>
                  <a:schemeClr val="tx1"/>
                </a:solidFill>
              </a:rPr>
              <a:t>derivations</a:t>
            </a:r>
            <a:r>
              <a:rPr lang="de-DE" altLang="de-DE" sz="2000" dirty="0">
                <a:solidFill>
                  <a:schemeClr val="tx1"/>
                </a:solidFill>
              </a:rPr>
              <a:t> (</a:t>
            </a:r>
            <a:r>
              <a:rPr lang="de-DE" altLang="de-DE" sz="2000" dirty="0" err="1" smtClean="0">
                <a:solidFill>
                  <a:schemeClr val="tx1"/>
                </a:solidFill>
              </a:rPr>
              <a:t>ssPIN</a:t>
            </a:r>
            <a:r>
              <a:rPr lang="de-DE" altLang="de-DE" sz="2000" dirty="0" smtClean="0">
                <a:solidFill>
                  <a:schemeClr val="tx1"/>
                </a:solidFill>
              </a:rPr>
              <a:t>) </a:t>
            </a:r>
            <a:r>
              <a:rPr lang="de-DE" altLang="de-DE" sz="2000" dirty="0" smtClean="0">
                <a:solidFill>
                  <a:schemeClr val="tx1"/>
                </a:solidFill>
              </a:rPr>
              <a:t>in </a:t>
            </a:r>
            <a:r>
              <a:rPr lang="de-DE" altLang="de-DE" sz="2000" dirty="0" smtClean="0">
                <a:solidFill>
                  <a:schemeClr val="tx1"/>
                </a:solidFill>
              </a:rPr>
              <a:t>electronic </a:t>
            </a:r>
            <a:r>
              <a:rPr lang="de-DE" altLang="de-DE" sz="2000" dirty="0" err="1" smtClean="0">
                <a:solidFill>
                  <a:schemeClr val="tx1"/>
                </a:solidFill>
              </a:rPr>
              <a:t>services</a:t>
            </a:r>
            <a:r>
              <a:rPr lang="de-DE" altLang="de-DE" sz="2000" dirty="0" smtClean="0">
                <a:solidFill>
                  <a:schemeClr val="tx1"/>
                </a:solidFill>
              </a:rPr>
              <a:t>/ </a:t>
            </a:r>
            <a:r>
              <a:rPr lang="de-DE" altLang="de-DE" sz="2000" dirty="0" err="1" smtClean="0">
                <a:solidFill>
                  <a:schemeClr val="tx1"/>
                </a:solidFill>
              </a:rPr>
              <a:t>applications</a:t>
            </a:r>
            <a:endParaRPr lang="de-DE" altLang="de-DE" sz="2000" dirty="0">
              <a:solidFill>
                <a:schemeClr val="tx1"/>
              </a:solidFill>
            </a:endParaRPr>
          </a:p>
          <a:p>
            <a:pPr marL="342900"/>
            <a:r>
              <a:rPr lang="de-DE" altLang="de-DE" sz="2000" dirty="0" err="1" smtClean="0">
                <a:solidFill>
                  <a:schemeClr val="tx1"/>
                </a:solidFill>
              </a:rPr>
              <a:t>Reliable</a:t>
            </a:r>
            <a:r>
              <a:rPr lang="de-DE" altLang="de-DE" sz="2000" dirty="0" smtClean="0">
                <a:solidFill>
                  <a:schemeClr val="tx1"/>
                </a:solidFill>
              </a:rPr>
              <a:t>, high </a:t>
            </a:r>
            <a:r>
              <a:rPr lang="de-DE" altLang="de-DE" sz="2000" dirty="0" err="1" smtClean="0">
                <a:solidFill>
                  <a:schemeClr val="tx1"/>
                </a:solidFill>
              </a:rPr>
              <a:t>quality</a:t>
            </a:r>
            <a:r>
              <a:rPr lang="de-DE" altLang="de-DE" sz="2000" dirty="0" smtClean="0">
                <a:solidFill>
                  <a:schemeClr val="tx1"/>
                </a:solidFill>
              </a:rPr>
              <a:t> </a:t>
            </a:r>
            <a:r>
              <a:rPr lang="de-DE" altLang="de-DE" sz="2000" dirty="0" err="1" smtClean="0">
                <a:solidFill>
                  <a:schemeClr val="tx1"/>
                </a:solidFill>
              </a:rPr>
              <a:t>information</a:t>
            </a:r>
            <a:endParaRPr lang="de-DE" altLang="de-DE" sz="2000" dirty="0" smtClean="0">
              <a:solidFill>
                <a:schemeClr val="tx1"/>
              </a:solidFill>
            </a:endParaRPr>
          </a:p>
          <a:p>
            <a:pPr marL="457200" lvl="1" indent="0">
              <a:buNone/>
            </a:pPr>
            <a:endParaRPr lang="de-DE" altLang="de-DE" sz="2000" dirty="0" smtClean="0"/>
          </a:p>
          <a:p>
            <a:pPr lvl="1"/>
            <a:endParaRPr lang="de-DE" altLang="de-DE" sz="2000" dirty="0" smtClean="0"/>
          </a:p>
        </p:txBody>
      </p:sp>
      <p:pic>
        <p:nvPicPr>
          <p:cNvPr id="70661" name="Picture 2" descr="C:\Users\kuspet\AppData\Local\Temp\fsc.client\dav\Big_Picture_eID_english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15766"/>
            <a:ext cx="8028384" cy="154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0325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normAutofit/>
          </a:bodyPr>
          <a:lstStyle/>
          <a:p>
            <a:pPr eaLnBrk="1" hangingPunct="1"/>
            <a:r>
              <a:rPr lang="de-AT" altLang="de-DE" sz="2800" dirty="0" err="1" smtClean="0"/>
              <a:t>ssPIN</a:t>
            </a:r>
            <a:r>
              <a:rPr lang="de-AT" altLang="de-DE" sz="2800" dirty="0" smtClean="0"/>
              <a:t>: Generation</a:t>
            </a:r>
          </a:p>
        </p:txBody>
      </p:sp>
      <p:grpSp>
        <p:nvGrpSpPr>
          <p:cNvPr id="89092" name="Group 7"/>
          <p:cNvGrpSpPr>
            <a:grpSpLocks/>
          </p:cNvGrpSpPr>
          <p:nvPr/>
        </p:nvGrpSpPr>
        <p:grpSpPr bwMode="auto">
          <a:xfrm>
            <a:off x="2987824" y="2098901"/>
            <a:ext cx="2160240" cy="1072593"/>
            <a:chOff x="2189" y="2027"/>
            <a:chExt cx="1327" cy="1472"/>
          </a:xfrm>
        </p:grpSpPr>
        <p:grpSp>
          <p:nvGrpSpPr>
            <p:cNvPr id="89118" name="Group 8"/>
            <p:cNvGrpSpPr>
              <a:grpSpLocks/>
            </p:cNvGrpSpPr>
            <p:nvPr/>
          </p:nvGrpSpPr>
          <p:grpSpPr bwMode="auto">
            <a:xfrm>
              <a:off x="2353" y="3136"/>
              <a:ext cx="1163" cy="363"/>
              <a:chOff x="2353" y="3136"/>
              <a:chExt cx="1163" cy="363"/>
            </a:xfrm>
          </p:grpSpPr>
          <p:sp>
            <p:nvSpPr>
              <p:cNvPr id="89122" name="Freeform 9"/>
              <p:cNvSpPr>
                <a:spLocks noChangeArrowheads="1"/>
              </p:cNvSpPr>
              <p:nvPr/>
            </p:nvSpPr>
            <p:spPr bwMode="auto">
              <a:xfrm>
                <a:off x="2706" y="3136"/>
                <a:ext cx="812" cy="364"/>
              </a:xfrm>
              <a:custGeom>
                <a:avLst/>
                <a:gdLst>
                  <a:gd name="T0" fmla="*/ 0 w 3579"/>
                  <a:gd name="T1" fmla="*/ 0 h 1605"/>
                  <a:gd name="T2" fmla="*/ 0 w 3579"/>
                  <a:gd name="T3" fmla="*/ 0 h 1605"/>
                  <a:gd name="T4" fmla="*/ 0 w 3579"/>
                  <a:gd name="T5" fmla="*/ 0 h 1605"/>
                  <a:gd name="T6" fmla="*/ 0 w 3579"/>
                  <a:gd name="T7" fmla="*/ 0 h 1605"/>
                  <a:gd name="T8" fmla="*/ 0 w 3579"/>
                  <a:gd name="T9" fmla="*/ 0 h 1605"/>
                  <a:gd name="T10" fmla="*/ 0 w 3579"/>
                  <a:gd name="T11" fmla="*/ 0 h 1605"/>
                  <a:gd name="T12" fmla="*/ 0 w 3579"/>
                  <a:gd name="T13" fmla="*/ 0 h 1605"/>
                  <a:gd name="T14" fmla="*/ 0 w 3579"/>
                  <a:gd name="T15" fmla="*/ 0 h 16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79" h="1605">
                    <a:moveTo>
                      <a:pt x="1018" y="1604"/>
                    </a:moveTo>
                    <a:cubicBezTo>
                      <a:pt x="2046" y="1601"/>
                      <a:pt x="3072" y="1069"/>
                      <a:pt x="3064" y="532"/>
                    </a:cubicBezTo>
                    <a:lnTo>
                      <a:pt x="3578" y="532"/>
                    </a:lnTo>
                    <a:lnTo>
                      <a:pt x="2561" y="0"/>
                    </a:lnTo>
                    <a:lnTo>
                      <a:pt x="1532" y="532"/>
                    </a:lnTo>
                    <a:lnTo>
                      <a:pt x="2046" y="532"/>
                    </a:lnTo>
                    <a:cubicBezTo>
                      <a:pt x="2058" y="1069"/>
                      <a:pt x="1030" y="1601"/>
                      <a:pt x="0" y="1604"/>
                    </a:cubicBezTo>
                    <a:lnTo>
                      <a:pt x="1018" y="1604"/>
                    </a:lnTo>
                  </a:path>
                </a:pathLst>
              </a:custGeom>
              <a:solidFill>
                <a:srgbClr val="3399FF"/>
              </a:solidFill>
              <a:ln w="9360">
                <a:solidFill>
                  <a:srgbClr val="000000"/>
                </a:solidFill>
                <a:round/>
                <a:headEnd/>
                <a:tailEnd/>
              </a:ln>
            </p:spPr>
            <p:txBody>
              <a:bodyPr wrap="none" anchor="ctr"/>
              <a:lstStyle/>
              <a:p>
                <a:endParaRPr lang="de-DE" sz="1400"/>
              </a:p>
            </p:txBody>
          </p:sp>
          <p:sp>
            <p:nvSpPr>
              <p:cNvPr id="89123" name="Freeform 10"/>
              <p:cNvSpPr>
                <a:spLocks noChangeArrowheads="1"/>
              </p:cNvSpPr>
              <p:nvPr/>
            </p:nvSpPr>
            <p:spPr bwMode="auto">
              <a:xfrm>
                <a:off x="2353" y="3137"/>
                <a:ext cx="584" cy="363"/>
              </a:xfrm>
              <a:custGeom>
                <a:avLst/>
                <a:gdLst>
                  <a:gd name="T0" fmla="*/ 0 w 2574"/>
                  <a:gd name="T1" fmla="*/ 0 h 1602"/>
                  <a:gd name="T2" fmla="*/ 0 w 2574"/>
                  <a:gd name="T3" fmla="*/ 0 h 1602"/>
                  <a:gd name="T4" fmla="*/ 0 w 2574"/>
                  <a:gd name="T5" fmla="*/ 0 h 1602"/>
                  <a:gd name="T6" fmla="*/ 0 w 2574"/>
                  <a:gd name="T7" fmla="*/ 0 h 1602"/>
                  <a:gd name="T8" fmla="*/ 0 w 2574"/>
                  <a:gd name="T9" fmla="*/ 0 h 1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4" h="1602">
                    <a:moveTo>
                      <a:pt x="0" y="0"/>
                    </a:moveTo>
                    <a:cubicBezTo>
                      <a:pt x="12" y="802"/>
                      <a:pt x="783" y="1601"/>
                      <a:pt x="1555" y="1601"/>
                    </a:cubicBezTo>
                    <a:lnTo>
                      <a:pt x="2573" y="1601"/>
                    </a:lnTo>
                    <a:cubicBezTo>
                      <a:pt x="1289" y="1601"/>
                      <a:pt x="1029" y="802"/>
                      <a:pt x="1019" y="0"/>
                    </a:cubicBezTo>
                    <a:lnTo>
                      <a:pt x="0" y="0"/>
                    </a:lnTo>
                  </a:path>
                </a:pathLst>
              </a:custGeom>
              <a:solidFill>
                <a:srgbClr val="3399FF"/>
              </a:solidFill>
              <a:ln w="9360">
                <a:solidFill>
                  <a:srgbClr val="000000"/>
                </a:solidFill>
                <a:round/>
                <a:headEnd/>
                <a:tailEnd/>
              </a:ln>
            </p:spPr>
            <p:txBody>
              <a:bodyPr wrap="none" anchor="ctr"/>
              <a:lstStyle/>
              <a:p>
                <a:endParaRPr lang="de-DE" sz="1400"/>
              </a:p>
            </p:txBody>
          </p:sp>
        </p:grpSp>
        <p:grpSp>
          <p:nvGrpSpPr>
            <p:cNvPr id="89119" name="Group 11"/>
            <p:cNvGrpSpPr>
              <a:grpSpLocks/>
            </p:cNvGrpSpPr>
            <p:nvPr/>
          </p:nvGrpSpPr>
          <p:grpSpPr bwMode="auto">
            <a:xfrm>
              <a:off x="2189" y="2027"/>
              <a:ext cx="1215" cy="360"/>
              <a:chOff x="2189" y="2027"/>
              <a:chExt cx="1215" cy="360"/>
            </a:xfrm>
          </p:grpSpPr>
          <p:sp>
            <p:nvSpPr>
              <p:cNvPr id="89120" name="Freeform 12"/>
              <p:cNvSpPr>
                <a:spLocks noChangeArrowheads="1"/>
              </p:cNvSpPr>
              <p:nvPr/>
            </p:nvSpPr>
            <p:spPr bwMode="auto">
              <a:xfrm>
                <a:off x="2801" y="2027"/>
                <a:ext cx="607" cy="361"/>
              </a:xfrm>
              <a:custGeom>
                <a:avLst/>
                <a:gdLst>
                  <a:gd name="T0" fmla="*/ 0 w 2678"/>
                  <a:gd name="T1" fmla="*/ 0 h 1593"/>
                  <a:gd name="T2" fmla="*/ 0 w 2678"/>
                  <a:gd name="T3" fmla="*/ 0 h 1593"/>
                  <a:gd name="T4" fmla="*/ 0 w 2678"/>
                  <a:gd name="T5" fmla="*/ 0 h 1593"/>
                  <a:gd name="T6" fmla="*/ 0 w 2678"/>
                  <a:gd name="T7" fmla="*/ 0 h 1593"/>
                  <a:gd name="T8" fmla="*/ 0 w 2678"/>
                  <a:gd name="T9" fmla="*/ 0 h 1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8" h="1593">
                    <a:moveTo>
                      <a:pt x="2665" y="1592"/>
                    </a:moveTo>
                    <a:cubicBezTo>
                      <a:pt x="2677" y="795"/>
                      <a:pt x="1871" y="0"/>
                      <a:pt x="1064" y="0"/>
                    </a:cubicBezTo>
                    <a:lnTo>
                      <a:pt x="0" y="0"/>
                    </a:lnTo>
                    <a:cubicBezTo>
                      <a:pt x="1345" y="0"/>
                      <a:pt x="1611" y="795"/>
                      <a:pt x="1602" y="1592"/>
                    </a:cubicBezTo>
                    <a:lnTo>
                      <a:pt x="2665" y="1592"/>
                    </a:lnTo>
                  </a:path>
                </a:pathLst>
              </a:custGeom>
              <a:solidFill>
                <a:srgbClr val="3399FF"/>
              </a:solidFill>
              <a:ln w="9360">
                <a:solidFill>
                  <a:srgbClr val="000000"/>
                </a:solidFill>
                <a:round/>
                <a:headEnd/>
                <a:tailEnd/>
              </a:ln>
            </p:spPr>
            <p:txBody>
              <a:bodyPr wrap="none" anchor="ctr"/>
              <a:lstStyle/>
              <a:p>
                <a:endParaRPr lang="de-DE" sz="1400"/>
              </a:p>
            </p:txBody>
          </p:sp>
          <p:sp>
            <p:nvSpPr>
              <p:cNvPr id="89121" name="Freeform 13"/>
              <p:cNvSpPr>
                <a:spLocks noChangeArrowheads="1"/>
              </p:cNvSpPr>
              <p:nvPr/>
            </p:nvSpPr>
            <p:spPr bwMode="auto">
              <a:xfrm>
                <a:off x="2189" y="2026"/>
                <a:ext cx="853" cy="362"/>
              </a:xfrm>
              <a:custGeom>
                <a:avLst/>
                <a:gdLst>
                  <a:gd name="T0" fmla="*/ 0 w 3763"/>
                  <a:gd name="T1" fmla="*/ 0 h 1595"/>
                  <a:gd name="T2" fmla="*/ 0 w 3763"/>
                  <a:gd name="T3" fmla="*/ 0 h 1595"/>
                  <a:gd name="T4" fmla="*/ 0 w 3763"/>
                  <a:gd name="T5" fmla="*/ 0 h 1595"/>
                  <a:gd name="T6" fmla="*/ 0 w 3763"/>
                  <a:gd name="T7" fmla="*/ 0 h 1595"/>
                  <a:gd name="T8" fmla="*/ 0 w 3763"/>
                  <a:gd name="T9" fmla="*/ 0 h 1595"/>
                  <a:gd name="T10" fmla="*/ 0 w 3763"/>
                  <a:gd name="T11" fmla="*/ 0 h 1595"/>
                  <a:gd name="T12" fmla="*/ 0 w 3763"/>
                  <a:gd name="T13" fmla="*/ 0 h 1595"/>
                  <a:gd name="T14" fmla="*/ 0 w 3763"/>
                  <a:gd name="T15" fmla="*/ 0 h 15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63" h="1595">
                    <a:moveTo>
                      <a:pt x="2698" y="5"/>
                    </a:moveTo>
                    <a:cubicBezTo>
                      <a:pt x="1622" y="0"/>
                      <a:pt x="546" y="532"/>
                      <a:pt x="538" y="1065"/>
                    </a:cubicBezTo>
                    <a:lnTo>
                      <a:pt x="0" y="1065"/>
                    </a:lnTo>
                    <a:lnTo>
                      <a:pt x="1063" y="1594"/>
                    </a:lnTo>
                    <a:lnTo>
                      <a:pt x="2138" y="1065"/>
                    </a:lnTo>
                    <a:lnTo>
                      <a:pt x="1601" y="1065"/>
                    </a:lnTo>
                    <a:cubicBezTo>
                      <a:pt x="1614" y="532"/>
                      <a:pt x="2686" y="0"/>
                      <a:pt x="3762" y="5"/>
                    </a:cubicBezTo>
                    <a:lnTo>
                      <a:pt x="2698" y="5"/>
                    </a:lnTo>
                  </a:path>
                </a:pathLst>
              </a:custGeom>
              <a:solidFill>
                <a:srgbClr val="3399FF"/>
              </a:solidFill>
              <a:ln w="9360">
                <a:solidFill>
                  <a:srgbClr val="000000"/>
                </a:solidFill>
                <a:round/>
                <a:headEnd/>
                <a:tailEnd/>
              </a:ln>
            </p:spPr>
            <p:txBody>
              <a:bodyPr wrap="none" anchor="ctr"/>
              <a:lstStyle/>
              <a:p>
                <a:endParaRPr lang="de-DE" sz="1400"/>
              </a:p>
            </p:txBody>
          </p:sp>
        </p:grpSp>
      </p:grpSp>
      <p:grpSp>
        <p:nvGrpSpPr>
          <p:cNvPr id="89093" name="Group 15"/>
          <p:cNvGrpSpPr>
            <a:grpSpLocks/>
          </p:cNvGrpSpPr>
          <p:nvPr/>
        </p:nvGrpSpPr>
        <p:grpSpPr bwMode="auto">
          <a:xfrm>
            <a:off x="3579718" y="2003932"/>
            <a:ext cx="953787" cy="1174602"/>
            <a:chOff x="2583" y="1920"/>
            <a:chExt cx="610" cy="1675"/>
          </a:xfrm>
        </p:grpSpPr>
        <p:sp>
          <p:nvSpPr>
            <p:cNvPr id="89116" name="Line 16"/>
            <p:cNvSpPr>
              <a:spLocks noChangeShapeType="1"/>
            </p:cNvSpPr>
            <p:nvPr/>
          </p:nvSpPr>
          <p:spPr bwMode="auto">
            <a:xfrm>
              <a:off x="2583" y="1920"/>
              <a:ext cx="610" cy="1675"/>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sp>
          <p:nvSpPr>
            <p:cNvPr id="89117" name="Line 17"/>
            <p:cNvSpPr>
              <a:spLocks noChangeShapeType="1"/>
            </p:cNvSpPr>
            <p:nvPr/>
          </p:nvSpPr>
          <p:spPr bwMode="auto">
            <a:xfrm flipH="1">
              <a:off x="2611" y="1938"/>
              <a:ext cx="550" cy="1657"/>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grpSp>
      <p:sp>
        <p:nvSpPr>
          <p:cNvPr id="89094" name="Text Box 18"/>
          <p:cNvSpPr txBox="1">
            <a:spLocks noChangeArrowheads="1"/>
          </p:cNvSpPr>
          <p:nvPr/>
        </p:nvSpPr>
        <p:spPr bwMode="auto">
          <a:xfrm>
            <a:off x="906543" y="3497348"/>
            <a:ext cx="3000822" cy="268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charset="0"/>
              </a:defRPr>
            </a:lvl2pPr>
            <a:lvl3pPr marL="1143000" indent="-228600" eaLnBrk="0" hangingPunct="0">
              <a:spcBef>
                <a:spcPct val="20000"/>
              </a:spcBef>
              <a:buClr>
                <a:schemeClr val="tx2"/>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9pPr>
          </a:lstStyle>
          <a:p>
            <a:pPr algn="ctr" eaLnBrk="1" hangingPunct="1">
              <a:lnSpc>
                <a:spcPct val="97000"/>
              </a:lnSpc>
              <a:spcBef>
                <a:spcPct val="0"/>
              </a:spcBef>
              <a:buClr>
                <a:srgbClr val="000000"/>
              </a:buClr>
              <a:buFont typeface="Arial" charset="0"/>
              <a:buNone/>
            </a:pPr>
            <a:r>
              <a:rPr lang="en-GB" altLang="de-DE" sz="1800" b="1" dirty="0">
                <a:solidFill>
                  <a:schemeClr val="bg1"/>
                </a:solidFill>
              </a:rPr>
              <a:t>   Conversion impossible!   </a:t>
            </a:r>
          </a:p>
        </p:txBody>
      </p:sp>
      <p:grpSp>
        <p:nvGrpSpPr>
          <p:cNvPr id="89095" name="Group 19"/>
          <p:cNvGrpSpPr>
            <a:grpSpLocks/>
          </p:cNvGrpSpPr>
          <p:nvPr/>
        </p:nvGrpSpPr>
        <p:grpSpPr bwMode="auto">
          <a:xfrm>
            <a:off x="649761" y="1620357"/>
            <a:ext cx="2144210" cy="1225611"/>
            <a:chOff x="270" y="1629"/>
            <a:chExt cx="2207" cy="1682"/>
          </a:xfrm>
        </p:grpSpPr>
        <p:grpSp>
          <p:nvGrpSpPr>
            <p:cNvPr id="89112" name="Group 20"/>
            <p:cNvGrpSpPr>
              <a:grpSpLocks/>
            </p:cNvGrpSpPr>
            <p:nvPr/>
          </p:nvGrpSpPr>
          <p:grpSpPr bwMode="auto">
            <a:xfrm>
              <a:off x="270" y="1629"/>
              <a:ext cx="2207" cy="1271"/>
              <a:chOff x="270" y="1629"/>
              <a:chExt cx="2207" cy="1271"/>
            </a:xfrm>
          </p:grpSpPr>
          <p:sp>
            <p:nvSpPr>
              <p:cNvPr id="89114" name="Line 21"/>
              <p:cNvSpPr>
                <a:spLocks noChangeShapeType="1"/>
              </p:cNvSpPr>
              <p:nvPr/>
            </p:nvSpPr>
            <p:spPr bwMode="auto">
              <a:xfrm flipH="1">
                <a:off x="1711" y="1629"/>
                <a:ext cx="766" cy="75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4699">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de-DE" sz="1400"/>
              </a:p>
            </p:txBody>
          </p:sp>
          <p:sp>
            <p:nvSpPr>
              <p:cNvPr id="89115" name="AutoShape 22"/>
              <p:cNvSpPr>
                <a:spLocks noChangeArrowheads="1"/>
              </p:cNvSpPr>
              <p:nvPr/>
            </p:nvSpPr>
            <p:spPr bwMode="auto">
              <a:xfrm>
                <a:off x="270" y="2645"/>
                <a:ext cx="2202" cy="255"/>
              </a:xfrm>
              <a:prstGeom prst="roundRect">
                <a:avLst>
                  <a:gd name="adj" fmla="val 16667"/>
                </a:avLst>
              </a:prstGeom>
              <a:solidFill>
                <a:schemeClr val="hlink">
                  <a:alpha val="50195"/>
                </a:schemeClr>
              </a:solidFill>
              <a:ln>
                <a:noFill/>
              </a:ln>
              <a:effectLst/>
              <a:extLst>
                <a:ext uri="{91240B29-F687-4F45-9708-019B960494DF}">
                  <a14:hiddenLine xmlns:a14="http://schemas.microsoft.com/office/drawing/2010/main" w="4699" algn="ctr">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9pPr>
              </a:lstStyle>
              <a:p>
                <a:pPr algn="ctr" eaLnBrk="1" hangingPunct="1">
                  <a:spcBef>
                    <a:spcPct val="0"/>
                  </a:spcBef>
                  <a:buClrTx/>
                  <a:buFontTx/>
                  <a:buNone/>
                </a:pPr>
                <a:r>
                  <a:rPr lang="en-GB" altLang="de-DE" sz="1600" dirty="0" err="1"/>
                  <a:t>ssPIN</a:t>
                </a:r>
                <a:r>
                  <a:rPr lang="en-GB" altLang="de-DE" sz="1600" dirty="0"/>
                  <a:t> a</a:t>
                </a:r>
              </a:p>
            </p:txBody>
          </p:sp>
        </p:grpSp>
        <p:sp>
          <p:nvSpPr>
            <p:cNvPr id="89113" name="Text Box 23"/>
            <p:cNvSpPr txBox="1">
              <a:spLocks noChangeArrowheads="1"/>
            </p:cNvSpPr>
            <p:nvPr/>
          </p:nvSpPr>
          <p:spPr bwMode="auto">
            <a:xfrm>
              <a:off x="422" y="3138"/>
              <a:ext cx="1314" cy="173"/>
            </a:xfrm>
            <a:prstGeom prst="rect">
              <a:avLst/>
            </a:prstGeom>
            <a:noFill/>
            <a:ln>
              <a:noFill/>
            </a:ln>
            <a:effectLst/>
            <a:extLst>
              <a:ext uri="{909E8E84-426E-40DD-AFC4-6F175D3DCCD1}">
                <a14:hiddenFill xmlns:a14="http://schemas.microsoft.com/office/drawing/2010/main">
                  <a:solidFill>
                    <a:schemeClr val="hlink">
                      <a:alpha val="50195"/>
                    </a:schemeClr>
                  </a:solidFill>
                </a14:hiddenFill>
              </a:ext>
              <a:ext uri="{91240B29-F687-4F45-9708-019B960494DF}">
                <a14:hiddenLine xmlns:a14="http://schemas.microsoft.com/office/drawing/2010/main" w="4699"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9pPr>
            </a:lstStyle>
            <a:p>
              <a:pPr algn="ctr" eaLnBrk="1" hangingPunct="1">
                <a:spcBef>
                  <a:spcPct val="0"/>
                </a:spcBef>
                <a:buClrTx/>
                <a:buFontTx/>
                <a:buNone/>
              </a:pPr>
              <a:r>
                <a:rPr lang="en-GB" altLang="de-DE" sz="1600" dirty="0"/>
                <a:t>e.g. taxes &amp; duties</a:t>
              </a:r>
            </a:p>
          </p:txBody>
        </p:sp>
      </p:grpSp>
      <p:sp>
        <p:nvSpPr>
          <p:cNvPr id="89096" name="Text Box 25"/>
          <p:cNvSpPr txBox="1">
            <a:spLocks noChangeArrowheads="1"/>
          </p:cNvSpPr>
          <p:nvPr/>
        </p:nvSpPr>
        <p:spPr bwMode="auto">
          <a:xfrm>
            <a:off x="5745401" y="2719909"/>
            <a:ext cx="1683706" cy="135532"/>
          </a:xfrm>
          <a:prstGeom prst="rect">
            <a:avLst/>
          </a:prstGeom>
          <a:noFill/>
          <a:ln>
            <a:noFill/>
          </a:ln>
          <a:effectLst/>
          <a:extLst>
            <a:ext uri="{909E8E84-426E-40DD-AFC4-6F175D3DCCD1}">
              <a14:hiddenFill xmlns:a14="http://schemas.microsoft.com/office/drawing/2010/main">
                <a:solidFill>
                  <a:schemeClr val="hlink">
                    <a:alpha val="50195"/>
                  </a:schemeClr>
                </a:solidFill>
              </a14:hiddenFill>
            </a:ext>
            <a:ext uri="{91240B29-F687-4F45-9708-019B960494DF}">
              <a14:hiddenLine xmlns:a14="http://schemas.microsoft.com/office/drawing/2010/main" w="4699"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9pPr>
          </a:lstStyle>
          <a:p>
            <a:pPr algn="ctr" eaLnBrk="1" hangingPunct="1">
              <a:spcBef>
                <a:spcPct val="0"/>
              </a:spcBef>
              <a:buClrTx/>
              <a:buFontTx/>
              <a:buNone/>
            </a:pPr>
            <a:r>
              <a:rPr lang="en-GB" altLang="de-DE" sz="1600" dirty="0"/>
              <a:t>e.g. constructing &amp; living</a:t>
            </a:r>
          </a:p>
        </p:txBody>
      </p:sp>
      <p:sp>
        <p:nvSpPr>
          <p:cNvPr id="89097" name="Line 27"/>
          <p:cNvSpPr>
            <a:spLocks noChangeShapeType="1"/>
          </p:cNvSpPr>
          <p:nvPr/>
        </p:nvSpPr>
        <p:spPr bwMode="auto">
          <a:xfrm>
            <a:off x="4644171" y="1587375"/>
            <a:ext cx="719917" cy="539947"/>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de-DE" sz="1400"/>
          </a:p>
        </p:txBody>
      </p:sp>
      <p:sp>
        <p:nvSpPr>
          <p:cNvPr id="89098" name="AutoShape 28"/>
          <p:cNvSpPr>
            <a:spLocks noChangeArrowheads="1"/>
          </p:cNvSpPr>
          <p:nvPr/>
        </p:nvSpPr>
        <p:spPr bwMode="auto">
          <a:xfrm>
            <a:off x="5289757" y="2287190"/>
            <a:ext cx="2139350" cy="185810"/>
          </a:xfrm>
          <a:prstGeom prst="roundRect">
            <a:avLst>
              <a:gd name="adj" fmla="val 16667"/>
            </a:avLst>
          </a:prstGeom>
          <a:solidFill>
            <a:schemeClr val="hlink">
              <a:alpha val="50195"/>
            </a:schemeClr>
          </a:solidFill>
          <a:ln w="4670" algn="ctr">
            <a:solidFill>
              <a:schemeClr va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9pPr>
          </a:lstStyle>
          <a:p>
            <a:pPr algn="ctr" eaLnBrk="1" hangingPunct="1">
              <a:spcBef>
                <a:spcPct val="0"/>
              </a:spcBef>
              <a:buClrTx/>
              <a:buFontTx/>
              <a:buNone/>
            </a:pPr>
            <a:r>
              <a:rPr lang="en-GB" altLang="de-DE" sz="1600"/>
              <a:t>ssPIN b</a:t>
            </a:r>
          </a:p>
        </p:txBody>
      </p:sp>
      <p:grpSp>
        <p:nvGrpSpPr>
          <p:cNvPr id="89099" name="Group 29"/>
          <p:cNvGrpSpPr>
            <a:grpSpLocks/>
          </p:cNvGrpSpPr>
          <p:nvPr/>
        </p:nvGrpSpPr>
        <p:grpSpPr bwMode="auto">
          <a:xfrm>
            <a:off x="2264864" y="1429693"/>
            <a:ext cx="3428003" cy="823559"/>
            <a:chOff x="1508" y="1406"/>
            <a:chExt cx="3339" cy="948"/>
          </a:xfrm>
        </p:grpSpPr>
        <p:sp>
          <p:nvSpPr>
            <p:cNvPr id="89110" name="Freeform 30"/>
            <p:cNvSpPr>
              <a:spLocks/>
            </p:cNvSpPr>
            <p:nvPr/>
          </p:nvSpPr>
          <p:spPr bwMode="auto">
            <a:xfrm>
              <a:off x="1508" y="1409"/>
              <a:ext cx="565" cy="945"/>
            </a:xfrm>
            <a:custGeom>
              <a:avLst/>
              <a:gdLst>
                <a:gd name="T0" fmla="*/ 0 w 2490"/>
                <a:gd name="T1" fmla="*/ 0 h 4167"/>
                <a:gd name="T2" fmla="*/ 0 w 2490"/>
                <a:gd name="T3" fmla="*/ 0 h 4167"/>
                <a:gd name="T4" fmla="*/ 0 w 2490"/>
                <a:gd name="T5" fmla="*/ 0 h 4167"/>
                <a:gd name="T6" fmla="*/ 0 w 2490"/>
                <a:gd name="T7" fmla="*/ 0 h 4167"/>
                <a:gd name="T8" fmla="*/ 0 w 2490"/>
                <a:gd name="T9" fmla="*/ 0 h 4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0" h="4167">
                  <a:moveTo>
                    <a:pt x="27" y="4166"/>
                  </a:moveTo>
                  <a:cubicBezTo>
                    <a:pt x="0" y="3249"/>
                    <a:pt x="53" y="2411"/>
                    <a:pt x="420" y="1782"/>
                  </a:cubicBezTo>
                  <a:cubicBezTo>
                    <a:pt x="787" y="1153"/>
                    <a:pt x="1022" y="996"/>
                    <a:pt x="1022" y="996"/>
                  </a:cubicBezTo>
                  <a:cubicBezTo>
                    <a:pt x="1022" y="996"/>
                    <a:pt x="1258" y="682"/>
                    <a:pt x="1729" y="341"/>
                  </a:cubicBezTo>
                  <a:cubicBezTo>
                    <a:pt x="2200" y="0"/>
                    <a:pt x="2489" y="0"/>
                    <a:pt x="2489" y="0"/>
                  </a:cubicBezTo>
                </a:path>
              </a:pathLst>
            </a:custGeom>
            <a:noFill/>
            <a:ln w="146160">
              <a:solidFill>
                <a:srgbClr val="0066C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sz="1400"/>
            </a:p>
          </p:txBody>
        </p:sp>
        <p:sp>
          <p:nvSpPr>
            <p:cNvPr id="89111" name="Freeform 31"/>
            <p:cNvSpPr>
              <a:spLocks/>
            </p:cNvSpPr>
            <p:nvPr/>
          </p:nvSpPr>
          <p:spPr bwMode="auto">
            <a:xfrm flipH="1">
              <a:off x="4382" y="1406"/>
              <a:ext cx="465" cy="945"/>
            </a:xfrm>
            <a:custGeom>
              <a:avLst/>
              <a:gdLst>
                <a:gd name="T0" fmla="*/ 0 w 2490"/>
                <a:gd name="T1" fmla="*/ 0 h 4167"/>
                <a:gd name="T2" fmla="*/ 0 w 2490"/>
                <a:gd name="T3" fmla="*/ 0 h 4167"/>
                <a:gd name="T4" fmla="*/ 0 w 2490"/>
                <a:gd name="T5" fmla="*/ 0 h 4167"/>
                <a:gd name="T6" fmla="*/ 0 w 2490"/>
                <a:gd name="T7" fmla="*/ 0 h 4167"/>
                <a:gd name="T8" fmla="*/ 0 w 2490"/>
                <a:gd name="T9" fmla="*/ 0 h 4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0" h="4167">
                  <a:moveTo>
                    <a:pt x="27" y="4166"/>
                  </a:moveTo>
                  <a:cubicBezTo>
                    <a:pt x="0" y="3249"/>
                    <a:pt x="53" y="2411"/>
                    <a:pt x="420" y="1782"/>
                  </a:cubicBezTo>
                  <a:cubicBezTo>
                    <a:pt x="787" y="1153"/>
                    <a:pt x="1022" y="996"/>
                    <a:pt x="1022" y="996"/>
                  </a:cubicBezTo>
                  <a:cubicBezTo>
                    <a:pt x="1022" y="996"/>
                    <a:pt x="1258" y="682"/>
                    <a:pt x="1729" y="341"/>
                  </a:cubicBezTo>
                  <a:cubicBezTo>
                    <a:pt x="2200" y="0"/>
                    <a:pt x="2489" y="0"/>
                    <a:pt x="2489" y="0"/>
                  </a:cubicBezTo>
                </a:path>
              </a:pathLst>
            </a:custGeom>
            <a:noFill/>
            <a:ln w="146160">
              <a:solidFill>
                <a:srgbClr val="0066C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sz="1400"/>
            </a:p>
          </p:txBody>
        </p:sp>
      </p:grpSp>
      <p:grpSp>
        <p:nvGrpSpPr>
          <p:cNvPr id="89100" name="Group 32"/>
          <p:cNvGrpSpPr>
            <a:grpSpLocks/>
          </p:cNvGrpSpPr>
          <p:nvPr/>
        </p:nvGrpSpPr>
        <p:grpSpPr bwMode="auto">
          <a:xfrm>
            <a:off x="775097" y="1432175"/>
            <a:ext cx="5093047" cy="666726"/>
            <a:chOff x="91" y="1194"/>
            <a:chExt cx="4902" cy="915"/>
          </a:xfrm>
        </p:grpSpPr>
        <p:sp>
          <p:nvSpPr>
            <p:cNvPr id="89103" name="Text Box 33"/>
            <p:cNvSpPr txBox="1">
              <a:spLocks noChangeArrowheads="1"/>
            </p:cNvSpPr>
            <p:nvPr/>
          </p:nvSpPr>
          <p:spPr bwMode="auto">
            <a:xfrm>
              <a:off x="91" y="1194"/>
              <a:ext cx="1630"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tx2"/>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charset="0"/>
                </a:defRPr>
              </a:lvl2pPr>
              <a:lvl3pPr marL="1143000" indent="-228600" eaLnBrk="0" hangingPunct="0">
                <a:spcBef>
                  <a:spcPct val="20000"/>
                </a:spcBef>
                <a:buClr>
                  <a:schemeClr val="tx2"/>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charset="0"/>
                </a:defRPr>
              </a:lvl9pPr>
            </a:lstStyle>
            <a:p>
              <a:pPr eaLnBrk="1" hangingPunct="1">
                <a:lnSpc>
                  <a:spcPct val="97000"/>
                </a:lnSpc>
                <a:spcBef>
                  <a:spcPct val="0"/>
                </a:spcBef>
                <a:buClr>
                  <a:srgbClr val="000000"/>
                </a:buClr>
                <a:buFont typeface="Arial" charset="0"/>
                <a:buNone/>
              </a:pPr>
              <a:r>
                <a:rPr lang="en-GB" altLang="de-DE" sz="1800" dirty="0"/>
                <a:t> irreversible</a:t>
              </a:r>
            </a:p>
            <a:p>
              <a:pPr eaLnBrk="1" hangingPunct="1">
                <a:lnSpc>
                  <a:spcPct val="97000"/>
                </a:lnSpc>
                <a:spcBef>
                  <a:spcPct val="0"/>
                </a:spcBef>
                <a:buClr>
                  <a:srgbClr val="000000"/>
                </a:buClr>
                <a:buFont typeface="Arial" charset="0"/>
                <a:buNone/>
              </a:pPr>
              <a:r>
                <a:rPr lang="en-GB" altLang="de-DE" sz="1800" dirty="0"/>
                <a:t>     derivation</a:t>
              </a:r>
            </a:p>
          </p:txBody>
        </p:sp>
        <p:grpSp>
          <p:nvGrpSpPr>
            <p:cNvPr id="89104" name="Group 34"/>
            <p:cNvGrpSpPr>
              <a:grpSpLocks/>
            </p:cNvGrpSpPr>
            <p:nvPr/>
          </p:nvGrpSpPr>
          <p:grpSpPr bwMode="auto">
            <a:xfrm>
              <a:off x="1413" y="1540"/>
              <a:ext cx="429" cy="487"/>
              <a:chOff x="1413" y="1540"/>
              <a:chExt cx="429" cy="487"/>
            </a:xfrm>
          </p:grpSpPr>
          <p:sp>
            <p:nvSpPr>
              <p:cNvPr id="89108" name="Line 35"/>
              <p:cNvSpPr>
                <a:spLocks noChangeShapeType="1"/>
              </p:cNvSpPr>
              <p:nvPr/>
            </p:nvSpPr>
            <p:spPr bwMode="auto">
              <a:xfrm>
                <a:off x="1413" y="1540"/>
                <a:ext cx="427" cy="487"/>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sp>
            <p:nvSpPr>
              <p:cNvPr id="89109" name="Line 36"/>
              <p:cNvSpPr>
                <a:spLocks noChangeShapeType="1"/>
              </p:cNvSpPr>
              <p:nvPr/>
            </p:nvSpPr>
            <p:spPr bwMode="auto">
              <a:xfrm flipH="1">
                <a:off x="1418" y="1546"/>
                <a:ext cx="424" cy="463"/>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grpSp>
        <p:grpSp>
          <p:nvGrpSpPr>
            <p:cNvPr id="89105" name="Group 37"/>
            <p:cNvGrpSpPr>
              <a:grpSpLocks/>
            </p:cNvGrpSpPr>
            <p:nvPr/>
          </p:nvGrpSpPr>
          <p:grpSpPr bwMode="auto">
            <a:xfrm>
              <a:off x="4564" y="1622"/>
              <a:ext cx="429" cy="487"/>
              <a:chOff x="4564" y="1622"/>
              <a:chExt cx="429" cy="487"/>
            </a:xfrm>
          </p:grpSpPr>
          <p:sp>
            <p:nvSpPr>
              <p:cNvPr id="89106" name="Line 38"/>
              <p:cNvSpPr>
                <a:spLocks noChangeShapeType="1"/>
              </p:cNvSpPr>
              <p:nvPr/>
            </p:nvSpPr>
            <p:spPr bwMode="auto">
              <a:xfrm>
                <a:off x="4564" y="1622"/>
                <a:ext cx="427" cy="487"/>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sp>
            <p:nvSpPr>
              <p:cNvPr id="89107" name="Line 39"/>
              <p:cNvSpPr>
                <a:spLocks noChangeShapeType="1"/>
              </p:cNvSpPr>
              <p:nvPr/>
            </p:nvSpPr>
            <p:spPr bwMode="auto">
              <a:xfrm flipH="1">
                <a:off x="4569" y="1628"/>
                <a:ext cx="424" cy="463"/>
              </a:xfrm>
              <a:prstGeom prst="line">
                <a:avLst/>
              </a:prstGeom>
              <a:noFill/>
              <a:ln w="76320">
                <a:solidFill>
                  <a:srgbClr val="FF0000"/>
                </a:solidFill>
                <a:round/>
                <a:headEnd/>
                <a:tailEnd/>
              </a:ln>
              <a:extLst>
                <a:ext uri="{909E8E84-426E-40DD-AFC4-6F175D3DCCD1}">
                  <a14:hiddenFill xmlns:a14="http://schemas.microsoft.com/office/drawing/2010/main">
                    <a:noFill/>
                  </a14:hiddenFill>
                </a:ext>
              </a:extLst>
            </p:spPr>
            <p:txBody>
              <a:bodyPr/>
              <a:lstStyle/>
              <a:p>
                <a:endParaRPr lang="de-DE" sz="1400"/>
              </a:p>
            </p:txBody>
          </p:sp>
        </p:grpSp>
      </p:grpSp>
      <p:sp>
        <p:nvSpPr>
          <p:cNvPr id="89101" name="Rectangle 41"/>
          <p:cNvSpPr>
            <a:spLocks noChangeArrowheads="1"/>
          </p:cNvSpPr>
          <p:nvPr/>
        </p:nvSpPr>
        <p:spPr bwMode="auto">
          <a:xfrm>
            <a:off x="3221561" y="1080215"/>
            <a:ext cx="1670103" cy="335908"/>
          </a:xfrm>
          <a:prstGeom prst="rect">
            <a:avLst/>
          </a:prstGeom>
          <a:solidFill>
            <a:schemeClr val="accent1"/>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cs typeface="Arial" charset="0"/>
              </a:defRPr>
            </a:lvl9pPr>
          </a:lstStyle>
          <a:p>
            <a:pPr algn="ctr" eaLnBrk="1" hangingPunct="1">
              <a:spcBef>
                <a:spcPct val="0"/>
              </a:spcBef>
              <a:buClrTx/>
              <a:buFontTx/>
              <a:buNone/>
            </a:pPr>
            <a:r>
              <a:rPr lang="de-AT" altLang="de-DE" sz="1800" b="1" dirty="0">
                <a:solidFill>
                  <a:schemeClr val="bg2"/>
                </a:solidFill>
              </a:rPr>
              <a:t>Source PIN</a:t>
            </a:r>
          </a:p>
        </p:txBody>
      </p:sp>
      <p:sp>
        <p:nvSpPr>
          <p:cNvPr id="89102" name="Line 43"/>
          <p:cNvSpPr>
            <a:spLocks noChangeShapeType="1"/>
          </p:cNvSpPr>
          <p:nvPr/>
        </p:nvSpPr>
        <p:spPr bwMode="auto">
          <a:xfrm flipH="1">
            <a:off x="2757272" y="1568015"/>
            <a:ext cx="662600" cy="54430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de-DE" sz="1400"/>
          </a:p>
        </p:txBody>
      </p:sp>
      <p:sp>
        <p:nvSpPr>
          <p:cNvPr id="2" name="Rechteck 1"/>
          <p:cNvSpPr/>
          <p:nvPr/>
        </p:nvSpPr>
        <p:spPr>
          <a:xfrm>
            <a:off x="304162" y="3952096"/>
            <a:ext cx="8660326" cy="707886"/>
          </a:xfrm>
          <a:prstGeom prst="rect">
            <a:avLst/>
          </a:prstGeom>
        </p:spPr>
        <p:txBody>
          <a:bodyPr wrap="square">
            <a:spAutoFit/>
          </a:bodyPr>
          <a:lstStyle/>
          <a:p>
            <a:r>
              <a:rPr lang="en-US" sz="2000" dirty="0"/>
              <a:t>If person-related data (lawfully) is transmitted across sectors, </a:t>
            </a:r>
            <a:r>
              <a:rPr lang="en-US" sz="2000" dirty="0" smtClean="0"/>
              <a:t>encrypted </a:t>
            </a:r>
            <a:r>
              <a:rPr lang="en-US" sz="2000" dirty="0" err="1" smtClean="0"/>
              <a:t>ssPINs</a:t>
            </a:r>
            <a:r>
              <a:rPr lang="en-US" sz="2000" dirty="0" smtClean="0"/>
              <a:t> have to be used thus </a:t>
            </a:r>
            <a:r>
              <a:rPr lang="en-US" sz="2000" dirty="0"/>
              <a:t>avoiding the easy creation of comprehensive citizen profiles.</a:t>
            </a:r>
          </a:p>
        </p:txBody>
      </p:sp>
    </p:spTree>
    <p:extLst>
      <p:ext uri="{BB962C8B-B14F-4D97-AF65-F5344CB8AC3E}">
        <p14:creationId xmlns:p14="http://schemas.microsoft.com/office/powerpoint/2010/main" val="15805337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0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0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0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6" grpId="0"/>
      <p:bldP spid="89097" grpId="0" animBg="1"/>
      <p:bldP spid="89098" grpId="0" animBg="1"/>
      <p:bldP spid="89101" grpId="0" animBg="1"/>
      <p:bldP spid="8910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normAutofit/>
          </a:bodyPr>
          <a:lstStyle/>
          <a:p>
            <a:r>
              <a:rPr lang="de-DE" altLang="de-DE" sz="2800" dirty="0" smtClean="0"/>
              <a:t>Identity Management 2/3 – „</a:t>
            </a:r>
            <a:r>
              <a:rPr lang="de-DE" altLang="de-DE" sz="2800" dirty="0" err="1" smtClean="0"/>
              <a:t>provisioning</a:t>
            </a:r>
            <a:r>
              <a:rPr lang="de-DE" altLang="de-DE" sz="2800" dirty="0" smtClean="0"/>
              <a:t>“</a:t>
            </a:r>
          </a:p>
        </p:txBody>
      </p:sp>
      <p:pic>
        <p:nvPicPr>
          <p:cNvPr id="71684" name="Picture 2" descr="C:\Users\kuspet\AppData\Local\Temp\fsc.client\dav\Big_Picture_eID_english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04972"/>
            <a:ext cx="7742882" cy="433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031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normAutofit/>
          </a:bodyPr>
          <a:lstStyle/>
          <a:p>
            <a:r>
              <a:rPr lang="de-DE" altLang="de-DE" sz="2800" dirty="0" smtClean="0"/>
              <a:t>Identity Management 3/3 – „Access“</a:t>
            </a:r>
          </a:p>
        </p:txBody>
      </p:sp>
      <p:pic>
        <p:nvPicPr>
          <p:cNvPr id="72708" name="Picture 2" descr="C:\Users\kuspet\AppData\Local\Temp\fsc.client\dav\Big_Picture_eID_english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43559"/>
            <a:ext cx="5472608" cy="42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6832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e-DE" sz="2800" dirty="0" smtClean="0"/>
              <a:t>Best Practices</a:t>
            </a:r>
            <a:endParaRPr lang="de-AT" sz="2800" dirty="0"/>
          </a:p>
        </p:txBody>
      </p:sp>
      <p:sp>
        <p:nvSpPr>
          <p:cNvPr id="3" name="Untertitel 2"/>
          <p:cNvSpPr>
            <a:spLocks noGrp="1"/>
          </p:cNvSpPr>
          <p:nvPr>
            <p:ph type="subTitle" idx="1"/>
          </p:nvPr>
        </p:nvSpPr>
        <p:spPr/>
        <p:txBody>
          <a:bodyPr>
            <a:normAutofit/>
          </a:bodyPr>
          <a:lstStyle/>
          <a:p>
            <a:r>
              <a:rPr lang="de-DE" sz="1800" dirty="0">
                <a:solidFill>
                  <a:schemeClr val="bg1">
                    <a:lumMod val="50000"/>
                  </a:schemeClr>
                </a:solidFill>
              </a:rPr>
              <a:t>Implementation </a:t>
            </a:r>
            <a:r>
              <a:rPr lang="de-DE" sz="1800" dirty="0" err="1">
                <a:solidFill>
                  <a:schemeClr val="bg1">
                    <a:lumMod val="50000"/>
                  </a:schemeClr>
                </a:solidFill>
              </a:rPr>
              <a:t>examples</a:t>
            </a:r>
            <a:endParaRPr lang="de-AT" sz="1800" dirty="0"/>
          </a:p>
        </p:txBody>
      </p:sp>
    </p:spTree>
    <p:extLst>
      <p:ext uri="{BB962C8B-B14F-4D97-AF65-F5344CB8AC3E}">
        <p14:creationId xmlns:p14="http://schemas.microsoft.com/office/powerpoint/2010/main" val="25162997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2800" dirty="0" smtClean="0"/>
              <a:t>Best </a:t>
            </a:r>
            <a:r>
              <a:rPr lang="de-DE" altLang="de-DE" sz="2800" dirty="0" smtClean="0"/>
              <a:t>Practices - Providing </a:t>
            </a:r>
            <a:r>
              <a:rPr lang="de-DE" altLang="de-DE" sz="2800" dirty="0" err="1"/>
              <a:t>proof</a:t>
            </a:r>
            <a:r>
              <a:rPr lang="de-DE" altLang="de-DE" sz="2800" dirty="0"/>
              <a:t> </a:t>
            </a:r>
            <a:r>
              <a:rPr lang="de-DE" altLang="de-DE" sz="2800" dirty="0" err="1"/>
              <a:t>of</a:t>
            </a:r>
            <a:r>
              <a:rPr lang="de-DE" altLang="de-DE" sz="2800" dirty="0"/>
              <a:t> </a:t>
            </a:r>
            <a:r>
              <a:rPr lang="de-DE" altLang="de-DE" sz="2800" dirty="0" err="1" smtClean="0"/>
              <a:t>residence</a:t>
            </a:r>
            <a:r>
              <a:rPr lang="de-DE" altLang="de-DE" sz="2800" dirty="0" smtClean="0"/>
              <a:t> (1)</a:t>
            </a:r>
            <a:endParaRPr lang="de-AT" sz="2400" dirty="0"/>
          </a:p>
        </p:txBody>
      </p:sp>
      <p:sp>
        <p:nvSpPr>
          <p:cNvPr id="3" name="Inhaltsplatzhalter 2"/>
          <p:cNvSpPr>
            <a:spLocks noGrp="1"/>
          </p:cNvSpPr>
          <p:nvPr>
            <p:ph idx="1"/>
          </p:nvPr>
        </p:nvSpPr>
        <p:spPr/>
        <p:txBody>
          <a:bodyPr>
            <a:normAutofit/>
          </a:bodyPr>
          <a:lstStyle/>
          <a:p>
            <a:pPr indent="0">
              <a:buNone/>
            </a:pPr>
            <a:endParaRPr lang="de-DE" altLang="de-DE" sz="2000" noProof="1">
              <a:solidFill>
                <a:schemeClr val="bg1">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923678"/>
            <a:ext cx="7220864" cy="243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2771800" y="987574"/>
            <a:ext cx="3358374" cy="461665"/>
          </a:xfrm>
          <a:prstGeom prst="rect">
            <a:avLst/>
          </a:prstGeom>
          <a:noFill/>
        </p:spPr>
        <p:txBody>
          <a:bodyPr wrap="square" rtlCol="0">
            <a:spAutoFit/>
          </a:bodyPr>
          <a:lstStyle/>
          <a:p>
            <a:pPr algn="ctr"/>
            <a:r>
              <a:rPr lang="de-DE" sz="2400" dirty="0" err="1"/>
              <a:t>w</a:t>
            </a:r>
            <a:r>
              <a:rPr lang="de-DE" sz="2400" dirty="0" err="1" smtClean="0"/>
              <a:t>ithout</a:t>
            </a:r>
            <a:r>
              <a:rPr lang="de-DE" sz="2400" dirty="0" smtClean="0"/>
              <a:t> OOP</a:t>
            </a:r>
            <a:endParaRPr lang="de-AT" sz="2400" dirty="0"/>
          </a:p>
        </p:txBody>
      </p:sp>
    </p:spTree>
    <p:extLst>
      <p:ext uri="{BB962C8B-B14F-4D97-AF65-F5344CB8AC3E}">
        <p14:creationId xmlns:p14="http://schemas.microsoft.com/office/powerpoint/2010/main" val="35482471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OOP – </a:t>
            </a:r>
            <a:r>
              <a:rPr lang="de-DE" dirty="0" err="1"/>
              <a:t>What‘s</a:t>
            </a:r>
            <a:r>
              <a:rPr lang="de-DE" dirty="0"/>
              <a:t> </a:t>
            </a:r>
            <a:r>
              <a:rPr lang="de-DE" dirty="0" err="1"/>
              <a:t>behind</a:t>
            </a:r>
            <a:r>
              <a:rPr lang="de-DE" dirty="0"/>
              <a:t>?</a:t>
            </a:r>
            <a:endParaRPr lang="de-AT"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75606"/>
            <a:ext cx="7056784" cy="334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899592" y="856514"/>
            <a:ext cx="3358374" cy="401444"/>
          </a:xfrm>
          <a:prstGeom prst="rect">
            <a:avLst/>
          </a:prstGeom>
          <a:noFill/>
        </p:spPr>
        <p:txBody>
          <a:bodyPr wrap="square" rtlCol="0">
            <a:spAutoFit/>
          </a:bodyPr>
          <a:lstStyle/>
          <a:p>
            <a:pPr algn="ctr"/>
            <a:r>
              <a:rPr lang="de-DE" dirty="0" err="1"/>
              <a:t>w</a:t>
            </a:r>
            <a:r>
              <a:rPr lang="de-DE" dirty="0" err="1" smtClean="0"/>
              <a:t>ithout</a:t>
            </a:r>
            <a:r>
              <a:rPr lang="de-DE" dirty="0" smtClean="0"/>
              <a:t> OOP</a:t>
            </a:r>
            <a:endParaRPr lang="de-AT" dirty="0"/>
          </a:p>
        </p:txBody>
      </p:sp>
      <p:sp>
        <p:nvSpPr>
          <p:cNvPr id="6" name="Textfeld 5"/>
          <p:cNvSpPr txBox="1"/>
          <p:nvPr/>
        </p:nvSpPr>
        <p:spPr>
          <a:xfrm>
            <a:off x="4932040" y="874162"/>
            <a:ext cx="3358374" cy="369332"/>
          </a:xfrm>
          <a:prstGeom prst="rect">
            <a:avLst/>
          </a:prstGeom>
          <a:noFill/>
        </p:spPr>
        <p:txBody>
          <a:bodyPr wrap="square" rtlCol="0">
            <a:spAutoFit/>
          </a:bodyPr>
          <a:lstStyle/>
          <a:p>
            <a:pPr algn="ctr"/>
            <a:r>
              <a:rPr lang="de-DE" dirty="0" err="1" smtClean="0"/>
              <a:t>with</a:t>
            </a:r>
            <a:r>
              <a:rPr lang="de-DE" dirty="0" smtClean="0"/>
              <a:t> OOP</a:t>
            </a:r>
            <a:endParaRPr lang="de-AT" dirty="0"/>
          </a:p>
        </p:txBody>
      </p:sp>
    </p:spTree>
    <p:extLst>
      <p:ext uri="{BB962C8B-B14F-4D97-AF65-F5344CB8AC3E}">
        <p14:creationId xmlns:p14="http://schemas.microsoft.com/office/powerpoint/2010/main" val="5097398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2800" dirty="0"/>
              <a:t>Best Practices - Providing </a:t>
            </a:r>
            <a:r>
              <a:rPr lang="de-DE" altLang="de-DE" sz="2800" dirty="0" err="1"/>
              <a:t>proof</a:t>
            </a:r>
            <a:r>
              <a:rPr lang="de-DE" altLang="de-DE" sz="2800" dirty="0"/>
              <a:t> </a:t>
            </a:r>
            <a:r>
              <a:rPr lang="de-DE" altLang="de-DE" sz="2800" dirty="0" err="1"/>
              <a:t>of</a:t>
            </a:r>
            <a:r>
              <a:rPr lang="de-DE" altLang="de-DE" sz="2800" dirty="0"/>
              <a:t> </a:t>
            </a:r>
            <a:r>
              <a:rPr lang="de-DE" altLang="de-DE" sz="2800" dirty="0" err="1" smtClean="0"/>
              <a:t>residence</a:t>
            </a:r>
            <a:r>
              <a:rPr lang="de-DE" altLang="de-DE" sz="2800" dirty="0" smtClean="0"/>
              <a:t> (2) </a:t>
            </a:r>
            <a:endParaRPr lang="de-AT" sz="1800" dirty="0"/>
          </a:p>
        </p:txBody>
      </p:sp>
      <p:sp>
        <p:nvSpPr>
          <p:cNvPr id="3" name="Inhaltsplatzhalter 2"/>
          <p:cNvSpPr>
            <a:spLocks noGrp="1"/>
          </p:cNvSpPr>
          <p:nvPr>
            <p:ph idx="1"/>
          </p:nvPr>
        </p:nvSpPr>
        <p:spPr/>
        <p:txBody>
          <a:bodyPr/>
          <a:lstStyle/>
          <a:p>
            <a:pPr indent="0">
              <a:buNone/>
            </a:pPr>
            <a:endParaRPr lang="de-DE" altLang="de-DE" noProof="1">
              <a:solidFill>
                <a:schemeClr val="bg1">
                  <a:lumMod val="50000"/>
                </a:schemeClr>
              </a:solidFill>
            </a:endParaRPr>
          </a:p>
        </p:txBody>
      </p:sp>
      <p:sp>
        <p:nvSpPr>
          <p:cNvPr id="5" name="Textfeld 4"/>
          <p:cNvSpPr txBox="1"/>
          <p:nvPr/>
        </p:nvSpPr>
        <p:spPr>
          <a:xfrm>
            <a:off x="2963416" y="1107996"/>
            <a:ext cx="3358374" cy="461665"/>
          </a:xfrm>
          <a:prstGeom prst="rect">
            <a:avLst/>
          </a:prstGeom>
          <a:noFill/>
        </p:spPr>
        <p:txBody>
          <a:bodyPr wrap="square" rtlCol="0">
            <a:spAutoFit/>
          </a:bodyPr>
          <a:lstStyle/>
          <a:p>
            <a:pPr algn="ctr"/>
            <a:r>
              <a:rPr lang="de-DE" sz="2400" dirty="0" err="1" smtClean="0"/>
              <a:t>with</a:t>
            </a:r>
            <a:r>
              <a:rPr lang="de-DE" sz="2400" dirty="0" smtClean="0"/>
              <a:t> OOP</a:t>
            </a:r>
            <a:endParaRPr lang="de-AT"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485067"/>
            <a:ext cx="8424937" cy="129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062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2800" dirty="0" smtClean="0"/>
              <a:t>Best </a:t>
            </a:r>
            <a:r>
              <a:rPr lang="de-DE" altLang="de-DE" sz="2800" dirty="0" smtClean="0"/>
              <a:t>Practices - </a:t>
            </a:r>
            <a:r>
              <a:rPr lang="en-US" altLang="de-DE" sz="2800" dirty="0" smtClean="0"/>
              <a:t>the </a:t>
            </a:r>
            <a:r>
              <a:rPr lang="en-US" altLang="de-DE" sz="2800" dirty="0"/>
              <a:t>Business Service </a:t>
            </a:r>
            <a:r>
              <a:rPr lang="en-US" altLang="de-DE" sz="2800" dirty="0" smtClean="0"/>
              <a:t>Portal</a:t>
            </a:r>
            <a:endParaRPr lang="de-AT" sz="2400" dirty="0"/>
          </a:p>
        </p:txBody>
      </p:sp>
      <p:sp>
        <p:nvSpPr>
          <p:cNvPr id="3" name="Inhaltsplatzhalter 2"/>
          <p:cNvSpPr>
            <a:spLocks noGrp="1"/>
          </p:cNvSpPr>
          <p:nvPr>
            <p:ph idx="1"/>
          </p:nvPr>
        </p:nvSpPr>
        <p:spPr/>
        <p:txBody>
          <a:bodyPr>
            <a:normAutofit/>
          </a:bodyPr>
          <a:lstStyle/>
          <a:p>
            <a:pPr>
              <a:spcBef>
                <a:spcPts val="0"/>
              </a:spcBef>
            </a:pPr>
            <a:r>
              <a:rPr lang="de-DE" altLang="de-DE" sz="2000" noProof="1" smtClean="0">
                <a:solidFill>
                  <a:schemeClr val="bg1">
                    <a:lumMod val="50000"/>
                  </a:schemeClr>
                </a:solidFill>
              </a:rPr>
              <a:t>One-stop-shop for businesses – the Business Service Portal (BSP)</a:t>
            </a:r>
            <a:endParaRPr lang="de-DE" altLang="de-DE" sz="2000" noProof="1">
              <a:solidFill>
                <a:schemeClr val="bg1">
                  <a:lumMod val="50000"/>
                </a:schemeClr>
              </a:solidFill>
            </a:endParaRPr>
          </a:p>
          <a:p>
            <a:pPr marL="360000" lvl="1" indent="0">
              <a:spcBef>
                <a:spcPts val="1800"/>
              </a:spcBef>
              <a:buNone/>
            </a:pPr>
            <a:r>
              <a:rPr lang="de-DE" altLang="de-DE" sz="1600" b="1" noProof="1" smtClean="0"/>
              <a:t>Initiative „</a:t>
            </a:r>
            <a:r>
              <a:rPr lang="de-AT" sz="1600" b="1" dirty="0" err="1"/>
              <a:t>Reducing</a:t>
            </a:r>
            <a:r>
              <a:rPr lang="de-AT" sz="1600" b="1" dirty="0"/>
              <a:t> Admin </a:t>
            </a:r>
            <a:r>
              <a:rPr lang="de-AT" sz="1600" b="1" dirty="0" err="1"/>
              <a:t>Burden</a:t>
            </a:r>
            <a:r>
              <a:rPr lang="de-AT" sz="1600" b="1" dirty="0"/>
              <a:t> </a:t>
            </a:r>
            <a:r>
              <a:rPr lang="de-AT" sz="1600" b="1" dirty="0" err="1"/>
              <a:t>for</a:t>
            </a:r>
            <a:r>
              <a:rPr lang="de-AT" sz="1600" b="1" dirty="0"/>
              <a:t> </a:t>
            </a:r>
            <a:r>
              <a:rPr lang="de-AT" sz="1600" b="1" dirty="0" err="1" smtClean="0"/>
              <a:t>Businesses</a:t>
            </a:r>
            <a:r>
              <a:rPr lang="de-DE" altLang="de-DE" sz="1600" b="1" noProof="1" smtClean="0"/>
              <a:t>“</a:t>
            </a:r>
          </a:p>
          <a:p>
            <a:pPr lvl="1" indent="-382950">
              <a:spcBef>
                <a:spcPts val="600"/>
              </a:spcBef>
            </a:pPr>
            <a:r>
              <a:rPr lang="de-DE" altLang="de-DE" sz="1600" noProof="1" smtClean="0">
                <a:solidFill>
                  <a:schemeClr val="tx1"/>
                </a:solidFill>
              </a:rPr>
              <a:t>Launched </a:t>
            </a:r>
            <a:r>
              <a:rPr lang="de-DE" altLang="de-DE" sz="1600" noProof="1" smtClean="0">
                <a:solidFill>
                  <a:schemeClr val="tx1"/>
                </a:solidFill>
              </a:rPr>
              <a:t>in 2006</a:t>
            </a:r>
          </a:p>
          <a:p>
            <a:pPr lvl="1" indent="-382950">
              <a:spcBef>
                <a:spcPts val="600"/>
              </a:spcBef>
            </a:pPr>
            <a:r>
              <a:rPr lang="en-US" altLang="de-DE" sz="1600" noProof="1" smtClean="0">
                <a:solidFill>
                  <a:schemeClr val="tx1"/>
                </a:solidFill>
              </a:rPr>
              <a:t>230,000,000 </a:t>
            </a:r>
            <a:r>
              <a:rPr lang="en-US" altLang="de-DE" sz="1600" noProof="1">
                <a:solidFill>
                  <a:schemeClr val="tx1"/>
                </a:solidFill>
              </a:rPr>
              <a:t>times a year Austrian companies comply with information obligations to public authorities or a third </a:t>
            </a:r>
            <a:r>
              <a:rPr lang="en-US" altLang="de-DE" sz="1600" noProof="1" smtClean="0">
                <a:solidFill>
                  <a:schemeClr val="tx1"/>
                </a:solidFill>
              </a:rPr>
              <a:t>person</a:t>
            </a:r>
          </a:p>
          <a:p>
            <a:pPr lvl="1" indent="-382950">
              <a:spcBef>
                <a:spcPts val="600"/>
              </a:spcBef>
            </a:pPr>
            <a:r>
              <a:rPr lang="en-US" sz="1600" dirty="0" smtClean="0">
                <a:solidFill>
                  <a:schemeClr val="tx1"/>
                </a:solidFill>
              </a:rPr>
              <a:t>5,700 </a:t>
            </a:r>
            <a:r>
              <a:rPr lang="en-US" sz="1600" dirty="0">
                <a:solidFill>
                  <a:schemeClr val="tx1"/>
                </a:solidFill>
              </a:rPr>
              <a:t>information obligations cause administrative burden of 4.3 billion Euro a year (1.6 % of GDP, measured in 2007) </a:t>
            </a:r>
          </a:p>
          <a:p>
            <a:pPr lvl="1" indent="-382950">
              <a:spcBef>
                <a:spcPts val="600"/>
              </a:spcBef>
            </a:pPr>
            <a:r>
              <a:rPr lang="en-US" sz="1600" dirty="0" smtClean="0">
                <a:solidFill>
                  <a:schemeClr val="tx1"/>
                </a:solidFill>
              </a:rPr>
              <a:t>target</a:t>
            </a:r>
            <a:r>
              <a:rPr lang="en-US" sz="1600" dirty="0">
                <a:solidFill>
                  <a:schemeClr val="tx1"/>
                </a:solidFill>
              </a:rPr>
              <a:t>: reduce </a:t>
            </a:r>
            <a:r>
              <a:rPr lang="en-US" sz="1600" dirty="0"/>
              <a:t>burden by 25 % or more than 1 billion Euro by 2012 </a:t>
            </a:r>
            <a:endParaRPr lang="de-DE" sz="1600" noProof="1"/>
          </a:p>
          <a:p>
            <a:pPr marL="360000" lvl="1" indent="0">
              <a:spcBef>
                <a:spcPts val="1800"/>
              </a:spcBef>
              <a:buNone/>
            </a:pPr>
            <a:r>
              <a:rPr lang="de-DE" altLang="de-DE" sz="1600" b="1" noProof="1" smtClean="0">
                <a:solidFill>
                  <a:prstClr val="black"/>
                </a:solidFill>
              </a:rPr>
              <a:t>Flagship-project: Austrian Business Service Portal (BSP)</a:t>
            </a:r>
            <a:endParaRPr lang="de-DE" altLang="de-DE" sz="1600" b="1" noProof="1">
              <a:solidFill>
                <a:prstClr val="black"/>
              </a:solidFill>
            </a:endParaRPr>
          </a:p>
          <a:p>
            <a:pPr marL="360000" lvl="1" indent="0">
              <a:spcBef>
                <a:spcPts val="600"/>
              </a:spcBef>
              <a:buNone/>
            </a:pPr>
            <a:r>
              <a:rPr lang="en-US" sz="1600" dirty="0" smtClean="0"/>
              <a:t>One-stop-shop </a:t>
            </a:r>
            <a:r>
              <a:rPr lang="en-US" sz="1600" dirty="0" smtClean="0"/>
              <a:t>for businesses</a:t>
            </a:r>
            <a:endParaRPr lang="en-US" sz="1600" dirty="0"/>
          </a:p>
        </p:txBody>
      </p:sp>
    </p:spTree>
    <p:extLst>
      <p:ext uri="{BB962C8B-B14F-4D97-AF65-F5344CB8AC3E}">
        <p14:creationId xmlns:p14="http://schemas.microsoft.com/office/powerpoint/2010/main" val="29236978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2800" dirty="0"/>
              <a:t>Best Practices - </a:t>
            </a:r>
            <a:r>
              <a:rPr lang="en-US" altLang="de-DE" sz="2800" dirty="0"/>
              <a:t>the Business Service Portal</a:t>
            </a:r>
            <a:endParaRPr lang="de-AT"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084" y="2355726"/>
            <a:ext cx="4464496" cy="232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idx="1"/>
          </p:nvPr>
        </p:nvSpPr>
        <p:spPr/>
        <p:txBody>
          <a:bodyPr/>
          <a:lstStyle/>
          <a:p>
            <a:pPr indent="-382950">
              <a:spcBef>
                <a:spcPts val="1800"/>
              </a:spcBef>
              <a:buNone/>
            </a:pPr>
            <a:r>
              <a:rPr lang="en-US" altLang="de-DE" sz="1800" b="1" noProof="1" smtClean="0">
                <a:solidFill>
                  <a:schemeClr val="tx1"/>
                </a:solidFill>
              </a:rPr>
              <a:t>Businesses </a:t>
            </a:r>
            <a:r>
              <a:rPr lang="en-US" altLang="de-DE" sz="1800" b="1" noProof="1">
                <a:solidFill>
                  <a:schemeClr val="tx1"/>
                </a:solidFill>
              </a:rPr>
              <a:t>must report the same or similar information to different authorities</a:t>
            </a:r>
            <a:endParaRPr lang="de-DE" altLang="de-DE" sz="1800" b="1" noProof="1" smtClean="0">
              <a:solidFill>
                <a:schemeClr val="tx1"/>
              </a:solidFill>
            </a:endParaRPr>
          </a:p>
          <a:p>
            <a:pPr lvl="1" indent="-382950">
              <a:spcBef>
                <a:spcPts val="600"/>
              </a:spcBef>
            </a:pPr>
            <a:r>
              <a:rPr lang="de-DE" altLang="de-DE" sz="1800" noProof="1" smtClean="0">
                <a:solidFill>
                  <a:schemeClr val="tx1"/>
                </a:solidFill>
              </a:rPr>
              <a:t>The </a:t>
            </a:r>
            <a:r>
              <a:rPr lang="de-DE" altLang="de-DE" sz="1800" noProof="1" smtClean="0">
                <a:solidFill>
                  <a:schemeClr val="tx1"/>
                </a:solidFill>
              </a:rPr>
              <a:t>BSP provides a single distribution point for those information</a:t>
            </a:r>
          </a:p>
          <a:p>
            <a:pPr lvl="1" indent="-382950">
              <a:spcBef>
                <a:spcPts val="600"/>
              </a:spcBef>
            </a:pPr>
            <a:r>
              <a:rPr lang="en-US" sz="1800" dirty="0" smtClean="0">
                <a:solidFill>
                  <a:schemeClr val="tx1"/>
                </a:solidFill>
              </a:rPr>
              <a:t>BSP </a:t>
            </a:r>
            <a:r>
              <a:rPr lang="en-US" sz="1800" dirty="0" smtClean="0">
                <a:solidFill>
                  <a:schemeClr val="tx1"/>
                </a:solidFill>
              </a:rPr>
              <a:t>provides an </a:t>
            </a:r>
            <a:r>
              <a:rPr lang="en-US" sz="1800" dirty="0">
                <a:solidFill>
                  <a:schemeClr val="tx1"/>
                </a:solidFill>
              </a:rPr>
              <a:t>electronic interface for automated data transmission from business software systems to public authorities </a:t>
            </a:r>
            <a:endParaRPr lang="en-US" sz="1800" dirty="0" smtClean="0">
              <a:solidFill>
                <a:schemeClr val="tx1"/>
              </a:solidFill>
            </a:endParaRPr>
          </a:p>
          <a:p>
            <a:pPr lvl="1" indent="-382950">
              <a:spcBef>
                <a:spcPts val="600"/>
              </a:spcBef>
            </a:pPr>
            <a:r>
              <a:rPr lang="en-US" sz="1800" dirty="0" smtClean="0">
                <a:solidFill>
                  <a:schemeClr val="tx1"/>
                </a:solidFill>
              </a:rPr>
              <a:t>Eases </a:t>
            </a:r>
            <a:r>
              <a:rPr lang="en-US" sz="1800" dirty="0" smtClean="0">
                <a:solidFill>
                  <a:schemeClr val="tx1"/>
                </a:solidFill>
              </a:rPr>
              <a:t>fulfilment </a:t>
            </a:r>
            <a:r>
              <a:rPr lang="en-US" sz="1800" dirty="0">
                <a:solidFill>
                  <a:schemeClr val="tx1"/>
                </a:solidFill>
              </a:rPr>
              <a:t>of reporting </a:t>
            </a:r>
            <a:r>
              <a:rPr lang="en-US" sz="1800" dirty="0" smtClean="0">
                <a:solidFill>
                  <a:schemeClr val="tx1"/>
                </a:solidFill>
              </a:rPr>
              <a:t>obligations</a:t>
            </a:r>
          </a:p>
          <a:p>
            <a:pPr lvl="1" indent="-382950">
              <a:spcBef>
                <a:spcPts val="600"/>
              </a:spcBef>
            </a:pPr>
            <a:r>
              <a:rPr lang="en-US" sz="1800" dirty="0" smtClean="0">
                <a:solidFill>
                  <a:schemeClr val="tx1"/>
                </a:solidFill>
              </a:rPr>
              <a:t>Heavily </a:t>
            </a:r>
            <a:r>
              <a:rPr lang="en-US" sz="1800" dirty="0" smtClean="0">
                <a:solidFill>
                  <a:schemeClr val="tx1"/>
                </a:solidFill>
              </a:rPr>
              <a:t>relies upon Austrian business register</a:t>
            </a:r>
            <a:endParaRPr lang="en-US" sz="1800" dirty="0">
              <a:solidFill>
                <a:schemeClr val="tx1"/>
              </a:solidFill>
            </a:endParaRPr>
          </a:p>
          <a:p>
            <a:pPr marL="360000" lvl="1" indent="0">
              <a:spcBef>
                <a:spcPts val="600"/>
              </a:spcBef>
              <a:buNone/>
            </a:pPr>
            <a:endParaRPr lang="en-US" sz="1800" dirty="0"/>
          </a:p>
          <a:p>
            <a:pPr marL="360000" lvl="1" indent="0">
              <a:spcBef>
                <a:spcPts val="600"/>
              </a:spcBef>
              <a:buNone/>
            </a:pPr>
            <a:endParaRPr lang="de-DE" altLang="de-DE" sz="1600" noProof="1" smtClean="0"/>
          </a:p>
          <a:p>
            <a:pPr marL="360000" lvl="1" indent="0">
              <a:spcBef>
                <a:spcPts val="600"/>
              </a:spcBef>
              <a:buNone/>
            </a:pPr>
            <a:endParaRPr lang="de-DE" altLang="de-DE" sz="1600" noProof="1" smtClean="0"/>
          </a:p>
        </p:txBody>
      </p:sp>
    </p:spTree>
    <p:extLst>
      <p:ext uri="{BB962C8B-B14F-4D97-AF65-F5344CB8AC3E}">
        <p14:creationId xmlns:p14="http://schemas.microsoft.com/office/powerpoint/2010/main" val="42457291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3100" dirty="0" smtClean="0"/>
              <a:t>Best </a:t>
            </a:r>
            <a:r>
              <a:rPr lang="de-DE" altLang="de-DE" sz="3100" dirty="0" smtClean="0"/>
              <a:t>Practices – </a:t>
            </a:r>
            <a:r>
              <a:rPr lang="de-DE" altLang="de-DE" sz="3100" dirty="0" err="1" smtClean="0"/>
              <a:t>life</a:t>
            </a:r>
            <a:r>
              <a:rPr lang="de-DE" altLang="de-DE" sz="3100" dirty="0" smtClean="0"/>
              <a:t>-situation </a:t>
            </a:r>
            <a:r>
              <a:rPr lang="de-DE" altLang="de-DE" sz="3100" dirty="0" err="1" smtClean="0"/>
              <a:t>birth</a:t>
            </a:r>
            <a:endParaRPr lang="de-AT" sz="2700" dirty="0"/>
          </a:p>
        </p:txBody>
      </p:sp>
      <p:sp>
        <p:nvSpPr>
          <p:cNvPr id="3" name="Inhaltsplatzhalter 2"/>
          <p:cNvSpPr>
            <a:spLocks noGrp="1"/>
          </p:cNvSpPr>
          <p:nvPr>
            <p:ph idx="1"/>
          </p:nvPr>
        </p:nvSpPr>
        <p:spPr/>
        <p:txBody>
          <a:bodyPr>
            <a:normAutofit/>
          </a:bodyPr>
          <a:lstStyle/>
          <a:p>
            <a:pPr>
              <a:spcBef>
                <a:spcPts val="0"/>
              </a:spcBef>
            </a:pPr>
            <a:r>
              <a:rPr lang="de-DE" altLang="de-DE" sz="2000" noProof="1" smtClean="0">
                <a:solidFill>
                  <a:schemeClr val="bg1">
                    <a:lumMod val="50000"/>
                  </a:schemeClr>
                </a:solidFill>
              </a:rPr>
              <a:t>Birth related </a:t>
            </a:r>
            <a:r>
              <a:rPr lang="de-DE" altLang="de-DE" sz="2000" noProof="1" smtClean="0">
                <a:solidFill>
                  <a:schemeClr val="bg1">
                    <a:lumMod val="50000"/>
                  </a:schemeClr>
                </a:solidFill>
              </a:rPr>
              <a:t>administrative processes</a:t>
            </a:r>
            <a:endParaRPr lang="de-DE" altLang="de-DE" sz="2000" noProof="1">
              <a:solidFill>
                <a:schemeClr val="bg1">
                  <a:lumMod val="50000"/>
                </a:schemeClr>
              </a:solidFill>
            </a:endParaRPr>
          </a:p>
          <a:p>
            <a:pPr marL="360000" lvl="1" indent="0">
              <a:spcBef>
                <a:spcPts val="1800"/>
              </a:spcBef>
              <a:buNone/>
            </a:pPr>
            <a:r>
              <a:rPr lang="de-DE" altLang="de-DE" sz="1600" b="1" noProof="1" smtClean="0"/>
              <a:t>Aim: </a:t>
            </a:r>
            <a:r>
              <a:rPr lang="de-DE" altLang="de-DE" sz="1600" b="1" noProof="1" smtClean="0"/>
              <a:t>reducing administrative burden in the context of birth</a:t>
            </a:r>
          </a:p>
          <a:p>
            <a:pPr marL="645750" lvl="1">
              <a:spcBef>
                <a:spcPts val="600"/>
              </a:spcBef>
            </a:pPr>
            <a:r>
              <a:rPr lang="de-DE" altLang="de-DE" sz="1600" noProof="1" smtClean="0"/>
              <a:t>Mainly </a:t>
            </a:r>
            <a:r>
              <a:rPr lang="de-DE" altLang="de-DE" sz="1600" noProof="1" smtClean="0"/>
              <a:t>achieved through automated triggering of specific procedures via the Austrian central register of civil status</a:t>
            </a:r>
          </a:p>
          <a:p>
            <a:pPr marL="645750" lvl="1">
              <a:spcBef>
                <a:spcPts val="600"/>
              </a:spcBef>
            </a:pPr>
            <a:r>
              <a:rPr lang="de-DE" altLang="de-DE" sz="1600" noProof="1" smtClean="0"/>
              <a:t>Including </a:t>
            </a:r>
            <a:r>
              <a:rPr lang="de-DE" altLang="de-DE" sz="1600" noProof="1" smtClean="0"/>
              <a:t>inter-authority exchange of required information</a:t>
            </a:r>
          </a:p>
          <a:p>
            <a:pPr marL="360000" lvl="1" indent="0">
              <a:spcBef>
                <a:spcPts val="1800"/>
              </a:spcBef>
              <a:buNone/>
            </a:pPr>
            <a:r>
              <a:rPr lang="de-DE" altLang="de-DE" sz="1600" b="1" noProof="1" smtClean="0"/>
              <a:t>Examples for </a:t>
            </a:r>
            <a:r>
              <a:rPr lang="de-DE" altLang="de-DE" sz="1600" b="1" noProof="1" smtClean="0"/>
              <a:t>triggered/one-stop </a:t>
            </a:r>
            <a:r>
              <a:rPr lang="de-DE" altLang="de-DE" sz="1600" b="1" noProof="1" smtClean="0"/>
              <a:t>procedures</a:t>
            </a:r>
            <a:endParaRPr lang="de-DE" altLang="de-DE" sz="1600" b="1" noProof="1"/>
          </a:p>
          <a:p>
            <a:pPr marL="645750" lvl="1">
              <a:spcBef>
                <a:spcPts val="600"/>
              </a:spcBef>
            </a:pPr>
            <a:r>
              <a:rPr lang="de-DE" altLang="de-DE" sz="1600" noProof="1" smtClean="0"/>
              <a:t>Report </a:t>
            </a:r>
            <a:r>
              <a:rPr lang="de-DE" altLang="de-DE" sz="1600" noProof="1" smtClean="0"/>
              <a:t>of the place of residence</a:t>
            </a:r>
          </a:p>
          <a:p>
            <a:pPr marL="645750" lvl="1">
              <a:spcBef>
                <a:spcPts val="600"/>
              </a:spcBef>
            </a:pPr>
            <a:r>
              <a:rPr lang="de-DE" altLang="de-DE" sz="1600" noProof="1" smtClean="0"/>
              <a:t>Notification </a:t>
            </a:r>
            <a:r>
              <a:rPr lang="de-DE" altLang="de-DE" sz="1600" noProof="1" smtClean="0"/>
              <a:t>of social insurance</a:t>
            </a:r>
          </a:p>
          <a:p>
            <a:pPr marL="645750" lvl="1">
              <a:spcBef>
                <a:spcPts val="600"/>
              </a:spcBef>
            </a:pPr>
            <a:r>
              <a:rPr lang="de-DE" altLang="de-DE" sz="1600" noProof="1" smtClean="0"/>
              <a:t>Issuance </a:t>
            </a:r>
            <a:r>
              <a:rPr lang="de-DE" altLang="de-DE" sz="1600" noProof="1"/>
              <a:t>of proof of </a:t>
            </a:r>
            <a:r>
              <a:rPr lang="de-DE" altLang="de-DE" sz="1600" noProof="1"/>
              <a:t>citizenship </a:t>
            </a:r>
            <a:endParaRPr lang="de-DE" altLang="de-DE" sz="1600" noProof="1" smtClean="0"/>
          </a:p>
          <a:p>
            <a:pPr marL="360000" lvl="1" indent="0">
              <a:spcBef>
                <a:spcPts val="600"/>
              </a:spcBef>
              <a:buNone/>
            </a:pPr>
            <a:r>
              <a:rPr lang="de-DE" altLang="de-DE" sz="1600" noProof="1" smtClean="0"/>
              <a:t>Initialization </a:t>
            </a:r>
            <a:r>
              <a:rPr lang="de-DE" altLang="de-DE" sz="1600" noProof="1" smtClean="0"/>
              <a:t>of family </a:t>
            </a:r>
            <a:r>
              <a:rPr lang="de-DE" altLang="de-DE" sz="1600" noProof="1" smtClean="0"/>
              <a:t>allowance → </a:t>
            </a:r>
            <a:r>
              <a:rPr lang="de-DE" altLang="de-DE" sz="1600" b="1" noProof="1" smtClean="0"/>
              <a:t>No-Stop-Procedure</a:t>
            </a:r>
            <a:r>
              <a:rPr lang="de-DE" altLang="de-DE" sz="1600" b="1" noProof="1" smtClean="0"/>
              <a:t>…</a:t>
            </a:r>
            <a:endParaRPr lang="de-DE" altLang="de-DE" sz="1600" b="1" noProof="1" smtClean="0"/>
          </a:p>
        </p:txBody>
      </p:sp>
    </p:spTree>
    <p:extLst>
      <p:ext uri="{BB962C8B-B14F-4D97-AF65-F5344CB8AC3E}">
        <p14:creationId xmlns:p14="http://schemas.microsoft.com/office/powerpoint/2010/main" val="29059109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e-DE" sz="3200" dirty="0" err="1" smtClean="0"/>
              <a:t>Thank</a:t>
            </a:r>
            <a:r>
              <a:rPr lang="de-DE" sz="3200" dirty="0" smtClean="0"/>
              <a:t> </a:t>
            </a:r>
            <a:r>
              <a:rPr lang="de-DE" sz="3200" dirty="0" err="1" smtClean="0"/>
              <a:t>you</a:t>
            </a:r>
            <a:r>
              <a:rPr lang="de-DE" sz="3200" dirty="0" smtClean="0"/>
              <a:t>!</a:t>
            </a:r>
            <a:endParaRPr lang="de-AT" sz="3200" dirty="0"/>
          </a:p>
        </p:txBody>
      </p:sp>
      <p:sp>
        <p:nvSpPr>
          <p:cNvPr id="4" name="Untertitel 3"/>
          <p:cNvSpPr>
            <a:spLocks noGrp="1"/>
          </p:cNvSpPr>
          <p:nvPr>
            <p:ph type="subTitle" idx="1"/>
          </p:nvPr>
        </p:nvSpPr>
        <p:spPr/>
        <p:txBody>
          <a:bodyPr>
            <a:normAutofit/>
          </a:bodyPr>
          <a:lstStyle/>
          <a:p>
            <a:r>
              <a:rPr lang="de-AT" sz="2000" dirty="0" smtClean="0"/>
              <a:t>Peter.Kustor@bka.gv.at</a:t>
            </a:r>
            <a:endParaRPr lang="de-AT" sz="2000" dirty="0"/>
          </a:p>
        </p:txBody>
      </p:sp>
    </p:spTree>
    <p:extLst>
      <p:ext uri="{BB962C8B-B14F-4D97-AF65-F5344CB8AC3E}">
        <p14:creationId xmlns:p14="http://schemas.microsoft.com/office/powerpoint/2010/main" val="6619019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OOP – </a:t>
            </a:r>
            <a:r>
              <a:rPr lang="de-DE" dirty="0" err="1" smtClean="0"/>
              <a:t>some</a:t>
            </a:r>
            <a:r>
              <a:rPr lang="de-DE" dirty="0" smtClean="0"/>
              <a:t> </a:t>
            </a:r>
            <a:r>
              <a:rPr lang="de-DE" dirty="0" err="1" smtClean="0"/>
              <a:t>benefits</a:t>
            </a:r>
            <a:endParaRPr lang="de-AT" dirty="0"/>
          </a:p>
        </p:txBody>
      </p:sp>
      <p:sp>
        <p:nvSpPr>
          <p:cNvPr id="3" name="Inhaltsplatzhalter 2"/>
          <p:cNvSpPr>
            <a:spLocks noGrp="1"/>
          </p:cNvSpPr>
          <p:nvPr>
            <p:ph idx="1"/>
          </p:nvPr>
        </p:nvSpPr>
        <p:spPr/>
        <p:txBody>
          <a:bodyPr>
            <a:normAutofit/>
          </a:bodyPr>
          <a:lstStyle/>
          <a:p>
            <a:pPr indent="-382950">
              <a:spcBef>
                <a:spcPts val="1200"/>
              </a:spcBef>
            </a:pPr>
            <a:r>
              <a:rPr lang="en-US" sz="2000" b="1" dirty="0" smtClean="0">
                <a:solidFill>
                  <a:schemeClr val="tx1"/>
                </a:solidFill>
              </a:rPr>
              <a:t>Reduction </a:t>
            </a:r>
            <a:r>
              <a:rPr lang="en-US" sz="2000" b="1" dirty="0">
                <a:solidFill>
                  <a:schemeClr val="tx1"/>
                </a:solidFill>
              </a:rPr>
              <a:t>of administrative burden</a:t>
            </a:r>
          </a:p>
          <a:p>
            <a:pPr indent="-382950">
              <a:spcBef>
                <a:spcPts val="1200"/>
              </a:spcBef>
            </a:pPr>
            <a:r>
              <a:rPr lang="de-DE" altLang="de-DE" sz="2000" b="1" noProof="1" smtClean="0">
                <a:solidFill>
                  <a:schemeClr val="tx1"/>
                </a:solidFill>
              </a:rPr>
              <a:t>Cost </a:t>
            </a:r>
            <a:r>
              <a:rPr lang="de-DE" altLang="de-DE" sz="2000" b="1" noProof="1" smtClean="0">
                <a:solidFill>
                  <a:schemeClr val="tx1"/>
                </a:solidFill>
              </a:rPr>
              <a:t>reductions for the administration </a:t>
            </a:r>
          </a:p>
          <a:p>
            <a:pPr indent="-382950">
              <a:spcBef>
                <a:spcPts val="1200"/>
              </a:spcBef>
            </a:pPr>
            <a:r>
              <a:rPr lang="de-DE" altLang="de-DE" sz="2000" b="1" noProof="1" smtClean="0">
                <a:solidFill>
                  <a:schemeClr val="tx1"/>
                </a:solidFill>
              </a:rPr>
              <a:t>Improved quality of service </a:t>
            </a:r>
            <a:r>
              <a:rPr lang="de-DE" altLang="de-DE" sz="2000" b="1" noProof="1">
                <a:solidFill>
                  <a:schemeClr val="tx1"/>
                </a:solidFill>
              </a:rPr>
              <a:t>and </a:t>
            </a:r>
            <a:r>
              <a:rPr lang="de-DE" altLang="de-DE" sz="2000" b="1" noProof="1" smtClean="0">
                <a:solidFill>
                  <a:schemeClr val="tx1"/>
                </a:solidFill>
              </a:rPr>
              <a:t>of data </a:t>
            </a:r>
          </a:p>
          <a:p>
            <a:pPr marL="0" lvl="1" indent="-382950">
              <a:spcBef>
                <a:spcPts val="1200"/>
              </a:spcBef>
              <a:buFont typeface="Arial" panose="020B0604020202020204" pitchFamily="34" charset="0"/>
              <a:buChar char="•"/>
            </a:pPr>
            <a:r>
              <a:rPr lang="de-DE" altLang="de-DE" sz="2000" b="1" noProof="1" smtClean="0"/>
              <a:t>Improved administrative efficiency and effectiveness</a:t>
            </a:r>
            <a:endParaRPr lang="en-US" sz="2000" b="1" dirty="0"/>
          </a:p>
          <a:p>
            <a:pPr marL="0" lvl="1" indent="-382950">
              <a:spcBef>
                <a:spcPts val="1200"/>
              </a:spcBef>
              <a:buFont typeface="Arial" panose="020B0604020202020204" pitchFamily="34" charset="0"/>
              <a:buChar char="•"/>
            </a:pPr>
            <a:r>
              <a:rPr lang="en-US" sz="2000" b="1" dirty="0" smtClean="0"/>
              <a:t>Implementation </a:t>
            </a:r>
            <a:r>
              <a:rPr lang="en-US" sz="2000" b="1" dirty="0"/>
              <a:t>supports </a:t>
            </a:r>
            <a:r>
              <a:rPr lang="en-US" sz="2000" b="1" dirty="0" smtClean="0"/>
              <a:t>one-stop/no-stop solutions</a:t>
            </a:r>
            <a:endParaRPr lang="en-US" sz="2000" b="1" dirty="0"/>
          </a:p>
          <a:p>
            <a:pPr indent="-382950">
              <a:spcBef>
                <a:spcPts val="1200"/>
              </a:spcBef>
            </a:pPr>
            <a:r>
              <a:rPr lang="de-DE" altLang="de-DE" sz="2000" b="1" noProof="1" smtClean="0">
                <a:solidFill>
                  <a:schemeClr val="tx1"/>
                </a:solidFill>
              </a:rPr>
              <a:t>Improved mobility – if practised cross-border …</a:t>
            </a:r>
            <a:endParaRPr lang="de-DE" altLang="de-DE" sz="2000" b="1" noProof="1">
              <a:solidFill>
                <a:schemeClr val="tx1"/>
              </a:solidFill>
            </a:endParaRPr>
          </a:p>
        </p:txBody>
      </p:sp>
    </p:spTree>
    <p:extLst>
      <p:ext uri="{BB962C8B-B14F-4D97-AF65-F5344CB8AC3E}">
        <p14:creationId xmlns:p14="http://schemas.microsoft.com/office/powerpoint/2010/main" val="1928131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onal liegende Ecken des Rechtecks abrunden 7"/>
          <p:cNvSpPr/>
          <p:nvPr/>
        </p:nvSpPr>
        <p:spPr>
          <a:xfrm>
            <a:off x="467544" y="3525862"/>
            <a:ext cx="2736304" cy="36004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6" name="Diagonal liegende Ecken des Rechtecks abrunden 5"/>
          <p:cNvSpPr/>
          <p:nvPr/>
        </p:nvSpPr>
        <p:spPr>
          <a:xfrm>
            <a:off x="6472808" y="3147814"/>
            <a:ext cx="2203648" cy="36004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7" name="Diagonal liegende Ecken des Rechtecks abrunden 6"/>
          <p:cNvSpPr/>
          <p:nvPr/>
        </p:nvSpPr>
        <p:spPr>
          <a:xfrm>
            <a:off x="6516216" y="2787774"/>
            <a:ext cx="1728192" cy="36004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4" name="Diagonal liegende Ecken des Rechtecks abrunden 3"/>
          <p:cNvSpPr/>
          <p:nvPr/>
        </p:nvSpPr>
        <p:spPr>
          <a:xfrm>
            <a:off x="467544" y="3147814"/>
            <a:ext cx="5976664" cy="36004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2" name="Titel 1"/>
          <p:cNvSpPr>
            <a:spLocks noGrp="1"/>
          </p:cNvSpPr>
          <p:nvPr>
            <p:ph type="title"/>
          </p:nvPr>
        </p:nvSpPr>
        <p:spPr/>
        <p:txBody>
          <a:bodyPr/>
          <a:lstStyle/>
          <a:p>
            <a:r>
              <a:rPr lang="de-DE" dirty="0" smtClean="0"/>
              <a:t>OOP on </a:t>
            </a:r>
            <a:r>
              <a:rPr lang="de-DE" dirty="0" err="1" smtClean="0"/>
              <a:t>the</a:t>
            </a:r>
            <a:r>
              <a:rPr lang="de-DE" dirty="0" smtClean="0"/>
              <a:t> </a:t>
            </a:r>
            <a:r>
              <a:rPr lang="de-DE" dirty="0" err="1" smtClean="0"/>
              <a:t>political</a:t>
            </a:r>
            <a:r>
              <a:rPr lang="de-DE" dirty="0" smtClean="0"/>
              <a:t> </a:t>
            </a:r>
            <a:r>
              <a:rPr lang="de-DE" dirty="0" err="1" smtClean="0"/>
              <a:t>agenda</a:t>
            </a:r>
            <a:endParaRPr lang="de-AT" dirty="0"/>
          </a:p>
        </p:txBody>
      </p:sp>
      <p:sp>
        <p:nvSpPr>
          <p:cNvPr id="3" name="Inhaltsplatzhalter 2"/>
          <p:cNvSpPr>
            <a:spLocks noGrp="1"/>
          </p:cNvSpPr>
          <p:nvPr>
            <p:ph idx="1"/>
          </p:nvPr>
        </p:nvSpPr>
        <p:spPr>
          <a:xfrm>
            <a:off x="467544" y="915566"/>
            <a:ext cx="8229600" cy="3744416"/>
          </a:xfrm>
        </p:spPr>
        <p:txBody>
          <a:bodyPr>
            <a:normAutofit/>
          </a:bodyPr>
          <a:lstStyle/>
          <a:p>
            <a:pPr indent="0">
              <a:spcBef>
                <a:spcPts val="0"/>
              </a:spcBef>
              <a:buNone/>
            </a:pPr>
            <a:endParaRPr lang="en-US" altLang="de-DE" sz="2400" b="1" noProof="1" smtClean="0">
              <a:solidFill>
                <a:schemeClr val="accent1"/>
              </a:solidFill>
            </a:endParaRPr>
          </a:p>
          <a:p>
            <a:pPr indent="0">
              <a:spcBef>
                <a:spcPts val="0"/>
              </a:spcBef>
              <a:buNone/>
            </a:pPr>
            <a:r>
              <a:rPr lang="en-US" altLang="de-DE" sz="2400" b="1" noProof="1" smtClean="0">
                <a:solidFill>
                  <a:schemeClr val="accent1"/>
                </a:solidFill>
              </a:rPr>
              <a:t>European </a:t>
            </a:r>
            <a:r>
              <a:rPr lang="en-US" altLang="de-DE" sz="2400" b="1" noProof="1">
                <a:solidFill>
                  <a:schemeClr val="accent1"/>
                </a:solidFill>
              </a:rPr>
              <a:t>Council </a:t>
            </a:r>
            <a:r>
              <a:rPr lang="en-US" altLang="de-DE" sz="2400" b="1" noProof="1" smtClean="0">
                <a:solidFill>
                  <a:schemeClr val="accent1"/>
                </a:solidFill>
              </a:rPr>
              <a:t>Conclusions 24/25 </a:t>
            </a:r>
            <a:r>
              <a:rPr lang="en-US" altLang="de-DE" sz="2400" b="1" noProof="1">
                <a:solidFill>
                  <a:schemeClr val="accent1"/>
                </a:solidFill>
              </a:rPr>
              <a:t>Oct. </a:t>
            </a:r>
            <a:r>
              <a:rPr lang="en-US" altLang="de-DE" sz="2400" b="1" noProof="1" smtClean="0">
                <a:solidFill>
                  <a:schemeClr val="accent1"/>
                </a:solidFill>
              </a:rPr>
              <a:t>2013</a:t>
            </a:r>
            <a:r>
              <a:rPr lang="en-US" altLang="de-DE" sz="2400" noProof="1" smtClean="0">
                <a:solidFill>
                  <a:schemeClr val="accent1"/>
                </a:solidFill>
              </a:rPr>
              <a:t>, </a:t>
            </a:r>
            <a:r>
              <a:rPr lang="en-US" altLang="de-DE" sz="2400" noProof="1">
                <a:solidFill>
                  <a:schemeClr val="accent1"/>
                </a:solidFill>
              </a:rPr>
              <a:t>Para 9: </a:t>
            </a:r>
          </a:p>
          <a:p>
            <a:pPr indent="0">
              <a:spcBef>
                <a:spcPts val="0"/>
              </a:spcBef>
              <a:buNone/>
            </a:pPr>
            <a:endParaRPr lang="en-US" altLang="de-DE" sz="2400" noProof="1" smtClean="0">
              <a:solidFill>
                <a:schemeClr val="tx1"/>
              </a:solidFill>
            </a:endParaRPr>
          </a:p>
          <a:p>
            <a:pPr indent="0">
              <a:spcBef>
                <a:spcPts val="0"/>
              </a:spcBef>
              <a:buNone/>
            </a:pPr>
            <a:r>
              <a:rPr lang="en-US" altLang="de-DE" sz="2400" noProof="1">
                <a:solidFill>
                  <a:schemeClr val="tx1"/>
                </a:solidFill>
              </a:rPr>
              <a:t>“[…] EU legislation should be designed </a:t>
            </a:r>
            <a:r>
              <a:rPr lang="en-US" altLang="de-DE" sz="2400" noProof="1" smtClean="0">
                <a:solidFill>
                  <a:schemeClr val="tx1"/>
                </a:solidFill>
              </a:rPr>
              <a:t>to facilitate digital interaction </a:t>
            </a:r>
            <a:r>
              <a:rPr lang="en-US" altLang="de-DE" sz="2400" noProof="1">
                <a:solidFill>
                  <a:schemeClr val="tx1"/>
                </a:solidFill>
              </a:rPr>
              <a:t>between citizens and businesses and the </a:t>
            </a:r>
            <a:r>
              <a:rPr lang="en-US" altLang="de-DE" sz="2400" noProof="1" smtClean="0">
                <a:solidFill>
                  <a:schemeClr val="tx1"/>
                </a:solidFill>
              </a:rPr>
              <a:t>public authorities. Efforts </a:t>
            </a:r>
            <a:r>
              <a:rPr lang="en-US" altLang="de-DE" sz="2400" noProof="1">
                <a:solidFill>
                  <a:schemeClr val="tx1"/>
                </a:solidFill>
              </a:rPr>
              <a:t>should be made to apply the principle that information is collected from citizens only once, </a:t>
            </a:r>
            <a:r>
              <a:rPr lang="en-US" altLang="de-DE" sz="2400" noProof="1" smtClean="0">
                <a:solidFill>
                  <a:schemeClr val="tx1"/>
                </a:solidFill>
              </a:rPr>
              <a:t>in due </a:t>
            </a:r>
            <a:r>
              <a:rPr lang="en-US" altLang="de-DE" sz="2400" noProof="1">
                <a:solidFill>
                  <a:schemeClr val="tx1"/>
                </a:solidFill>
              </a:rPr>
              <a:t>respect of data protection rules</a:t>
            </a:r>
            <a:r>
              <a:rPr lang="en-US" altLang="de-DE" sz="2400" noProof="1" smtClean="0">
                <a:solidFill>
                  <a:schemeClr val="tx1"/>
                </a:solidFill>
              </a:rPr>
              <a:t>.”</a:t>
            </a:r>
            <a:endParaRPr lang="de-DE" altLang="de-DE" sz="1800" noProof="1">
              <a:solidFill>
                <a:schemeClr val="tx1"/>
              </a:solidFill>
            </a:endParaRPr>
          </a:p>
        </p:txBody>
      </p:sp>
    </p:spTree>
    <p:extLst>
      <p:ext uri="{BB962C8B-B14F-4D97-AF65-F5344CB8AC3E}">
        <p14:creationId xmlns:p14="http://schemas.microsoft.com/office/powerpoint/2010/main" val="34576088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OOP </a:t>
            </a:r>
            <a:r>
              <a:rPr lang="de-DE" dirty="0" err="1" smtClean="0"/>
              <a:t>and</a:t>
            </a:r>
            <a:r>
              <a:rPr lang="de-DE" dirty="0" smtClean="0"/>
              <a:t> </a:t>
            </a:r>
            <a:r>
              <a:rPr lang="de-DE" dirty="0" err="1" smtClean="0"/>
              <a:t>data</a:t>
            </a:r>
            <a:r>
              <a:rPr lang="de-DE" dirty="0" smtClean="0"/>
              <a:t> </a:t>
            </a:r>
            <a:r>
              <a:rPr lang="de-DE" dirty="0" err="1" smtClean="0"/>
              <a:t>protection</a:t>
            </a:r>
            <a:r>
              <a:rPr lang="de-DE" dirty="0" smtClean="0"/>
              <a:t>?</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49" y="885245"/>
            <a:ext cx="4930087" cy="3630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 rechteckige Legende 3"/>
          <p:cNvSpPr/>
          <p:nvPr/>
        </p:nvSpPr>
        <p:spPr>
          <a:xfrm>
            <a:off x="6084168" y="987574"/>
            <a:ext cx="2088232" cy="854571"/>
          </a:xfrm>
          <a:prstGeom prst="wedgeRoundRectCallout">
            <a:avLst>
              <a:gd name="adj1" fmla="val -262199"/>
              <a:gd name="adj2" fmla="val -65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„Main </a:t>
            </a:r>
            <a:r>
              <a:rPr lang="de-DE" b="1" dirty="0" err="1" smtClean="0">
                <a:solidFill>
                  <a:schemeClr val="bg1"/>
                </a:solidFill>
              </a:rPr>
              <a:t>barriers</a:t>
            </a:r>
            <a:r>
              <a:rPr lang="de-DE" dirty="0" smtClean="0">
                <a:solidFill>
                  <a:schemeClr val="bg1"/>
                </a:solidFill>
              </a:rPr>
              <a:t>“</a:t>
            </a:r>
            <a:endParaRPr lang="de-DE" dirty="0">
              <a:solidFill>
                <a:schemeClr val="bg1"/>
              </a:solidFill>
            </a:endParaRPr>
          </a:p>
        </p:txBody>
      </p:sp>
      <p:sp>
        <p:nvSpPr>
          <p:cNvPr id="6" name="Abgerundete rechteckige Legende 5"/>
          <p:cNvSpPr/>
          <p:nvPr/>
        </p:nvSpPr>
        <p:spPr>
          <a:xfrm>
            <a:off x="6084168" y="3363838"/>
            <a:ext cx="2160240" cy="1080120"/>
          </a:xfrm>
          <a:prstGeom prst="wedgeRoundRectCallout">
            <a:avLst>
              <a:gd name="adj1" fmla="val -155323"/>
              <a:gd name="adj2" fmla="val -136346"/>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solidFill>
                  <a:schemeClr val="bg1"/>
                </a:solidFill>
              </a:rPr>
              <a:t>Legal </a:t>
            </a:r>
            <a:r>
              <a:rPr lang="de-DE" dirty="0" err="1" smtClean="0">
                <a:solidFill>
                  <a:schemeClr val="bg1"/>
                </a:solidFill>
              </a:rPr>
              <a:t>barriers</a:t>
            </a:r>
            <a:r>
              <a:rPr lang="de-DE" dirty="0" smtClean="0">
                <a:solidFill>
                  <a:schemeClr val="bg1"/>
                </a:solidFill>
              </a:rPr>
              <a:t>: </a:t>
            </a:r>
            <a:br>
              <a:rPr lang="de-DE" dirty="0" smtClean="0">
                <a:solidFill>
                  <a:schemeClr val="bg1"/>
                </a:solidFill>
              </a:rPr>
            </a:br>
            <a:r>
              <a:rPr lang="de-DE" b="1" dirty="0" smtClean="0">
                <a:solidFill>
                  <a:schemeClr val="bg1"/>
                </a:solidFill>
              </a:rPr>
              <a:t>Data </a:t>
            </a:r>
            <a:r>
              <a:rPr lang="de-DE" b="1" dirty="0" err="1" smtClean="0">
                <a:solidFill>
                  <a:schemeClr val="bg1"/>
                </a:solidFill>
              </a:rPr>
              <a:t>protection</a:t>
            </a:r>
            <a:r>
              <a:rPr lang="de-DE" dirty="0" smtClean="0">
                <a:solidFill>
                  <a:schemeClr val="bg1"/>
                </a:solidFill>
              </a:rPr>
              <a:t>?!</a:t>
            </a:r>
            <a:endParaRPr lang="de-DE" dirty="0">
              <a:solidFill>
                <a:schemeClr val="bg1"/>
              </a:solidFill>
            </a:endParaRPr>
          </a:p>
        </p:txBody>
      </p:sp>
      <p:sp>
        <p:nvSpPr>
          <p:cNvPr id="7" name="Abgerundete rechteckige Legende 6"/>
          <p:cNvSpPr/>
          <p:nvPr/>
        </p:nvSpPr>
        <p:spPr>
          <a:xfrm>
            <a:off x="6227018" y="2067694"/>
            <a:ext cx="2665462" cy="854571"/>
          </a:xfrm>
          <a:prstGeom prst="wedgeRoundRectCallout">
            <a:avLst>
              <a:gd name="adj1" fmla="val -151127"/>
              <a:gd name="adj2" fmla="val -92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a:t>
            </a:r>
            <a:r>
              <a:rPr lang="de-DE" dirty="0" err="1" smtClean="0">
                <a:solidFill>
                  <a:schemeClr val="bg1"/>
                </a:solidFill>
              </a:rPr>
              <a:t>Measures</a:t>
            </a:r>
            <a:r>
              <a:rPr lang="de-DE" dirty="0" smtClean="0">
                <a:solidFill>
                  <a:schemeClr val="bg1"/>
                </a:solidFill>
              </a:rPr>
              <a:t> </a:t>
            </a:r>
            <a:r>
              <a:rPr lang="de-DE" dirty="0" err="1" smtClean="0">
                <a:solidFill>
                  <a:schemeClr val="bg1"/>
                </a:solidFill>
              </a:rPr>
              <a:t>to</a:t>
            </a:r>
            <a:r>
              <a:rPr lang="de-DE" dirty="0" smtClean="0">
                <a:solidFill>
                  <a:schemeClr val="bg1"/>
                </a:solidFill>
              </a:rPr>
              <a:t> </a:t>
            </a:r>
            <a:r>
              <a:rPr lang="de-DE" b="1" dirty="0" err="1" smtClean="0">
                <a:solidFill>
                  <a:schemeClr val="bg1"/>
                </a:solidFill>
              </a:rPr>
              <a:t>overcome</a:t>
            </a:r>
            <a:r>
              <a:rPr lang="de-DE" b="1" dirty="0" smtClean="0">
                <a:solidFill>
                  <a:schemeClr val="bg1"/>
                </a:solidFill>
              </a:rPr>
              <a:t> </a:t>
            </a:r>
            <a:r>
              <a:rPr lang="de-DE" dirty="0" err="1" smtClean="0">
                <a:solidFill>
                  <a:schemeClr val="bg1"/>
                </a:solidFill>
              </a:rPr>
              <a:t>these</a:t>
            </a:r>
            <a:r>
              <a:rPr lang="de-DE" dirty="0" smtClean="0">
                <a:solidFill>
                  <a:schemeClr val="bg1"/>
                </a:solidFill>
              </a:rPr>
              <a:t> </a:t>
            </a:r>
            <a:r>
              <a:rPr lang="de-DE" dirty="0" err="1" smtClean="0">
                <a:solidFill>
                  <a:schemeClr val="bg1"/>
                </a:solidFill>
              </a:rPr>
              <a:t>barriers</a:t>
            </a:r>
            <a:r>
              <a:rPr lang="de-DE" dirty="0" smtClean="0">
                <a:solidFill>
                  <a:schemeClr val="bg1"/>
                </a:solidFill>
              </a:rPr>
              <a:t>“</a:t>
            </a:r>
            <a:endParaRPr lang="de-DE" dirty="0">
              <a:solidFill>
                <a:schemeClr val="bg1"/>
              </a:solidFill>
            </a:endParaRPr>
          </a:p>
        </p:txBody>
      </p:sp>
    </p:spTree>
    <p:extLst>
      <p:ext uri="{BB962C8B-B14F-4D97-AF65-F5344CB8AC3E}">
        <p14:creationId xmlns:p14="http://schemas.microsoft.com/office/powerpoint/2010/main" val="30650630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3100" dirty="0"/>
              <a:t>OOP: </a:t>
            </a:r>
            <a:r>
              <a:rPr lang="de-DE" sz="3100" dirty="0"/>
              <a:t>The Austrian </a:t>
            </a:r>
            <a:r>
              <a:rPr lang="de-DE" sz="3100" dirty="0" smtClean="0"/>
              <a:t>Approach</a:t>
            </a:r>
            <a:endParaRPr lang="de-AT" sz="2700" dirty="0"/>
          </a:p>
        </p:txBody>
      </p:sp>
      <p:sp>
        <p:nvSpPr>
          <p:cNvPr id="3" name="Inhaltsplatzhalter 2"/>
          <p:cNvSpPr>
            <a:spLocks noGrp="1"/>
          </p:cNvSpPr>
          <p:nvPr>
            <p:ph idx="1"/>
          </p:nvPr>
        </p:nvSpPr>
        <p:spPr/>
        <p:txBody>
          <a:bodyPr>
            <a:normAutofit/>
          </a:bodyPr>
          <a:lstStyle/>
          <a:p>
            <a:pPr indent="0">
              <a:spcBef>
                <a:spcPts val="0"/>
              </a:spcBef>
              <a:buNone/>
            </a:pPr>
            <a:r>
              <a:rPr lang="de-DE" altLang="de-DE" sz="1800" b="1" noProof="1">
                <a:solidFill>
                  <a:schemeClr val="tx1"/>
                </a:solidFill>
              </a:rPr>
              <a:t>Conceptual Model</a:t>
            </a:r>
          </a:p>
          <a:p>
            <a:pPr indent="-382950">
              <a:spcBef>
                <a:spcPts val="600"/>
              </a:spcBef>
              <a:buNone/>
            </a:pPr>
            <a:r>
              <a:rPr lang="en-US" sz="1800" dirty="0">
                <a:solidFill>
                  <a:schemeClr val="tx1"/>
                </a:solidFill>
              </a:rPr>
              <a:t>Interconnected base registers serve as a common information base for different public bodies</a:t>
            </a:r>
            <a:r>
              <a:rPr lang="en-US" sz="1800" dirty="0" smtClean="0">
                <a:solidFill>
                  <a:schemeClr val="tx1"/>
                </a:solidFill>
              </a:rPr>
              <a:t>…</a:t>
            </a:r>
            <a:endParaRPr lang="en-US" sz="18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18" y="1707654"/>
            <a:ext cx="601054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8789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3100" dirty="0" smtClean="0"/>
              <a:t>Organisational </a:t>
            </a:r>
            <a:r>
              <a:rPr lang="de-AT" altLang="de-DE" sz="3100" dirty="0" err="1" smtClean="0"/>
              <a:t>aspects</a:t>
            </a:r>
            <a:r>
              <a:rPr lang="de-AT" altLang="de-DE" sz="3100" dirty="0" smtClean="0"/>
              <a:t> (1/2)</a:t>
            </a:r>
            <a:endParaRPr lang="de-AT" dirty="0"/>
          </a:p>
        </p:txBody>
      </p:sp>
      <p:sp>
        <p:nvSpPr>
          <p:cNvPr id="3" name="Inhaltsplatzhalter 2"/>
          <p:cNvSpPr>
            <a:spLocks noGrp="1"/>
          </p:cNvSpPr>
          <p:nvPr>
            <p:ph idx="1"/>
          </p:nvPr>
        </p:nvSpPr>
        <p:spPr>
          <a:xfrm>
            <a:off x="457200" y="915566"/>
            <a:ext cx="8229600" cy="3744416"/>
          </a:xfrm>
        </p:spPr>
        <p:txBody>
          <a:bodyPr>
            <a:noAutofit/>
          </a:bodyPr>
          <a:lstStyle/>
          <a:p>
            <a:pPr indent="-382950">
              <a:spcBef>
                <a:spcPts val="1800"/>
              </a:spcBef>
              <a:buNone/>
            </a:pPr>
            <a:r>
              <a:rPr lang="de-DE" altLang="de-DE" sz="1700" b="1" noProof="1" smtClean="0">
                <a:solidFill>
                  <a:schemeClr val="tx1"/>
                </a:solidFill>
              </a:rPr>
              <a:t>Central coordination</a:t>
            </a:r>
            <a:br>
              <a:rPr lang="de-DE" altLang="de-DE" sz="1700" b="1" noProof="1" smtClean="0">
                <a:solidFill>
                  <a:schemeClr val="tx1"/>
                </a:solidFill>
              </a:rPr>
            </a:br>
            <a:r>
              <a:rPr lang="de-DE" altLang="de-DE" sz="1700" noProof="1" smtClean="0">
                <a:solidFill>
                  <a:schemeClr val="tx1"/>
                </a:solidFill>
              </a:rPr>
              <a:t>The </a:t>
            </a:r>
            <a:r>
              <a:rPr lang="de-DE" altLang="de-DE" sz="1700" noProof="1">
                <a:solidFill>
                  <a:schemeClr val="tx1"/>
                </a:solidFill>
              </a:rPr>
              <a:t>Austrian Federal Chancellery coordinates the national implementation of the OOP</a:t>
            </a:r>
          </a:p>
          <a:p>
            <a:pPr indent="-382950">
              <a:spcBef>
                <a:spcPts val="1200"/>
              </a:spcBef>
              <a:buNone/>
            </a:pPr>
            <a:r>
              <a:rPr lang="de-DE" altLang="de-DE" sz="1700" b="1" noProof="1">
                <a:solidFill>
                  <a:schemeClr val="tx1"/>
                </a:solidFill>
              </a:rPr>
              <a:t>Involvement of concerned </a:t>
            </a:r>
            <a:r>
              <a:rPr lang="de-DE" altLang="de-DE" sz="1700" b="1" noProof="1" smtClean="0">
                <a:solidFill>
                  <a:schemeClr val="tx1"/>
                </a:solidFill>
              </a:rPr>
              <a:t>parties</a:t>
            </a:r>
            <a:br>
              <a:rPr lang="de-DE" altLang="de-DE" sz="1700" b="1" noProof="1" smtClean="0">
                <a:solidFill>
                  <a:schemeClr val="tx1"/>
                </a:solidFill>
              </a:rPr>
            </a:br>
            <a:r>
              <a:rPr lang="de-DE" altLang="de-DE" sz="1700" noProof="1" smtClean="0">
                <a:solidFill>
                  <a:schemeClr val="tx1"/>
                </a:solidFill>
              </a:rPr>
              <a:t>Citizen‘s/businesses</a:t>
            </a:r>
            <a:r>
              <a:rPr lang="de-DE" altLang="de-DE" sz="1700" noProof="1">
                <a:solidFill>
                  <a:schemeClr val="tx1"/>
                </a:solidFill>
              </a:rPr>
              <a:t>‘ consent is required for using data held within registers in the sense of the </a:t>
            </a:r>
            <a:r>
              <a:rPr lang="de-DE" altLang="de-DE" sz="1700" noProof="1" smtClean="0">
                <a:solidFill>
                  <a:schemeClr val="tx1"/>
                </a:solidFill>
              </a:rPr>
              <a:t>OOP – unless explicitly foreseen by law</a:t>
            </a:r>
            <a:endParaRPr lang="de-DE" altLang="de-DE" sz="1700" noProof="1">
              <a:solidFill>
                <a:schemeClr val="tx1"/>
              </a:solidFill>
            </a:endParaRPr>
          </a:p>
          <a:p>
            <a:pPr indent="-382950">
              <a:spcBef>
                <a:spcPts val="1800"/>
              </a:spcBef>
              <a:buNone/>
            </a:pPr>
            <a:r>
              <a:rPr lang="de-DE" altLang="de-DE" sz="1700" b="1" noProof="1" smtClean="0">
                <a:solidFill>
                  <a:schemeClr val="tx1"/>
                </a:solidFill>
              </a:rPr>
              <a:t>Back-office-approach</a:t>
            </a:r>
            <a:br>
              <a:rPr lang="de-DE" altLang="de-DE" sz="1700" b="1" noProof="1" smtClean="0">
                <a:solidFill>
                  <a:schemeClr val="tx1"/>
                </a:solidFill>
              </a:rPr>
            </a:br>
            <a:r>
              <a:rPr lang="de-DE" altLang="de-DE" sz="1700" noProof="1" smtClean="0">
                <a:solidFill>
                  <a:schemeClr val="tx1"/>
                </a:solidFill>
              </a:rPr>
              <a:t>Information </a:t>
            </a:r>
            <a:r>
              <a:rPr lang="de-DE" altLang="de-DE" sz="1700" noProof="1">
                <a:solidFill>
                  <a:schemeClr val="tx1"/>
                </a:solidFill>
              </a:rPr>
              <a:t>provided by citizens/businesses once is (where this is lawful) shared within the public administration without requiring additional </a:t>
            </a:r>
            <a:r>
              <a:rPr lang="de-DE" altLang="de-DE" sz="1700" noProof="1" smtClean="0">
                <a:solidFill>
                  <a:schemeClr val="tx1"/>
                </a:solidFill>
              </a:rPr>
              <a:t>front-side-interaction</a:t>
            </a:r>
          </a:p>
          <a:p>
            <a:pPr indent="-382950">
              <a:spcBef>
                <a:spcPts val="1800"/>
              </a:spcBef>
              <a:buNone/>
            </a:pPr>
            <a:r>
              <a:rPr lang="de-DE" altLang="de-DE" sz="1700" b="1" noProof="1" smtClean="0">
                <a:solidFill>
                  <a:schemeClr val="tx1"/>
                </a:solidFill>
              </a:rPr>
              <a:t>[</a:t>
            </a:r>
            <a:r>
              <a:rPr lang="de-DE" altLang="de-DE" sz="1700" b="1" noProof="1" smtClean="0">
                <a:solidFill>
                  <a:schemeClr val="tx1"/>
                </a:solidFill>
              </a:rPr>
              <a:t>Front-office-approach</a:t>
            </a:r>
            <a:r>
              <a:rPr lang="de-DE" altLang="de-DE" sz="1700" b="1" noProof="1">
                <a:solidFill>
                  <a:schemeClr val="tx1"/>
                </a:solidFill>
              </a:rPr>
              <a:t/>
            </a:r>
            <a:br>
              <a:rPr lang="de-DE" altLang="de-DE" sz="1700" b="1" noProof="1">
                <a:solidFill>
                  <a:schemeClr val="tx1"/>
                </a:solidFill>
              </a:rPr>
            </a:br>
            <a:r>
              <a:rPr lang="de-DE" altLang="de-DE" sz="1700" noProof="1" smtClean="0">
                <a:solidFill>
                  <a:schemeClr val="tx1"/>
                </a:solidFill>
              </a:rPr>
              <a:t>electronically </a:t>
            </a:r>
            <a:r>
              <a:rPr lang="de-DE" altLang="de-DE" sz="1700" noProof="1" smtClean="0">
                <a:solidFill>
                  <a:schemeClr val="tx1"/>
                </a:solidFill>
              </a:rPr>
              <a:t>signed documents/ register extracts are widely available in AT and may also be used in procedures (where the back-office-approach is not used/preferred</a:t>
            </a:r>
            <a:r>
              <a:rPr lang="de-DE" altLang="de-DE" sz="1700" noProof="1" smtClean="0">
                <a:solidFill>
                  <a:schemeClr val="tx1"/>
                </a:solidFill>
              </a:rPr>
              <a:t>)]</a:t>
            </a:r>
            <a:endParaRPr lang="de-DE" altLang="de-DE" sz="1700" noProof="1"/>
          </a:p>
        </p:txBody>
      </p:sp>
    </p:spTree>
    <p:extLst>
      <p:ext uri="{BB962C8B-B14F-4D97-AF65-F5344CB8AC3E}">
        <p14:creationId xmlns:p14="http://schemas.microsoft.com/office/powerpoint/2010/main" val="33051626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3100" dirty="0"/>
              <a:t>Organisational </a:t>
            </a:r>
            <a:r>
              <a:rPr lang="de-AT" altLang="de-DE" sz="3100" dirty="0" err="1"/>
              <a:t>aspects</a:t>
            </a:r>
            <a:r>
              <a:rPr lang="de-AT" altLang="de-DE" sz="3100" dirty="0"/>
              <a:t> </a:t>
            </a:r>
            <a:r>
              <a:rPr lang="de-AT" altLang="de-DE" sz="3100" dirty="0" smtClean="0"/>
              <a:t>(2/2</a:t>
            </a:r>
            <a:r>
              <a:rPr lang="de-AT" altLang="de-DE" sz="3100" dirty="0"/>
              <a:t>)</a:t>
            </a:r>
            <a:endParaRPr lang="de-AT" sz="2700" dirty="0"/>
          </a:p>
        </p:txBody>
      </p:sp>
      <p:sp>
        <p:nvSpPr>
          <p:cNvPr id="3" name="Inhaltsplatzhalter 2"/>
          <p:cNvSpPr>
            <a:spLocks noGrp="1"/>
          </p:cNvSpPr>
          <p:nvPr>
            <p:ph idx="1"/>
          </p:nvPr>
        </p:nvSpPr>
        <p:spPr/>
        <p:txBody>
          <a:bodyPr/>
          <a:lstStyle/>
          <a:p>
            <a:pPr indent="-382950">
              <a:spcBef>
                <a:spcPts val="1800"/>
              </a:spcBef>
              <a:buNone/>
            </a:pPr>
            <a:r>
              <a:rPr lang="de-DE" altLang="de-DE" sz="2000" b="1" noProof="1" smtClean="0">
                <a:solidFill>
                  <a:schemeClr val="tx1"/>
                </a:solidFill>
              </a:rPr>
              <a:t>Decentralized </a:t>
            </a:r>
            <a:r>
              <a:rPr lang="de-DE" altLang="de-DE" sz="2000" b="1" noProof="1">
                <a:solidFill>
                  <a:schemeClr val="tx1"/>
                </a:solidFill>
              </a:rPr>
              <a:t>architecture</a:t>
            </a:r>
          </a:p>
          <a:p>
            <a:pPr indent="-382950">
              <a:spcBef>
                <a:spcPts val="600"/>
              </a:spcBef>
              <a:buNone/>
            </a:pPr>
            <a:r>
              <a:rPr lang="de-DE" altLang="de-DE" sz="2000" noProof="1" smtClean="0">
                <a:solidFill>
                  <a:schemeClr val="tx1"/>
                </a:solidFill>
              </a:rPr>
              <a:t>No </a:t>
            </a:r>
            <a:r>
              <a:rPr lang="de-DE" altLang="de-DE" sz="2000" noProof="1">
                <a:solidFill>
                  <a:schemeClr val="tx1"/>
                </a:solidFill>
              </a:rPr>
              <a:t>central </a:t>
            </a:r>
            <a:r>
              <a:rPr lang="de-DE" altLang="de-DE" sz="2000" noProof="1" smtClean="0">
                <a:solidFill>
                  <a:schemeClr val="tx1"/>
                </a:solidFill>
              </a:rPr>
              <a:t>storage in „the one super-register“, </a:t>
            </a:r>
            <a:r>
              <a:rPr lang="de-DE" altLang="de-DE" sz="2000" noProof="1">
                <a:solidFill>
                  <a:schemeClr val="tx1"/>
                </a:solidFill>
              </a:rPr>
              <a:t>but interconnected base registers as a common information base for implementation of the OOP</a:t>
            </a:r>
          </a:p>
          <a:p>
            <a:pPr indent="-382950">
              <a:spcBef>
                <a:spcPts val="1800"/>
              </a:spcBef>
              <a:buNone/>
            </a:pPr>
            <a:r>
              <a:rPr lang="de-DE" altLang="de-DE" sz="2000" b="1" noProof="1">
                <a:solidFill>
                  <a:schemeClr val="tx1"/>
                </a:solidFill>
              </a:rPr>
              <a:t>Trigger for one-stop/no-stop-government strategy</a:t>
            </a:r>
          </a:p>
          <a:p>
            <a:pPr indent="-382950">
              <a:spcBef>
                <a:spcPts val="600"/>
              </a:spcBef>
              <a:buNone/>
            </a:pPr>
            <a:r>
              <a:rPr lang="de-DE" altLang="de-DE" sz="2000" noProof="1" smtClean="0">
                <a:solidFill>
                  <a:schemeClr val="tx1"/>
                </a:solidFill>
              </a:rPr>
              <a:t>Information </a:t>
            </a:r>
            <a:r>
              <a:rPr lang="de-DE" altLang="de-DE" sz="2000" noProof="1">
                <a:solidFill>
                  <a:schemeClr val="tx1"/>
                </a:solidFill>
              </a:rPr>
              <a:t>provided at a certain point can potentially initiate processes within different administrative areas</a:t>
            </a:r>
          </a:p>
          <a:p>
            <a:pPr indent="-382950">
              <a:spcBef>
                <a:spcPts val="0"/>
              </a:spcBef>
              <a:buNone/>
            </a:pPr>
            <a:r>
              <a:rPr lang="de-DE" altLang="de-DE" sz="2000" noProof="1">
                <a:solidFill>
                  <a:schemeClr val="tx1"/>
                </a:solidFill>
              </a:rPr>
              <a:t>(e.g. informing a public body about a name change</a:t>
            </a:r>
            <a:r>
              <a:rPr lang="de-DE" altLang="de-DE" sz="2000" noProof="1" smtClean="0">
                <a:solidFill>
                  <a:schemeClr val="tx1"/>
                </a:solidFill>
              </a:rPr>
              <a:t>)</a:t>
            </a:r>
            <a:endParaRPr lang="de-DE" altLang="de-DE" sz="2000" noProof="1">
              <a:solidFill>
                <a:schemeClr val="tx1"/>
              </a:solidFill>
            </a:endParaRPr>
          </a:p>
        </p:txBody>
      </p:sp>
    </p:spTree>
    <p:extLst>
      <p:ext uri="{BB962C8B-B14F-4D97-AF65-F5344CB8AC3E}">
        <p14:creationId xmlns:p14="http://schemas.microsoft.com/office/powerpoint/2010/main" val="29516573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altLang="de-DE" sz="2800" dirty="0"/>
              <a:t>Legal </a:t>
            </a:r>
            <a:r>
              <a:rPr lang="de-AT" altLang="de-DE" sz="2800" dirty="0" smtClean="0"/>
              <a:t>Framework – Data </a:t>
            </a:r>
            <a:r>
              <a:rPr lang="de-AT" altLang="de-DE" sz="2800" dirty="0" err="1" smtClean="0"/>
              <a:t>Protection</a:t>
            </a:r>
            <a:r>
              <a:rPr lang="de-AT" altLang="de-DE" sz="2800" dirty="0" smtClean="0"/>
              <a:t> Law (1/2)</a:t>
            </a:r>
            <a:endParaRPr lang="de-AT" sz="2000" dirty="0"/>
          </a:p>
        </p:txBody>
      </p:sp>
      <p:sp>
        <p:nvSpPr>
          <p:cNvPr id="3" name="Inhaltsplatzhalter 2"/>
          <p:cNvSpPr>
            <a:spLocks noGrp="1"/>
          </p:cNvSpPr>
          <p:nvPr>
            <p:ph idx="1"/>
          </p:nvPr>
        </p:nvSpPr>
        <p:spPr/>
        <p:txBody>
          <a:bodyPr>
            <a:normAutofit fontScale="92500" lnSpcReduction="10000"/>
          </a:bodyPr>
          <a:lstStyle/>
          <a:p>
            <a:pPr indent="-382950">
              <a:spcBef>
                <a:spcPts val="1200"/>
              </a:spcBef>
              <a:buNone/>
            </a:pPr>
            <a:r>
              <a:rPr lang="de-DE" altLang="de-DE" sz="2000" noProof="1" smtClean="0">
                <a:solidFill>
                  <a:schemeClr val="tx1"/>
                </a:solidFill>
              </a:rPr>
              <a:t>§ </a:t>
            </a:r>
            <a:r>
              <a:rPr lang="de-DE" altLang="de-DE" sz="2000" noProof="1" smtClean="0">
                <a:solidFill>
                  <a:schemeClr val="tx1"/>
                </a:solidFill>
              </a:rPr>
              <a:t>1 (Constitutional Provision) - </a:t>
            </a:r>
            <a:r>
              <a:rPr lang="de-DE" altLang="de-DE" sz="2000" b="1" noProof="1" smtClean="0">
                <a:solidFill>
                  <a:schemeClr val="tx1"/>
                </a:solidFill>
              </a:rPr>
              <a:t>Fundamental </a:t>
            </a:r>
            <a:r>
              <a:rPr lang="de-DE" altLang="de-DE" sz="2000" b="1" noProof="1">
                <a:solidFill>
                  <a:schemeClr val="tx1"/>
                </a:solidFill>
              </a:rPr>
              <a:t>Right </a:t>
            </a:r>
            <a:r>
              <a:rPr lang="de-DE" altLang="de-DE" sz="2000" noProof="1">
                <a:solidFill>
                  <a:schemeClr val="tx1"/>
                </a:solidFill>
              </a:rPr>
              <a:t>to Data </a:t>
            </a:r>
            <a:r>
              <a:rPr lang="de-DE" altLang="de-DE" sz="2000" noProof="1" smtClean="0">
                <a:solidFill>
                  <a:schemeClr val="tx1"/>
                </a:solidFill>
              </a:rPr>
              <a:t>Protection</a:t>
            </a:r>
          </a:p>
          <a:p>
            <a:pPr indent="-382950">
              <a:spcBef>
                <a:spcPts val="1200"/>
              </a:spcBef>
              <a:buNone/>
            </a:pPr>
            <a:r>
              <a:rPr lang="de-DE" altLang="de-DE" sz="2000" noProof="1">
                <a:solidFill>
                  <a:schemeClr val="tx1"/>
                </a:solidFill>
              </a:rPr>
              <a:t>§ 6. (1) Data shall </a:t>
            </a:r>
            <a:r>
              <a:rPr lang="de-DE" altLang="de-DE" sz="2000" noProof="1" smtClean="0">
                <a:solidFill>
                  <a:schemeClr val="tx1"/>
                </a:solidFill>
              </a:rPr>
              <a:t>only</a:t>
            </a:r>
          </a:p>
          <a:p>
            <a:pPr marL="817200" lvl="1" indent="-457200">
              <a:spcBef>
                <a:spcPts val="1200"/>
              </a:spcBef>
              <a:buFont typeface="+mj-lt"/>
              <a:buAutoNum type="arabicPeriod"/>
            </a:pPr>
            <a:r>
              <a:rPr lang="de-DE" altLang="de-DE" sz="1700" noProof="1"/>
              <a:t>be </a:t>
            </a:r>
            <a:r>
              <a:rPr lang="de-DE" altLang="de-DE" sz="1700" noProof="1"/>
              <a:t>used fairly and lawfully</a:t>
            </a:r>
            <a:r>
              <a:rPr lang="de-DE" altLang="de-DE" sz="1700" noProof="1"/>
              <a:t>;</a:t>
            </a:r>
          </a:p>
          <a:p>
            <a:pPr marL="817200" lvl="1" indent="-457200">
              <a:spcBef>
                <a:spcPts val="1200"/>
              </a:spcBef>
              <a:buFont typeface="+mj-lt"/>
              <a:buAutoNum type="arabicPeriod"/>
            </a:pPr>
            <a:r>
              <a:rPr lang="de-DE" altLang="de-DE" sz="1700" noProof="1" smtClean="0">
                <a:solidFill>
                  <a:schemeClr val="tx1"/>
                </a:solidFill>
              </a:rPr>
              <a:t>be </a:t>
            </a:r>
            <a:r>
              <a:rPr lang="de-DE" altLang="de-DE" sz="1700" noProof="1">
                <a:solidFill>
                  <a:schemeClr val="tx1"/>
                </a:solidFill>
              </a:rPr>
              <a:t>collected for </a:t>
            </a:r>
            <a:r>
              <a:rPr lang="de-DE" altLang="de-DE" sz="1700" b="1" noProof="1">
                <a:solidFill>
                  <a:schemeClr val="tx1"/>
                </a:solidFill>
              </a:rPr>
              <a:t>specific, explicit and legitimate purposes</a:t>
            </a:r>
            <a:r>
              <a:rPr lang="de-DE" altLang="de-DE" sz="1700" noProof="1">
                <a:solidFill>
                  <a:schemeClr val="tx1"/>
                </a:solidFill>
              </a:rPr>
              <a:t> and not further processed in a way incompatible with those purposes; </a:t>
            </a:r>
            <a:r>
              <a:rPr lang="de-DE" altLang="de-DE" sz="1700" noProof="1" smtClean="0">
                <a:solidFill>
                  <a:schemeClr val="tx1"/>
                </a:solidFill>
              </a:rPr>
              <a:t>[…]</a:t>
            </a:r>
            <a:endParaRPr lang="de-DE" altLang="de-DE" sz="1700" noProof="1">
              <a:solidFill>
                <a:schemeClr val="tx1"/>
              </a:solidFill>
            </a:endParaRPr>
          </a:p>
          <a:p>
            <a:pPr marL="817200" lvl="1" indent="-457200">
              <a:spcBef>
                <a:spcPts val="1200"/>
              </a:spcBef>
              <a:buFont typeface="+mj-lt"/>
              <a:buAutoNum type="arabicPeriod"/>
            </a:pPr>
            <a:r>
              <a:rPr lang="de-DE" altLang="de-DE" sz="1700" b="1" noProof="1" smtClean="0">
                <a:solidFill>
                  <a:schemeClr val="tx1"/>
                </a:solidFill>
              </a:rPr>
              <a:t>be </a:t>
            </a:r>
            <a:r>
              <a:rPr lang="de-DE" altLang="de-DE" sz="1700" b="1" noProof="1">
                <a:solidFill>
                  <a:schemeClr val="tx1"/>
                </a:solidFill>
              </a:rPr>
              <a:t>used insofar as they are essential for the purpose </a:t>
            </a:r>
            <a:r>
              <a:rPr lang="de-DE" altLang="de-DE" sz="1700" noProof="1">
                <a:solidFill>
                  <a:schemeClr val="tx1"/>
                </a:solidFill>
              </a:rPr>
              <a:t>of the data application and are not excessive in relation to the purpose;</a:t>
            </a:r>
          </a:p>
          <a:p>
            <a:pPr marL="817200" lvl="1" indent="-457200">
              <a:spcBef>
                <a:spcPts val="1200"/>
              </a:spcBef>
              <a:buFont typeface="+mj-lt"/>
              <a:buAutoNum type="arabicPeriod"/>
            </a:pPr>
            <a:r>
              <a:rPr lang="de-DE" altLang="de-DE" sz="1700" noProof="1" smtClean="0">
                <a:solidFill>
                  <a:schemeClr val="tx1"/>
                </a:solidFill>
              </a:rPr>
              <a:t>be </a:t>
            </a:r>
            <a:r>
              <a:rPr lang="de-DE" altLang="de-DE" sz="1700" noProof="1">
                <a:solidFill>
                  <a:schemeClr val="tx1"/>
                </a:solidFill>
              </a:rPr>
              <a:t>used so that the results are factually correct with regard to the purpose of the application, and the data must be kept up to date when necessary;</a:t>
            </a:r>
          </a:p>
          <a:p>
            <a:pPr marL="817200" lvl="1" indent="-457200">
              <a:spcBef>
                <a:spcPts val="1200"/>
              </a:spcBef>
              <a:buFont typeface="+mj-lt"/>
              <a:buAutoNum type="arabicPeriod"/>
            </a:pPr>
            <a:r>
              <a:rPr lang="de-DE" altLang="de-DE" sz="1700" noProof="1" smtClean="0">
                <a:solidFill>
                  <a:schemeClr val="tx1"/>
                </a:solidFill>
              </a:rPr>
              <a:t>be </a:t>
            </a:r>
            <a:r>
              <a:rPr lang="de-DE" altLang="de-DE" sz="1700" noProof="1">
                <a:solidFill>
                  <a:schemeClr val="tx1"/>
                </a:solidFill>
              </a:rPr>
              <a:t>kept in a form which permits identification of data subjects as long as this is necessary for the purpose for which the data were collected; a longer period of storage may be laid down in specific laws, particularly laws concerning archives.</a:t>
            </a:r>
          </a:p>
          <a:p>
            <a:pPr marL="360000" lvl="1" indent="0">
              <a:spcBef>
                <a:spcPts val="1200"/>
              </a:spcBef>
              <a:buNone/>
            </a:pPr>
            <a:endParaRPr lang="de-AT" altLang="de-DE" sz="1600" dirty="0"/>
          </a:p>
        </p:txBody>
      </p:sp>
    </p:spTree>
    <p:extLst>
      <p:ext uri="{BB962C8B-B14F-4D97-AF65-F5344CB8AC3E}">
        <p14:creationId xmlns:p14="http://schemas.microsoft.com/office/powerpoint/2010/main" val="33343926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20151202 OOP - egov_conference_2015"/>
    <f:field ref="objsubject" par="" edit="true" text=""/>
    <f:field ref="objcreatedby" par="" text="KUSTOR, Peter, Mag."/>
    <f:field ref="objcreatedat" par="" text="25.11.2015 15:24:28"/>
    <f:field ref="objchangedby" par="" text="KUSTOR, Peter, Mag."/>
    <f:field ref="objmodifiedat" par="" text="27.11.2015 10:51:54"/>
    <f:field ref="doc_FSCFOLIO_1_1001_FieldDocumentNumber" par="" text=""/>
    <f:field ref="doc_FSCFOLIO_1_1001_FieldSubject" par="" edit="true" text=""/>
    <f:field ref="FSCFOLIO_1_1001_FieldCurrentUser" par="" text="Mag. Peter KUSTOR"/>
    <f:field ref="CCAPRECONFIG_15_1001_Objektname" par="" edit="true" text="20151202 OOP - egov_conference_2015"/>
    <f:field ref="EIBPRECONFIG_1_1001_FieldEIBAttachments" par="" text=""/>
    <f:field ref="EIBPRECONFIG_1_1001_FieldEIBNextFiles" par="" text=""/>
    <f:field ref="EIBPRECONFIG_1_1001_FieldEIBPreviousFiles" par="" text=""/>
    <f:field ref="EIBPRECONFIG_1_1001_FieldEIBRelatedFiles" par="" text=""/>
    <f:field ref="EIBPRECONFIG_1_1001_FieldEIBCompletedOrdinals" par="" text=""/>
    <f:field ref="EIBPRECONFIG_1_1001_FieldEIBOUAddr" par="" text="Ballhausplatz 2, 1010 Wien"/>
    <f:field ref="EIBPRECONFIG_1_1001_FieldEIBRecipients" par="" text=""/>
    <f:field ref="EIBPRECONFIG_1_1001_FieldEIBSignatures" par="" text=""/>
    <f:field ref="EIBPRECONFIG_1_1001_FieldCCAAddrAbschriftsbemerkung" par="" text=""/>
    <f:field ref="EIBPRECONFIG_1_1001_FieldCCAAddrAdresse" par="" text=""/>
    <f:field ref="EIBPRECONFIG_1_1001_FieldCCAAddrPostalischeAdresse" par="" text=""/>
    <f:field ref="EIBPRECONFIG_1_1001_FieldCCAIncomingSubject" par="" text=""/>
    <f:field ref="EIBPRECONFIG_1_1001_FieldCCAPersonalSubjAddress" par="" text=""/>
    <f:field ref="EIBPRECONFIG_1_1001_FieldCCASubfileSubject" par="" text=""/>
    <f:field ref="EIBPRECONFIG_1_1001_FieldCCASubject" par="" text=""/>
    <f:field ref="EIBVFGH_15_1700_FieldPartPlaintiffList" par="" text=""/>
    <f:field ref="EIBVFGH_15_1700_FieldGoesOutToList" par="" text=""/>
  </f:record>
  <f:record inx="1" ref="">
    <f:field ref="CCAPRECONFIG_15_1001_Anrede_Briefkopf" par="" text=""/>
    <f:field ref="CCAPRECONFIG_15_1001_Geschlecht_Anrede" par="" text=""/>
    <f:field ref="CCAPRECONFIG_15_1001_Anrede" par="" edit="true" text=""/>
    <f:field ref="CCAPRECONFIG_15_1001_Titel" par="" edit="true" text=""/>
    <f:field ref="CCAPRECONFIG_15_1001_Vorname" par="" edit="true" text=""/>
    <f:field ref="CCAPRECONFIG_15_1001_Nachname" par="" edit="true" text=""/>
    <f:field ref="CCAPRECONFIG_15_1001_Nachgestellter_Titel" par="" edit="true" text=""/>
    <f:field ref="CCAPRECONFIG_15_1001_Geschlecht" par="" text=""/>
    <f:field ref="CCAPRECONFIG_15_1001_Organisationsname" par="" text=""/>
    <f:field ref="CCAPRECONFIG_15_1001_Strasse" par="" text=""/>
    <f:field ref="CCAPRECONFIG_15_1001_Hausnummer" par="" text=""/>
    <f:field ref="CCAPRECONFIG_15_1001_Postleitzahl" par="" text=""/>
    <f:field ref="CCAPRECONFIG_15_1001_Ort" par="" text=""/>
    <f:field ref="CCAPRECONFIG_15_1001_Land" par="" text=""/>
    <f:field ref="CCAPRECONFIG_15_1001_Email" par="" text=""/>
    <f:field ref="CCAPRECONFIG_15_1001_Fax" par="" text=""/>
    <f:field ref="EIBPRECONFIG_1_1001_Telefon" par="" text=""/>
    <f:field ref="EIBPRECONFIG_1_1001_Geburtsdatum" par="" text=""/>
    <f:field ref="EIBPRECONFIG_1_1001_Geboren_am_2" par="" text=""/>
    <f:field ref="CCAPRECONFIG_15_1001_zH" par="" edit="true" text=""/>
    <f:field ref="CCAPRECONFIG_15_1001_Abschriftsbemerkung" par="" text=""/>
    <f:field ref="CCAPRECONFIG_15_1001_Organisationskurzname" par="" text=""/>
    <f:field ref="EIBPRECONFIG_1_1001_Bezeichnung" par="" text=""/>
    <f:field ref="EIBPRECONFIG_1_1001_Bundesland" par="" text=""/>
    <f:field ref="EIBPRECONFIG_1_1001_Kategorie" par="" text=""/>
    <f:field ref="EIBPRECONFIG_1_1001_GruppeName_vollstaendig" par="" text=""/>
    <f:field ref="EIBPRECONFIG_1_1001_AdresseBeschreibung" par="" text=""/>
    <f:field ref="EIBPRECONFIG_1_1001_Name_Ergaenzung" par="" text=""/>
    <f:field ref="CUSTOMIZATIONRESSORTOEBFA_103_2800_Erster_Genehmiger" par="" text=""/>
    <f:field ref="CUSTOMIZATIONRESSORTOEBFA_103_2800_Zweiter_Genehmiger" par="" text=""/>
  </f:record>
  <f:display par="" text="...">
    <f:field ref="EIBPRECONFIG_1_1001_FieldCCAAddrAbschriftsbemerkung" text="Abschriftsbemerkung"/>
    <f:field ref="EIBPRECONFIG_1_1001_FieldCCAAddrAdresse" text="Adresse"/>
    <f:field ref="EIBPRECONFIG_1_1001_FieldCCAPersonalSubjAddress" text="Adresse (Namenszahl)"/>
    <f:field ref="EIBPRECONFIG_1_1001_FieldEIBOUAddr" text="Adresse der OE"/>
    <f:field ref="FSCFOLIO_1_1001_FieldCurrentUser" text="Aktueller Benutzer"/>
    <f:field ref="objsubject" text="Anmerkungen"/>
    <f:field ref="EIBPRECONFIG_1_1001_FieldEIBAttachments" text="Beilagen"/>
    <f:field ref="EIBPRECONFIG_1_1001_FieldCCASubfileSubject" text="Betreff des Geschäftsstücks"/>
    <f:field ref="EIBPRECONFIG_1_1001_FieldEIBRelatedFiles" text="Bezugszahlen"/>
    <f:field ref="EIBPRECONFIG_1_1001_FieldEIBRecipients" text="Empfänger"/>
    <f:field ref="EIBVFGH_15_1700_FieldGoesOutToList" text="Ergeht an Liste"/>
    <f:field ref="objcreatedat" text="Erzeugt am/um"/>
    <f:field ref="objcreatedby" text="Erzeugt von"/>
    <f:field ref="EIBPRECONFIG_1_1001_FieldCCAIncomingSubject" text="EST-Betreff"/>
    <f:field ref="EIBPRECONFIG_1_1001_FieldCCASubject" text="Gegenstand"/>
    <f:field ref="objmodifiedat" text="Letzte Änderung am/um"/>
    <f:field ref="objchangedby" text="Letzte Änderung von"/>
    <f:field ref="EIBVFGH_15_1700_FieldPartPlaintiffList" text="Liste der Antragsteller"/>
    <f:field ref="EIBPRECONFIG_1_1001_FieldEIBCompletedOrdinals" text="Miterledigte Akten"/>
    <f:field ref="EIBPRECONFIG_1_1001_FieldEIBNextFiles" text="Nachzahlen"/>
    <f:field ref="objname" text="Name"/>
    <f:field ref="CCAPRECONFIG_15_1001_Objektname" text="Objektname"/>
    <f:field ref="EIBPRECONFIG_1_1001_FieldCCAAddrPostalischeAdresse" text="PostalischeAdresse"/>
    <f:field ref="EIBPRECONFIG_1_1001_FieldEIBSignatures" text="Unterschriften"/>
    <f:field ref="EIBPRECONFIG_1_1001_FieldEIBPreviousFiles" text="Vorzahlen"/>
  </f:display>
  <f:display par="" text="Serialcontext &gt; Adressat/innen">
    <f:field ref="CCAPRECONFIG_15_1001_Abschriftsbemerkung" text="Abschriftsbemerkung"/>
    <f:field ref="EIBPRECONFIG_1_1001_AdresseBeschreibung" text="Adresse/Beschreibung"/>
    <f:field ref="CCAPRECONFIG_15_1001_Anrede" text="Anrede"/>
    <f:field ref="CCAPRECONFIG_15_1001_Anrede_Briefkopf" text="Anrede_Briefkopf"/>
    <f:field ref="EIBPRECONFIG_1_1001_Bezeichnung" text="Bezeichnung"/>
    <f:field ref="EIBPRECONFIG_1_1001_Bundesland" text="Bundesland"/>
    <f:field ref="CCAPRECONFIG_15_1001_Email" text="Email"/>
    <f:field ref="CUSTOMIZATIONRESSORTOEBFA_103_2800_Erster_Genehmiger" text="Erster Genehmiger"/>
    <f:field ref="CCAPRECONFIG_15_1001_Fax" text="Fax"/>
    <f:field ref="EIBPRECONFIG_1_1001_Geboren_am_2" text="Geboren am (2)"/>
    <f:field ref="EIBPRECONFIG_1_1001_Geburtsdatum" text="Geburtsdatum"/>
    <f:field ref="CCAPRECONFIG_15_1001_Geschlecht" text="Geschlecht"/>
    <f:field ref="CCAPRECONFIG_15_1001_Geschlecht_Anrede" text="Geschlecht_Anrede"/>
    <f:field ref="EIBPRECONFIG_1_1001_GruppeName_vollstaendig" text="Gruppe Name vollständig"/>
    <f:field ref="CCAPRECONFIG_15_1001_Hausnummer" text="Hausnummer"/>
    <f:field ref="EIBPRECONFIG_1_1001_Kategorie" text="Kategorie"/>
    <f:field ref="CCAPRECONFIG_15_1001_Land" text="Land"/>
    <f:field ref="CCAPRECONFIG_15_1001_Nachgestellter_Titel" text="Nachgestellter_Titel"/>
    <f:field ref="CCAPRECONFIG_15_1001_Nachname" text="Nachname"/>
    <f:field ref="EIBPRECONFIG_1_1001_Name_Ergaenzung" text="Name Ergänzung"/>
    <f:field ref="CCAPRECONFIG_15_1001_Organisationskurzname" text="Organisationskurzname"/>
    <f:field ref="CCAPRECONFIG_15_1001_Organisationsname" text="Organisationsname"/>
    <f:field ref="CCAPRECONFIG_15_1001_Ort" text="Ort"/>
    <f:field ref="CCAPRECONFIG_15_1001_Postleitzahl" text="Postleitzahl"/>
    <f:field ref="CCAPRECONFIG_15_1001_Strasse" text="Strasse"/>
    <f:field ref="EIBPRECONFIG_1_1001_Telefon" text="Telefon"/>
    <f:field ref="CCAPRECONFIG_15_1001_Titel" text="Titel"/>
    <f:field ref="CCAPRECONFIG_15_1001_Vorname" text="Vorname"/>
    <f:field ref="CCAPRECONFIG_15_1001_zH" text="zH"/>
    <f:field ref="CUSTOMIZATIONRESSORTOEBFA_103_2800_Zweiter_Genehmiger" text="Zweiter Genehmiger"/>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Bildschirmpräsentation (16:9)</PresentationFormat>
  <Paragraphs>148</Paragraphs>
  <Slides>24</Slides>
  <Notes>5</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Office Theme</vt:lpstr>
      <vt:lpstr>Data protection as an integral part of OOP implementations: The Austrian approach</vt:lpstr>
      <vt:lpstr>OOP – What‘s behind?</vt:lpstr>
      <vt:lpstr>OOP – some benefits</vt:lpstr>
      <vt:lpstr>OOP on the political agenda</vt:lpstr>
      <vt:lpstr>OOP and data protection?</vt:lpstr>
      <vt:lpstr>OOP: The Austrian Approach</vt:lpstr>
      <vt:lpstr>Organisational aspects (1/2)</vt:lpstr>
      <vt:lpstr>Organisational aspects (2/2)</vt:lpstr>
      <vt:lpstr>Legal Framework – Data Protection Law (1/2)</vt:lpstr>
      <vt:lpstr>Legal Framework – Data Protection Law (2/2)</vt:lpstr>
      <vt:lpstr>Legal Framework – E-Government Act § 17 (2)</vt:lpstr>
      <vt:lpstr>Technical concept – the „big picture“</vt:lpstr>
      <vt:lpstr>Interconnected base registers</vt:lpstr>
      <vt:lpstr>Identity Management 1/3 – the aim</vt:lpstr>
      <vt:lpstr>ssPIN: Generation</vt:lpstr>
      <vt:lpstr>Identity Management 2/3 – „provisioning“</vt:lpstr>
      <vt:lpstr>Identity Management 3/3 – „Access“</vt:lpstr>
      <vt:lpstr>Best Practices</vt:lpstr>
      <vt:lpstr>Best Practices - Providing proof of residence (1)</vt:lpstr>
      <vt:lpstr>Best Practices - Providing proof of residence (2) </vt:lpstr>
      <vt:lpstr>Best Practices - the Business Service Portal</vt:lpstr>
      <vt:lpstr>Best Practices - the Business Service Portal</vt:lpstr>
      <vt:lpstr>Best Practices – life-situation birth</vt:lpstr>
      <vt:lpstr>Thank you!</vt:lpstr>
    </vt:vector>
  </TitlesOfParts>
  <Company>CTIE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Losch</dc:creator>
  <cp:lastModifiedBy>KUSTOR, Peter</cp:lastModifiedBy>
  <cp:revision>51</cp:revision>
  <cp:lastPrinted>2015-11-27T16:41:05Z</cp:lastPrinted>
  <dcterms:created xsi:type="dcterms:W3CDTF">2015-11-17T15:38:05Z</dcterms:created>
  <dcterms:modified xsi:type="dcterms:W3CDTF">2015-11-27T16:41:21Z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IBPRECONFIG@1.1001:EIBInternalApprovedAt">
    <vt:lpwstr/>
  </property>
  <property fmtid="{D5CDD505-2E9C-101B-9397-08002B2CF9AE}" pid="3" name="FSC#EIBPRECONFIG@1.1001:EIBInternalApprovedBy">
    <vt:lpwstr/>
  </property>
  <property fmtid="{D5CDD505-2E9C-101B-9397-08002B2CF9AE}" pid="4" name="FSC#EIBPRECONFIG@1.1001:EIBInternalApprovedByPostTitle">
    <vt:lpwstr/>
  </property>
  <property fmtid="{D5CDD505-2E9C-101B-9397-08002B2CF9AE}" pid="5" name="FSC#EIBPRECONFIG@1.1001:EIBSettlementApprovedBy">
    <vt:lpwstr/>
  </property>
  <property fmtid="{D5CDD505-2E9C-101B-9397-08002B2CF9AE}" pid="6" name="FSC#EIBPRECONFIG@1.1001:EIBSettlementApprovedByPostTitle">
    <vt:lpwstr/>
  </property>
  <property fmtid="{D5CDD505-2E9C-101B-9397-08002B2CF9AE}" pid="7" name="FSC#EIBPRECONFIG@1.1001:EIBApprovedAt">
    <vt:lpwstr/>
  </property>
  <property fmtid="{D5CDD505-2E9C-101B-9397-08002B2CF9AE}" pid="8" name="FSC#EIBPRECONFIG@1.1001:EIBApprovedBy">
    <vt:lpwstr/>
  </property>
  <property fmtid="{D5CDD505-2E9C-101B-9397-08002B2CF9AE}" pid="9" name="FSC#EIBPRECONFIG@1.1001:EIBApprovedBySubst">
    <vt:lpwstr/>
  </property>
  <property fmtid="{D5CDD505-2E9C-101B-9397-08002B2CF9AE}" pid="10" name="FSC#EIBPRECONFIG@1.1001:EIBApprovedByTitle">
    <vt:lpwstr/>
  </property>
  <property fmtid="{D5CDD505-2E9C-101B-9397-08002B2CF9AE}" pid="11" name="FSC#EIBPRECONFIG@1.1001:EIBApprovedByPostTitle">
    <vt:lpwstr/>
  </property>
  <property fmtid="{D5CDD505-2E9C-101B-9397-08002B2CF9AE}" pid="12" name="FSC#EIBPRECONFIG@1.1001:EIBDepartment">
    <vt:lpwstr>BKA - I/IKT (IKT-Strategie des Bundes)</vt:lpwstr>
  </property>
  <property fmtid="{D5CDD505-2E9C-101B-9397-08002B2CF9AE}" pid="13" name="FSC#EIBPRECONFIG@1.1001:EIBDispatchedBy">
    <vt:lpwstr/>
  </property>
  <property fmtid="{D5CDD505-2E9C-101B-9397-08002B2CF9AE}" pid="14" name="FSC#EIBPRECONFIG@1.1001:EIBDispatchedByPostTitle">
    <vt:lpwstr/>
  </property>
  <property fmtid="{D5CDD505-2E9C-101B-9397-08002B2CF9AE}" pid="15" name="FSC#EIBPRECONFIG@1.1001:ExtRefInc">
    <vt:lpwstr/>
  </property>
  <property fmtid="{D5CDD505-2E9C-101B-9397-08002B2CF9AE}" pid="16" name="FSC#EIBPRECONFIG@1.1001:IncomingAddrdate">
    <vt:lpwstr/>
  </property>
  <property fmtid="{D5CDD505-2E9C-101B-9397-08002B2CF9AE}" pid="17" name="FSC#EIBPRECONFIG@1.1001:IncomingDelivery">
    <vt:lpwstr/>
  </property>
  <property fmtid="{D5CDD505-2E9C-101B-9397-08002B2CF9AE}" pid="18" name="FSC#EIBPRECONFIG@1.1001:OwnerEmail">
    <vt:lpwstr>peter.kustor@bka.gv.at</vt:lpwstr>
  </property>
  <property fmtid="{D5CDD505-2E9C-101B-9397-08002B2CF9AE}" pid="19" name="FSC#EIBPRECONFIG@1.1001:OUEmail">
    <vt:lpwstr>ikt@bka.gv.at</vt:lpwstr>
  </property>
  <property fmtid="{D5CDD505-2E9C-101B-9397-08002B2CF9AE}" pid="20" name="FSC#EIBPRECONFIG@1.1001:OwnerGender">
    <vt:lpwstr>Männlich</vt:lpwstr>
  </property>
  <property fmtid="{D5CDD505-2E9C-101B-9397-08002B2CF9AE}" pid="21" name="FSC#EIBPRECONFIG@1.1001:Priority">
    <vt:lpwstr>Nein</vt:lpwstr>
  </property>
  <property fmtid="{D5CDD505-2E9C-101B-9397-08002B2CF9AE}" pid="22" name="FSC#EIBPRECONFIG@1.1001:PreviousFiles">
    <vt:lpwstr/>
  </property>
  <property fmtid="{D5CDD505-2E9C-101B-9397-08002B2CF9AE}" pid="23" name="FSC#EIBPRECONFIG@1.1001:NextFiles">
    <vt:lpwstr/>
  </property>
  <property fmtid="{D5CDD505-2E9C-101B-9397-08002B2CF9AE}" pid="24" name="FSC#EIBPRECONFIG@1.1001:RelatedFiles">
    <vt:lpwstr/>
  </property>
  <property fmtid="{D5CDD505-2E9C-101B-9397-08002B2CF9AE}" pid="25" name="FSC#EIBPRECONFIG@1.1001:CompletedOrdinals">
    <vt:lpwstr/>
  </property>
  <property fmtid="{D5CDD505-2E9C-101B-9397-08002B2CF9AE}" pid="26" name="FSC#EIBPRECONFIG@1.1001:NrAttachments">
    <vt:lpwstr>0</vt:lpwstr>
  </property>
  <property fmtid="{D5CDD505-2E9C-101B-9397-08002B2CF9AE}" pid="27" name="FSC#EIBPRECONFIG@1.1001:Attachments">
    <vt:lpwstr/>
  </property>
  <property fmtid="{D5CDD505-2E9C-101B-9397-08002B2CF9AE}" pid="28" name="FSC#EIBPRECONFIG@1.1001:SubjectArea">
    <vt:lpwstr/>
  </property>
  <property fmtid="{D5CDD505-2E9C-101B-9397-08002B2CF9AE}" pid="29" name="FSC#EIBPRECONFIG@1.1001:Recipients">
    <vt:lpwstr/>
  </property>
  <property fmtid="{D5CDD505-2E9C-101B-9397-08002B2CF9AE}" pid="30" name="FSC#EIBPRECONFIG@1.1001:Classified">
    <vt:lpwstr/>
  </property>
  <property fmtid="{D5CDD505-2E9C-101B-9397-08002B2CF9AE}" pid="31" name="FSC#EIBPRECONFIG@1.1001:Deadline">
    <vt:lpwstr/>
  </property>
  <property fmtid="{D5CDD505-2E9C-101B-9397-08002B2CF9AE}" pid="32" name="FSC#EIBPRECONFIG@1.1001:SettlementSubj">
    <vt:lpwstr/>
  </property>
  <property fmtid="{D5CDD505-2E9C-101B-9397-08002B2CF9AE}" pid="33" name="FSC#EIBPRECONFIG@1.1001:OUAddr">
    <vt:lpwstr>Ballhausplatz 2, 1010 Wien</vt:lpwstr>
  </property>
  <property fmtid="{D5CDD505-2E9C-101B-9397-08002B2CF9AE}" pid="34" name="FSC#EIBPRECONFIG@1.1001:OUDescr">
    <vt:lpwstr/>
  </property>
  <property fmtid="{D5CDD505-2E9C-101B-9397-08002B2CF9AE}" pid="35" name="FSC#EIBPRECONFIG@1.1001:Signatures">
    <vt:lpwstr/>
  </property>
  <property fmtid="{D5CDD505-2E9C-101B-9397-08002B2CF9AE}" pid="36" name="FSC#EIBPRECONFIG@1.1001:currentuser">
    <vt:lpwstr>COO.3000.100.1.223</vt:lpwstr>
  </property>
  <property fmtid="{D5CDD505-2E9C-101B-9397-08002B2CF9AE}" pid="37" name="FSC#EIBPRECONFIG@1.1001:currentuserrolegroup">
    <vt:lpwstr>COO.3000.100.1.3076</vt:lpwstr>
  </property>
  <property fmtid="{D5CDD505-2E9C-101B-9397-08002B2CF9AE}" pid="38" name="FSC#EIBPRECONFIG@1.1001:currentuserroleposition">
    <vt:lpwstr>COO.1.1001.1.66925</vt:lpwstr>
  </property>
  <property fmtid="{D5CDD505-2E9C-101B-9397-08002B2CF9AE}" pid="39" name="FSC#EIBPRECONFIG@1.1001:currentuserroot">
    <vt:lpwstr>COO.3000.101.1.4998</vt:lpwstr>
  </property>
  <property fmtid="{D5CDD505-2E9C-101B-9397-08002B2CF9AE}" pid="40" name="FSC#EIBPRECONFIG@1.1001:toplevelobject">
    <vt:lpwstr/>
  </property>
  <property fmtid="{D5CDD505-2E9C-101B-9397-08002B2CF9AE}" pid="41" name="FSC#EIBPRECONFIG@1.1001:objchangedby">
    <vt:lpwstr>Mag. Peter KUSTOR</vt:lpwstr>
  </property>
  <property fmtid="{D5CDD505-2E9C-101B-9397-08002B2CF9AE}" pid="42" name="FSC#EIBPRECONFIG@1.1001:objchangedbyPostTitle">
    <vt:lpwstr/>
  </property>
  <property fmtid="{D5CDD505-2E9C-101B-9397-08002B2CF9AE}" pid="43" name="FSC#EIBPRECONFIG@1.1001:objchangedat">
    <vt:lpwstr>27.11.2015</vt:lpwstr>
  </property>
  <property fmtid="{D5CDD505-2E9C-101B-9397-08002B2CF9AE}" pid="44" name="FSC#EIBPRECONFIG@1.1001:objname">
    <vt:lpwstr>20151202 OOP - egov_conference_2015</vt:lpwstr>
  </property>
  <property fmtid="{D5CDD505-2E9C-101B-9397-08002B2CF9AE}" pid="45" name="FSC#EIBPRECONFIG@1.1001:EIBProcessResponsiblePhone">
    <vt:lpwstr/>
  </property>
  <property fmtid="{D5CDD505-2E9C-101B-9397-08002B2CF9AE}" pid="46" name="FSC#EIBPRECONFIG@1.1001:EIBProcessResponsibleMail">
    <vt:lpwstr/>
  </property>
  <property fmtid="{D5CDD505-2E9C-101B-9397-08002B2CF9AE}" pid="47" name="FSC#EIBPRECONFIG@1.1001:EIBProcessResponsibleFax">
    <vt:lpwstr/>
  </property>
  <property fmtid="{D5CDD505-2E9C-101B-9397-08002B2CF9AE}" pid="48" name="FSC#EIBPRECONFIG@1.1001:EIBProcessResponsiblePostTitle">
    <vt:lpwstr/>
  </property>
  <property fmtid="{D5CDD505-2E9C-101B-9397-08002B2CF9AE}" pid="49" name="FSC#EIBPRECONFIG@1.1001:EIBProcessResponsible">
    <vt:lpwstr/>
  </property>
  <property fmtid="{D5CDD505-2E9C-101B-9397-08002B2CF9AE}" pid="50" name="FSC#EIBPRECONFIG@1.1001:OwnerPostTitle">
    <vt:lpwstr/>
  </property>
  <property fmtid="{D5CDD505-2E9C-101B-9397-08002B2CF9AE}" pid="51" name="FSC#COOELAK@1.1001:Subject">
    <vt:lpwstr/>
  </property>
  <property fmtid="{D5CDD505-2E9C-101B-9397-08002B2CF9AE}" pid="52" name="FSC#COOELAK@1.1001:FileReference">
    <vt:lpwstr/>
  </property>
  <property fmtid="{D5CDD505-2E9C-101B-9397-08002B2CF9AE}" pid="53" name="FSC#COOELAK@1.1001:FileRefYear">
    <vt:lpwstr/>
  </property>
  <property fmtid="{D5CDD505-2E9C-101B-9397-08002B2CF9AE}" pid="54" name="FSC#COOELAK@1.1001:FileRefOrdinal">
    <vt:lpwstr/>
  </property>
  <property fmtid="{D5CDD505-2E9C-101B-9397-08002B2CF9AE}" pid="55" name="FSC#COOELAK@1.1001:FileRefOU">
    <vt:lpwstr/>
  </property>
  <property fmtid="{D5CDD505-2E9C-101B-9397-08002B2CF9AE}" pid="56" name="FSC#COOELAK@1.1001:Organization">
    <vt:lpwstr/>
  </property>
  <property fmtid="{D5CDD505-2E9C-101B-9397-08002B2CF9AE}" pid="57" name="FSC#COOELAK@1.1001:Owner">
    <vt:lpwstr>Mag. Peter KUSTOR</vt:lpwstr>
  </property>
  <property fmtid="{D5CDD505-2E9C-101B-9397-08002B2CF9AE}" pid="58" name="FSC#COOELAK@1.1001:OwnerExtension">
    <vt:lpwstr>202554</vt:lpwstr>
  </property>
  <property fmtid="{D5CDD505-2E9C-101B-9397-08002B2CF9AE}" pid="59" name="FSC#COOELAK@1.1001:OwnerFaxExtension">
    <vt:lpwstr/>
  </property>
  <property fmtid="{D5CDD505-2E9C-101B-9397-08002B2CF9AE}" pid="60" name="FSC#COOELAK@1.1001:DispatchedBy">
    <vt:lpwstr/>
  </property>
  <property fmtid="{D5CDD505-2E9C-101B-9397-08002B2CF9AE}" pid="61" name="FSC#COOELAK@1.1001:DispatchedAt">
    <vt:lpwstr/>
  </property>
  <property fmtid="{D5CDD505-2E9C-101B-9397-08002B2CF9AE}" pid="62" name="FSC#COOELAK@1.1001:ApprovedBy">
    <vt:lpwstr/>
  </property>
  <property fmtid="{D5CDD505-2E9C-101B-9397-08002B2CF9AE}" pid="63" name="FSC#COOELAK@1.1001:ApprovedAt">
    <vt:lpwstr/>
  </property>
  <property fmtid="{D5CDD505-2E9C-101B-9397-08002B2CF9AE}" pid="64" name="FSC#COOELAK@1.1001:Department">
    <vt:lpwstr>BKA - I/IKT (IKT-Strategie des Bundes)</vt:lpwstr>
  </property>
  <property fmtid="{D5CDD505-2E9C-101B-9397-08002B2CF9AE}" pid="65" name="FSC#COOELAK@1.1001:CreatedAt">
    <vt:lpwstr>25.11.2015</vt:lpwstr>
  </property>
  <property fmtid="{D5CDD505-2E9C-101B-9397-08002B2CF9AE}" pid="66" name="FSC#COOELAK@1.1001:OU">
    <vt:lpwstr>BKA - I/IKT (IKT-Strategie des Bundes)</vt:lpwstr>
  </property>
  <property fmtid="{D5CDD505-2E9C-101B-9397-08002B2CF9AE}" pid="67" name="FSC#COOELAK@1.1001:Priority">
    <vt:lpwstr> ()</vt:lpwstr>
  </property>
  <property fmtid="{D5CDD505-2E9C-101B-9397-08002B2CF9AE}" pid="68" name="FSC#COOELAK@1.1001:ObjBarCode">
    <vt:lpwstr>*COO.3000.101.24.7772545*</vt:lpwstr>
  </property>
  <property fmtid="{D5CDD505-2E9C-101B-9397-08002B2CF9AE}" pid="69" name="FSC#COOELAK@1.1001:RefBarCode">
    <vt:lpwstr/>
  </property>
  <property fmtid="{D5CDD505-2E9C-101B-9397-08002B2CF9AE}" pid="70" name="FSC#COOELAK@1.1001:FileRefBarCode">
    <vt:lpwstr>**</vt:lpwstr>
  </property>
  <property fmtid="{D5CDD505-2E9C-101B-9397-08002B2CF9AE}" pid="71" name="FSC#COOELAK@1.1001:ExternalRef">
    <vt:lpwstr/>
  </property>
  <property fmtid="{D5CDD505-2E9C-101B-9397-08002B2CF9AE}" pid="72" name="FSC#COOELAK@1.1001:IncomingNumber">
    <vt:lpwstr/>
  </property>
  <property fmtid="{D5CDD505-2E9C-101B-9397-08002B2CF9AE}" pid="73" name="FSC#COOELAK@1.1001:IncomingSubject">
    <vt:lpwstr/>
  </property>
  <property fmtid="{D5CDD505-2E9C-101B-9397-08002B2CF9AE}" pid="74" name="FSC#COOELAK@1.1001:ProcessResponsible">
    <vt:lpwstr/>
  </property>
  <property fmtid="{D5CDD505-2E9C-101B-9397-08002B2CF9AE}" pid="75" name="FSC#COOELAK@1.1001:ProcessResponsiblePhone">
    <vt:lpwstr/>
  </property>
  <property fmtid="{D5CDD505-2E9C-101B-9397-08002B2CF9AE}" pid="76" name="FSC#COOELAK@1.1001:ProcessResponsibleMail">
    <vt:lpwstr/>
  </property>
  <property fmtid="{D5CDD505-2E9C-101B-9397-08002B2CF9AE}" pid="77" name="FSC#COOELAK@1.1001:ProcessResponsibleFax">
    <vt:lpwstr/>
  </property>
  <property fmtid="{D5CDD505-2E9C-101B-9397-08002B2CF9AE}" pid="78" name="FSC#COOELAK@1.1001:ApproverFirstName">
    <vt:lpwstr/>
  </property>
  <property fmtid="{D5CDD505-2E9C-101B-9397-08002B2CF9AE}" pid="79" name="FSC#COOELAK@1.1001:ApproverSurName">
    <vt:lpwstr/>
  </property>
  <property fmtid="{D5CDD505-2E9C-101B-9397-08002B2CF9AE}" pid="80" name="FSC#COOELAK@1.1001:ApproverTitle">
    <vt:lpwstr/>
  </property>
  <property fmtid="{D5CDD505-2E9C-101B-9397-08002B2CF9AE}" pid="81" name="FSC#COOELAK@1.1001:ExternalDate">
    <vt:lpwstr/>
  </property>
  <property fmtid="{D5CDD505-2E9C-101B-9397-08002B2CF9AE}" pid="82" name="FSC#COOELAK@1.1001:SettlementApprovedAt">
    <vt:lpwstr/>
  </property>
  <property fmtid="{D5CDD505-2E9C-101B-9397-08002B2CF9AE}" pid="83" name="FSC#COOELAK@1.1001:BaseNumber">
    <vt:lpwstr/>
  </property>
  <property fmtid="{D5CDD505-2E9C-101B-9397-08002B2CF9AE}" pid="84" name="FSC#COOELAK@1.1001:CurrentUserRolePos">
    <vt:lpwstr>Genehmiger/in</vt:lpwstr>
  </property>
  <property fmtid="{D5CDD505-2E9C-101B-9397-08002B2CF9AE}" pid="85" name="FSC#COOELAK@1.1001:CurrentUserEmail">
    <vt:lpwstr>peter.kustor@bka.gv.at</vt:lpwstr>
  </property>
  <property fmtid="{D5CDD505-2E9C-101B-9397-08002B2CF9AE}" pid="86" name="FSC#ELAKGOV@1.1001:PersonalSubjGender">
    <vt:lpwstr/>
  </property>
  <property fmtid="{D5CDD505-2E9C-101B-9397-08002B2CF9AE}" pid="87" name="FSC#ELAKGOV@1.1001:PersonalSubjFirstName">
    <vt:lpwstr/>
  </property>
  <property fmtid="{D5CDD505-2E9C-101B-9397-08002B2CF9AE}" pid="88" name="FSC#ELAKGOV@1.1001:PersonalSubjSurName">
    <vt:lpwstr/>
  </property>
  <property fmtid="{D5CDD505-2E9C-101B-9397-08002B2CF9AE}" pid="89" name="FSC#ELAKGOV@1.1001:PersonalSubjSalutation">
    <vt:lpwstr/>
  </property>
  <property fmtid="{D5CDD505-2E9C-101B-9397-08002B2CF9AE}" pid="90" name="FSC#ELAKGOV@1.1001:PersonalSubjAddress">
    <vt:lpwstr/>
  </property>
  <property fmtid="{D5CDD505-2E9C-101B-9397-08002B2CF9AE}" pid="91" name="FSC#ATSTATECFG@1.1001:Office">
    <vt:lpwstr/>
  </property>
  <property fmtid="{D5CDD505-2E9C-101B-9397-08002B2CF9AE}" pid="92" name="FSC#ATSTATECFG@1.1001:Agent">
    <vt:lpwstr/>
  </property>
  <property fmtid="{D5CDD505-2E9C-101B-9397-08002B2CF9AE}" pid="93" name="FSC#ATSTATECFG@1.1001:AgentPhone">
    <vt:lpwstr/>
  </property>
  <property fmtid="{D5CDD505-2E9C-101B-9397-08002B2CF9AE}" pid="94" name="FSC#ATSTATECFG@1.1001:DepartmentFax">
    <vt:lpwstr/>
  </property>
  <property fmtid="{D5CDD505-2E9C-101B-9397-08002B2CF9AE}" pid="95" name="FSC#ATSTATECFG@1.1001:DepartmentEmail">
    <vt:lpwstr/>
  </property>
  <property fmtid="{D5CDD505-2E9C-101B-9397-08002B2CF9AE}" pid="96" name="FSC#ATSTATECFG@1.1001:SubfileDate">
    <vt:lpwstr/>
  </property>
  <property fmtid="{D5CDD505-2E9C-101B-9397-08002B2CF9AE}" pid="97" name="FSC#ATSTATECFG@1.1001:SubfileSubject">
    <vt:lpwstr/>
  </property>
  <property fmtid="{D5CDD505-2E9C-101B-9397-08002B2CF9AE}" pid="98" name="FSC#ATSTATECFG@1.1001:DepartmentZipCode">
    <vt:lpwstr/>
  </property>
  <property fmtid="{D5CDD505-2E9C-101B-9397-08002B2CF9AE}" pid="99" name="FSC#ATSTATECFG@1.1001:DepartmentCountry">
    <vt:lpwstr/>
  </property>
  <property fmtid="{D5CDD505-2E9C-101B-9397-08002B2CF9AE}" pid="100" name="FSC#ATSTATECFG@1.1001:DepartmentCity">
    <vt:lpwstr/>
  </property>
  <property fmtid="{D5CDD505-2E9C-101B-9397-08002B2CF9AE}" pid="101" name="FSC#ATSTATECFG@1.1001:DepartmentStreet">
    <vt:lpwstr/>
  </property>
  <property fmtid="{D5CDD505-2E9C-101B-9397-08002B2CF9AE}" pid="102" name="FSC#ATSTATECFG@1.1001:DepartmentDVR">
    <vt:lpwstr/>
  </property>
  <property fmtid="{D5CDD505-2E9C-101B-9397-08002B2CF9AE}" pid="103" name="FSC#ATSTATECFG@1.1001:DepartmentUID">
    <vt:lpwstr/>
  </property>
  <property fmtid="{D5CDD505-2E9C-101B-9397-08002B2CF9AE}" pid="104" name="FSC#ATSTATECFG@1.1001:SubfileReference">
    <vt:lpwstr/>
  </property>
  <property fmtid="{D5CDD505-2E9C-101B-9397-08002B2CF9AE}" pid="105" name="FSC#ATSTATECFG@1.1001:Clause">
    <vt:lpwstr/>
  </property>
  <property fmtid="{D5CDD505-2E9C-101B-9397-08002B2CF9AE}" pid="106" name="FSC#ATSTATECFG@1.1001:ApprovedSignature">
    <vt:lpwstr/>
  </property>
  <property fmtid="{D5CDD505-2E9C-101B-9397-08002B2CF9AE}" pid="107" name="FSC#ATSTATECFG@1.1001:BankAccount">
    <vt:lpwstr/>
  </property>
  <property fmtid="{D5CDD505-2E9C-101B-9397-08002B2CF9AE}" pid="108" name="FSC#ATSTATECFG@1.1001:BankAccountOwner">
    <vt:lpwstr/>
  </property>
  <property fmtid="{D5CDD505-2E9C-101B-9397-08002B2CF9AE}" pid="109" name="FSC#ATSTATECFG@1.1001:BankInstitute">
    <vt:lpwstr/>
  </property>
  <property fmtid="{D5CDD505-2E9C-101B-9397-08002B2CF9AE}" pid="110" name="FSC#ATSTATECFG@1.1001:BankAccountID">
    <vt:lpwstr/>
  </property>
  <property fmtid="{D5CDD505-2E9C-101B-9397-08002B2CF9AE}" pid="111" name="FSC#ATSTATECFG@1.1001:BankAccountIBAN">
    <vt:lpwstr/>
  </property>
  <property fmtid="{D5CDD505-2E9C-101B-9397-08002B2CF9AE}" pid="112" name="FSC#ATSTATECFG@1.1001:BankAccountBIC">
    <vt:lpwstr/>
  </property>
  <property fmtid="{D5CDD505-2E9C-101B-9397-08002B2CF9AE}" pid="113" name="FSC#ATSTATECFG@1.1001:BankName">
    <vt:lpwstr/>
  </property>
  <property fmtid="{D5CDD505-2E9C-101B-9397-08002B2CF9AE}" pid="114" name="FSC#CCAPRECONFIG@15.1001:AddrAnrede">
    <vt:lpwstr/>
  </property>
  <property fmtid="{D5CDD505-2E9C-101B-9397-08002B2CF9AE}" pid="115" name="FSC#CCAPRECONFIG@15.1001:AddrTitel">
    <vt:lpwstr/>
  </property>
  <property fmtid="{D5CDD505-2E9C-101B-9397-08002B2CF9AE}" pid="116" name="FSC#CCAPRECONFIG@15.1001:AddrNachgestellter_Titel">
    <vt:lpwstr/>
  </property>
  <property fmtid="{D5CDD505-2E9C-101B-9397-08002B2CF9AE}" pid="117" name="FSC#CCAPRECONFIG@15.1001:AddrVorname">
    <vt:lpwstr/>
  </property>
  <property fmtid="{D5CDD505-2E9C-101B-9397-08002B2CF9AE}" pid="118" name="FSC#CCAPRECONFIG@15.1001:AddrNachname">
    <vt:lpwstr/>
  </property>
  <property fmtid="{D5CDD505-2E9C-101B-9397-08002B2CF9AE}" pid="119" name="FSC#CCAPRECONFIG@15.1001:AddrzH">
    <vt:lpwstr/>
  </property>
  <property fmtid="{D5CDD505-2E9C-101B-9397-08002B2CF9AE}" pid="120" name="FSC#CCAPRECONFIG@15.1001:AddrGeschlecht">
    <vt:lpwstr/>
  </property>
  <property fmtid="{D5CDD505-2E9C-101B-9397-08002B2CF9AE}" pid="121" name="FSC#CCAPRECONFIG@15.1001:AddrStrasse">
    <vt:lpwstr/>
  </property>
  <property fmtid="{D5CDD505-2E9C-101B-9397-08002B2CF9AE}" pid="122" name="FSC#CCAPRECONFIG@15.1001:AddrHausnummer">
    <vt:lpwstr/>
  </property>
  <property fmtid="{D5CDD505-2E9C-101B-9397-08002B2CF9AE}" pid="123" name="FSC#CCAPRECONFIG@15.1001:AddrStiege">
    <vt:lpwstr/>
  </property>
  <property fmtid="{D5CDD505-2E9C-101B-9397-08002B2CF9AE}" pid="124" name="FSC#CCAPRECONFIG@15.1001:AddrTuer">
    <vt:lpwstr/>
  </property>
  <property fmtid="{D5CDD505-2E9C-101B-9397-08002B2CF9AE}" pid="125" name="FSC#CCAPRECONFIG@15.1001:AddrPostfach">
    <vt:lpwstr/>
  </property>
  <property fmtid="{D5CDD505-2E9C-101B-9397-08002B2CF9AE}" pid="126" name="FSC#CCAPRECONFIG@15.1001:AddrPostleitzahl">
    <vt:lpwstr/>
  </property>
  <property fmtid="{D5CDD505-2E9C-101B-9397-08002B2CF9AE}" pid="127" name="FSC#CCAPRECONFIG@15.1001:AddrOrt">
    <vt:lpwstr/>
  </property>
  <property fmtid="{D5CDD505-2E9C-101B-9397-08002B2CF9AE}" pid="128" name="FSC#CCAPRECONFIG@15.1001:AddrLand">
    <vt:lpwstr/>
  </property>
  <property fmtid="{D5CDD505-2E9C-101B-9397-08002B2CF9AE}" pid="129" name="FSC#CCAPRECONFIG@15.1001:AddrEmail">
    <vt:lpwstr/>
  </property>
  <property fmtid="{D5CDD505-2E9C-101B-9397-08002B2CF9AE}" pid="130" name="FSC#CCAPRECONFIG@15.1001:AddrAdresse">
    <vt:lpwstr/>
  </property>
  <property fmtid="{D5CDD505-2E9C-101B-9397-08002B2CF9AE}" pid="131" name="FSC#CCAPRECONFIG@15.1001:AddrFax">
    <vt:lpwstr/>
  </property>
  <property fmtid="{D5CDD505-2E9C-101B-9397-08002B2CF9AE}" pid="132" name="FSC#CCAPRECONFIG@15.1001:AddrOrganisationsname">
    <vt:lpwstr/>
  </property>
  <property fmtid="{D5CDD505-2E9C-101B-9397-08002B2CF9AE}" pid="133" name="FSC#CCAPRECONFIG@15.1001:AddrOrganisationskurzname">
    <vt:lpwstr/>
  </property>
  <property fmtid="{D5CDD505-2E9C-101B-9397-08002B2CF9AE}" pid="134" name="FSC#CCAPRECONFIG@15.1001:AddrAbschriftsbemerkung">
    <vt:lpwstr/>
  </property>
  <property fmtid="{D5CDD505-2E9C-101B-9397-08002B2CF9AE}" pid="135" name="FSC#CCAPRECONFIG@15.1001:AddrName_Zeile_2">
    <vt:lpwstr/>
  </property>
  <property fmtid="{D5CDD505-2E9C-101B-9397-08002B2CF9AE}" pid="136" name="FSC#CCAPRECONFIG@15.1001:AddrName_Zeile_3">
    <vt:lpwstr/>
  </property>
  <property fmtid="{D5CDD505-2E9C-101B-9397-08002B2CF9AE}" pid="137" name="FSC#CCAPRECONFIG@15.1001:AddrPostalischeAdresse">
    <vt:lpwstr/>
  </property>
  <property fmtid="{D5CDD505-2E9C-101B-9397-08002B2CF9AE}" pid="138" name="FSC#ATPRECONFIG@1.1001:ChargePreview">
    <vt:lpwstr/>
  </property>
  <property fmtid="{D5CDD505-2E9C-101B-9397-08002B2CF9AE}" pid="139" name="FSC#ATSTATECFG@1.1001:ExternalFile">
    <vt:lpwstr/>
  </property>
  <property fmtid="{D5CDD505-2E9C-101B-9397-08002B2CF9AE}" pid="140" name="FSC#COOSYSTEM@1.1:Container">
    <vt:lpwstr>COO.3000.101.24.7772545</vt:lpwstr>
  </property>
  <property fmtid="{D5CDD505-2E9C-101B-9397-08002B2CF9AE}" pid="141" name="FSC#FSCFOLIO@1.1001:docpropproject">
    <vt:lpwstr/>
  </property>
</Properties>
</file>