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9" r:id="rId3"/>
    <p:sldId id="275" r:id="rId4"/>
    <p:sldId id="274" r:id="rId5"/>
    <p:sldId id="257" r:id="rId6"/>
    <p:sldId id="260" r:id="rId7"/>
    <p:sldId id="261" r:id="rId8"/>
    <p:sldId id="264" r:id="rId9"/>
    <p:sldId id="265" r:id="rId10"/>
    <p:sldId id="277" r:id="rId11"/>
    <p:sldId id="266" r:id="rId12"/>
    <p:sldId id="262" r:id="rId13"/>
    <p:sldId id="273" r:id="rId14"/>
    <p:sldId id="271" r:id="rId15"/>
    <p:sldId id="263" r:id="rId16"/>
    <p:sldId id="267" r:id="rId17"/>
    <p:sldId id="268" r:id="rId18"/>
    <p:sldId id="278" r:id="rId19"/>
    <p:sldId id="269" r:id="rId20"/>
    <p:sldId id="270" r:id="rId21"/>
    <p:sldId id="276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953" autoAdjust="0"/>
  </p:normalViewPr>
  <p:slideViewPr>
    <p:cSldViewPr>
      <p:cViewPr>
        <p:scale>
          <a:sx n="112" d="100"/>
          <a:sy n="112" d="100"/>
        </p:scale>
        <p:origin x="-1288" y="-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2" d="100"/>
        <a:sy n="10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25581-770B-554D-A2F3-1D69F94F4DAA}" type="datetimeFigureOut">
              <a:rPr lang="en-US" smtClean="0"/>
              <a:t>27/11/2015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42F15-582B-1345-AFBD-AAC88F635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3052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C31E6-CC2A-A74D-82B9-898B2DE61428}" type="datetimeFigureOut">
              <a:rPr lang="en-US" smtClean="0"/>
              <a:t>27/11/2015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34916-8E26-C349-8AC9-D6B081D51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815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CD64-25A6-734C-A7B6-B5E1FCC9F174}" type="datetime1">
              <a:rPr lang="en-GB" smtClean="0"/>
              <a:t>27/11/2015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48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841A4-339D-3041-B9BE-849E85A5B33D}" type="datetime1">
              <a:rPr lang="en-GB" smtClean="0"/>
              <a:t>27/11/2015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7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584115"/>
            <a:ext cx="7772400" cy="1021556"/>
          </a:xfrm>
        </p:spPr>
        <p:txBody>
          <a:bodyPr anchor="t">
            <a:normAutofit/>
          </a:bodyPr>
          <a:lstStyle>
            <a:lvl1pPr algn="ctr">
              <a:defRPr sz="36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76" y="1275606"/>
            <a:ext cx="7772400" cy="11251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646CA-3C7A-604E-B2B8-BA033CD9B53E}" type="datetime1">
              <a:rPr lang="en-GB" smtClean="0"/>
              <a:t>27/11/2015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08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99300-80B0-334E-82B4-10CEF4D248B8}" type="datetime1">
              <a:rPr lang="en-GB" smtClean="0"/>
              <a:t>27/11/2015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29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74B89-4EF5-C54E-9D2E-974CF4C72014}" type="datetime1">
              <a:rPr lang="en-GB" smtClean="0"/>
              <a:t>27/11/2015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99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A3CF-BD20-9845-A712-AA2F217D9BDC}" type="datetime1">
              <a:rPr lang="en-GB" smtClean="0"/>
              <a:t>27/11/2015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09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C78D-9668-4541-8A68-AF0C906D0F20}" type="datetime1">
              <a:rPr lang="en-GB" smtClean="0"/>
              <a:t>27/11/2015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6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4392488" cy="50405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87574"/>
            <a:ext cx="5111750" cy="3607049"/>
          </a:xfrm>
        </p:spPr>
        <p:txBody>
          <a:bodyPr/>
          <a:lstStyle>
            <a:lvl1pPr>
              <a:defRPr sz="2800" baseline="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987574"/>
            <a:ext cx="3008313" cy="36070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750D6-AEB5-EE44-B2A5-C7E49BDCE4F5}" type="datetime1">
              <a:rPr lang="en-GB" smtClean="0"/>
              <a:t>27/11/2015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98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67894"/>
            <a:ext cx="5486400" cy="30162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9581"/>
            <a:ext cx="5588024" cy="27363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5696" y="4227934"/>
            <a:ext cx="6035040" cy="32920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A311-699C-7F4C-B285-780BCB172B1E}" type="datetime1">
              <a:rPr lang="en-GB" smtClean="0"/>
              <a:t>27/11/2015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57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lipse 5"/>
          <p:cNvSpPr/>
          <p:nvPr userDrawn="1"/>
        </p:nvSpPr>
        <p:spPr>
          <a:xfrm>
            <a:off x="8388424" y="478959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5566"/>
            <a:ext cx="8229600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26E8EA6-3CCB-824A-954F-9A84C5C15F16}" type="datetime1">
              <a:rPr lang="en-GB" smtClean="0"/>
              <a:t>27/11/2015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8224" y="480399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F8467-D28E-4C7E-A865-C5302B1A908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Image 2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163478"/>
            <a:ext cx="1152129" cy="640001"/>
          </a:xfrm>
          <a:prstGeom prst="rect">
            <a:avLst/>
          </a:prstGeom>
        </p:spPr>
      </p:pic>
      <p:cxnSp>
        <p:nvCxnSpPr>
          <p:cNvPr id="9" name="Connecteur droit 11"/>
          <p:cNvCxnSpPr/>
          <p:nvPr userDrawn="1"/>
        </p:nvCxnSpPr>
        <p:spPr>
          <a:xfrm>
            <a:off x="504967" y="771550"/>
            <a:ext cx="69473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505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marL="0" algn="l" defTabSz="914400" rtl="0" eaLnBrk="1" latinLnBrk="0" hangingPunct="1">
        <a:spcBef>
          <a:spcPct val="0"/>
        </a:spcBef>
        <a:buNone/>
        <a:defRPr lang="en-US" sz="3600" kern="1200" baseline="0" dirty="0">
          <a:solidFill>
            <a:srgbClr val="1587D4"/>
          </a:solidFill>
          <a:latin typeface="+mj-lt"/>
          <a:ea typeface="+mn-ea"/>
          <a:cs typeface="+mn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US" sz="2800" kern="1200" baseline="0" dirty="0" smtClean="0">
          <a:solidFill>
            <a:srgbClr val="1369A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uropeandigitalforum.eu" TargetMode="External"/><Relationship Id="rId3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067694"/>
            <a:ext cx="7772400" cy="632644"/>
          </a:xfrm>
        </p:spPr>
        <p:txBody>
          <a:bodyPr>
            <a:noAutofit/>
          </a:bodyPr>
          <a:lstStyle/>
          <a:p>
            <a:r>
              <a:rPr lang="en-US" sz="3000" dirty="0" smtClean="0"/>
              <a:t>How digital technology will change </a:t>
            </a:r>
            <a:br>
              <a:rPr lang="en-US" sz="3000" dirty="0" smtClean="0"/>
            </a:br>
            <a:r>
              <a:rPr lang="en-US" sz="3000" dirty="0" smtClean="0"/>
              <a:t>the way we live, work and govern</a:t>
            </a: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19822"/>
            <a:ext cx="6400800" cy="1009278"/>
          </a:xfrm>
        </p:spPr>
        <p:txBody>
          <a:bodyPr/>
          <a:lstStyle/>
          <a:p>
            <a:r>
              <a:rPr lang="en-US" b="1" dirty="0" err="1" smtClean="0"/>
              <a:t>Dr</a:t>
            </a:r>
            <a:r>
              <a:rPr lang="en-US" b="1" dirty="0" smtClean="0"/>
              <a:t> Sergey Filippov</a:t>
            </a:r>
            <a:br>
              <a:rPr lang="en-US" b="1" dirty="0" smtClean="0"/>
            </a:br>
            <a:r>
              <a:rPr lang="en-US" dirty="0" smtClean="0"/>
              <a:t>Associate Director, the Lisbon Council 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3568" y="987574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baseline="0" dirty="0">
                <a:solidFill>
                  <a:srgbClr val="1587D4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4600" dirty="0" smtClean="0"/>
              <a:t>Government of the Future</a:t>
            </a:r>
            <a:endParaRPr lang="en-US" sz="4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1" y="1"/>
            <a:ext cx="1656184" cy="121142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79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Digital by default</a:t>
            </a:r>
          </a:p>
          <a:p>
            <a:r>
              <a:rPr lang="en-US" dirty="0" smtClean="0"/>
              <a:t>User friendliness and inclusiveness</a:t>
            </a:r>
          </a:p>
          <a:p>
            <a:r>
              <a:rPr lang="en-US" dirty="0" smtClean="0"/>
              <a:t>Once-only</a:t>
            </a:r>
          </a:p>
          <a:p>
            <a:r>
              <a:rPr lang="en-US" dirty="0" smtClean="0"/>
              <a:t>No legacy</a:t>
            </a:r>
          </a:p>
          <a:p>
            <a:r>
              <a:rPr lang="en-US" dirty="0" smtClean="0"/>
              <a:t>24/7</a:t>
            </a:r>
          </a:p>
          <a:p>
            <a:r>
              <a:rPr lang="en-US" dirty="0" smtClean="0"/>
              <a:t>Single point of entry</a:t>
            </a:r>
          </a:p>
          <a:p>
            <a:r>
              <a:rPr lang="en-US" dirty="0" smtClean="0"/>
              <a:t>Omni-channel services</a:t>
            </a:r>
          </a:p>
          <a:p>
            <a:r>
              <a:rPr lang="en-US" dirty="0" smtClean="0"/>
              <a:t>Open standards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36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Collaborative public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Citizens demand more digital</a:t>
            </a:r>
          </a:p>
          <a:p>
            <a:pPr lvl="1"/>
            <a:r>
              <a:rPr lang="en-US" dirty="0" smtClean="0"/>
              <a:t>Citizens embrace </a:t>
            </a:r>
            <a:r>
              <a:rPr lang="en-US" dirty="0"/>
              <a:t>a digital </a:t>
            </a:r>
            <a:r>
              <a:rPr lang="en-US" dirty="0" smtClean="0"/>
              <a:t>future. Consumers’ expectations became “liquid,” comparing with “best-in-class.” People demand more from public services</a:t>
            </a:r>
          </a:p>
          <a:p>
            <a:r>
              <a:rPr lang="en-US" dirty="0" smtClean="0"/>
              <a:t>Collaboration and co-creation</a:t>
            </a:r>
          </a:p>
          <a:p>
            <a:pPr lvl="1"/>
            <a:r>
              <a:rPr lang="en-US" dirty="0" smtClean="0"/>
              <a:t>Citizen engagement: Citizens wish to be </a:t>
            </a:r>
            <a:r>
              <a:rPr lang="en-US" dirty="0"/>
              <a:t>co-creators and shapers of </a:t>
            </a:r>
            <a:r>
              <a:rPr lang="en-US" dirty="0" smtClean="0"/>
              <a:t>tailor-made public services, not passive consumers of generic ones</a:t>
            </a:r>
          </a:p>
          <a:p>
            <a:pPr lvl="1"/>
            <a:r>
              <a:rPr lang="en-US" dirty="0" smtClean="0"/>
              <a:t>Government as a platform: Government shifts away from being a producer, to becoming a broker and a facilitator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53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0" y="915566"/>
            <a:ext cx="4114800" cy="374441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Openness and availability of data </a:t>
            </a:r>
            <a:r>
              <a:rPr lang="en-US" dirty="0" err="1" smtClean="0"/>
              <a:t>vs</a:t>
            </a:r>
            <a:r>
              <a:rPr lang="en-US" dirty="0" smtClean="0"/>
              <a:t> Digital potential of public services</a:t>
            </a:r>
          </a:p>
          <a:p>
            <a:pPr lvl="1"/>
            <a:r>
              <a:rPr lang="en-US" dirty="0" smtClean="0"/>
              <a:t>Huge potential for involvement of tech entrepreneurs and digital startups in co-design and delivery of public services</a:t>
            </a:r>
          </a:p>
          <a:p>
            <a:pPr lvl="1"/>
            <a:r>
              <a:rPr lang="en-US" dirty="0" smtClean="0"/>
              <a:t>Especially, digitally-driven services using open data</a:t>
            </a:r>
          </a:p>
          <a:p>
            <a:pPr lvl="1"/>
            <a:r>
              <a:rPr lang="en-US" dirty="0" smtClean="0"/>
              <a:t>Procurement of innovative digital services</a:t>
            </a:r>
          </a:p>
        </p:txBody>
      </p:sp>
      <p:pic>
        <p:nvPicPr>
          <p:cNvPr id="6" name="Picture 5" descr="Screen Shot 2015-11-22 at 17.44.49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71" t="13411" r="5700"/>
          <a:stretch/>
        </p:blipFill>
        <p:spPr>
          <a:xfrm>
            <a:off x="-25235" y="0"/>
            <a:ext cx="4490386" cy="500484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41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5" grpId="1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for action!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5566"/>
            <a:ext cx="5698976" cy="3744416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Strategic, regulatory, technical</a:t>
            </a:r>
          </a:p>
          <a:p>
            <a:r>
              <a:rPr lang="en-US" dirty="0" smtClean="0"/>
              <a:t>European, national, local level</a:t>
            </a:r>
          </a:p>
          <a:p>
            <a:r>
              <a:rPr lang="en-US" dirty="0" smtClean="0"/>
              <a:t>Civil society, (small) businesses</a:t>
            </a:r>
          </a:p>
          <a:p>
            <a:r>
              <a:rPr lang="en-US" dirty="0" smtClean="0"/>
              <a:t>Ambitious vision in eGovernment Action Plan 2016-2020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5899" y="1569451"/>
            <a:ext cx="3342605" cy="222643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740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378" y="0"/>
            <a:ext cx="9175948" cy="458797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1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Build </a:t>
            </a:r>
            <a:r>
              <a:rPr lang="en-US" dirty="0" smtClean="0"/>
              <a:t>trust, </a:t>
            </a:r>
            <a:r>
              <a:rPr lang="en-US" dirty="0"/>
              <a:t>public </a:t>
            </a:r>
            <a:r>
              <a:rPr lang="en-US" dirty="0" smtClean="0"/>
              <a:t>participation and collaboration</a:t>
            </a:r>
          </a:p>
          <a:p>
            <a:pPr lvl="1"/>
            <a:r>
              <a:rPr lang="en-US" dirty="0" smtClean="0"/>
              <a:t>Change the mindset, embrace digital future, showcase best practice</a:t>
            </a:r>
          </a:p>
          <a:p>
            <a:r>
              <a:rPr lang="en-US" dirty="0" smtClean="0"/>
              <a:t>Reengineer </a:t>
            </a:r>
            <a:r>
              <a:rPr lang="en-US" dirty="0"/>
              <a:t>internal administrative </a:t>
            </a:r>
            <a:r>
              <a:rPr lang="en-US" dirty="0" smtClean="0"/>
              <a:t>processes</a:t>
            </a:r>
          </a:p>
          <a:p>
            <a:pPr lvl="1"/>
            <a:r>
              <a:rPr lang="en-US" dirty="0" smtClean="0"/>
              <a:t>It is a complete overhaul of public services, not a digital front-end to existing ones</a:t>
            </a:r>
          </a:p>
          <a:p>
            <a:r>
              <a:rPr lang="en-US" dirty="0" smtClean="0"/>
              <a:t>Prepare </a:t>
            </a:r>
            <a:r>
              <a:rPr lang="en-US" dirty="0"/>
              <a:t>the digitally-savvy public service </a:t>
            </a:r>
            <a:r>
              <a:rPr lang="en-US" dirty="0" smtClean="0"/>
              <a:t>workforce</a:t>
            </a:r>
          </a:p>
          <a:p>
            <a:pPr lvl="1"/>
            <a:r>
              <a:rPr lang="en-US" dirty="0" smtClean="0"/>
              <a:t>Digital skills and entrepreneurship among public servants, who are moving from performing routine tasks to face-to-face advice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71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Regulatory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Reliable </a:t>
            </a:r>
            <a:r>
              <a:rPr lang="en-US" dirty="0"/>
              <a:t>electronic identification (</a:t>
            </a:r>
            <a:r>
              <a:rPr lang="en-US" dirty="0" err="1"/>
              <a:t>eID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Interoperability across services and EU member states</a:t>
            </a:r>
            <a:endParaRPr lang="en-US" dirty="0"/>
          </a:p>
          <a:p>
            <a:r>
              <a:rPr lang="en-US" dirty="0" smtClean="0"/>
              <a:t>Pan</a:t>
            </a:r>
            <a:r>
              <a:rPr lang="en-US" dirty="0"/>
              <a:t>-European cloud computing </a:t>
            </a:r>
            <a:r>
              <a:rPr lang="en-US" dirty="0" smtClean="0"/>
              <a:t>solutions</a:t>
            </a:r>
          </a:p>
          <a:p>
            <a:pPr lvl="1"/>
            <a:r>
              <a:rPr lang="en-US" dirty="0" smtClean="0"/>
              <a:t>Interoperable cloud computing at EU scale</a:t>
            </a:r>
          </a:p>
          <a:p>
            <a:r>
              <a:rPr lang="en-US" dirty="0" smtClean="0"/>
              <a:t>Enabling regulatory regime for data analytics</a:t>
            </a:r>
          </a:p>
          <a:p>
            <a:pPr lvl="1"/>
            <a:r>
              <a:rPr lang="en-US" dirty="0" smtClean="0"/>
              <a:t>Sufficient flexibility in data protection to unleash data analytics</a:t>
            </a:r>
          </a:p>
          <a:p>
            <a:r>
              <a:rPr lang="en-US" dirty="0" smtClean="0"/>
              <a:t>Cybersecurity</a:t>
            </a:r>
          </a:p>
          <a:p>
            <a:pPr lvl="1"/>
            <a:r>
              <a:rPr lang="en-US" dirty="0" smtClean="0"/>
              <a:t>Overall resilience to cyber attacks is essential; flexible and adaptable regulation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50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Common </a:t>
            </a:r>
            <a:r>
              <a:rPr lang="en-US" dirty="0"/>
              <a:t>standards for a </a:t>
            </a:r>
            <a:r>
              <a:rPr lang="en-US" dirty="0" smtClean="0"/>
              <a:t>GovOS platform</a:t>
            </a:r>
          </a:p>
          <a:p>
            <a:pPr lvl="1"/>
            <a:r>
              <a:rPr lang="en-US" dirty="0" smtClean="0"/>
              <a:t>Standard building blocks can be reassembled locally</a:t>
            </a:r>
          </a:p>
          <a:p>
            <a:pPr lvl="1"/>
            <a:r>
              <a:rPr lang="en-US" dirty="0" smtClean="0"/>
              <a:t>Open-source basic architecture – </a:t>
            </a:r>
            <a:r>
              <a:rPr lang="en-US" dirty="0" err="1" smtClean="0"/>
              <a:t>customised</a:t>
            </a:r>
            <a:r>
              <a:rPr lang="en-US" dirty="0" smtClean="0"/>
              <a:t> for specific needs</a:t>
            </a:r>
          </a:p>
          <a:p>
            <a:r>
              <a:rPr lang="en-US" dirty="0" smtClean="0"/>
              <a:t>Potential of peer-to-peer technologies</a:t>
            </a:r>
          </a:p>
          <a:p>
            <a:pPr lvl="1"/>
            <a:r>
              <a:rPr lang="en-US" dirty="0" smtClean="0"/>
              <a:t>Blockchain technology underpinning virtual currencies</a:t>
            </a:r>
          </a:p>
          <a:p>
            <a:pPr lvl="1"/>
            <a:r>
              <a:rPr lang="en-US" dirty="0" err="1"/>
              <a:t>Decentralised</a:t>
            </a:r>
            <a:r>
              <a:rPr lang="en-US" dirty="0"/>
              <a:t> technologies </a:t>
            </a:r>
            <a:r>
              <a:rPr lang="en-US" dirty="0" smtClean="0"/>
              <a:t>complementing </a:t>
            </a:r>
            <a:r>
              <a:rPr lang="en-US" dirty="0" err="1"/>
              <a:t>centralisation</a:t>
            </a:r>
            <a:endParaRPr lang="en-US" dirty="0"/>
          </a:p>
          <a:p>
            <a:pPr lvl="1"/>
            <a:r>
              <a:rPr lang="en-US" dirty="0" smtClean="0"/>
              <a:t>Government as pioneer in use of new technologies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66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95485"/>
            <a:ext cx="7272809" cy="418913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619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Tuesday, 01 January 2030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e-Residency platforms</a:t>
            </a:r>
          </a:p>
          <a:p>
            <a:r>
              <a:rPr lang="en-GB" dirty="0" smtClean="0"/>
              <a:t>Personalised way of doing business and new occupations</a:t>
            </a:r>
          </a:p>
          <a:p>
            <a:r>
              <a:rPr lang="en-GB" dirty="0" smtClean="0"/>
              <a:t>Sharing economy</a:t>
            </a:r>
          </a:p>
          <a:p>
            <a:r>
              <a:rPr lang="en-GB" dirty="0" smtClean="0"/>
              <a:t>Information-driven world: on screens </a:t>
            </a:r>
            <a:r>
              <a:rPr lang="en-GB" dirty="0"/>
              <a:t>of wearables and portables</a:t>
            </a:r>
          </a:p>
          <a:p>
            <a:r>
              <a:rPr lang="en-GB" dirty="0" smtClean="0"/>
              <a:t>Text and data mining, and data analytics</a:t>
            </a:r>
          </a:p>
          <a:p>
            <a:r>
              <a:rPr lang="en-GB" dirty="0" smtClean="0"/>
              <a:t>Technology in medicine and healthcare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20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Digital Forum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5566"/>
            <a:ext cx="6347048" cy="3744416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A think tank dedicated to growing Europe’s digital economy and empowering tech entrepreneurs</a:t>
            </a:r>
          </a:p>
          <a:p>
            <a:r>
              <a:rPr lang="en-US" sz="2600" dirty="0" smtClean="0"/>
              <a:t>Proposed in Startup Manifesto in         October 2013, launched in January 2014 at the World Economic Forum</a:t>
            </a:r>
          </a:p>
          <a:p>
            <a:r>
              <a:rPr lang="en-US" sz="2600" dirty="0" smtClean="0"/>
              <a:t>Led by the Lisbon Council and Nesta, </a:t>
            </a:r>
            <a:br>
              <a:rPr lang="en-US" sz="2600" dirty="0" smtClean="0"/>
            </a:br>
            <a:r>
              <a:rPr lang="en-US" sz="2600" dirty="0" smtClean="0"/>
              <a:t>in collaboration with the European Commission’s Startup Europe initiative</a:t>
            </a:r>
            <a:endParaRPr lang="en-US" sz="2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8279" y="1563638"/>
            <a:ext cx="2530772" cy="18511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3651870"/>
            <a:ext cx="861070" cy="8610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3723878"/>
            <a:ext cx="936104" cy="63668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785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endParaRPr lang="en-US" dirty="0" smtClean="0"/>
          </a:p>
          <a:p>
            <a:endParaRPr lang="en-US" dirty="0"/>
          </a:p>
          <a:p>
            <a:pPr indent="0">
              <a:buNone/>
            </a:pPr>
            <a:r>
              <a:rPr lang="en-US" dirty="0" smtClean="0">
                <a:hlinkClick r:id="rId2"/>
              </a:rPr>
              <a:t>www.europeandigitalforum.eu</a:t>
            </a:r>
            <a:endParaRPr lang="en-US" dirty="0" smtClean="0"/>
          </a:p>
          <a:p>
            <a:pPr indent="0">
              <a:buNone/>
            </a:pPr>
            <a:r>
              <a:rPr lang="en-US" dirty="0" smtClean="0"/>
              <a:t>Twitter: @</a:t>
            </a:r>
            <a:r>
              <a:rPr lang="en-US" dirty="0" err="1" smtClean="0"/>
              <a:t>edf_eu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128" y="1563638"/>
            <a:ext cx="2880320" cy="210682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attention!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210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Closing Remarks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Bernard Le Masson</a:t>
            </a:r>
          </a:p>
          <a:p>
            <a:r>
              <a:rPr lang="en-US" dirty="0" smtClean="0"/>
              <a:t>Global Managing Director for Public Service</a:t>
            </a:r>
          </a:p>
          <a:p>
            <a:r>
              <a:rPr lang="en-US" dirty="0" smtClean="0"/>
              <a:t>Accenture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99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Opening Remarks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Paul Hofheinz</a:t>
            </a:r>
          </a:p>
          <a:p>
            <a:r>
              <a:rPr lang="en-US" dirty="0" smtClean="0"/>
              <a:t>President and Co-Founder, the Lisbon Council</a:t>
            </a:r>
          </a:p>
          <a:p>
            <a:r>
              <a:rPr lang="en-US" dirty="0" smtClean="0"/>
              <a:t>Director, European Digital Forum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59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Imagine the future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843558"/>
            <a:ext cx="5904656" cy="374945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25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Tuesday, 01 January 2030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What if </a:t>
            </a:r>
          </a:p>
          <a:p>
            <a:pPr lvl="1"/>
            <a:r>
              <a:rPr lang="en-US" dirty="0" smtClean="0"/>
              <a:t>today’s emerging technologies had been massively rolled out and adopted?  </a:t>
            </a:r>
          </a:p>
          <a:p>
            <a:r>
              <a:rPr lang="en-US" dirty="0" smtClean="0"/>
              <a:t>Technology</a:t>
            </a:r>
          </a:p>
          <a:p>
            <a:pPr lvl="1"/>
            <a:r>
              <a:rPr lang="en-US" dirty="0" smtClean="0"/>
              <a:t>would transform our economy and society</a:t>
            </a:r>
          </a:p>
          <a:p>
            <a:r>
              <a:rPr lang="en-US" dirty="0" smtClean="0"/>
              <a:t>But it is only a smart tool</a:t>
            </a:r>
          </a:p>
          <a:p>
            <a:pPr lvl="1"/>
            <a:r>
              <a:rPr lang="en-US" dirty="0" smtClean="0"/>
              <a:t>to reengineer government, redefine its role, to make it more client-oriented and user-centric</a:t>
            </a:r>
          </a:p>
          <a:p>
            <a:pPr lvl="1"/>
            <a:r>
              <a:rPr lang="en-US" dirty="0" smtClean="0"/>
              <a:t>to develop and deepen democracy, to provide better, more advanced public services</a:t>
            </a:r>
          </a:p>
          <a:p>
            <a:r>
              <a:rPr lang="en-US" dirty="0" smtClean="0"/>
              <a:t>In the end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t is a political, not technical paradigm shift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6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forward: analogue &gt;&gt; digital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8174176"/>
              </p:ext>
            </p:extLst>
          </p:nvPr>
        </p:nvGraphicFramePr>
        <p:xfrm>
          <a:off x="457200" y="915988"/>
          <a:ext cx="8229600" cy="3662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6528"/>
                <a:gridCol w="3096344"/>
                <a:gridCol w="346672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Analogue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Digital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Democracy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Political</a:t>
                      </a:r>
                      <a:r>
                        <a:rPr lang="en-US" baseline="0" dirty="0" smtClean="0"/>
                        <a:t> life structured around political parties</a:t>
                      </a:r>
                    </a:p>
                    <a:p>
                      <a:r>
                        <a:rPr lang="en-US" baseline="0" dirty="0" smtClean="0"/>
                        <a:t>Voters cast their ballot at polling station, over regular intervals of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Ad-hoc</a:t>
                      </a:r>
                      <a:r>
                        <a:rPr lang="en-US" baseline="0" dirty="0" smtClean="0"/>
                        <a:t> social groups, parties, citizens interact and collaborate</a:t>
                      </a:r>
                    </a:p>
                    <a:p>
                      <a:r>
                        <a:rPr lang="en-US" baseline="0" dirty="0" smtClean="0"/>
                        <a:t>Voting takes place online, citizens participate in political life in between general elections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Legislation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Governing parties, members of parliament produce legislation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Political parties are</a:t>
                      </a:r>
                      <a:r>
                        <a:rPr lang="en-US" baseline="0" dirty="0" smtClean="0"/>
                        <a:t> facilitators, citizens co-legislate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Public 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Government</a:t>
                      </a:r>
                      <a:r>
                        <a:rPr lang="en-US" baseline="0" dirty="0" smtClean="0"/>
                        <a:t> is the principal provider of public services – uniform public services by “siloed” departments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Government facilitates and commissions public</a:t>
                      </a:r>
                      <a:r>
                        <a:rPr lang="en-US" baseline="0" dirty="0" smtClean="0"/>
                        <a:t> services – tailor-made public services offered on </a:t>
                      </a:r>
                      <a:r>
                        <a:rPr lang="en-US" baseline="0" dirty="0" err="1" smtClean="0"/>
                        <a:t>eGov</a:t>
                      </a:r>
                      <a:r>
                        <a:rPr lang="en-US" baseline="0" dirty="0" smtClean="0"/>
                        <a:t> platforms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96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services in the digital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Today </a:t>
            </a:r>
          </a:p>
          <a:p>
            <a:pPr lvl="1"/>
            <a:r>
              <a:rPr lang="en-GB" dirty="0" smtClean="0"/>
              <a:t>many public-sector organisations already blend cyber and physical systems</a:t>
            </a:r>
          </a:p>
          <a:p>
            <a:pPr lvl="1"/>
            <a:r>
              <a:rPr lang="en-GB" dirty="0" smtClean="0"/>
              <a:t>generic services for mass consumption</a:t>
            </a:r>
          </a:p>
          <a:p>
            <a:r>
              <a:rPr lang="en-GB" dirty="0" smtClean="0"/>
              <a:t>Tomorrow</a:t>
            </a:r>
          </a:p>
          <a:p>
            <a:pPr lvl="1"/>
            <a:r>
              <a:rPr lang="en-GB" dirty="0" smtClean="0"/>
              <a:t>intelligent public services – “</a:t>
            </a:r>
            <a:r>
              <a:rPr lang="en-GB" i="1" dirty="0" smtClean="0"/>
              <a:t>living public services</a:t>
            </a:r>
            <a:r>
              <a:rPr lang="en-GB" dirty="0" smtClean="0"/>
              <a:t>”</a:t>
            </a:r>
          </a:p>
          <a:p>
            <a:pPr lvl="1"/>
            <a:r>
              <a:rPr lang="en-GB" dirty="0" smtClean="0"/>
              <a:t>Insight-driven, leveraging the power of data analytics, wrapping around us, learning and adapting</a:t>
            </a:r>
          </a:p>
          <a:p>
            <a:pPr lvl="1"/>
            <a:r>
              <a:rPr lang="en-GB" dirty="0" smtClean="0"/>
              <a:t>personalisation, automation, context-awarenes</a:t>
            </a:r>
            <a:r>
              <a:rPr lang="en-GB" dirty="0"/>
              <a:t>s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12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7680" y="1563638"/>
            <a:ext cx="2476319" cy="23937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iving public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Analytical and </a:t>
            </a:r>
            <a:r>
              <a:rPr lang="en-US" dirty="0" err="1" smtClean="0"/>
              <a:t>customised</a:t>
            </a:r>
            <a:endParaRPr lang="en-US" dirty="0" smtClean="0"/>
          </a:p>
          <a:p>
            <a:pPr lvl="1"/>
            <a:r>
              <a:rPr lang="en-US" dirty="0" smtClean="0"/>
              <a:t>Powered </a:t>
            </a:r>
            <a:r>
              <a:rPr lang="en-US" dirty="0"/>
              <a:t>by data analytics for </a:t>
            </a:r>
            <a:r>
              <a:rPr lang="en-US" dirty="0" smtClean="0"/>
              <a:t>decision-</a:t>
            </a:r>
            <a:r>
              <a:rPr lang="en-US" dirty="0"/>
              <a:t>making in </a:t>
            </a:r>
            <a:r>
              <a:rPr lang="en-US" dirty="0" smtClean="0"/>
              <a:t>                       real time, predicting the user’s needs, voice-operated</a:t>
            </a:r>
          </a:p>
          <a:p>
            <a:r>
              <a:rPr lang="en-US" dirty="0" smtClean="0"/>
              <a:t>Mobile</a:t>
            </a:r>
          </a:p>
          <a:p>
            <a:pPr lvl="1"/>
            <a:r>
              <a:rPr lang="en-US" dirty="0" smtClean="0"/>
              <a:t>Apps on mobile devices, “streamed” to user, </a:t>
            </a:r>
            <a:br>
              <a:rPr lang="en-US" dirty="0" smtClean="0"/>
            </a:br>
            <a:r>
              <a:rPr lang="en-US" dirty="0" smtClean="0"/>
              <a:t>relying on cloud infrastructure</a:t>
            </a:r>
          </a:p>
          <a:p>
            <a:r>
              <a:rPr lang="en-US" dirty="0" smtClean="0"/>
              <a:t>Offered on platform</a:t>
            </a:r>
          </a:p>
          <a:p>
            <a:pPr lvl="1"/>
            <a:r>
              <a:rPr lang="en-US" dirty="0" smtClean="0"/>
              <a:t>Hosted on a cross</a:t>
            </a:r>
            <a:r>
              <a:rPr lang="en-US" dirty="0"/>
              <a:t>-</a:t>
            </a:r>
            <a:r>
              <a:rPr lang="en-US" dirty="0" smtClean="0"/>
              <a:t>agency plug-and-play </a:t>
            </a:r>
            <a:br>
              <a:rPr lang="en-US" dirty="0" smtClean="0"/>
            </a:br>
            <a:r>
              <a:rPr lang="en-US" dirty="0" smtClean="0"/>
              <a:t>platform, uniting </a:t>
            </a:r>
            <a:r>
              <a:rPr lang="en-US" dirty="0"/>
              <a:t>users </a:t>
            </a:r>
            <a:r>
              <a:rPr lang="en-US" dirty="0" smtClean="0"/>
              <a:t>and service </a:t>
            </a:r>
            <a:r>
              <a:rPr lang="en-US" dirty="0"/>
              <a:t>providers in </a:t>
            </a:r>
            <a:r>
              <a:rPr lang="en-US" dirty="0" smtClean="0"/>
              <a:t>a safe</a:t>
            </a:r>
            <a:r>
              <a:rPr lang="en-US" dirty="0"/>
              <a:t>, secure and easy-to-access </a:t>
            </a:r>
            <a:r>
              <a:rPr lang="en-US" dirty="0" smtClean="0"/>
              <a:t>environment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41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services digital typology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5566"/>
            <a:ext cx="7643192" cy="3744416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Digitally-supported: </a:t>
            </a:r>
          </a:p>
          <a:p>
            <a:pPr lvl="1"/>
            <a:r>
              <a:rPr lang="en-GB" dirty="0" smtClean="0"/>
              <a:t>humans provide the service, technology supports it (law enforcement, justice)</a:t>
            </a:r>
          </a:p>
          <a:p>
            <a:r>
              <a:rPr lang="en-GB" dirty="0" smtClean="0"/>
              <a:t>Digitally-enabled: </a:t>
            </a:r>
          </a:p>
          <a:p>
            <a:pPr lvl="1"/>
            <a:r>
              <a:rPr lang="en-GB" dirty="0" smtClean="0"/>
              <a:t>humans make value- and judgement-based decisions, technology enables the service (healthcare, education)</a:t>
            </a:r>
          </a:p>
          <a:p>
            <a:r>
              <a:rPr lang="en-GB" dirty="0" smtClean="0"/>
              <a:t>Digitally-driven: </a:t>
            </a:r>
          </a:p>
          <a:p>
            <a:pPr lvl="1"/>
            <a:r>
              <a:rPr lang="en-GB" dirty="0" smtClean="0"/>
              <a:t>technology </a:t>
            </a:r>
            <a:r>
              <a:rPr lang="en-US" dirty="0" smtClean="0"/>
              <a:t>generates and provides the service, humans intervene if necessary (“background task” – </a:t>
            </a:r>
            <a:r>
              <a:rPr lang="en-US" dirty="0" err="1" smtClean="0"/>
              <a:t>licences</a:t>
            </a:r>
            <a:r>
              <a:rPr lang="en-US" dirty="0" smtClean="0"/>
              <a:t>, permits)</a:t>
            </a:r>
            <a:endParaRPr lang="en-GB" dirty="0" smtClean="0"/>
          </a:p>
          <a:p>
            <a:r>
              <a:rPr lang="en-US" dirty="0" smtClean="0"/>
              <a:t>Artificial intelligence-led: </a:t>
            </a:r>
          </a:p>
          <a:p>
            <a:pPr lvl="1"/>
            <a:r>
              <a:rPr lang="en-US" dirty="0" smtClean="0"/>
              <a:t>technology makes decisions and </a:t>
            </a:r>
            <a:r>
              <a:rPr lang="en-US" dirty="0"/>
              <a:t>acts </a:t>
            </a:r>
            <a:r>
              <a:rPr lang="en-US" dirty="0" smtClean="0"/>
              <a:t>upon them, humans create framework conditions</a:t>
            </a:r>
            <a:endParaRPr lang="en-GB" dirty="0"/>
          </a:p>
        </p:txBody>
      </p:sp>
      <p:pic>
        <p:nvPicPr>
          <p:cNvPr id="5" name="Picture 4" descr="Screen Shot 2015-11-23 at 15.07.2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5054" y="1275606"/>
            <a:ext cx="896099" cy="151216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02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895</Words>
  <Application>Microsoft Macintosh PowerPoint</Application>
  <PresentationFormat>On-screen Show (16:9)</PresentationFormat>
  <Paragraphs>146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How digital technology will change  the way we live, work and govern</vt:lpstr>
      <vt:lpstr>European Digital Forum</vt:lpstr>
      <vt:lpstr>Opening Remarks</vt:lpstr>
      <vt:lpstr>Imagine the future</vt:lpstr>
      <vt:lpstr>Tuesday, 01 January 2030</vt:lpstr>
      <vt:lpstr>Fast forward: analogue &gt;&gt; digital</vt:lpstr>
      <vt:lpstr>Public services in the digital age</vt:lpstr>
      <vt:lpstr>Living public services</vt:lpstr>
      <vt:lpstr>Public services digital typology</vt:lpstr>
      <vt:lpstr>Key principles</vt:lpstr>
      <vt:lpstr>Collaborative public services</vt:lpstr>
      <vt:lpstr>PowerPoint Presentation</vt:lpstr>
      <vt:lpstr>Time for action!</vt:lpstr>
      <vt:lpstr>PowerPoint Presentation</vt:lpstr>
      <vt:lpstr>Strategic action</vt:lpstr>
      <vt:lpstr>Regulatory action</vt:lpstr>
      <vt:lpstr>Technical action</vt:lpstr>
      <vt:lpstr>PowerPoint Presentation</vt:lpstr>
      <vt:lpstr>Tuesday, 01 January 2030</vt:lpstr>
      <vt:lpstr>Thank you for your attention!</vt:lpstr>
      <vt:lpstr>Closing Remarks</vt:lpstr>
    </vt:vector>
  </TitlesOfParts>
  <Manager/>
  <Company>The Lisbon Council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Government of the Future</dc:title>
  <dc:subject/>
  <dc:creator>Sergey Filippov</dc:creator>
  <cp:keywords/>
  <dc:description/>
  <cp:lastModifiedBy>Lisboncouncil</cp:lastModifiedBy>
  <cp:revision>64</cp:revision>
  <dcterms:created xsi:type="dcterms:W3CDTF">2015-11-17T15:38:05Z</dcterms:created>
  <dcterms:modified xsi:type="dcterms:W3CDTF">2015-11-27T13:20:37Z</dcterms:modified>
  <cp:category/>
</cp:coreProperties>
</file>