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70" r:id="rId3"/>
    <p:sldId id="295" r:id="rId4"/>
    <p:sldId id="297" r:id="rId5"/>
    <p:sldId id="299" r:id="rId6"/>
    <p:sldId id="271" r:id="rId7"/>
    <p:sldId id="272" r:id="rId8"/>
    <p:sldId id="263" r:id="rId9"/>
    <p:sldId id="301" r:id="rId10"/>
    <p:sldId id="273" r:id="rId11"/>
    <p:sldId id="275" r:id="rId12"/>
    <p:sldId id="260" r:id="rId13"/>
    <p:sldId id="292" r:id="rId14"/>
    <p:sldId id="264" r:id="rId15"/>
    <p:sldId id="303" r:id="rId16"/>
    <p:sldId id="302" r:id="rId17"/>
    <p:sldId id="259" r:id="rId18"/>
    <p:sldId id="277" r:id="rId19"/>
    <p:sldId id="304" r:id="rId20"/>
    <p:sldId id="307" r:id="rId21"/>
    <p:sldId id="291" r:id="rId22"/>
    <p:sldId id="281" r:id="rId23"/>
    <p:sldId id="278" r:id="rId24"/>
    <p:sldId id="288" r:id="rId25"/>
    <p:sldId id="308" r:id="rId26"/>
    <p:sldId id="309" r:id="rId27"/>
    <p:sldId id="289" r:id="rId28"/>
    <p:sldId id="311" r:id="rId29"/>
    <p:sldId id="310" r:id="rId30"/>
    <p:sldId id="312" r:id="rId31"/>
    <p:sldId id="290" r:id="rId3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953" autoAdjust="0"/>
  </p:normalViewPr>
  <p:slideViewPr>
    <p:cSldViewPr>
      <p:cViewPr>
        <p:scale>
          <a:sx n="61" d="100"/>
          <a:sy n="61" d="100"/>
        </p:scale>
        <p:origin x="-2334" y="-1146"/>
      </p:cViewPr>
      <p:guideLst>
        <p:guide orient="horz" pos="1620"/>
        <p:guide pos="2880"/>
      </p:guideLst>
    </p:cSldViewPr>
  </p:slideViewPr>
  <p:notesTextViewPr>
    <p:cViewPr>
      <p:scale>
        <a:sx n="1" d="1"/>
        <a:sy n="1" d="1"/>
      </p:scale>
      <p:origin x="0" y="0"/>
    </p:cViewPr>
  </p:notesTextViewPr>
  <p:sorterViewPr>
    <p:cViewPr>
      <p:scale>
        <a:sx n="100" d="100"/>
        <a:sy n="100" d="100"/>
      </p:scale>
      <p:origin x="0" y="4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AB08D1-E545-4504-9FBC-8A7952E6F7E3}" type="datetimeFigureOut">
              <a:rPr lang="en-GB" smtClean="0"/>
              <a:t>30/11/2015</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A8840B-FF2A-44E4-AE03-BB8C9291AD3D}" type="slidenum">
              <a:rPr lang="en-GB" smtClean="0"/>
              <a:t>‹#›</a:t>
            </a:fld>
            <a:endParaRPr lang="en-GB"/>
          </a:p>
        </p:txBody>
      </p:sp>
    </p:spTree>
    <p:extLst>
      <p:ext uri="{BB962C8B-B14F-4D97-AF65-F5344CB8AC3E}">
        <p14:creationId xmlns:p14="http://schemas.microsoft.com/office/powerpoint/2010/main" val="3177074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Thanks to technological transformation, we live in an environment which allows for increased (and easier) interaction between institutions, citizens and public and private organizations. This is particularly true for Generation-C (C stands for connection, creation, community), a demographic group where 65% is under 35,which is leading the way towards a "sharing society", characterized by blurred boundaries between collaborative production and consumption, that is likely to end up impacting the way public services are delivered.</a:t>
            </a:r>
          </a:p>
          <a:p>
            <a:endParaRPr lang="en-GB" dirty="0"/>
          </a:p>
        </p:txBody>
      </p:sp>
      <p:sp>
        <p:nvSpPr>
          <p:cNvPr id="4" name="Slide Number Placeholder 3"/>
          <p:cNvSpPr>
            <a:spLocks noGrp="1"/>
          </p:cNvSpPr>
          <p:nvPr>
            <p:ph type="sldNum" sz="quarter" idx="10"/>
          </p:nvPr>
        </p:nvSpPr>
        <p:spPr/>
        <p:txBody>
          <a:bodyPr/>
          <a:lstStyle/>
          <a:p>
            <a:fld id="{4812D93D-9A8B-4645-9301-CBE44B4CED6E}" type="slidenum">
              <a:rPr kumimoji="1" lang="ja-JP" altLang="en-US" smtClean="0"/>
              <a:pPr/>
              <a:t>2</a:t>
            </a:fld>
            <a:endParaRPr kumimoji="1" lang="ja-JP" altLang="en-US"/>
          </a:p>
        </p:txBody>
      </p:sp>
    </p:spTree>
    <p:extLst>
      <p:ext uri="{BB962C8B-B14F-4D97-AF65-F5344CB8AC3E}">
        <p14:creationId xmlns:p14="http://schemas.microsoft.com/office/powerpoint/2010/main" val="3564971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812D93D-9A8B-4645-9301-CBE44B4CED6E}" type="slidenum">
              <a:rPr kumimoji="1" lang="ja-JP" altLang="en-US" smtClean="0"/>
              <a:pPr/>
              <a:t>6</a:t>
            </a:fld>
            <a:endParaRPr kumimoji="1" lang="ja-JP" altLang="en-US"/>
          </a:p>
        </p:txBody>
      </p:sp>
    </p:spTree>
    <p:extLst>
      <p:ext uri="{BB962C8B-B14F-4D97-AF65-F5344CB8AC3E}">
        <p14:creationId xmlns:p14="http://schemas.microsoft.com/office/powerpoint/2010/main" val="1638002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BE" dirty="0" smtClean="0"/>
              <a:t>Donald </a:t>
            </a:r>
            <a:r>
              <a:rPr lang="fr-BE" dirty="0" err="1" smtClean="0"/>
              <a:t>Kettl</a:t>
            </a:r>
            <a:r>
              <a:rPr lang="fr-BE" dirty="0" smtClean="0"/>
              <a:t>: </a:t>
            </a:r>
            <a:r>
              <a:rPr lang="fr-BE" dirty="0" err="1" smtClean="0"/>
              <a:t>Vending</a:t>
            </a:r>
            <a:r>
              <a:rPr lang="fr-BE" dirty="0" smtClean="0"/>
              <a:t> Machine </a:t>
            </a:r>
            <a:r>
              <a:rPr lang="fr-BE" dirty="0" err="1" smtClean="0"/>
              <a:t>Government</a:t>
            </a:r>
            <a:r>
              <a:rPr lang="fr-BE" dirty="0" smtClean="0"/>
              <a:t>: </a:t>
            </a:r>
            <a:r>
              <a:rPr lang="fr-BE" dirty="0" err="1" smtClean="0"/>
              <a:t>Wepay</a:t>
            </a:r>
            <a:r>
              <a:rPr lang="fr-BE" dirty="0" smtClean="0"/>
              <a:t> </a:t>
            </a:r>
            <a:r>
              <a:rPr lang="fr-BE" dirty="0" err="1" smtClean="0"/>
              <a:t>our</a:t>
            </a:r>
            <a:r>
              <a:rPr lang="fr-BE" dirty="0" smtClean="0"/>
              <a:t> taxes, </a:t>
            </a:r>
            <a:r>
              <a:rPr lang="fr-BE" dirty="0" err="1" smtClean="0"/>
              <a:t>we</a:t>
            </a:r>
            <a:r>
              <a:rPr lang="fr-BE" dirty="0" smtClean="0"/>
              <a:t> </a:t>
            </a:r>
            <a:r>
              <a:rPr lang="fr-BE" dirty="0" err="1" smtClean="0"/>
              <a:t>expect</a:t>
            </a:r>
            <a:r>
              <a:rPr lang="fr-BE" dirty="0" smtClean="0"/>
              <a:t> services. </a:t>
            </a:r>
            <a:r>
              <a:rPr lang="fr-BE" dirty="0" err="1" smtClean="0"/>
              <a:t>When</a:t>
            </a:r>
            <a:r>
              <a:rPr lang="fr-BE" dirty="0" smtClean="0"/>
              <a:t> </a:t>
            </a:r>
            <a:r>
              <a:rPr lang="fr-BE" dirty="0" err="1" smtClean="0"/>
              <a:t>we</a:t>
            </a:r>
            <a:r>
              <a:rPr lang="fr-BE" dirty="0" smtClean="0"/>
              <a:t> do not </a:t>
            </a:r>
            <a:r>
              <a:rPr lang="fr-BE" dirty="0" err="1" smtClean="0"/>
              <a:t>get</a:t>
            </a:r>
            <a:r>
              <a:rPr lang="fr-BE" dirty="0" smtClean="0"/>
              <a:t> </a:t>
            </a:r>
            <a:r>
              <a:rPr lang="fr-BE" dirty="0" err="1" smtClean="0"/>
              <a:t>what</a:t>
            </a:r>
            <a:r>
              <a:rPr lang="fr-BE" dirty="0" smtClean="0"/>
              <a:t> </a:t>
            </a:r>
            <a:r>
              <a:rPr lang="fr-BE" dirty="0" err="1" smtClean="0"/>
              <a:t>we</a:t>
            </a:r>
            <a:r>
              <a:rPr lang="fr-BE" dirty="0" smtClean="0"/>
              <a:t> </a:t>
            </a:r>
            <a:r>
              <a:rPr lang="fr-BE" dirty="0" err="1" smtClean="0"/>
              <a:t>expect</a:t>
            </a:r>
            <a:r>
              <a:rPr lang="fr-BE" dirty="0" smtClean="0"/>
              <a:t>  </a:t>
            </a:r>
            <a:r>
              <a:rPr lang="fr-BE" dirty="0" err="1" smtClean="0"/>
              <a:t>our</a:t>
            </a:r>
            <a:r>
              <a:rPr lang="fr-BE" dirty="0" smtClean="0"/>
              <a:t> "participation </a:t>
            </a:r>
            <a:r>
              <a:rPr lang="fr-BE" dirty="0" err="1" smtClean="0"/>
              <a:t>is</a:t>
            </a:r>
            <a:r>
              <a:rPr lang="fr-BE" dirty="0" smtClean="0"/>
              <a:t> </a:t>
            </a:r>
            <a:r>
              <a:rPr lang="fr-BE" dirty="0" err="1" smtClean="0"/>
              <a:t>limited</a:t>
            </a:r>
            <a:r>
              <a:rPr lang="fr-BE" dirty="0" smtClean="0"/>
              <a:t> to </a:t>
            </a:r>
            <a:r>
              <a:rPr lang="fr-BE" dirty="0" err="1" smtClean="0"/>
              <a:t>protest</a:t>
            </a:r>
            <a:r>
              <a:rPr lang="fr-BE" dirty="0" smtClean="0"/>
              <a:t>- </a:t>
            </a:r>
            <a:r>
              <a:rPr lang="fr-BE" dirty="0" err="1" smtClean="0"/>
              <a:t>esentially</a:t>
            </a:r>
            <a:r>
              <a:rPr lang="fr-BE" dirty="0" smtClean="0"/>
              <a:t> </a:t>
            </a:r>
            <a:r>
              <a:rPr lang="fr-BE" dirty="0" err="1" smtClean="0"/>
              <a:t>kicking</a:t>
            </a:r>
            <a:r>
              <a:rPr lang="fr-BE" dirty="0" smtClean="0"/>
              <a:t> the </a:t>
            </a:r>
            <a:r>
              <a:rPr lang="fr-BE" dirty="0" err="1" smtClean="0"/>
              <a:t>vending</a:t>
            </a:r>
            <a:r>
              <a:rPr lang="fr-BE" dirty="0" smtClean="0"/>
              <a:t> machine". Collective action has been </a:t>
            </a:r>
            <a:r>
              <a:rPr lang="fr-BE" dirty="0" err="1" smtClean="0"/>
              <a:t>watered</a:t>
            </a:r>
            <a:r>
              <a:rPr lang="fr-BE" dirty="0" smtClean="0"/>
              <a:t> down to collective </a:t>
            </a:r>
            <a:r>
              <a:rPr lang="fr-BE" dirty="0" err="1" smtClean="0"/>
              <a:t>complain</a:t>
            </a:r>
            <a:r>
              <a:rPr lang="fr-BE" dirty="0" smtClean="0"/>
              <a:t>. </a:t>
            </a:r>
            <a:endParaRPr lang="en-GB" dirty="0"/>
          </a:p>
        </p:txBody>
      </p:sp>
      <p:sp>
        <p:nvSpPr>
          <p:cNvPr id="4" name="Slide Number Placeholder 3"/>
          <p:cNvSpPr>
            <a:spLocks noGrp="1"/>
          </p:cNvSpPr>
          <p:nvPr>
            <p:ph type="sldNum" sz="quarter" idx="10"/>
          </p:nvPr>
        </p:nvSpPr>
        <p:spPr/>
        <p:txBody>
          <a:bodyPr/>
          <a:lstStyle/>
          <a:p>
            <a:fld id="{4812D93D-9A8B-4645-9301-CBE44B4CED6E}" type="slidenum">
              <a:rPr kumimoji="1" lang="ja-JP" altLang="en-US" smtClean="0"/>
              <a:pPr/>
              <a:t>7</a:t>
            </a:fld>
            <a:endParaRPr kumimoji="1" lang="ja-JP" altLang="en-US"/>
          </a:p>
        </p:txBody>
      </p:sp>
    </p:spTree>
    <p:extLst>
      <p:ext uri="{BB962C8B-B14F-4D97-AF65-F5344CB8AC3E}">
        <p14:creationId xmlns:p14="http://schemas.microsoft.com/office/powerpoint/2010/main" val="1684872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A8840B-FF2A-44E4-AE03-BB8C9291AD3D}" type="slidenum">
              <a:rPr lang="en-GB" smtClean="0"/>
              <a:t>9</a:t>
            </a:fld>
            <a:endParaRPr lang="en-GB"/>
          </a:p>
        </p:txBody>
      </p:sp>
    </p:spTree>
    <p:extLst>
      <p:ext uri="{BB962C8B-B14F-4D97-AF65-F5344CB8AC3E}">
        <p14:creationId xmlns:p14="http://schemas.microsoft.com/office/powerpoint/2010/main" val="372907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92696" y="4355977"/>
            <a:ext cx="5486400" cy="4114800"/>
          </a:xfrm>
        </p:spPr>
        <p:txBody>
          <a:bodyPr/>
          <a:lstStyle/>
          <a:p>
            <a:r>
              <a:rPr lang="en-GB" dirty="0"/>
              <a:t>As stated in EU 2020 initiative, Europe needs to mobilize innovation in its public sector to remain internationally competitive. The Government sector represents almost 50% of the EU GDP and 17% of total employment. Addressing its problems is therefore an important factor of fiscal consolidation and economic growth and also leads to considerable public savings.</a:t>
            </a:r>
          </a:p>
          <a:p>
            <a:r>
              <a:rPr lang="en-GB" dirty="0"/>
              <a:t>The challenges mentioned </a:t>
            </a:r>
            <a:r>
              <a:rPr lang="en-GB" dirty="0" smtClean="0"/>
              <a:t>at the </a:t>
            </a:r>
            <a:r>
              <a:rPr lang="en-GB" dirty="0" err="1" smtClean="0"/>
              <a:t>begining</a:t>
            </a:r>
            <a:r>
              <a:rPr lang="en-GB" dirty="0" smtClean="0"/>
              <a:t>, </a:t>
            </a:r>
            <a:r>
              <a:rPr lang="en-GB" dirty="0"/>
              <a:t>within the current financial crisis, have created a renewed momentum for the modernization of public administration very much in line with one of the priorities identified in the Annual Growth Survey 2013. As a consequence, public services need to become more efficient and effective; governments have to consider their transformation using innovative new ways of developing and organizing the public sector for creating public value and the way it is achieved Europe 2020 is the European Union’s ten-year growth and jobs strategy that was launched in 2010. It is more than just overcoming the crisis; it is also about addressing the shortcomings of EU's growth model and creating the conditions for a smart, sustainable and inclusive growth.</a:t>
            </a:r>
          </a:p>
          <a:p>
            <a:r>
              <a:rPr lang="en-GB" dirty="0"/>
              <a:t>The Annual Growth Survey (</a:t>
            </a:r>
            <a:r>
              <a:rPr lang="en-GB" b="1" dirty="0"/>
              <a:t>AGS</a:t>
            </a:r>
            <a:r>
              <a:rPr lang="en-GB" dirty="0"/>
              <a:t>) takes stock of the economic and social situation in Europe and sets out broad policy priorities for the EU as a whole for the coming year. Modernising public administration is , for three years in a row, one of the five priorities identified by the EU Institutions and Member States.</a:t>
            </a:r>
          </a:p>
          <a:p>
            <a:endParaRPr lang="en-GB" dirty="0"/>
          </a:p>
        </p:txBody>
      </p:sp>
      <p:sp>
        <p:nvSpPr>
          <p:cNvPr id="4" name="Slide Number Placeholder 3"/>
          <p:cNvSpPr>
            <a:spLocks noGrp="1"/>
          </p:cNvSpPr>
          <p:nvPr>
            <p:ph type="sldNum" sz="quarter" idx="10"/>
          </p:nvPr>
        </p:nvSpPr>
        <p:spPr/>
        <p:txBody>
          <a:bodyPr/>
          <a:lstStyle/>
          <a:p>
            <a:fld id="{4812D93D-9A8B-4645-9301-CBE44B4CED6E}" type="slidenum">
              <a:rPr kumimoji="1" lang="ja-JP" altLang="en-US" smtClean="0"/>
              <a:pPr/>
              <a:t>10</a:t>
            </a:fld>
            <a:endParaRPr kumimoji="1" lang="ja-JP" altLang="en-US"/>
          </a:p>
        </p:txBody>
      </p:sp>
    </p:spTree>
    <p:extLst>
      <p:ext uri="{BB962C8B-B14F-4D97-AF65-F5344CB8AC3E}">
        <p14:creationId xmlns:p14="http://schemas.microsoft.com/office/powerpoint/2010/main" val="1481065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Engaging </a:t>
            </a:r>
            <a:r>
              <a:rPr lang="en-GB" dirty="0"/>
              <a:t>with the wider public can help meet the challenge of rising expectations. It will make the services more user-friendly and effective, improve the quality of decision-making, promote greater trust in public institutions and thus enhance public value [13]. </a:t>
            </a:r>
          </a:p>
          <a:p>
            <a:r>
              <a:rPr lang="en-GB" dirty="0"/>
              <a:t>This approach, driven by opening up and sharing assets - making data, services and decisions open - enables collaboration and increases bottom-up, participative forms of service design, production and delivery. The kind of public sector organisation that is at the heart of this transformation is </a:t>
            </a:r>
            <a:r>
              <a:rPr lang="en-GB" b="1" dirty="0"/>
              <a:t>open government</a:t>
            </a:r>
            <a:r>
              <a:rPr lang="en-GB" dirty="0"/>
              <a:t>, based on the principles of collaboration, transparency and participation and functioning within an open governance framework </a:t>
            </a:r>
          </a:p>
        </p:txBody>
      </p:sp>
      <p:sp>
        <p:nvSpPr>
          <p:cNvPr id="4" name="Slide Number Placeholder 3"/>
          <p:cNvSpPr>
            <a:spLocks noGrp="1"/>
          </p:cNvSpPr>
          <p:nvPr>
            <p:ph type="sldNum" sz="quarter" idx="10"/>
          </p:nvPr>
        </p:nvSpPr>
        <p:spPr/>
        <p:txBody>
          <a:bodyPr/>
          <a:lstStyle/>
          <a:p>
            <a:fld id="{4812D93D-9A8B-4645-9301-CBE44B4CED6E}" type="slidenum">
              <a:rPr kumimoji="1" lang="ja-JP" altLang="en-US" smtClean="0"/>
              <a:pPr/>
              <a:t>17</a:t>
            </a:fld>
            <a:endParaRPr kumimoji="1" lang="ja-JP" altLang="en-US"/>
          </a:p>
        </p:txBody>
      </p:sp>
    </p:spTree>
    <p:extLst>
      <p:ext uri="{BB962C8B-B14F-4D97-AF65-F5344CB8AC3E}">
        <p14:creationId xmlns:p14="http://schemas.microsoft.com/office/powerpoint/2010/main" val="2273384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812D93D-9A8B-4645-9301-CBE44B4CED6E}" type="slidenum">
              <a:rPr kumimoji="1" lang="ja-JP" altLang="en-US" smtClean="0"/>
              <a:pPr/>
              <a:t>18</a:t>
            </a:fld>
            <a:endParaRPr kumimoji="1" lang="ja-JP" altLang="en-US"/>
          </a:p>
        </p:txBody>
      </p:sp>
    </p:spTree>
    <p:extLst>
      <p:ext uri="{BB962C8B-B14F-4D97-AF65-F5344CB8AC3E}">
        <p14:creationId xmlns:p14="http://schemas.microsoft.com/office/powerpoint/2010/main" val="3338066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D906F1-17C9-4402-8DE7-55BBBD7B893D}" type="datetimeFigureOut">
              <a:rPr lang="en-US" smtClean="0"/>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F8467-D28E-4C7E-A865-C5302B1A908F}" type="slidenum">
              <a:rPr lang="en-US" smtClean="0"/>
              <a:t>‹#›</a:t>
            </a:fld>
            <a:endParaRPr lang="en-US"/>
          </a:p>
        </p:txBody>
      </p:sp>
    </p:spTree>
    <p:extLst>
      <p:ext uri="{BB962C8B-B14F-4D97-AF65-F5344CB8AC3E}">
        <p14:creationId xmlns:p14="http://schemas.microsoft.com/office/powerpoint/2010/main" val="35782480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D906F1-17C9-4402-8DE7-55BBBD7B893D}" type="datetimeFigureOut">
              <a:rPr lang="en-US" smtClean="0"/>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F8467-D28E-4C7E-A865-C5302B1A908F}" type="slidenum">
              <a:rPr lang="en-US" smtClean="0"/>
              <a:t>‹#›</a:t>
            </a:fld>
            <a:endParaRPr lang="en-US"/>
          </a:p>
        </p:txBody>
      </p:sp>
    </p:spTree>
    <p:extLst>
      <p:ext uri="{BB962C8B-B14F-4D97-AF65-F5344CB8AC3E}">
        <p14:creationId xmlns:p14="http://schemas.microsoft.com/office/powerpoint/2010/main" val="2221873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5576" y="2584115"/>
            <a:ext cx="7772400" cy="1021556"/>
          </a:xfrm>
        </p:spPr>
        <p:txBody>
          <a:bodyPr anchor="t">
            <a:normAutofit/>
          </a:bodyPr>
          <a:lstStyle>
            <a:lvl1pPr algn="ctr">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55576" y="1275606"/>
            <a:ext cx="7772400" cy="1125140"/>
          </a:xfrm>
        </p:spPr>
        <p:txBody>
          <a:bodyPr anchor="b"/>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0AD906F1-17C9-4402-8DE7-55BBBD7B893D}" type="datetimeFigureOut">
              <a:rPr lang="en-US" smtClean="0"/>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F8467-D28E-4C7E-A865-C5302B1A908F}" type="slidenum">
              <a:rPr lang="en-US" smtClean="0"/>
              <a:t>‹#›</a:t>
            </a:fld>
            <a:endParaRPr lang="en-US"/>
          </a:p>
        </p:txBody>
      </p:sp>
    </p:spTree>
    <p:extLst>
      <p:ext uri="{BB962C8B-B14F-4D97-AF65-F5344CB8AC3E}">
        <p14:creationId xmlns:p14="http://schemas.microsoft.com/office/powerpoint/2010/main" val="305370805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D906F1-17C9-4402-8DE7-55BBBD7B893D}" type="datetimeFigureOut">
              <a:rPr lang="en-US" smtClean="0"/>
              <a:t>11/30/2015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8F8467-D28E-4C7E-A865-C5302B1A908F}" type="slidenum">
              <a:rPr lang="en-US" smtClean="0"/>
              <a:t>‹#›</a:t>
            </a:fld>
            <a:endParaRPr lang="en-US"/>
          </a:p>
        </p:txBody>
      </p:sp>
    </p:spTree>
    <p:extLst>
      <p:ext uri="{BB962C8B-B14F-4D97-AF65-F5344CB8AC3E}">
        <p14:creationId xmlns:p14="http://schemas.microsoft.com/office/powerpoint/2010/main" val="183222910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D906F1-17C9-4402-8DE7-55BBBD7B893D}" type="datetimeFigureOut">
              <a:rPr lang="en-US" smtClean="0"/>
              <a:t>11/30/2015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8F8467-D28E-4C7E-A865-C5302B1A908F}" type="slidenum">
              <a:rPr lang="en-US" smtClean="0"/>
              <a:t>‹#›</a:t>
            </a:fld>
            <a:endParaRPr lang="en-US"/>
          </a:p>
        </p:txBody>
      </p:sp>
    </p:spTree>
    <p:extLst>
      <p:ext uri="{BB962C8B-B14F-4D97-AF65-F5344CB8AC3E}">
        <p14:creationId xmlns:p14="http://schemas.microsoft.com/office/powerpoint/2010/main" val="406279986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D906F1-17C9-4402-8DE7-55BBBD7B893D}" type="datetimeFigureOut">
              <a:rPr lang="en-US" smtClean="0"/>
              <a:t>11/30/2015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8F8467-D28E-4C7E-A865-C5302B1A908F}" type="slidenum">
              <a:rPr lang="en-US" smtClean="0"/>
              <a:t>‹#›</a:t>
            </a:fld>
            <a:endParaRPr lang="en-US"/>
          </a:p>
        </p:txBody>
      </p:sp>
    </p:spTree>
    <p:extLst>
      <p:ext uri="{BB962C8B-B14F-4D97-AF65-F5344CB8AC3E}">
        <p14:creationId xmlns:p14="http://schemas.microsoft.com/office/powerpoint/2010/main" val="40930944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D906F1-17C9-4402-8DE7-55BBBD7B893D}" type="datetimeFigureOut">
              <a:rPr lang="en-US" smtClean="0"/>
              <a:t>11/30/2015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8F8467-D28E-4C7E-A865-C5302B1A908F}" type="slidenum">
              <a:rPr lang="en-US" smtClean="0"/>
              <a:t>‹#›</a:t>
            </a:fld>
            <a:endParaRPr lang="en-US"/>
          </a:p>
        </p:txBody>
      </p:sp>
    </p:spTree>
    <p:extLst>
      <p:ext uri="{BB962C8B-B14F-4D97-AF65-F5344CB8AC3E}">
        <p14:creationId xmlns:p14="http://schemas.microsoft.com/office/powerpoint/2010/main" val="12810618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95486"/>
            <a:ext cx="4392488" cy="504056"/>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987574"/>
            <a:ext cx="5111750" cy="3607049"/>
          </a:xfrm>
        </p:spPr>
        <p:txBody>
          <a:bodyPr/>
          <a:lstStyle>
            <a:lvl1pPr>
              <a:defRPr sz="2800" baseline="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987574"/>
            <a:ext cx="3008313" cy="36070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0AD906F1-17C9-4402-8DE7-55BBBD7B893D}" type="datetimeFigureOut">
              <a:rPr lang="en-US" smtClean="0"/>
              <a:t>11/30/2015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8F8467-D28E-4C7E-A865-C5302B1A908F}" type="slidenum">
              <a:rPr lang="en-US" smtClean="0"/>
              <a:t>‹#›</a:t>
            </a:fld>
            <a:endParaRPr lang="en-US"/>
          </a:p>
        </p:txBody>
      </p:sp>
    </p:spTree>
    <p:extLst>
      <p:ext uri="{BB962C8B-B14F-4D97-AF65-F5344CB8AC3E}">
        <p14:creationId xmlns:p14="http://schemas.microsoft.com/office/powerpoint/2010/main" val="367879834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3867894"/>
            <a:ext cx="5486400" cy="301626"/>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059581"/>
            <a:ext cx="5588024" cy="273630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835696" y="4227934"/>
            <a:ext cx="6035040" cy="32920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D906F1-17C9-4402-8DE7-55BBBD7B893D}" type="datetimeFigureOut">
              <a:rPr lang="en-US" smtClean="0"/>
              <a:t>11/30/2015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8F8467-D28E-4C7E-A865-C5302B1A908F}" type="slidenum">
              <a:rPr lang="en-US" smtClean="0"/>
              <a:t>‹#›</a:t>
            </a:fld>
            <a:endParaRPr lang="en-US"/>
          </a:p>
        </p:txBody>
      </p:sp>
    </p:spTree>
    <p:extLst>
      <p:ext uri="{BB962C8B-B14F-4D97-AF65-F5344CB8AC3E}">
        <p14:creationId xmlns:p14="http://schemas.microsoft.com/office/powerpoint/2010/main" val="19578571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extLst>
              <a:ext uri="{28A0092B-C50C-407E-A947-70E740481C1C}">
                <a14:useLocalDpi xmlns:a14="http://schemas.microsoft.com/office/drawing/2010/main" val="0"/>
              </a:ext>
            </a:extLst>
          </a:blip>
          <a:srcRect/>
          <a:stretch>
            <a:fillRect b="-3000"/>
          </a:stretch>
        </a:blipFill>
        <a:effectLst/>
      </p:bgPr>
    </p:bg>
    <p:spTree>
      <p:nvGrpSpPr>
        <p:cNvPr id="1" name=""/>
        <p:cNvGrpSpPr/>
        <p:nvPr/>
      </p:nvGrpSpPr>
      <p:grpSpPr>
        <a:xfrm>
          <a:off x="0" y="0"/>
          <a:ext cx="0" cy="0"/>
          <a:chOff x="0" y="0"/>
          <a:chExt cx="0" cy="0"/>
        </a:xfrm>
      </p:grpSpPr>
      <p:sp>
        <p:nvSpPr>
          <p:cNvPr id="11" name="Ellipse 5"/>
          <p:cNvSpPr/>
          <p:nvPr userDrawn="1"/>
        </p:nvSpPr>
        <p:spPr>
          <a:xfrm>
            <a:off x="8388424" y="4789596"/>
            <a:ext cx="288032" cy="2880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0538"/>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915566"/>
            <a:ext cx="8229600" cy="374441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bg1"/>
                </a:solidFill>
              </a:defRPr>
            </a:lvl1pPr>
          </a:lstStyle>
          <a:p>
            <a:fld id="{0AD906F1-17C9-4402-8DE7-55BBBD7B893D}" type="datetimeFigureOut">
              <a:rPr lang="en-US" smtClean="0"/>
              <a:pPr/>
              <a:t>11/30/2015</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88224" y="4803998"/>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28F8467-D28E-4C7E-A865-C5302B1A908F}" type="slidenum">
              <a:rPr lang="en-US" smtClean="0"/>
              <a:t>‹#›</a:t>
            </a:fld>
            <a:endParaRPr lang="en-US" dirty="0"/>
          </a:p>
        </p:txBody>
      </p:sp>
      <p:pic>
        <p:nvPicPr>
          <p:cNvPr id="8" name="Image 2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524328" y="163478"/>
            <a:ext cx="1152129" cy="640001"/>
          </a:xfrm>
          <a:prstGeom prst="rect">
            <a:avLst/>
          </a:prstGeom>
        </p:spPr>
      </p:pic>
      <p:cxnSp>
        <p:nvCxnSpPr>
          <p:cNvPr id="9" name="Connecteur droit 11"/>
          <p:cNvCxnSpPr/>
          <p:nvPr userDrawn="1"/>
        </p:nvCxnSpPr>
        <p:spPr>
          <a:xfrm>
            <a:off x="504967" y="771550"/>
            <a:ext cx="694735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9505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txStyles>
    <p:titleStyle>
      <a:lvl1pPr marL="0" algn="l" defTabSz="914400" rtl="0" eaLnBrk="1" latinLnBrk="0" hangingPunct="1">
        <a:spcBef>
          <a:spcPct val="0"/>
        </a:spcBef>
        <a:buNone/>
        <a:defRPr lang="en-US" sz="3600" kern="1200" baseline="0" dirty="0">
          <a:solidFill>
            <a:srgbClr val="1587D4"/>
          </a:solidFill>
          <a:latin typeface="+mj-lt"/>
          <a:ea typeface="+mn-ea"/>
          <a:cs typeface="+mn-cs"/>
        </a:defRPr>
      </a:lvl1pPr>
    </p:titleStyle>
    <p:bodyStyle>
      <a:lvl1pPr marL="0" indent="-342900" algn="l" defTabSz="914400" rtl="0" eaLnBrk="1" latinLnBrk="0" hangingPunct="1">
        <a:spcBef>
          <a:spcPct val="20000"/>
        </a:spcBef>
        <a:buFont typeface="Arial" panose="020B0604020202020204" pitchFamily="34" charset="0"/>
        <a:buChar char="•"/>
        <a:defRPr lang="en-US" sz="2800" kern="1200" baseline="0" dirty="0" smtClean="0">
          <a:solidFill>
            <a:srgbClr val="1369AC"/>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g"/></Relationships>
</file>

<file path=ppt/slides/_rels/slide1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6.xml"/><Relationship Id="rId6" Type="http://schemas.openxmlformats.org/officeDocument/2006/relationships/image" Target="../media/image44.gif"/><Relationship Id="rId5" Type="http://schemas.openxmlformats.org/officeDocument/2006/relationships/image" Target="../media/image43.png"/><Relationship Id="rId4" Type="http://schemas.openxmlformats.org/officeDocument/2006/relationships/image" Target="../media/image4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Nobel_Memorial_Prize_in_Economic_Sciences" TargetMode="External"/><Relationship Id="rId2" Type="http://schemas.openxmlformats.org/officeDocument/2006/relationships/image" Target="../media/image45.jpg"/><Relationship Id="rId1" Type="http://schemas.openxmlformats.org/officeDocument/2006/relationships/slideLayout" Target="../slideLayouts/slideLayout6.xml"/><Relationship Id="rId4" Type="http://schemas.openxmlformats.org/officeDocument/2006/relationships/hyperlink" Target="https://en.wikipedia.org/wiki/Common_property"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g"/><Relationship Id="rId4" Type="http://schemas.openxmlformats.org/officeDocument/2006/relationships/image" Target="../media/image47.JPG"/></Relationships>
</file>

<file path=ppt/slides/_rels/slide18.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JPG"/><Relationship Id="rId7" Type="http://schemas.openxmlformats.org/officeDocument/2006/relationships/image" Target="../media/image54.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3.gif"/><Relationship Id="rId5" Type="http://schemas.openxmlformats.org/officeDocument/2006/relationships/image" Target="../media/image52.JPG"/><Relationship Id="rId4" Type="http://schemas.openxmlformats.org/officeDocument/2006/relationships/image" Target="../media/image51.JPG"/></Relationships>
</file>

<file path=ppt/slides/_rels/slide19.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jpg"/><Relationship Id="rId10" Type="http://schemas.openxmlformats.org/officeDocument/2006/relationships/image" Target="../media/image11.jpg"/><Relationship Id="rId4" Type="http://schemas.openxmlformats.org/officeDocument/2006/relationships/image" Target="../media/image5.jpeg"/><Relationship Id="rId9" Type="http://schemas.openxmlformats.org/officeDocument/2006/relationships/image" Target="../media/image10.jpeg"/></Relationships>
</file>

<file path=ppt/slides/_rels/slide20.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24.xml.rels><?xml version="1.0" encoding="UTF-8" standalone="yes"?>
<Relationships xmlns="http://schemas.openxmlformats.org/package/2006/relationships"><Relationship Id="rId8" Type="http://schemas.openxmlformats.org/officeDocument/2006/relationships/image" Target="../media/image69.jpeg"/><Relationship Id="rId13" Type="http://schemas.openxmlformats.org/officeDocument/2006/relationships/image" Target="../media/image74.jpg"/><Relationship Id="rId3" Type="http://schemas.openxmlformats.org/officeDocument/2006/relationships/image" Target="../media/image64.jpeg"/><Relationship Id="rId7" Type="http://schemas.openxmlformats.org/officeDocument/2006/relationships/image" Target="../media/image68.jpeg"/><Relationship Id="rId12" Type="http://schemas.openxmlformats.org/officeDocument/2006/relationships/image" Target="../media/image73.jpeg"/><Relationship Id="rId2" Type="http://schemas.openxmlformats.org/officeDocument/2006/relationships/image" Target="../media/image63.jpeg"/><Relationship Id="rId1" Type="http://schemas.openxmlformats.org/officeDocument/2006/relationships/slideLayout" Target="../slideLayouts/slideLayout2.xml"/><Relationship Id="rId6" Type="http://schemas.openxmlformats.org/officeDocument/2006/relationships/image" Target="../media/image67.jpeg"/><Relationship Id="rId11" Type="http://schemas.openxmlformats.org/officeDocument/2006/relationships/image" Target="../media/image72.jpeg"/><Relationship Id="rId5" Type="http://schemas.openxmlformats.org/officeDocument/2006/relationships/image" Target="../media/image66.jpeg"/><Relationship Id="rId10" Type="http://schemas.openxmlformats.org/officeDocument/2006/relationships/image" Target="../media/image71.jpeg"/><Relationship Id="rId4" Type="http://schemas.openxmlformats.org/officeDocument/2006/relationships/image" Target="../media/image65.jpeg"/><Relationship Id="rId9" Type="http://schemas.openxmlformats.org/officeDocument/2006/relationships/image" Target="../media/image70.jpeg"/></Relationships>
</file>

<file path=ppt/slides/_rels/slide25.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75.JPG"/><Relationship Id="rId1" Type="http://schemas.openxmlformats.org/officeDocument/2006/relationships/slideLayout" Target="../slideLayouts/slideLayout6.xml"/><Relationship Id="rId5" Type="http://schemas.openxmlformats.org/officeDocument/2006/relationships/image" Target="../media/image78.png"/><Relationship Id="rId4" Type="http://schemas.openxmlformats.org/officeDocument/2006/relationships/image" Target="../media/image77.jpg"/></Relationships>
</file>

<file path=ppt/slides/_rels/slide26.xml.rels><?xml version="1.0" encoding="UTF-8" standalone="yes"?>
<Relationships xmlns="http://schemas.openxmlformats.org/package/2006/relationships"><Relationship Id="rId2" Type="http://schemas.openxmlformats.org/officeDocument/2006/relationships/image" Target="../media/image79.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jpeg"/><Relationship Id="rId4" Type="http://schemas.openxmlformats.org/officeDocument/2006/relationships/image" Target="../media/image82.JPG"/></Relationships>
</file>

<file path=ppt/slides/_rels/slide2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JPG"/><Relationship Id="rId1" Type="http://schemas.openxmlformats.org/officeDocument/2006/relationships/slideLayout" Target="../slideLayouts/slideLayout6.xml"/><Relationship Id="rId4" Type="http://schemas.openxmlformats.org/officeDocument/2006/relationships/image" Target="../media/image88.JPG"/></Relationships>
</file>

<file path=ppt/slides/_rels/slide29.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image" Target="../media/image89.jpeg"/><Relationship Id="rId1" Type="http://schemas.openxmlformats.org/officeDocument/2006/relationships/slideLayout" Target="../slideLayouts/slideLayout2.xml"/><Relationship Id="rId4" Type="http://schemas.openxmlformats.org/officeDocument/2006/relationships/image" Target="../media/image91.png"/></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g"/><Relationship Id="rId7"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6.jpg"/><Relationship Id="rId5" Type="http://schemas.openxmlformats.org/officeDocument/2006/relationships/image" Target="../media/image25.gif"/><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6.xml"/><Relationship Id="rId5" Type="http://schemas.openxmlformats.org/officeDocument/2006/relationships/image" Target="../media/image30.jpeg"/><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009292"/>
            <a:ext cx="7772400" cy="1102519"/>
          </a:xfrm>
        </p:spPr>
        <p:txBody>
          <a:bodyPr>
            <a:normAutofit fontScale="90000"/>
          </a:bodyPr>
          <a:lstStyle/>
          <a:p>
            <a:r>
              <a:rPr lang="en-GB" b="1" dirty="0" smtClean="0"/>
              <a:t>How </a:t>
            </a:r>
            <a:r>
              <a:rPr lang="en-GB" b="1" dirty="0"/>
              <a:t>citizens and civil society can contribute to </a:t>
            </a:r>
            <a:r>
              <a:rPr lang="en-GB" b="1" dirty="0" smtClean="0"/>
              <a:t>the delivery </a:t>
            </a:r>
            <a:r>
              <a:rPr lang="en-GB" b="1" dirty="0"/>
              <a:t>of more and better digital public services</a:t>
            </a:r>
            <a:endParaRPr lang="en-US" dirty="0"/>
          </a:p>
        </p:txBody>
      </p:sp>
      <p:sp>
        <p:nvSpPr>
          <p:cNvPr id="3" name="Subtitle 2"/>
          <p:cNvSpPr>
            <a:spLocks noGrp="1"/>
          </p:cNvSpPr>
          <p:nvPr>
            <p:ph type="subTitle" idx="1"/>
          </p:nvPr>
        </p:nvSpPr>
        <p:spPr>
          <a:xfrm>
            <a:off x="1439652" y="3363838"/>
            <a:ext cx="6400800" cy="1314450"/>
          </a:xfrm>
        </p:spPr>
        <p:txBody>
          <a:bodyPr>
            <a:normAutofit fontScale="92500" lnSpcReduction="20000"/>
          </a:bodyPr>
          <a:lstStyle/>
          <a:p>
            <a:r>
              <a:rPr lang="en-US" dirty="0" smtClean="0"/>
              <a:t>Francisco GARCIA MORAN</a:t>
            </a:r>
          </a:p>
          <a:p>
            <a:r>
              <a:rPr lang="en-US" dirty="0" smtClean="0"/>
              <a:t>Chief IT Advisor</a:t>
            </a:r>
          </a:p>
          <a:p>
            <a:r>
              <a:rPr lang="en-US" dirty="0" smtClean="0"/>
              <a:t>European Commission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7687" y="699542"/>
            <a:ext cx="2520280" cy="1120307"/>
          </a:xfrm>
          <a:prstGeom prst="rect">
            <a:avLst/>
          </a:prstGeom>
        </p:spPr>
      </p:pic>
    </p:spTree>
    <p:extLst>
      <p:ext uri="{BB962C8B-B14F-4D97-AF65-F5344CB8AC3E}">
        <p14:creationId xmlns:p14="http://schemas.microsoft.com/office/powerpoint/2010/main" val="1076879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715" y="123478"/>
            <a:ext cx="8445624" cy="702469"/>
          </a:xfrm>
        </p:spPr>
        <p:txBody>
          <a:bodyPr>
            <a:normAutofit/>
          </a:bodyPr>
          <a:lstStyle/>
          <a:p>
            <a:r>
              <a:rPr lang="fr-BE" dirty="0" smtClean="0"/>
              <a:t>The Public </a:t>
            </a:r>
            <a:r>
              <a:rPr lang="fr-BE" dirty="0" err="1" smtClean="0"/>
              <a:t>Sector</a:t>
            </a:r>
            <a:r>
              <a:rPr lang="fr-BE" dirty="0" smtClean="0"/>
              <a:t> Transformation</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1376174"/>
            <a:ext cx="2463155" cy="199822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843558"/>
            <a:ext cx="4122524" cy="1296144"/>
          </a:xfrm>
          <a:prstGeom prst="rect">
            <a:avLst/>
          </a:prstGeom>
        </p:spPr>
      </p:pic>
      <p:sp>
        <p:nvSpPr>
          <p:cNvPr id="6" name="TextBox 5"/>
          <p:cNvSpPr txBox="1"/>
          <p:nvPr/>
        </p:nvSpPr>
        <p:spPr>
          <a:xfrm>
            <a:off x="755576" y="3597864"/>
            <a:ext cx="8280920" cy="1200329"/>
          </a:xfrm>
          <a:prstGeom prst="rect">
            <a:avLst/>
          </a:prstGeom>
          <a:noFill/>
        </p:spPr>
        <p:txBody>
          <a:bodyPr wrap="square" rtlCol="0">
            <a:spAutoFit/>
          </a:bodyPr>
          <a:lstStyle/>
          <a:p>
            <a:r>
              <a:rPr lang="fr-BE" sz="2400" b="0" dirty="0" smtClean="0">
                <a:solidFill>
                  <a:srgbClr val="0F5494"/>
                </a:solidFill>
              </a:rPr>
              <a:t>Public </a:t>
            </a:r>
            <a:r>
              <a:rPr lang="fr-BE" sz="2400" b="0" dirty="0" err="1" smtClean="0">
                <a:solidFill>
                  <a:srgbClr val="0F5494"/>
                </a:solidFill>
              </a:rPr>
              <a:t>sector</a:t>
            </a:r>
            <a:r>
              <a:rPr lang="fr-BE" sz="2400" b="0" dirty="0" smtClean="0">
                <a:solidFill>
                  <a:srgbClr val="0F5494"/>
                </a:solidFill>
              </a:rPr>
              <a:t> in the EU: </a:t>
            </a:r>
            <a:r>
              <a:rPr lang="fr-BE" sz="2400" b="0" dirty="0" smtClean="0">
                <a:solidFill>
                  <a:srgbClr val="FF0000"/>
                </a:solidFill>
              </a:rPr>
              <a:t>50%</a:t>
            </a:r>
            <a:r>
              <a:rPr lang="fr-BE" sz="2400" b="0" dirty="0" smtClean="0">
                <a:solidFill>
                  <a:srgbClr val="0F5494"/>
                </a:solidFill>
              </a:rPr>
              <a:t> of EU </a:t>
            </a:r>
            <a:r>
              <a:rPr lang="fr-BE" sz="2400" b="0" dirty="0" smtClean="0">
                <a:solidFill>
                  <a:srgbClr val="FF0000"/>
                </a:solidFill>
              </a:rPr>
              <a:t>GDP</a:t>
            </a:r>
            <a:r>
              <a:rPr lang="fr-BE" sz="2400" b="0" dirty="0" smtClean="0">
                <a:solidFill>
                  <a:srgbClr val="0F5494"/>
                </a:solidFill>
              </a:rPr>
              <a:t>, </a:t>
            </a:r>
            <a:r>
              <a:rPr lang="fr-BE" sz="2400" b="0" dirty="0" smtClean="0">
                <a:solidFill>
                  <a:srgbClr val="FF0000"/>
                </a:solidFill>
              </a:rPr>
              <a:t>17%</a:t>
            </a:r>
            <a:r>
              <a:rPr lang="fr-BE" sz="2400" b="0" dirty="0" smtClean="0">
                <a:solidFill>
                  <a:srgbClr val="0F5494"/>
                </a:solidFill>
              </a:rPr>
              <a:t> of </a:t>
            </a:r>
            <a:r>
              <a:rPr lang="fr-BE" sz="2400" b="0" dirty="0" err="1">
                <a:solidFill>
                  <a:srgbClr val="FF0000"/>
                </a:solidFill>
              </a:rPr>
              <a:t>E</a:t>
            </a:r>
            <a:r>
              <a:rPr lang="fr-BE" sz="2400" b="0" dirty="0" err="1" smtClean="0">
                <a:solidFill>
                  <a:srgbClr val="FF0000"/>
                </a:solidFill>
              </a:rPr>
              <a:t>mployment</a:t>
            </a:r>
            <a:r>
              <a:rPr lang="fr-BE" sz="2400" b="0" dirty="0" smtClean="0">
                <a:solidFill>
                  <a:srgbClr val="0F5494"/>
                </a:solidFill>
              </a:rPr>
              <a:t>, </a:t>
            </a:r>
            <a:r>
              <a:rPr lang="fr-BE" sz="2400" b="0" dirty="0" smtClean="0">
                <a:solidFill>
                  <a:srgbClr val="FF0000"/>
                </a:solidFill>
              </a:rPr>
              <a:t>20%</a:t>
            </a:r>
            <a:r>
              <a:rPr lang="fr-BE" sz="2400" b="0" dirty="0" smtClean="0">
                <a:solidFill>
                  <a:srgbClr val="0F5494"/>
                </a:solidFill>
              </a:rPr>
              <a:t> of </a:t>
            </a:r>
            <a:r>
              <a:rPr lang="fr-BE" sz="2400" b="0" dirty="0" err="1" smtClean="0">
                <a:solidFill>
                  <a:srgbClr val="FF0000"/>
                </a:solidFill>
              </a:rPr>
              <a:t>Purchasing</a:t>
            </a:r>
            <a:r>
              <a:rPr lang="fr-BE" sz="2400" b="0" dirty="0" smtClean="0">
                <a:solidFill>
                  <a:srgbClr val="0F5494"/>
                </a:solidFill>
              </a:rPr>
              <a:t> Power, </a:t>
            </a:r>
            <a:r>
              <a:rPr lang="fr-BE" sz="2400" b="0" dirty="0" err="1" smtClean="0">
                <a:solidFill>
                  <a:srgbClr val="FF0000"/>
                </a:solidFill>
              </a:rPr>
              <a:t>Largest</a:t>
            </a:r>
            <a:r>
              <a:rPr lang="fr-BE" sz="2400" b="0" dirty="0" smtClean="0">
                <a:solidFill>
                  <a:srgbClr val="FF0000"/>
                </a:solidFill>
              </a:rPr>
              <a:t> </a:t>
            </a:r>
            <a:r>
              <a:rPr lang="fr-BE" sz="2400" b="0" dirty="0" err="1" smtClean="0">
                <a:solidFill>
                  <a:srgbClr val="0F5494"/>
                </a:solidFill>
              </a:rPr>
              <a:t>Purchaser</a:t>
            </a:r>
            <a:r>
              <a:rPr lang="fr-BE" sz="2400" b="0" dirty="0" smtClean="0">
                <a:solidFill>
                  <a:srgbClr val="0F5494"/>
                </a:solidFill>
              </a:rPr>
              <a:t> of </a:t>
            </a:r>
            <a:r>
              <a:rPr lang="fr-BE" sz="2400" b="0" dirty="0" smtClean="0">
                <a:solidFill>
                  <a:srgbClr val="FF0000"/>
                </a:solidFill>
              </a:rPr>
              <a:t>IT,</a:t>
            </a:r>
            <a:r>
              <a:rPr lang="fr-BE" sz="2400" b="0" dirty="0" smtClean="0">
                <a:solidFill>
                  <a:srgbClr val="0F5494"/>
                </a:solidFill>
              </a:rPr>
              <a:t>  Great </a:t>
            </a:r>
            <a:r>
              <a:rPr lang="fr-BE" sz="2400" b="0" dirty="0" smtClean="0">
                <a:solidFill>
                  <a:srgbClr val="FF0000"/>
                </a:solidFill>
              </a:rPr>
              <a:t>Influence on </a:t>
            </a:r>
            <a:r>
              <a:rPr lang="fr-BE" sz="2400" b="0" dirty="0" err="1" smtClean="0">
                <a:solidFill>
                  <a:srgbClr val="FF0000"/>
                </a:solidFill>
              </a:rPr>
              <a:t>Market</a:t>
            </a:r>
            <a:r>
              <a:rPr lang="fr-BE" sz="2400" b="0" dirty="0" smtClean="0">
                <a:solidFill>
                  <a:srgbClr val="0F5494"/>
                </a:solidFill>
              </a:rPr>
              <a:t> Dynamics</a:t>
            </a:r>
            <a:endParaRPr lang="en-GB" sz="2400" b="0" dirty="0" err="1" smtClean="0">
              <a:solidFill>
                <a:srgbClr val="0F5494"/>
              </a:solidFill>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77" y="2445736"/>
            <a:ext cx="2348880" cy="1152128"/>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83768" y="2513307"/>
            <a:ext cx="3542938" cy="1016986"/>
          </a:xfrm>
          <a:prstGeom prst="rect">
            <a:avLst/>
          </a:prstGeom>
        </p:spPr>
      </p:pic>
    </p:spTree>
    <p:extLst>
      <p:ext uri="{BB962C8B-B14F-4D97-AF65-F5344CB8AC3E}">
        <p14:creationId xmlns:p14="http://schemas.microsoft.com/office/powerpoint/2010/main" val="23583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Change management</a:t>
            </a:r>
            <a:endParaRPr lang="en-GB" dirty="0"/>
          </a:p>
        </p:txBody>
      </p:sp>
      <p:sp>
        <p:nvSpPr>
          <p:cNvPr id="3" name="Content Placeholder 2"/>
          <p:cNvSpPr>
            <a:spLocks noGrp="1"/>
          </p:cNvSpPr>
          <p:nvPr>
            <p:ph idx="1"/>
          </p:nvPr>
        </p:nvSpPr>
        <p:spPr/>
        <p:txBody>
          <a:bodyPr/>
          <a:lstStyle/>
          <a:p>
            <a:endParaRPr lang="en-GB"/>
          </a:p>
        </p:txBody>
      </p:sp>
      <p:pic>
        <p:nvPicPr>
          <p:cNvPr id="5" name="Picture 2" descr="Scan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987574"/>
            <a:ext cx="8598789" cy="3474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8206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83482" y="1918721"/>
            <a:ext cx="4658594" cy="2725341"/>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389500"/>
            <a:ext cx="2952328" cy="182030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389500"/>
            <a:ext cx="3635896" cy="1817948"/>
          </a:xfrm>
          <a:prstGeom prst="rect">
            <a:avLst/>
          </a:prstGeom>
        </p:spPr>
      </p:pic>
    </p:spTree>
    <p:extLst>
      <p:ext uri="{BB962C8B-B14F-4D97-AF65-F5344CB8AC3E}">
        <p14:creationId xmlns:p14="http://schemas.microsoft.com/office/powerpoint/2010/main" val="13997378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EC </a:t>
            </a:r>
            <a:r>
              <a:rPr lang="fr-BE" dirty="0" err="1" smtClean="0"/>
              <a:t>Fellowship</a:t>
            </a:r>
            <a:r>
              <a:rPr lang="fr-BE" dirty="0" smtClean="0"/>
              <a:t> @ UC Berkeley</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3729417"/>
            <a:ext cx="1763688" cy="104981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24" y="855669"/>
            <a:ext cx="5184576" cy="26052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1071" y="1208811"/>
            <a:ext cx="3314700" cy="103584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93846" y="2606333"/>
            <a:ext cx="3419872" cy="87868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61071" y="3889992"/>
            <a:ext cx="3445172" cy="728663"/>
          </a:xfrm>
          <a:prstGeom prst="rect">
            <a:avLst/>
          </a:prstGeom>
        </p:spPr>
      </p:pic>
    </p:spTree>
    <p:extLst>
      <p:ext uri="{BB962C8B-B14F-4D97-AF65-F5344CB8AC3E}">
        <p14:creationId xmlns:p14="http://schemas.microsoft.com/office/powerpoint/2010/main" val="38316639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smtClean="0"/>
              <a:t>Objectives</a:t>
            </a:r>
            <a:endParaRPr lang="en-GB" dirty="0"/>
          </a:p>
        </p:txBody>
      </p:sp>
      <p:sp>
        <p:nvSpPr>
          <p:cNvPr id="3" name="Content Placeholder 2"/>
          <p:cNvSpPr>
            <a:spLocks noGrp="1"/>
          </p:cNvSpPr>
          <p:nvPr>
            <p:ph idx="1"/>
          </p:nvPr>
        </p:nvSpPr>
        <p:spPr/>
        <p:txBody>
          <a:bodyPr/>
          <a:lstStyle/>
          <a:p>
            <a:r>
              <a:rPr lang="fr-BE" dirty="0" err="1" smtClean="0"/>
              <a:t>Feasibility</a:t>
            </a:r>
            <a:r>
              <a:rPr lang="fr-BE" dirty="0" smtClean="0"/>
              <a:t> of collaborative digital services ?</a:t>
            </a:r>
          </a:p>
          <a:p>
            <a:r>
              <a:rPr lang="fr-BE" dirty="0" err="1" smtClean="0"/>
              <a:t>What</a:t>
            </a:r>
            <a:r>
              <a:rPr lang="fr-BE" dirty="0" smtClean="0"/>
              <a:t> </a:t>
            </a:r>
            <a:r>
              <a:rPr lang="fr-BE" dirty="0" err="1" smtClean="0"/>
              <a:t>governance</a:t>
            </a:r>
            <a:r>
              <a:rPr lang="fr-BE" dirty="0" smtClean="0"/>
              <a:t>? </a:t>
            </a:r>
            <a:r>
              <a:rPr lang="fr-BE" dirty="0" err="1" smtClean="0"/>
              <a:t>Role</a:t>
            </a:r>
            <a:r>
              <a:rPr lang="fr-BE" dirty="0" smtClean="0"/>
              <a:t> of Civil Servants?</a:t>
            </a:r>
          </a:p>
          <a:p>
            <a:r>
              <a:rPr lang="fr-BE" dirty="0" err="1" smtClean="0"/>
              <a:t>Platforms</a:t>
            </a:r>
            <a:r>
              <a:rPr lang="fr-BE" dirty="0" smtClean="0"/>
              <a:t>?</a:t>
            </a:r>
          </a:p>
          <a:p>
            <a:r>
              <a:rPr lang="fr-BE" dirty="0" smtClean="0"/>
              <a:t>ICT Management for collaborative services?</a:t>
            </a:r>
          </a:p>
          <a:p>
            <a:endParaRPr lang="en-GB" dirty="0"/>
          </a:p>
        </p:txBody>
      </p:sp>
    </p:spTree>
    <p:extLst>
      <p:ext uri="{BB962C8B-B14F-4D97-AF65-F5344CB8AC3E}">
        <p14:creationId xmlns:p14="http://schemas.microsoft.com/office/powerpoint/2010/main" val="29772779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Background</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63" y="1131590"/>
            <a:ext cx="4538837" cy="3333750"/>
          </a:xfrm>
          <a:prstGeom prst="rect">
            <a:avLst/>
          </a:prstGeom>
        </p:spPr>
      </p:pic>
      <p:sp>
        <p:nvSpPr>
          <p:cNvPr id="4" name="TextBox 3"/>
          <p:cNvSpPr txBox="1"/>
          <p:nvPr/>
        </p:nvSpPr>
        <p:spPr>
          <a:xfrm>
            <a:off x="5148064" y="1131590"/>
            <a:ext cx="3744416" cy="2308324"/>
          </a:xfrm>
          <a:prstGeom prst="rect">
            <a:avLst/>
          </a:prstGeom>
          <a:noFill/>
        </p:spPr>
        <p:txBody>
          <a:bodyPr wrap="square" rtlCol="0">
            <a:spAutoFit/>
          </a:bodyPr>
          <a:lstStyle/>
          <a:p>
            <a:r>
              <a:rPr lang="en-GB" dirty="0" err="1"/>
              <a:t>Ostrom</a:t>
            </a:r>
            <a:r>
              <a:rPr lang="en-GB" dirty="0"/>
              <a:t> became the first woman to receive the prestigious </a:t>
            </a:r>
            <a:r>
              <a:rPr lang="en-GB" dirty="0">
                <a:hlinkClick r:id="rId3" tooltip="Nobel Memorial Prize in Economic Sciences"/>
              </a:rPr>
              <a:t>Nobel Memorial Prize in Economic </a:t>
            </a:r>
            <a:r>
              <a:rPr lang="en-GB" dirty="0" smtClean="0">
                <a:hlinkClick r:id="rId3" tooltip="Nobel Memorial Prize in Economic Sciences"/>
              </a:rPr>
              <a:t>Sciences</a:t>
            </a:r>
            <a:r>
              <a:rPr lang="en-GB" dirty="0"/>
              <a:t> </a:t>
            </a:r>
            <a:r>
              <a:rPr lang="en-GB" dirty="0" smtClean="0"/>
              <a:t>"for </a:t>
            </a:r>
            <a:r>
              <a:rPr lang="en-GB" dirty="0"/>
              <a:t>her analysis of economic governance", saying her work had demonstrated how </a:t>
            </a:r>
            <a:r>
              <a:rPr lang="en-GB" dirty="0">
                <a:hlinkClick r:id="rId4" tooltip="Common property"/>
              </a:rPr>
              <a:t>common property</a:t>
            </a:r>
            <a:r>
              <a:rPr lang="en-GB" dirty="0"/>
              <a:t> could be successfully managed by groups using it</a:t>
            </a:r>
          </a:p>
        </p:txBody>
      </p:sp>
    </p:spTree>
    <p:extLst>
      <p:ext uri="{BB962C8B-B14F-4D97-AF65-F5344CB8AC3E}">
        <p14:creationId xmlns:p14="http://schemas.microsoft.com/office/powerpoint/2010/main" val="2623206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Co-production (</a:t>
            </a:r>
            <a:r>
              <a:rPr lang="fr-BE" dirty="0" err="1" smtClean="0"/>
              <a:t>with</a:t>
            </a:r>
            <a:r>
              <a:rPr lang="fr-BE" dirty="0" smtClean="0"/>
              <a:t> digital)</a:t>
            </a:r>
            <a:endParaRPr lang="en-GB" dirty="0"/>
          </a:p>
        </p:txBody>
      </p:sp>
      <p:sp>
        <p:nvSpPr>
          <p:cNvPr id="3" name="TextBox 2"/>
          <p:cNvSpPr txBox="1"/>
          <p:nvPr/>
        </p:nvSpPr>
        <p:spPr>
          <a:xfrm>
            <a:off x="0" y="1347614"/>
            <a:ext cx="9144000" cy="3108543"/>
          </a:xfrm>
          <a:prstGeom prst="rect">
            <a:avLst/>
          </a:prstGeom>
          <a:noFill/>
        </p:spPr>
        <p:txBody>
          <a:bodyPr wrap="square" rtlCol="0">
            <a:spAutoFit/>
          </a:bodyPr>
          <a:lstStyle/>
          <a:p>
            <a:r>
              <a:rPr lang="en-GB" sz="2800" i="1" dirty="0"/>
              <a:t>"Coproduction is a way of planning, designing, delivering, monitoring and evaluating </a:t>
            </a:r>
            <a:r>
              <a:rPr lang="en-GB" sz="2800" i="1" dirty="0">
                <a:solidFill>
                  <a:srgbClr val="FF0000"/>
                </a:solidFill>
              </a:rPr>
              <a:t>digital public services </a:t>
            </a:r>
            <a:r>
              <a:rPr lang="en-GB" sz="2800" i="1" dirty="0"/>
              <a:t>which, with the help of technology, draws on </a:t>
            </a:r>
            <a:r>
              <a:rPr lang="en-GB" sz="2800" i="1" dirty="0">
                <a:solidFill>
                  <a:srgbClr val="FF0000"/>
                </a:solidFill>
              </a:rPr>
              <a:t>direct input and domain skills</a:t>
            </a:r>
            <a:r>
              <a:rPr lang="en-GB" sz="2800" i="1" dirty="0"/>
              <a:t> and experiences from </a:t>
            </a:r>
            <a:r>
              <a:rPr lang="en-GB" sz="2800" i="1" dirty="0">
                <a:solidFill>
                  <a:srgbClr val="FF0000"/>
                </a:solidFill>
              </a:rPr>
              <a:t>citizens, service users, civil society organizations and social enterprises</a:t>
            </a:r>
            <a:r>
              <a:rPr lang="en-GB" sz="2800" i="1" dirty="0"/>
              <a:t> to produce agreed </a:t>
            </a:r>
            <a:r>
              <a:rPr lang="en-GB" sz="2800" i="1" dirty="0">
                <a:solidFill>
                  <a:srgbClr val="FF0000"/>
                </a:solidFill>
              </a:rPr>
              <a:t>outcomes</a:t>
            </a:r>
            <a:r>
              <a:rPr lang="en-GB" sz="2800" i="1" dirty="0"/>
              <a:t> and increase </a:t>
            </a:r>
            <a:r>
              <a:rPr lang="en-GB" sz="2800" i="1" dirty="0">
                <a:solidFill>
                  <a:srgbClr val="FF0000"/>
                </a:solidFill>
              </a:rPr>
              <a:t>public and/or social value</a:t>
            </a:r>
            <a:r>
              <a:rPr lang="en-GB" sz="2800" i="1" dirty="0"/>
              <a:t>".</a:t>
            </a:r>
            <a:endParaRPr lang="en-GB" sz="2800" dirty="0"/>
          </a:p>
          <a:p>
            <a:endParaRPr lang="en-GB" sz="2800" dirty="0"/>
          </a:p>
        </p:txBody>
      </p:sp>
    </p:spTree>
    <p:extLst>
      <p:ext uri="{BB962C8B-B14F-4D97-AF65-F5344CB8AC3E}">
        <p14:creationId xmlns:p14="http://schemas.microsoft.com/office/powerpoint/2010/main" val="24334527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195487"/>
            <a:ext cx="6912768" cy="504056"/>
          </a:xfrm>
        </p:spPr>
        <p:txBody>
          <a:bodyPr>
            <a:noAutofit/>
          </a:bodyPr>
          <a:lstStyle/>
          <a:p>
            <a:pPr algn="ctr"/>
            <a:r>
              <a:rPr lang="fr-BE" sz="2400" dirty="0" smtClean="0"/>
              <a:t>Co-production </a:t>
            </a:r>
            <a:r>
              <a:rPr lang="fr-BE" sz="2400" dirty="0" err="1" smtClean="0"/>
              <a:t>needs</a:t>
            </a:r>
            <a:r>
              <a:rPr lang="fr-BE" sz="2400" dirty="0" smtClean="0"/>
              <a:t> : Open and Collaborative </a:t>
            </a:r>
            <a:r>
              <a:rPr lang="fr-BE" sz="2400" dirty="0" err="1" smtClean="0"/>
              <a:t>Government</a:t>
            </a:r>
            <a:endParaRPr lang="en-GB" sz="2400"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897564"/>
            <a:ext cx="3479570" cy="2214246"/>
          </a:xfr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7945" y="1221601"/>
            <a:ext cx="4725913" cy="176266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740" y="3111810"/>
            <a:ext cx="3873205" cy="1944216"/>
          </a:xfrm>
          <a:prstGeom prst="rect">
            <a:avLst/>
          </a:prstGeom>
          <a:ln>
            <a:solidFill>
              <a:srgbClr val="FFFF00"/>
            </a:solidFill>
          </a:ln>
        </p:spPr>
      </p:pic>
      <p:sp>
        <p:nvSpPr>
          <p:cNvPr id="7" name="Rounded Rectangle 6"/>
          <p:cNvSpPr/>
          <p:nvPr/>
        </p:nvSpPr>
        <p:spPr bwMode="auto">
          <a:xfrm>
            <a:off x="2699792" y="3802523"/>
            <a:ext cx="792088" cy="270257"/>
          </a:xfrm>
          <a:prstGeom prst="roundRect">
            <a:avLst/>
          </a:prstGeom>
          <a:noFill/>
          <a:ln w="76200" cap="flat" cmpd="sng" algn="ctr">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pic>
        <p:nvPicPr>
          <p:cNvPr id="8"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55977" y="3123031"/>
            <a:ext cx="4679875"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07578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195486"/>
            <a:ext cx="8229600" cy="702469"/>
          </a:xfrm>
        </p:spPr>
        <p:txBody>
          <a:bodyPr>
            <a:normAutofit/>
          </a:bodyPr>
          <a:lstStyle/>
          <a:p>
            <a:pPr algn="ctr"/>
            <a:r>
              <a:rPr lang="fr-BE" dirty="0" smtClean="0"/>
              <a:t>Background Information…. </a:t>
            </a:r>
            <a:endParaRPr lang="en-GB"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9552" y="1151734"/>
            <a:ext cx="1800200" cy="2153155"/>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8309" y="1189982"/>
            <a:ext cx="1888948" cy="211490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2208" y="1493489"/>
            <a:ext cx="1581150" cy="485775"/>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16216" y="1197506"/>
            <a:ext cx="2016224" cy="2107383"/>
          </a:xfrm>
          <a:prstGeom prst="rect">
            <a:avLst/>
          </a:prstGeom>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68257" y="3412914"/>
            <a:ext cx="2257425" cy="1514475"/>
          </a:xfrm>
          <a:prstGeom prst="rect">
            <a:avLst/>
          </a:prstGeom>
        </p:spPr>
      </p:pic>
      <p:pic>
        <p:nvPicPr>
          <p:cNvPr id="1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76056" y="3388871"/>
            <a:ext cx="1670509" cy="1538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65525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Academy</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918" y="915566"/>
            <a:ext cx="8806163" cy="3744416"/>
          </a:xfrm>
          <a:prstGeom prst="rect">
            <a:avLst/>
          </a:prstGeom>
        </p:spPr>
      </p:pic>
    </p:spTree>
    <p:extLst>
      <p:ext uri="{BB962C8B-B14F-4D97-AF65-F5344CB8AC3E}">
        <p14:creationId xmlns:p14="http://schemas.microsoft.com/office/powerpoint/2010/main" val="35030567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95486"/>
            <a:ext cx="8229600" cy="702469"/>
          </a:xfrm>
        </p:spPr>
        <p:txBody>
          <a:bodyPr/>
          <a:lstStyle/>
          <a:p>
            <a:pPr algn="ctr"/>
            <a:r>
              <a:rPr lang="fr-BE" dirty="0" err="1" smtClean="0"/>
              <a:t>Context</a:t>
            </a:r>
            <a:r>
              <a:rPr lang="fr-BE" dirty="0" smtClean="0"/>
              <a:t> </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1520" y="843558"/>
            <a:ext cx="1728192" cy="1296144"/>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90760" y="843558"/>
            <a:ext cx="1654289" cy="122993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009" y="3435846"/>
            <a:ext cx="1638338" cy="1218069"/>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67628" y="3435846"/>
            <a:ext cx="1551370" cy="1163528"/>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17903" y="3435846"/>
            <a:ext cx="2297964" cy="1277338"/>
          </a:xfrm>
          <a:prstGeom prst="rect">
            <a:avLst/>
          </a:prstGeom>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67715" y="843558"/>
            <a:ext cx="1639912" cy="1229934"/>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67629" y="843559"/>
            <a:ext cx="2459867" cy="1229933"/>
          </a:xfrm>
          <a:prstGeom prst="rect">
            <a:avLst/>
          </a:prstGeom>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55776" y="2247714"/>
            <a:ext cx="2095629" cy="1042120"/>
          </a:xfrm>
          <a:prstGeom prst="rect">
            <a:avLst/>
          </a:prstGeom>
        </p:spPr>
      </p:pic>
      <p:pic>
        <p:nvPicPr>
          <p:cNvPr id="5" name="Picture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06906" y="2247714"/>
            <a:ext cx="2201441" cy="1052118"/>
          </a:xfrm>
          <a:prstGeom prst="rect">
            <a:avLst/>
          </a:prstGeom>
        </p:spPr>
      </p:pic>
    </p:spTree>
    <p:extLst>
      <p:ext uri="{BB962C8B-B14F-4D97-AF65-F5344CB8AC3E}">
        <p14:creationId xmlns:p14="http://schemas.microsoft.com/office/powerpoint/2010/main" val="24659978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Resources</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1550"/>
            <a:ext cx="9144000" cy="3888432"/>
          </a:xfrm>
          <a:prstGeom prst="rect">
            <a:avLst/>
          </a:prstGeom>
        </p:spPr>
      </p:pic>
    </p:spTree>
    <p:extLst>
      <p:ext uri="{BB962C8B-B14F-4D97-AF65-F5344CB8AC3E}">
        <p14:creationId xmlns:p14="http://schemas.microsoft.com/office/powerpoint/2010/main" val="15254397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The </a:t>
            </a:r>
            <a:r>
              <a:rPr lang="fr-BE" dirty="0" err="1" smtClean="0"/>
              <a:t>Big</a:t>
            </a:r>
            <a:r>
              <a:rPr lang="fr-BE" dirty="0" smtClean="0"/>
              <a:t> Picture</a:t>
            </a: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89667"/>
            <a:ext cx="9144000" cy="3564165"/>
          </a:xfrm>
          <a:prstGeom prst="rect">
            <a:avLst/>
          </a:prstGeom>
        </p:spPr>
      </p:pic>
      <p:sp>
        <p:nvSpPr>
          <p:cNvPr id="6" name="TextBox 5"/>
          <p:cNvSpPr txBox="1"/>
          <p:nvPr/>
        </p:nvSpPr>
        <p:spPr>
          <a:xfrm>
            <a:off x="395536" y="4368256"/>
            <a:ext cx="4176464" cy="369332"/>
          </a:xfrm>
          <a:prstGeom prst="rect">
            <a:avLst/>
          </a:prstGeom>
          <a:noFill/>
        </p:spPr>
        <p:txBody>
          <a:bodyPr wrap="square" rtlCol="0">
            <a:spAutoFit/>
          </a:bodyPr>
          <a:lstStyle/>
          <a:p>
            <a:r>
              <a:rPr lang="en-GB" b="1" dirty="0">
                <a:solidFill>
                  <a:srgbClr val="FF0000"/>
                </a:solidFill>
              </a:rPr>
              <a:t>http://www.govint.org/</a:t>
            </a:r>
          </a:p>
        </p:txBody>
      </p:sp>
    </p:spTree>
    <p:extLst>
      <p:ext uri="{BB962C8B-B14F-4D97-AF65-F5344CB8AC3E}">
        <p14:creationId xmlns:p14="http://schemas.microsoft.com/office/powerpoint/2010/main" val="40057735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23478"/>
            <a:ext cx="8229600" cy="702469"/>
          </a:xfrm>
        </p:spPr>
        <p:txBody>
          <a:bodyPr/>
          <a:lstStyle/>
          <a:p>
            <a:pPr algn="ctr"/>
            <a:r>
              <a:rPr lang="fr-BE" dirty="0" err="1" smtClean="0"/>
              <a:t>Summary</a:t>
            </a:r>
            <a:r>
              <a:rPr lang="fr-BE" dirty="0" smtClean="0"/>
              <a:t> of </a:t>
            </a:r>
            <a:r>
              <a:rPr lang="fr-BE" dirty="0" err="1" smtClean="0"/>
              <a:t>play</a:t>
            </a:r>
            <a:r>
              <a:rPr lang="fr-BE" dirty="0" smtClean="0"/>
              <a:t> and </a:t>
            </a:r>
            <a:r>
              <a:rPr lang="fr-BE" dirty="0" err="1" smtClean="0"/>
              <a:t>players</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5" y="1278731"/>
            <a:ext cx="7272808" cy="3237235"/>
          </a:xfrm>
          <a:prstGeom prst="rect">
            <a:avLst/>
          </a:prstGeom>
        </p:spPr>
      </p:pic>
      <p:sp>
        <p:nvSpPr>
          <p:cNvPr id="6" name="TextBox 5"/>
          <p:cNvSpPr txBox="1"/>
          <p:nvPr/>
        </p:nvSpPr>
        <p:spPr>
          <a:xfrm>
            <a:off x="755576" y="4677985"/>
            <a:ext cx="2448272" cy="276999"/>
          </a:xfrm>
          <a:prstGeom prst="rect">
            <a:avLst/>
          </a:prstGeom>
          <a:noFill/>
        </p:spPr>
        <p:txBody>
          <a:bodyPr wrap="square" rtlCol="0">
            <a:spAutoFit/>
          </a:bodyPr>
          <a:lstStyle/>
          <a:p>
            <a:r>
              <a:rPr lang="fr-BE" sz="1200" b="0" dirty="0" smtClean="0">
                <a:solidFill>
                  <a:srgbClr val="0F5494"/>
                </a:solidFill>
              </a:rPr>
              <a:t>Source: OECD</a:t>
            </a:r>
            <a:endParaRPr lang="en-GB" sz="1200" b="0" dirty="0" err="1" smtClean="0">
              <a:solidFill>
                <a:srgbClr val="0F5494"/>
              </a:solidFill>
            </a:endParaRPr>
          </a:p>
        </p:txBody>
      </p:sp>
    </p:spTree>
    <p:extLst>
      <p:ext uri="{BB962C8B-B14F-4D97-AF65-F5344CB8AC3E}">
        <p14:creationId xmlns:p14="http://schemas.microsoft.com/office/powerpoint/2010/main" val="10707022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On </a:t>
            </a:r>
            <a:r>
              <a:rPr lang="fr-BE" dirty="0" err="1" smtClean="0"/>
              <a:t>going</a:t>
            </a:r>
            <a:r>
              <a:rPr lang="fr-BE" dirty="0" smtClean="0"/>
              <a:t> …….</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964851"/>
            <a:ext cx="2232248" cy="958828"/>
          </a:xfrm>
          <a:prstGeom prst="rect">
            <a:avLst/>
          </a:prstGeom>
        </p:spPr>
      </p:pic>
      <p:sp>
        <p:nvSpPr>
          <p:cNvPr id="9" name="Content Placeholder 2"/>
          <p:cNvSpPr txBox="1">
            <a:spLocks/>
          </p:cNvSpPr>
          <p:nvPr/>
        </p:nvSpPr>
        <p:spPr>
          <a:xfrm>
            <a:off x="0" y="1734214"/>
            <a:ext cx="4258816" cy="1079500"/>
          </a:xfrm>
          <a:prstGeom prst="rect">
            <a:avLst/>
          </a:prstGeom>
        </p:spPr>
        <p:txBody>
          <a:bodyPr vert="horz" lIns="91440" tIns="45720" rIns="91440" bIns="45720" rtlCol="0">
            <a:normAutofit fontScale="55000" lnSpcReduction="20000"/>
          </a:bodyPr>
          <a:lstStyle>
            <a:lvl1pPr marL="0" indent="-342900" algn="l" defTabSz="914400" rtl="0" eaLnBrk="1" latinLnBrk="0" hangingPunct="1">
              <a:spcBef>
                <a:spcPct val="20000"/>
              </a:spcBef>
              <a:buFont typeface="Arial" panose="020B0604020202020204" pitchFamily="34" charset="0"/>
              <a:buChar char="•"/>
              <a:defRPr lang="en-US" sz="2800" kern="1200" baseline="0" dirty="0" smtClean="0">
                <a:solidFill>
                  <a:srgbClr val="1369AC"/>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buNone/>
            </a:pPr>
            <a:endParaRPr lang="en-GB" dirty="0" smtClean="0"/>
          </a:p>
          <a:p>
            <a:pPr indent="0">
              <a:buNone/>
            </a:pPr>
            <a:r>
              <a:rPr lang="en-GB" dirty="0" smtClean="0"/>
              <a:t>Australian Declaration of Open Government, enshrines the principle of </a:t>
            </a:r>
            <a:r>
              <a:rPr lang="en-GB" b="1" dirty="0" smtClean="0">
                <a:solidFill>
                  <a:srgbClr val="FF0000"/>
                </a:solidFill>
              </a:rPr>
              <a:t>collaboration with citizens on policy and service delivery</a:t>
            </a:r>
            <a:r>
              <a:rPr lang="en-GB" dirty="0" smtClean="0"/>
              <a:t> </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840599"/>
            <a:ext cx="2465626" cy="971416"/>
          </a:xfrm>
          <a:prstGeom prst="rect">
            <a:avLst/>
          </a:prstGeom>
        </p:spPr>
      </p:pic>
      <p:sp>
        <p:nvSpPr>
          <p:cNvPr id="11" name="Content Placeholder 2"/>
          <p:cNvSpPr txBox="1">
            <a:spLocks/>
          </p:cNvSpPr>
          <p:nvPr/>
        </p:nvSpPr>
        <p:spPr>
          <a:xfrm>
            <a:off x="4716016" y="1812015"/>
            <a:ext cx="4258816" cy="1079500"/>
          </a:xfrm>
          <a:prstGeom prst="rect">
            <a:avLst/>
          </a:prstGeom>
        </p:spPr>
        <p:txBody>
          <a:bodyPr vert="horz" lIns="91440" tIns="45720" rIns="91440" bIns="45720" rtlCol="0">
            <a:normAutofit/>
          </a:bodyPr>
          <a:lstStyle>
            <a:lvl1pPr marL="0" indent="-342900" algn="l" defTabSz="914400" rtl="0" eaLnBrk="1" latinLnBrk="0" hangingPunct="1">
              <a:spcBef>
                <a:spcPct val="20000"/>
              </a:spcBef>
              <a:buFont typeface="Arial" panose="020B0604020202020204" pitchFamily="34" charset="0"/>
              <a:buChar char="•"/>
              <a:defRPr lang="en-US" sz="2800" kern="1200" baseline="0" dirty="0" smtClean="0">
                <a:solidFill>
                  <a:srgbClr val="1369AC"/>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buNone/>
            </a:pPr>
            <a:endParaRPr lang="en-GB" dirty="0" smtClean="0"/>
          </a:p>
          <a:p>
            <a:pPr indent="0">
              <a:buNone/>
            </a:pPr>
            <a:endParaRPr lang="en-GB" dirty="0" smtClean="0"/>
          </a:p>
          <a:p>
            <a:endParaRPr lang="en-GB" dirty="0" smtClean="0"/>
          </a:p>
          <a:p>
            <a:endParaRPr lang="en-GB" dirty="0"/>
          </a:p>
        </p:txBody>
      </p:sp>
      <p:sp>
        <p:nvSpPr>
          <p:cNvPr id="13" name="TextBox 12"/>
          <p:cNvSpPr txBox="1"/>
          <p:nvPr/>
        </p:nvSpPr>
        <p:spPr>
          <a:xfrm>
            <a:off x="4427984" y="1812015"/>
            <a:ext cx="4716016" cy="830997"/>
          </a:xfrm>
          <a:prstGeom prst="rect">
            <a:avLst/>
          </a:prstGeom>
          <a:noFill/>
        </p:spPr>
        <p:txBody>
          <a:bodyPr wrap="square" rtlCol="0">
            <a:spAutoFit/>
          </a:bodyPr>
          <a:lstStyle/>
          <a:p>
            <a:r>
              <a:rPr lang="en-GB" sz="1500" dirty="0">
                <a:solidFill>
                  <a:srgbClr val="1369AC"/>
                </a:solidFill>
              </a:rPr>
              <a:t>Government</a:t>
            </a:r>
            <a:r>
              <a:rPr lang="en-GB" dirty="0"/>
              <a:t>, </a:t>
            </a:r>
            <a:r>
              <a:rPr lang="en-GB" sz="1500" dirty="0">
                <a:solidFill>
                  <a:srgbClr val="1369AC"/>
                </a:solidFill>
              </a:rPr>
              <a:t>citizens, CSOs, private businesses, and other parties will </a:t>
            </a:r>
            <a:r>
              <a:rPr lang="en-GB" sz="1500" b="1" dirty="0">
                <a:solidFill>
                  <a:srgbClr val="FF0000"/>
                </a:solidFill>
              </a:rPr>
              <a:t>work collaboratively to play an active role in providing services for everyday </a:t>
            </a:r>
            <a:r>
              <a:rPr lang="en-GB" sz="1500" b="1" dirty="0" smtClean="0">
                <a:solidFill>
                  <a:srgbClr val="FF0000"/>
                </a:solidFill>
              </a:rPr>
              <a:t>life</a:t>
            </a:r>
            <a:endParaRPr lang="en-GB" sz="1500" b="1" dirty="0">
              <a:solidFill>
                <a:srgbClr val="FF0000"/>
              </a:solidFill>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94112" y="3033078"/>
            <a:ext cx="2267744" cy="1144294"/>
          </a:xfrm>
          <a:prstGeom prst="rect">
            <a:avLst/>
          </a:prstGeom>
        </p:spPr>
      </p:pic>
      <p:sp>
        <p:nvSpPr>
          <p:cNvPr id="15" name="Content Placeholder 2"/>
          <p:cNvSpPr txBox="1">
            <a:spLocks/>
          </p:cNvSpPr>
          <p:nvPr/>
        </p:nvSpPr>
        <p:spPr>
          <a:xfrm>
            <a:off x="2281808" y="3651870"/>
            <a:ext cx="4258816" cy="1079500"/>
          </a:xfrm>
          <a:prstGeom prst="rect">
            <a:avLst/>
          </a:prstGeom>
        </p:spPr>
        <p:txBody>
          <a:bodyPr vert="horz" lIns="91440" tIns="45720" rIns="91440" bIns="45720" rtlCol="0">
            <a:normAutofit/>
          </a:bodyPr>
          <a:lstStyle>
            <a:lvl1pPr marL="0" indent="-342900" algn="l" defTabSz="914400" rtl="0" eaLnBrk="1" latinLnBrk="0" hangingPunct="1">
              <a:spcBef>
                <a:spcPct val="20000"/>
              </a:spcBef>
              <a:buFont typeface="Arial" panose="020B0604020202020204" pitchFamily="34" charset="0"/>
              <a:buChar char="•"/>
              <a:defRPr lang="en-US" sz="2800" kern="1200" baseline="0" dirty="0" smtClean="0">
                <a:solidFill>
                  <a:srgbClr val="1369AC"/>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buNone/>
            </a:pPr>
            <a:endParaRPr lang="en-GB" dirty="0" smtClean="0"/>
          </a:p>
          <a:p>
            <a:pPr indent="0">
              <a:buNone/>
            </a:pPr>
            <a:endParaRPr lang="en-GB" dirty="0" smtClean="0"/>
          </a:p>
          <a:p>
            <a:endParaRPr lang="en-GB" dirty="0"/>
          </a:p>
        </p:txBody>
      </p:sp>
      <p:sp>
        <p:nvSpPr>
          <p:cNvPr id="16" name="TextBox 15"/>
          <p:cNvSpPr txBox="1"/>
          <p:nvPr/>
        </p:nvSpPr>
        <p:spPr>
          <a:xfrm>
            <a:off x="2434961" y="4177372"/>
            <a:ext cx="4738004" cy="553998"/>
          </a:xfrm>
          <a:prstGeom prst="rect">
            <a:avLst/>
          </a:prstGeom>
          <a:noFill/>
        </p:spPr>
        <p:txBody>
          <a:bodyPr wrap="square" rtlCol="0">
            <a:spAutoFit/>
          </a:bodyPr>
          <a:lstStyle/>
          <a:p>
            <a:r>
              <a:rPr lang="en-GB" sz="1500" dirty="0">
                <a:solidFill>
                  <a:srgbClr val="1369AC"/>
                </a:solidFill>
              </a:rPr>
              <a:t>Big Society: </a:t>
            </a:r>
            <a:r>
              <a:rPr lang="en-GB" sz="1500" b="1" dirty="0">
                <a:solidFill>
                  <a:srgbClr val="FF0000"/>
                </a:solidFill>
              </a:rPr>
              <a:t>Increased role of citizens and civil society organisations in public service delivery</a:t>
            </a:r>
            <a:endParaRPr lang="fr-BE" sz="1500" b="1" dirty="0">
              <a:solidFill>
                <a:srgbClr val="FF0000"/>
              </a:solidFill>
            </a:endParaRPr>
          </a:p>
        </p:txBody>
      </p:sp>
    </p:spTree>
    <p:extLst>
      <p:ext uri="{BB962C8B-B14F-4D97-AF65-F5344CB8AC3E}">
        <p14:creationId xmlns:p14="http://schemas.microsoft.com/office/powerpoint/2010/main" val="29665547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9492"/>
            <a:ext cx="8229600" cy="702469"/>
          </a:xfrm>
        </p:spPr>
        <p:txBody>
          <a:bodyPr/>
          <a:lstStyle/>
          <a:p>
            <a:r>
              <a:rPr lang="fr-BE" dirty="0" err="1" smtClean="0"/>
              <a:t>Participatory</a:t>
            </a:r>
            <a:r>
              <a:rPr lang="fr-BE" dirty="0" smtClean="0"/>
              <a:t> </a:t>
            </a:r>
            <a:r>
              <a:rPr lang="fr-BE" dirty="0" err="1" smtClean="0"/>
              <a:t>Budgeting</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95" y="4004478"/>
            <a:ext cx="2051720" cy="113902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95" y="2409732"/>
            <a:ext cx="1771856" cy="106612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7572" y="951570"/>
            <a:ext cx="1472567" cy="111358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79713" y="2583045"/>
            <a:ext cx="1439205" cy="7195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11760" y="799055"/>
            <a:ext cx="2303836" cy="1418618"/>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96137" y="799054"/>
            <a:ext cx="2700135" cy="1012736"/>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40152" y="1828949"/>
            <a:ext cx="1979712" cy="910029"/>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95737" y="3921277"/>
            <a:ext cx="1740563" cy="1305422"/>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84125" y="2161650"/>
            <a:ext cx="2076847" cy="2128878"/>
          </a:xfrm>
          <a:prstGeom prst="rect">
            <a:avLst/>
          </a:prstGeom>
        </p:spPr>
      </p:pic>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73216" y="3585004"/>
            <a:ext cx="1556792" cy="1167594"/>
          </a:xfrm>
          <a:prstGeom prst="rect">
            <a:avLst/>
          </a:prstGeom>
        </p:spPr>
      </p:pic>
      <p:pic>
        <p:nvPicPr>
          <p:cNvPr id="14" name="Picture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52535" y="1937158"/>
            <a:ext cx="3347864" cy="1603640"/>
          </a:xfrm>
          <a:prstGeom prst="rect">
            <a:avLst/>
          </a:prstGeom>
        </p:spPr>
      </p:pic>
      <p:pic>
        <p:nvPicPr>
          <p:cNvPr id="15" name="Pictur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146203" y="3669832"/>
            <a:ext cx="1818456" cy="1098131"/>
          </a:xfrm>
          <a:prstGeom prst="rect">
            <a:avLst/>
          </a:prstGeom>
        </p:spPr>
      </p:pic>
    </p:spTree>
    <p:extLst>
      <p:ext uri="{BB962C8B-B14F-4D97-AF65-F5344CB8AC3E}">
        <p14:creationId xmlns:p14="http://schemas.microsoft.com/office/powerpoint/2010/main" val="1952993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Peer-to-Patent</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915566"/>
            <a:ext cx="8784976" cy="374441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28750"/>
            <a:ext cx="4572000" cy="1143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4048" y="1428750"/>
            <a:ext cx="3543300" cy="11430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3952" y="2997190"/>
            <a:ext cx="5436096" cy="1662546"/>
          </a:xfrm>
          <a:prstGeom prst="rect">
            <a:avLst/>
          </a:prstGeom>
        </p:spPr>
      </p:pic>
    </p:spTree>
    <p:extLst>
      <p:ext uri="{BB962C8B-B14F-4D97-AF65-F5344CB8AC3E}">
        <p14:creationId xmlns:p14="http://schemas.microsoft.com/office/powerpoint/2010/main" val="239249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Crowdsourcing</a:t>
            </a:r>
            <a:r>
              <a:rPr lang="fr-BE" dirty="0" smtClean="0"/>
              <a:t> for </a:t>
            </a:r>
            <a:r>
              <a:rPr lang="fr-BE" dirty="0" err="1" smtClean="0"/>
              <a:t>common</a:t>
            </a:r>
            <a:r>
              <a:rPr lang="fr-BE" dirty="0" smtClean="0"/>
              <a:t> good</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843558"/>
            <a:ext cx="6912768" cy="3960440"/>
          </a:xfrm>
          <a:prstGeom prst="rect">
            <a:avLst/>
          </a:prstGeom>
        </p:spPr>
      </p:pic>
    </p:spTree>
    <p:extLst>
      <p:ext uri="{BB962C8B-B14F-4D97-AF65-F5344CB8AC3E}">
        <p14:creationId xmlns:p14="http://schemas.microsoft.com/office/powerpoint/2010/main" val="24195163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233" y="168121"/>
            <a:ext cx="8229600" cy="702469"/>
          </a:xfrm>
        </p:spPr>
        <p:txBody>
          <a:bodyPr/>
          <a:lstStyle/>
          <a:p>
            <a:r>
              <a:rPr lang="fr-BE" dirty="0" smtClean="0"/>
              <a:t>Code for ………</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9672" y="897564"/>
            <a:ext cx="4852422" cy="146058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3" y="2686608"/>
            <a:ext cx="4045883" cy="118038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5976" y="2674984"/>
            <a:ext cx="4572000" cy="118516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512" y="3849920"/>
            <a:ext cx="2414658" cy="1242138"/>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19672" y="938770"/>
            <a:ext cx="5476875" cy="3495675"/>
          </a:xfrm>
          <a:prstGeom prst="rect">
            <a:avLst/>
          </a:prstGeom>
        </p:spPr>
      </p:pic>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6841" y="1419622"/>
            <a:ext cx="5743575" cy="328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0137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fade">
                                      <p:cBhvr>
                                        <p:cTn id="13" dur="1000"/>
                                        <p:tgtEl>
                                          <p:spTgt spid="4098"/>
                                        </p:tgtEl>
                                      </p:cBhvr>
                                    </p:animEffect>
                                    <p:anim calcmode="lin" valueType="num">
                                      <p:cBhvr>
                                        <p:cTn id="14" dur="1000" fill="hold"/>
                                        <p:tgtEl>
                                          <p:spTgt spid="4098"/>
                                        </p:tgtEl>
                                        <p:attrNameLst>
                                          <p:attrName>ppt_x</p:attrName>
                                        </p:attrNameLst>
                                      </p:cBhvr>
                                      <p:tavLst>
                                        <p:tav tm="0">
                                          <p:val>
                                            <p:strVal val="#ppt_x"/>
                                          </p:val>
                                        </p:tav>
                                        <p:tav tm="100000">
                                          <p:val>
                                            <p:strVal val="#ppt_x"/>
                                          </p:val>
                                        </p:tav>
                                      </p:tavLst>
                                    </p:anim>
                                    <p:anim calcmode="lin" valueType="num">
                                      <p:cBhvr>
                                        <p:cTn id="15"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915566"/>
            <a:ext cx="9067800" cy="1828800"/>
          </a:xfrm>
          <a:prstGeom prst="rect">
            <a:avLst/>
          </a:prstGeom>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744366"/>
            <a:ext cx="9067799"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fr-BE" dirty="0" smtClean="0"/>
              <a:t>Civic User </a:t>
            </a:r>
            <a:r>
              <a:rPr lang="fr-BE" dirty="0" err="1" smtClean="0"/>
              <a:t>Testing</a:t>
            </a:r>
            <a:endParaRPr lang="en-GB"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1800" y="1755909"/>
            <a:ext cx="2395537" cy="2078423"/>
          </a:xfrm>
          <a:prstGeom prst="rect">
            <a:avLst/>
          </a:prstGeom>
        </p:spPr>
      </p:pic>
    </p:spTree>
    <p:extLst>
      <p:ext uri="{BB962C8B-B14F-4D97-AF65-F5344CB8AC3E}">
        <p14:creationId xmlns:p14="http://schemas.microsoft.com/office/powerpoint/2010/main" val="174820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3478"/>
            <a:ext cx="8229600" cy="702469"/>
          </a:xfrm>
        </p:spPr>
        <p:txBody>
          <a:bodyPr/>
          <a:lstStyle/>
          <a:p>
            <a:r>
              <a:rPr lang="fr-BE" dirty="0" err="1" smtClean="0"/>
              <a:t>Study</a:t>
            </a:r>
            <a:r>
              <a:rPr lang="fr-BE" dirty="0" smtClean="0"/>
              <a:t>  &amp; Use Cases </a:t>
            </a:r>
            <a:r>
              <a:rPr lang="fr-BE" dirty="0" err="1" smtClean="0"/>
              <a:t>Database</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915566"/>
            <a:ext cx="2235519" cy="1800199"/>
          </a:xfrm>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919" y="1077039"/>
            <a:ext cx="5273293" cy="2989421"/>
          </a:xfrm>
          <a:prstGeom prst="rect">
            <a:avLst/>
          </a:prstGeom>
          <a:noFill/>
          <a:ln>
            <a:noFill/>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26009"/>
            <a:ext cx="3665194" cy="2362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75358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Rectangle 2"/>
          <p:cNvSpPr txBox="1">
            <a:spLocks noChangeArrowheads="1"/>
          </p:cNvSpPr>
          <p:nvPr/>
        </p:nvSpPr>
        <p:spPr>
          <a:xfrm>
            <a:off x="611560" y="195486"/>
            <a:ext cx="8229600" cy="702469"/>
          </a:xfrm>
          <a:prstGeom prst="rect">
            <a:avLst/>
          </a:prstGeom>
        </p:spPr>
        <p:txBody>
          <a:bodyPr vert="horz" lIns="91440" tIns="45720" rIns="91440" bIns="45720" rtlCol="0" anchor="ctr">
            <a:normAutofit/>
          </a:bodyPr>
          <a:lstStyle>
            <a:lvl1pPr marL="0" algn="l" defTabSz="914400" rtl="0" eaLnBrk="1" latinLnBrk="0" hangingPunct="1">
              <a:spcBef>
                <a:spcPct val="0"/>
              </a:spcBef>
              <a:buNone/>
              <a:defRPr lang="en-US" sz="3600" kern="1200" baseline="0" dirty="0">
                <a:solidFill>
                  <a:srgbClr val="1587D4"/>
                </a:solidFill>
                <a:latin typeface="+mj-lt"/>
                <a:ea typeface="+mn-ea"/>
                <a:cs typeface="+mn-cs"/>
              </a:defRPr>
            </a:lvl1pPr>
          </a:lstStyle>
          <a:p>
            <a:r>
              <a:rPr lang="en-GB" altLang="en-US" dirty="0" smtClean="0"/>
              <a:t>Proclamation of pope Benedict</a:t>
            </a:r>
          </a:p>
        </p:txBody>
      </p:sp>
      <p:pic>
        <p:nvPicPr>
          <p:cNvPr id="4" name="Picture 4" descr="http://www.washingtonpost.com/rf/image_606w/2010-2019/WashingtonPost/2013/03/14/Interactivity/Images/AP050404084291363301581.jpg?uuid=7rpq9Iz5EeKtynSrMdozm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4222" y="1563638"/>
            <a:ext cx="6264275" cy="3063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923928" y="1727109"/>
            <a:ext cx="1871662" cy="646331"/>
          </a:xfrm>
          <a:prstGeom prst="rect">
            <a:avLst/>
          </a:prstGeom>
          <a:noFill/>
        </p:spPr>
        <p:txBody>
          <a:bodyPr>
            <a:spAutoFit/>
          </a:bodyPr>
          <a:lstStyle/>
          <a:p>
            <a:pPr algn="ctr" fontAlgn="auto">
              <a:spcBef>
                <a:spcPts val="0"/>
              </a:spcBef>
              <a:spcAft>
                <a:spcPts val="0"/>
              </a:spcAft>
              <a:defRPr/>
            </a:pPr>
            <a:r>
              <a:rPr lang="en-GB" sz="3600" b="0" dirty="0">
                <a:solidFill>
                  <a:srgbClr val="FFFFFF">
                    <a:lumMod val="75000"/>
                  </a:srgbClr>
                </a:solidFill>
                <a:latin typeface="Verdana"/>
                <a:cs typeface="+mn-cs"/>
              </a:rPr>
              <a:t>2005</a:t>
            </a:r>
          </a:p>
        </p:txBody>
      </p:sp>
    </p:spTree>
    <p:extLst>
      <p:ext uri="{BB962C8B-B14F-4D97-AF65-F5344CB8AC3E}">
        <p14:creationId xmlns:p14="http://schemas.microsoft.com/office/powerpoint/2010/main" val="13028696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This </a:t>
            </a:r>
            <a:r>
              <a:rPr lang="fr-BE" dirty="0" err="1" smtClean="0"/>
              <a:t>Conference</a:t>
            </a:r>
            <a:r>
              <a:rPr lang="fr-BE" dirty="0" smtClean="0"/>
              <a:t>…..</a:t>
            </a:r>
            <a:endParaRPr lang="en-GB" dirty="0"/>
          </a:p>
        </p:txBody>
      </p:sp>
      <p:sp>
        <p:nvSpPr>
          <p:cNvPr id="3" name="TextBox 2"/>
          <p:cNvSpPr txBox="1"/>
          <p:nvPr/>
        </p:nvSpPr>
        <p:spPr>
          <a:xfrm>
            <a:off x="971600" y="2539741"/>
            <a:ext cx="7704856" cy="523220"/>
          </a:xfrm>
          <a:prstGeom prst="rect">
            <a:avLst/>
          </a:prstGeom>
          <a:noFill/>
        </p:spPr>
        <p:txBody>
          <a:bodyPr wrap="square" rtlCol="0">
            <a:spAutoFit/>
          </a:bodyPr>
          <a:lstStyle/>
          <a:p>
            <a:r>
              <a:rPr lang="en-GB" sz="2800" b="1" dirty="0"/>
              <a:t>“Simple, secure and transparent public services”</a:t>
            </a:r>
            <a:endParaRPr lang="en-GB"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4780" y="987574"/>
            <a:ext cx="2238375" cy="1428750"/>
          </a:xfrm>
          <a:prstGeom prst="rect">
            <a:avLst/>
          </a:prstGeom>
        </p:spPr>
      </p:pic>
      <p:sp>
        <p:nvSpPr>
          <p:cNvPr id="5" name="TextBox 4"/>
          <p:cNvSpPr txBox="1"/>
          <p:nvPr/>
        </p:nvSpPr>
        <p:spPr>
          <a:xfrm>
            <a:off x="323528" y="3507854"/>
            <a:ext cx="8640960" cy="1200329"/>
          </a:xfrm>
          <a:prstGeom prst="rect">
            <a:avLst/>
          </a:prstGeom>
          <a:noFill/>
        </p:spPr>
        <p:txBody>
          <a:bodyPr wrap="square" rtlCol="0">
            <a:spAutoFit/>
          </a:bodyPr>
          <a:lstStyle/>
          <a:p>
            <a:r>
              <a:rPr lang="en-GB" sz="3600" b="1" dirty="0">
                <a:latin typeface="Bauhaus 93" panose="04030905020B02020C02" pitchFamily="82" charset="0"/>
              </a:rPr>
              <a:t>“Simple, </a:t>
            </a:r>
            <a:r>
              <a:rPr lang="en-GB" sz="3600" b="1" dirty="0" smtClean="0">
                <a:latin typeface="Bauhaus 93" panose="04030905020B02020C02" pitchFamily="82" charset="0"/>
              </a:rPr>
              <a:t>secure, open, </a:t>
            </a:r>
            <a:r>
              <a:rPr lang="en-GB" sz="3600" b="1" dirty="0" smtClean="0">
                <a:solidFill>
                  <a:srgbClr val="FF0000"/>
                </a:solidFill>
                <a:latin typeface="Bauhaus 93" panose="04030905020B02020C02" pitchFamily="82" charset="0"/>
              </a:rPr>
              <a:t>collaborative and digital</a:t>
            </a:r>
            <a:r>
              <a:rPr lang="en-GB" sz="3600" b="1" dirty="0" smtClean="0">
                <a:latin typeface="Bauhaus 93" panose="04030905020B02020C02" pitchFamily="82" charset="0"/>
              </a:rPr>
              <a:t> </a:t>
            </a:r>
            <a:r>
              <a:rPr lang="en-GB" sz="3600" b="1" dirty="0">
                <a:latin typeface="Bauhaus 93" panose="04030905020B02020C02" pitchFamily="82" charset="0"/>
              </a:rPr>
              <a:t>public services”</a:t>
            </a:r>
            <a:endParaRPr lang="en-GB" sz="3600" dirty="0">
              <a:latin typeface="Bauhaus 93" panose="04030905020B02020C02" pitchFamily="82" charset="0"/>
            </a:endParaRPr>
          </a:p>
        </p:txBody>
      </p:sp>
    </p:spTree>
    <p:extLst>
      <p:ext uri="{BB962C8B-B14F-4D97-AF65-F5344CB8AC3E}">
        <p14:creationId xmlns:p14="http://schemas.microsoft.com/office/powerpoint/2010/main" val="416287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77" y="51978"/>
            <a:ext cx="8136904" cy="707886"/>
          </a:xfrm>
          <a:prstGeom prst="rect">
            <a:avLst/>
          </a:prstGeom>
          <a:noFill/>
        </p:spPr>
        <p:txBody>
          <a:bodyPr wrap="square" rtlCol="0">
            <a:spAutoFit/>
          </a:bodyPr>
          <a:lstStyle/>
          <a:p>
            <a:pPr algn="ctr"/>
            <a:r>
              <a:rPr lang="fr-BE" sz="4000" b="0" dirty="0" smtClean="0">
                <a:solidFill>
                  <a:srgbClr val="1C7E32"/>
                </a:solidFill>
              </a:rPr>
              <a:t>THANK YOU !!!!</a:t>
            </a:r>
            <a:endParaRPr lang="en-GB" sz="4000" b="0" dirty="0" err="1" smtClean="0">
              <a:solidFill>
                <a:srgbClr val="1C7E32"/>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6017" y="1131590"/>
            <a:ext cx="3063974" cy="3063974"/>
          </a:xfrm>
          <a:prstGeom prst="rect">
            <a:avLst/>
          </a:prstGeom>
        </p:spPr>
      </p:pic>
      <p:sp>
        <p:nvSpPr>
          <p:cNvPr id="7" name="TextBox 6"/>
          <p:cNvSpPr txBox="1"/>
          <p:nvPr/>
        </p:nvSpPr>
        <p:spPr>
          <a:xfrm>
            <a:off x="611560" y="4515966"/>
            <a:ext cx="4752528" cy="369332"/>
          </a:xfrm>
          <a:prstGeom prst="rect">
            <a:avLst/>
          </a:prstGeom>
          <a:noFill/>
        </p:spPr>
        <p:txBody>
          <a:bodyPr wrap="square" rtlCol="0">
            <a:spAutoFit/>
          </a:bodyPr>
          <a:lstStyle/>
          <a:p>
            <a:r>
              <a:rPr lang="fr-BE" dirty="0" smtClean="0"/>
              <a:t>francisco.garcia-moran@ec.europa.eu</a:t>
            </a:r>
            <a:endParaRPr lang="en-GB" dirty="0"/>
          </a:p>
        </p:txBody>
      </p:sp>
    </p:spTree>
    <p:extLst>
      <p:ext uri="{BB962C8B-B14F-4D97-AF65-F5344CB8AC3E}">
        <p14:creationId xmlns:p14="http://schemas.microsoft.com/office/powerpoint/2010/main" val="29881576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Rectangle 2"/>
          <p:cNvSpPr txBox="1">
            <a:spLocks noChangeArrowheads="1"/>
          </p:cNvSpPr>
          <p:nvPr/>
        </p:nvSpPr>
        <p:spPr>
          <a:xfrm>
            <a:off x="468313" y="28584"/>
            <a:ext cx="8229600" cy="702469"/>
          </a:xfrm>
          <a:prstGeom prst="rect">
            <a:avLst/>
          </a:prstGeom>
        </p:spPr>
        <p:txBody>
          <a:bodyPr vert="horz" lIns="91440" tIns="45720" rIns="91440" bIns="45720" rtlCol="0" anchor="ctr">
            <a:normAutofit/>
          </a:bodyPr>
          <a:lstStyle>
            <a:lvl1pPr marL="0" algn="l" defTabSz="914400" rtl="0" eaLnBrk="1" latinLnBrk="0" hangingPunct="1">
              <a:spcBef>
                <a:spcPct val="0"/>
              </a:spcBef>
              <a:buNone/>
              <a:defRPr lang="en-US" sz="3600" kern="1200" baseline="0" dirty="0">
                <a:solidFill>
                  <a:srgbClr val="1587D4"/>
                </a:solidFill>
                <a:latin typeface="+mj-lt"/>
                <a:ea typeface="+mn-ea"/>
                <a:cs typeface="+mn-cs"/>
              </a:defRPr>
            </a:lvl1pPr>
          </a:lstStyle>
          <a:p>
            <a:r>
              <a:rPr lang="en-GB" altLang="en-US" dirty="0" smtClean="0"/>
              <a:t>Proclamation of pope Francis</a:t>
            </a:r>
          </a:p>
        </p:txBody>
      </p:sp>
      <p:pic>
        <p:nvPicPr>
          <p:cNvPr id="4" name="Picture 2" descr="http://www.washingtonpost.com/rf/image_606w/WashingtonPost/Content/Blogs/innovations/Images/Vatican_Pope_06523.jpg?uuid=Df4N0oz9EeKfVPP91wrK0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1" y="1300857"/>
            <a:ext cx="6264275" cy="3063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600451" y="3634482"/>
            <a:ext cx="1871663" cy="646331"/>
          </a:xfrm>
          <a:prstGeom prst="rect">
            <a:avLst/>
          </a:prstGeom>
          <a:noFill/>
        </p:spPr>
        <p:txBody>
          <a:bodyPr>
            <a:spAutoFit/>
          </a:bodyPr>
          <a:lstStyle/>
          <a:p>
            <a:pPr algn="ctr" fontAlgn="auto">
              <a:spcBef>
                <a:spcPts val="0"/>
              </a:spcBef>
              <a:spcAft>
                <a:spcPts val="0"/>
              </a:spcAft>
              <a:defRPr/>
            </a:pPr>
            <a:r>
              <a:rPr lang="en-GB" sz="3600" b="0" dirty="0">
                <a:solidFill>
                  <a:srgbClr val="FFFFFF">
                    <a:lumMod val="95000"/>
                  </a:srgbClr>
                </a:solidFill>
                <a:latin typeface="Verdana"/>
                <a:cs typeface="+mn-cs"/>
              </a:rPr>
              <a:t>2013</a:t>
            </a:r>
          </a:p>
        </p:txBody>
      </p:sp>
    </p:spTree>
    <p:extLst>
      <p:ext uri="{BB962C8B-B14F-4D97-AF65-F5344CB8AC3E}">
        <p14:creationId xmlns:p14="http://schemas.microsoft.com/office/powerpoint/2010/main" val="10834833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915566"/>
            <a:ext cx="8784976" cy="398605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1640" y="483518"/>
            <a:ext cx="6878538" cy="4127123"/>
          </a:xfrm>
          <a:prstGeom prst="rect">
            <a:avLst/>
          </a:prstGeom>
        </p:spPr>
      </p:pic>
    </p:spTree>
    <p:extLst>
      <p:ext uri="{BB962C8B-B14F-4D97-AF65-F5344CB8AC3E}">
        <p14:creationId xmlns:p14="http://schemas.microsoft.com/office/powerpoint/2010/main" val="3459875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0173" y="2910698"/>
            <a:ext cx="2924175" cy="1562100"/>
          </a:xfrm>
          <a:prstGeom prst="rect">
            <a:avLst/>
          </a:prstGeom>
        </p:spPr>
      </p:pic>
      <p:sp>
        <p:nvSpPr>
          <p:cNvPr id="5" name="タイトル 4"/>
          <p:cNvSpPr>
            <a:spLocks noGrp="1"/>
          </p:cNvSpPr>
          <p:nvPr>
            <p:ph type="title"/>
          </p:nvPr>
        </p:nvSpPr>
        <p:spPr/>
        <p:txBody>
          <a:bodyPr/>
          <a:lstStyle/>
          <a:p>
            <a:pPr algn="ctr"/>
            <a:r>
              <a:rPr lang="en-US" altLang="ja-JP" dirty="0" smtClean="0"/>
              <a:t>Context</a:t>
            </a:r>
            <a:endParaRPr kumimoji="1" lang="ja-JP" altLang="en-US"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608" y="1167594"/>
            <a:ext cx="2736304" cy="1674186"/>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036" y="1167594"/>
            <a:ext cx="2808312" cy="1674186"/>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584" y="2179647"/>
            <a:ext cx="3371967" cy="1517510"/>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80112" y="2201244"/>
            <a:ext cx="3312368" cy="1490504"/>
          </a:xfrm>
          <a:prstGeom prst="rect">
            <a:avLst/>
          </a:prstGeom>
        </p:spPr>
      </p:pic>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3608" y="2891426"/>
            <a:ext cx="2124076" cy="18254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383618"/>
            <a:ext cx="3744416" cy="157607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1383618"/>
            <a:ext cx="3347864" cy="154160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11083" y="3219822"/>
            <a:ext cx="4286250" cy="1576075"/>
          </a:xfrm>
          <a:prstGeom prst="rect">
            <a:avLst/>
          </a:prstGeom>
        </p:spPr>
      </p:pic>
      <p:sp>
        <p:nvSpPr>
          <p:cNvPr id="6" name="Title 5"/>
          <p:cNvSpPr>
            <a:spLocks noGrp="1"/>
          </p:cNvSpPr>
          <p:nvPr>
            <p:ph type="title"/>
          </p:nvPr>
        </p:nvSpPr>
        <p:spPr/>
        <p:txBody>
          <a:bodyPr/>
          <a:lstStyle/>
          <a:p>
            <a:r>
              <a:rPr lang="fr-BE" dirty="0" err="1" smtClean="0"/>
              <a:t>Government</a:t>
            </a:r>
            <a:r>
              <a:rPr lang="fr-BE" dirty="0" smtClean="0"/>
              <a:t> = </a:t>
            </a:r>
            <a:r>
              <a:rPr lang="fr-BE" dirty="0" err="1" smtClean="0"/>
              <a:t>Vending</a:t>
            </a:r>
            <a:r>
              <a:rPr lang="fr-BE" dirty="0" smtClean="0"/>
              <a:t> Machine?</a:t>
            </a:r>
            <a:endParaRPr lang="en-GB" dirty="0"/>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5549" y="3217901"/>
            <a:ext cx="2381250" cy="1714500"/>
          </a:xfrm>
          <a:prstGeom prst="rect">
            <a:avLst/>
          </a:prstGeom>
        </p:spPr>
      </p:pic>
    </p:spTree>
    <p:extLst>
      <p:ext uri="{BB962C8B-B14F-4D97-AF65-F5344CB8AC3E}">
        <p14:creationId xmlns:p14="http://schemas.microsoft.com/office/powerpoint/2010/main" val="9513923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9114"/>
            <a:ext cx="7326560" cy="857250"/>
          </a:xfrm>
        </p:spPr>
        <p:txBody>
          <a:bodyPr>
            <a:normAutofit/>
          </a:bodyPr>
          <a:lstStyle/>
          <a:p>
            <a:pPr algn="ctr"/>
            <a:r>
              <a:rPr lang="fr-BE" dirty="0" err="1" smtClean="0"/>
              <a:t>Governement</a:t>
            </a:r>
            <a:r>
              <a:rPr lang="fr-BE" dirty="0" smtClean="0"/>
              <a:t>, </a:t>
            </a:r>
            <a:r>
              <a:rPr lang="fr-BE" dirty="0" err="1" smtClean="0"/>
              <a:t>Citizens</a:t>
            </a:r>
            <a:r>
              <a:rPr lang="fr-BE" dirty="0" smtClean="0"/>
              <a:t> &amp; Civil Society</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9552"/>
            <a:ext cx="6732240" cy="1134126"/>
          </a:xfrm>
          <a:prstGeom prst="rect">
            <a:avLst/>
          </a:prstGeom>
        </p:spPr>
      </p:pic>
      <p:sp>
        <p:nvSpPr>
          <p:cNvPr id="6" name="TextBox 5"/>
          <p:cNvSpPr txBox="1"/>
          <p:nvPr/>
        </p:nvSpPr>
        <p:spPr>
          <a:xfrm>
            <a:off x="2" y="1930517"/>
            <a:ext cx="5652119" cy="1200329"/>
          </a:xfrm>
          <a:prstGeom prst="rect">
            <a:avLst/>
          </a:prstGeom>
          <a:noFill/>
        </p:spPr>
        <p:txBody>
          <a:bodyPr wrap="square" rtlCol="0">
            <a:spAutoFit/>
          </a:bodyPr>
          <a:lstStyle/>
          <a:p>
            <a:r>
              <a:rPr lang="en-GB" sz="1800" dirty="0">
                <a:solidFill>
                  <a:srgbClr val="FF0000"/>
                </a:solidFill>
              </a:rPr>
              <a:t>I</a:t>
            </a:r>
            <a:r>
              <a:rPr lang="en-GB" sz="1800" dirty="0" smtClean="0">
                <a:solidFill>
                  <a:srgbClr val="FF0000"/>
                </a:solidFill>
              </a:rPr>
              <a:t> </a:t>
            </a:r>
            <a:r>
              <a:rPr lang="en-GB" sz="1800" dirty="0">
                <a:solidFill>
                  <a:srgbClr val="FF0000"/>
                </a:solidFill>
              </a:rPr>
              <a:t>created Code for America to get the rock stars of design and coding in America “to work in an environment that represents everything that we are supposed to </a:t>
            </a:r>
            <a:r>
              <a:rPr lang="en-GB" sz="1800" dirty="0" smtClean="0">
                <a:solidFill>
                  <a:srgbClr val="FF0000"/>
                </a:solidFill>
              </a:rPr>
              <a:t>HATE….., </a:t>
            </a:r>
            <a:r>
              <a:rPr lang="en-GB" sz="1800" dirty="0">
                <a:solidFill>
                  <a:srgbClr val="FF0000"/>
                </a:solidFill>
              </a:rPr>
              <a:t>to work in Government” …</a:t>
            </a:r>
            <a:endParaRPr lang="en-GB" sz="1800" b="0" dirty="0" smtClean="0">
              <a:solidFill>
                <a:srgbClr val="FF000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2566" y="3299849"/>
            <a:ext cx="2639554" cy="151915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144" y="1819073"/>
            <a:ext cx="3131840" cy="1497708"/>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536" y="3130846"/>
            <a:ext cx="2099461" cy="1404090"/>
          </a:xfrm>
          <a:prstGeom prst="rect">
            <a:avLst/>
          </a:prstGeom>
        </p:spPr>
      </p:pic>
    </p:spTree>
    <p:extLst>
      <p:ext uri="{BB962C8B-B14F-4D97-AF65-F5344CB8AC3E}">
        <p14:creationId xmlns:p14="http://schemas.microsoft.com/office/powerpoint/2010/main" val="3416450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479982" y="2283718"/>
            <a:ext cx="7696919" cy="2347299"/>
          </a:xfrm>
          <a:prstGeom prst="rect">
            <a:avLst/>
          </a:prstGeom>
        </p:spPr>
        <p:txBody>
          <a:bodyPr>
            <a:normAutofit fontScale="92500" lnSpcReduction="10000"/>
          </a:bodyPr>
          <a:lstStyle>
            <a:lvl1pPr marL="0" indent="-342900" algn="l" defTabSz="914400" rtl="0" eaLnBrk="1" latinLnBrk="0" hangingPunct="1">
              <a:spcBef>
                <a:spcPct val="20000"/>
              </a:spcBef>
              <a:buFont typeface="Arial" panose="020B0604020202020204" pitchFamily="34" charset="0"/>
              <a:buChar char="•"/>
              <a:defRPr lang="en-US" sz="2800" kern="1200" baseline="0" dirty="0" smtClean="0">
                <a:solidFill>
                  <a:srgbClr val="1369AC"/>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lgn="ctr" eaLnBrk="0" hangingPunct="0">
              <a:buClr>
                <a:srgbClr val="FF3300"/>
              </a:buClr>
              <a:buSzPct val="120000"/>
              <a:buFont typeface="Arial" panose="020B0604020202020204" pitchFamily="34" charset="0"/>
              <a:buNone/>
            </a:pPr>
            <a:r>
              <a:rPr lang="en-GB" altLang="en-US" dirty="0" smtClean="0">
                <a:solidFill>
                  <a:srgbClr val="000066"/>
                </a:solidFill>
                <a:latin typeface="Arial"/>
                <a:cs typeface="Arial"/>
              </a:rPr>
              <a:t>African proverb </a:t>
            </a:r>
          </a:p>
          <a:p>
            <a:pPr indent="0" algn="ctr" eaLnBrk="0" hangingPunct="0">
              <a:buClr>
                <a:srgbClr val="FF3300"/>
              </a:buClr>
              <a:buSzPct val="120000"/>
              <a:buFont typeface="Arial" panose="020B0604020202020204" pitchFamily="34" charset="0"/>
              <a:buNone/>
            </a:pPr>
            <a:r>
              <a:rPr lang="en-GB" altLang="en-US" dirty="0" smtClean="0">
                <a:solidFill>
                  <a:srgbClr val="000066"/>
                </a:solidFill>
                <a:latin typeface="Arial"/>
                <a:cs typeface="Arial"/>
              </a:rPr>
              <a:t>“ </a:t>
            </a:r>
            <a:r>
              <a:rPr lang="en-GB" altLang="en-US" b="1" dirty="0" smtClean="0">
                <a:solidFill>
                  <a:srgbClr val="000066"/>
                </a:solidFill>
                <a:latin typeface="Arial"/>
                <a:cs typeface="Arial"/>
              </a:rPr>
              <a:t>When the music changes, so does the dance</a:t>
            </a:r>
            <a:r>
              <a:rPr lang="en-GB" altLang="en-US" dirty="0" smtClean="0">
                <a:solidFill>
                  <a:srgbClr val="000066"/>
                </a:solidFill>
                <a:latin typeface="Arial"/>
                <a:cs typeface="Arial"/>
              </a:rPr>
              <a:t>” </a:t>
            </a:r>
          </a:p>
          <a:p>
            <a:pPr indent="0" algn="ctr" eaLnBrk="0" hangingPunct="0">
              <a:buClr>
                <a:srgbClr val="FF3300"/>
              </a:buClr>
              <a:buSzPct val="120000"/>
              <a:buFont typeface="Arial" panose="020B0604020202020204" pitchFamily="34" charset="0"/>
              <a:buNone/>
            </a:pPr>
            <a:endParaRPr lang="en-GB" altLang="en-US" dirty="0" smtClean="0">
              <a:solidFill>
                <a:srgbClr val="000066"/>
              </a:solidFill>
              <a:latin typeface="Arial"/>
              <a:cs typeface="Arial"/>
            </a:endParaRPr>
          </a:p>
          <a:p>
            <a:pPr indent="0" algn="ctr" eaLnBrk="0" hangingPunct="0">
              <a:buClr>
                <a:srgbClr val="FF3300"/>
              </a:buClr>
              <a:buSzPct val="120000"/>
              <a:buFont typeface="Arial" panose="020B0604020202020204" pitchFamily="34" charset="0"/>
              <a:buNone/>
            </a:pPr>
            <a:r>
              <a:rPr lang="en-GB" altLang="en-US" b="1" dirty="0" smtClean="0">
                <a:solidFill>
                  <a:srgbClr val="000066"/>
                </a:solidFill>
                <a:latin typeface="Arial"/>
                <a:cs typeface="Arial"/>
              </a:rPr>
              <a:t>If we fail to listen we will be out of step!</a:t>
            </a:r>
            <a:br>
              <a:rPr lang="en-GB" altLang="en-US" b="1" dirty="0" smtClean="0">
                <a:solidFill>
                  <a:srgbClr val="000066"/>
                </a:solidFill>
                <a:latin typeface="Arial"/>
                <a:cs typeface="Arial"/>
              </a:rPr>
            </a:br>
            <a:r>
              <a:rPr lang="en-GB" altLang="en-US" b="1" dirty="0" smtClean="0">
                <a:solidFill>
                  <a:srgbClr val="000066"/>
                </a:solidFill>
                <a:latin typeface="Arial"/>
                <a:cs typeface="Arial"/>
              </a:rPr>
              <a:t/>
            </a:r>
            <a:br>
              <a:rPr lang="en-GB" altLang="en-US" b="1" dirty="0" smtClean="0">
                <a:solidFill>
                  <a:srgbClr val="000066"/>
                </a:solidFill>
                <a:latin typeface="Arial"/>
                <a:cs typeface="Arial"/>
              </a:rPr>
            </a:br>
            <a:r>
              <a:rPr lang="en-GB" altLang="en-US" sz="1600" b="1" dirty="0" smtClean="0">
                <a:solidFill>
                  <a:srgbClr val="000066"/>
                </a:solidFill>
                <a:latin typeface="Arial"/>
                <a:cs typeface="Arial"/>
              </a:rPr>
              <a:t>(Denise </a:t>
            </a:r>
            <a:r>
              <a:rPr lang="en-GB" altLang="en-US" sz="1600" b="1" dirty="0" err="1" smtClean="0">
                <a:solidFill>
                  <a:srgbClr val="000066"/>
                </a:solidFill>
                <a:latin typeface="Arial"/>
                <a:cs typeface="Arial"/>
              </a:rPr>
              <a:t>Lievesley</a:t>
            </a:r>
            <a:r>
              <a:rPr lang="en-GB" altLang="en-US" sz="1600" b="1" dirty="0" smtClean="0">
                <a:solidFill>
                  <a:srgbClr val="000066"/>
                </a:solidFill>
                <a:latin typeface="Arial"/>
                <a:cs typeface="Arial"/>
              </a:rPr>
              <a:t>)</a:t>
            </a:r>
            <a:endParaRPr lang="en-GB" altLang="en-US" b="1" dirty="0" smtClean="0">
              <a:solidFill>
                <a:srgbClr val="000066"/>
              </a:solidFill>
              <a:latin typeface="Arial"/>
              <a:cs typeface="Arial"/>
            </a:endParaRPr>
          </a:p>
          <a:p>
            <a:endParaRPr lang="en-GB" dirty="0"/>
          </a:p>
        </p:txBody>
      </p:sp>
      <p:pic>
        <p:nvPicPr>
          <p:cNvPr id="3" name="Picture 2" descr="C:\Users\K0921875\AppData\Local\Microsoft\Windows\Temporary Internet Files\Content.IE5\V3ZUG653\MC90025244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848364"/>
            <a:ext cx="1527175" cy="1368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53427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925</Words>
  <Application>Microsoft Office PowerPoint</Application>
  <PresentationFormat>On-screen Show (16:9)</PresentationFormat>
  <Paragraphs>71</Paragraphs>
  <Slides>31</Slides>
  <Notes>7</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How citizens and civil society can contribute to the delivery of more and better digital public services</vt:lpstr>
      <vt:lpstr>Context </vt:lpstr>
      <vt:lpstr>PowerPoint Presentation</vt:lpstr>
      <vt:lpstr>PowerPoint Presentation</vt:lpstr>
      <vt:lpstr>PowerPoint Presentation</vt:lpstr>
      <vt:lpstr>Context</vt:lpstr>
      <vt:lpstr>Government = Vending Machine?</vt:lpstr>
      <vt:lpstr>Governement, Citizens &amp; Civil Society</vt:lpstr>
      <vt:lpstr>PowerPoint Presentation</vt:lpstr>
      <vt:lpstr>The Public Sector Transformation</vt:lpstr>
      <vt:lpstr>Change management</vt:lpstr>
      <vt:lpstr>PowerPoint Presentation</vt:lpstr>
      <vt:lpstr>EC Fellowship @ UC Berkeley</vt:lpstr>
      <vt:lpstr>Objectives</vt:lpstr>
      <vt:lpstr>Background</vt:lpstr>
      <vt:lpstr>Co-production (with digital)</vt:lpstr>
      <vt:lpstr>Co-production needs : Open and Collaborative Government</vt:lpstr>
      <vt:lpstr>Background Information…. </vt:lpstr>
      <vt:lpstr>Academy</vt:lpstr>
      <vt:lpstr>Resources</vt:lpstr>
      <vt:lpstr>The Big Picture</vt:lpstr>
      <vt:lpstr>Summary of play and players</vt:lpstr>
      <vt:lpstr>On going …….</vt:lpstr>
      <vt:lpstr>Participatory Budgeting</vt:lpstr>
      <vt:lpstr>Peer-to-Patent</vt:lpstr>
      <vt:lpstr>Crowdsourcing for common good</vt:lpstr>
      <vt:lpstr>Code for ………</vt:lpstr>
      <vt:lpstr>Civic User Testing</vt:lpstr>
      <vt:lpstr>Study  &amp; Use Cases Database</vt:lpstr>
      <vt:lpstr>This Conference…..</vt:lpstr>
      <vt:lpstr>PowerPoint Presentation</vt:lpstr>
    </vt:vector>
  </TitlesOfParts>
  <Company>CTIE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Losch</dc:creator>
  <cp:lastModifiedBy>Robert Losch</cp:lastModifiedBy>
  <cp:revision>42</cp:revision>
  <dcterms:created xsi:type="dcterms:W3CDTF">2015-11-17T15:38:05Z</dcterms:created>
  <dcterms:modified xsi:type="dcterms:W3CDTF">2015-11-30T07:50:08Z</dcterms:modified>
</cp:coreProperties>
</file>