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83" r:id="rId6"/>
    <p:sldId id="275" r:id="rId7"/>
    <p:sldId id="259" r:id="rId8"/>
    <p:sldId id="260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53" autoAdjust="0"/>
  </p:normalViewPr>
  <p:slideViewPr>
    <p:cSldViewPr>
      <p:cViewPr>
        <p:scale>
          <a:sx n="100" d="100"/>
          <a:sy n="100" d="100"/>
        </p:scale>
        <p:origin x="-1224" y="-5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pawelglogowski:Library:Containers:com.apple.mail:Data:Library:Mail%20Downloads:ED58DB7F-E700-4BFD-9C67-2C58A8310D85:ICE%20bilan%20pour%20Carsten%20Berg%20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welglogowski:Documents:ECI:Stats%20&amp;%20Tables:ICE%20bilan%20pour%20Carsten%20Berg%205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442019506642621E-2"/>
          <c:y val="0.124410885037933"/>
          <c:w val="0.79984791544611922"/>
          <c:h val="0.75752366232210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'nb ICE'!$D$60</c:f>
              <c:strCache>
                <c:ptCount val="1"/>
                <c:pt idx="0">
                  <c:v>rejected</c:v>
                </c:pt>
              </c:strCache>
            </c:strRef>
          </c:tx>
          <c:spPr>
            <a:pattFill prst="dkHorz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'nb ICE'!$E$59:$AU$59</c:f>
              <c:numCache>
                <c:formatCode>General</c:formatCode>
                <c:ptCount val="43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9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</c:v>
                </c:pt>
                <c:pt idx="33">
                  <c:v>2</c:v>
                </c:pt>
                <c:pt idx="34">
                  <c:v>3</c:v>
                </c:pt>
                <c:pt idx="35">
                  <c:v>4</c:v>
                </c:pt>
                <c:pt idx="36">
                  <c:v>5</c:v>
                </c:pt>
                <c:pt idx="37">
                  <c:v>6</c:v>
                </c:pt>
                <c:pt idx="38">
                  <c:v>7</c:v>
                </c:pt>
                <c:pt idx="39">
                  <c:v>8</c:v>
                </c:pt>
                <c:pt idx="40">
                  <c:v>9</c:v>
                </c:pt>
                <c:pt idx="41">
                  <c:v>10</c:v>
                </c:pt>
                <c:pt idx="42">
                  <c:v>11</c:v>
                </c:pt>
              </c:numCache>
            </c:numRef>
          </c:cat>
          <c:val>
            <c:numRef>
              <c:f>'nb ICE'!$E$60:$AU$60</c:f>
              <c:numCache>
                <c:formatCode>General</c:formatCode>
                <c:ptCount val="43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</c:ser>
        <c:ser>
          <c:idx val="1"/>
          <c:order val="1"/>
          <c:tx>
            <c:strRef>
              <c:f>'nb ICE'!$D$61</c:f>
              <c:strCache>
                <c:ptCount val="1"/>
                <c:pt idx="0">
                  <c:v>registered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'nb ICE'!$E$59:$AU$59</c:f>
              <c:numCache>
                <c:formatCode>General</c:formatCode>
                <c:ptCount val="43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9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</c:v>
                </c:pt>
                <c:pt idx="33">
                  <c:v>2</c:v>
                </c:pt>
                <c:pt idx="34">
                  <c:v>3</c:v>
                </c:pt>
                <c:pt idx="35">
                  <c:v>4</c:v>
                </c:pt>
                <c:pt idx="36">
                  <c:v>5</c:v>
                </c:pt>
                <c:pt idx="37">
                  <c:v>6</c:v>
                </c:pt>
                <c:pt idx="38">
                  <c:v>7</c:v>
                </c:pt>
                <c:pt idx="39">
                  <c:v>8</c:v>
                </c:pt>
                <c:pt idx="40">
                  <c:v>9</c:v>
                </c:pt>
                <c:pt idx="41">
                  <c:v>10</c:v>
                </c:pt>
                <c:pt idx="42">
                  <c:v>11</c:v>
                </c:pt>
              </c:numCache>
            </c:numRef>
          </c:cat>
          <c:val>
            <c:numRef>
              <c:f>'nb ICE'!$E$61:$AU$61</c:f>
              <c:numCache>
                <c:formatCode>General</c:formatCode>
                <c:ptCount val="43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3"/>
        <c:axId val="42487168"/>
        <c:axId val="42497152"/>
      </c:barChart>
      <c:lineChart>
        <c:grouping val="standard"/>
        <c:varyColors val="0"/>
        <c:ser>
          <c:idx val="2"/>
          <c:order val="2"/>
          <c:tx>
            <c:strRef>
              <c:f>'nb ICE'!$D$62</c:f>
              <c:strCache>
                <c:ptCount val="1"/>
                <c:pt idx="0">
                  <c:v>ongoing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'nb ICE'!$E$59:$AU$59</c:f>
              <c:numCache>
                <c:formatCode>General</c:formatCode>
                <c:ptCount val="43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9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</c:v>
                </c:pt>
                <c:pt idx="33">
                  <c:v>2</c:v>
                </c:pt>
                <c:pt idx="34">
                  <c:v>3</c:v>
                </c:pt>
                <c:pt idx="35">
                  <c:v>4</c:v>
                </c:pt>
                <c:pt idx="36">
                  <c:v>5</c:v>
                </c:pt>
                <c:pt idx="37">
                  <c:v>6</c:v>
                </c:pt>
                <c:pt idx="38">
                  <c:v>7</c:v>
                </c:pt>
                <c:pt idx="39">
                  <c:v>8</c:v>
                </c:pt>
                <c:pt idx="40">
                  <c:v>9</c:v>
                </c:pt>
                <c:pt idx="41">
                  <c:v>10</c:v>
                </c:pt>
                <c:pt idx="42">
                  <c:v>11</c:v>
                </c:pt>
              </c:numCache>
            </c:numRef>
          </c:cat>
          <c:val>
            <c:numRef>
              <c:f>'nb ICE'!$E$62:$AU$62</c:f>
              <c:numCache>
                <c:formatCode>General</c:formatCode>
                <c:ptCount val="43"/>
                <c:pt idx="0">
                  <c:v>6</c:v>
                </c:pt>
                <c:pt idx="1">
                  <c:v>7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14</c:v>
                </c:pt>
                <c:pt idx="8">
                  <c:v>15</c:v>
                </c:pt>
                <c:pt idx="9">
                  <c:v>15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16</c:v>
                </c:pt>
                <c:pt idx="14">
                  <c:v>16</c:v>
                </c:pt>
                <c:pt idx="15">
                  <c:v>17</c:v>
                </c:pt>
                <c:pt idx="16">
                  <c:v>17</c:v>
                </c:pt>
                <c:pt idx="17">
                  <c:v>17</c:v>
                </c:pt>
                <c:pt idx="18">
                  <c:v>19</c:v>
                </c:pt>
                <c:pt idx="19">
                  <c:v>10</c:v>
                </c:pt>
                <c:pt idx="20">
                  <c:v>9</c:v>
                </c:pt>
                <c:pt idx="21">
                  <c:v>7</c:v>
                </c:pt>
                <c:pt idx="22">
                  <c:v>9</c:v>
                </c:pt>
                <c:pt idx="23">
                  <c:v>9</c:v>
                </c:pt>
                <c:pt idx="24">
                  <c:v>7</c:v>
                </c:pt>
                <c:pt idx="25">
                  <c:v>7</c:v>
                </c:pt>
                <c:pt idx="26">
                  <c:v>5</c:v>
                </c:pt>
                <c:pt idx="27">
                  <c:v>5</c:v>
                </c:pt>
                <c:pt idx="28">
                  <c:v>3</c:v>
                </c:pt>
                <c:pt idx="29">
                  <c:v>4</c:v>
                </c:pt>
                <c:pt idx="30">
                  <c:v>4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4</c:v>
                </c:pt>
                <c:pt idx="41">
                  <c:v>3</c:v>
                </c:pt>
                <c:pt idx="42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87168"/>
        <c:axId val="42497152"/>
      </c:lineChart>
      <c:catAx>
        <c:axId val="4248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97152"/>
        <c:crosses val="autoZero"/>
        <c:auto val="1"/>
        <c:lblAlgn val="ctr"/>
        <c:lblOffset val="100"/>
        <c:noMultiLvlLbl val="0"/>
      </c:catAx>
      <c:valAx>
        <c:axId val="4249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8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'nb signature (2)'!$E$53:$E$59</c:f>
              <c:strCache>
                <c:ptCount val="7"/>
                <c:pt idx="0">
                  <c:v>S1 2012</c:v>
                </c:pt>
                <c:pt idx="1">
                  <c:v>S2 2012</c:v>
                </c:pt>
                <c:pt idx="2">
                  <c:v>S1 2013</c:v>
                </c:pt>
                <c:pt idx="3">
                  <c:v>S2 2013</c:v>
                </c:pt>
                <c:pt idx="4">
                  <c:v>S1 2014</c:v>
                </c:pt>
                <c:pt idx="5">
                  <c:v>S2 2014</c:v>
                </c:pt>
                <c:pt idx="6">
                  <c:v>S1 2015</c:v>
                </c:pt>
              </c:strCache>
            </c:strRef>
          </c:cat>
          <c:val>
            <c:numRef>
              <c:f>'nb signature (2)'!$F$53:$F$59</c:f>
              <c:numCache>
                <c:formatCode>#,##0</c:formatCode>
                <c:ptCount val="7"/>
                <c:pt idx="0">
                  <c:v>0</c:v>
                </c:pt>
                <c:pt idx="1">
                  <c:v>225300</c:v>
                </c:pt>
                <c:pt idx="2">
                  <c:v>2464845.9999999991</c:v>
                </c:pt>
                <c:pt idx="3">
                  <c:v>2937328</c:v>
                </c:pt>
                <c:pt idx="4">
                  <c:v>459697.83333333343</c:v>
                </c:pt>
                <c:pt idx="5">
                  <c:v>169167</c:v>
                </c:pt>
                <c:pt idx="6" formatCode="General">
                  <c:v>8500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'nb signature (2)'!$E$53:$E$59</c:f>
              <c:strCache>
                <c:ptCount val="7"/>
                <c:pt idx="0">
                  <c:v>S1 2012</c:v>
                </c:pt>
                <c:pt idx="1">
                  <c:v>S2 2012</c:v>
                </c:pt>
                <c:pt idx="2">
                  <c:v>S1 2013</c:v>
                </c:pt>
                <c:pt idx="3">
                  <c:v>S2 2013</c:v>
                </c:pt>
                <c:pt idx="4">
                  <c:v>S1 2014</c:v>
                </c:pt>
                <c:pt idx="5">
                  <c:v>S2 2014</c:v>
                </c:pt>
                <c:pt idx="6">
                  <c:v>S1 2015</c:v>
                </c:pt>
              </c:strCache>
            </c:strRef>
          </c:cat>
          <c:val>
            <c:numRef>
              <c:f>'nb signature (2)'!$G$53:$G$59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42545920"/>
        <c:axId val="42547456"/>
      </c:barChart>
      <c:catAx>
        <c:axId val="4254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7456"/>
        <c:crosses val="autoZero"/>
        <c:auto val="1"/>
        <c:lblAlgn val="ctr"/>
        <c:lblOffset val="100"/>
        <c:noMultiLvlLbl val="0"/>
      </c:catAx>
      <c:valAx>
        <c:axId val="425474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crossAx val="4254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0.64106</cdr:x>
      <cdr:y>0.88386</cdr:y>
    </cdr:from>
    <cdr:to>
      <cdr:x>0.84242</cdr:x>
      <cdr:y>0.97628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5791522" y="3932958"/>
          <a:ext cx="1819116" cy="411236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>
            <a:alpha val="40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b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200" b="1" dirty="0">
              <a:solidFill>
                <a:schemeClr val="tx1"/>
              </a:solidFill>
            </a:rPr>
            <a:t>2015</a:t>
          </a:r>
        </a:p>
      </cdr:txBody>
    </cdr:sp>
  </cdr:relSizeAnchor>
  <cdr:relSizeAnchor xmlns:cdr="http://schemas.openxmlformats.org/drawingml/2006/chartDrawing">
    <cdr:from>
      <cdr:x>0.41942</cdr:x>
      <cdr:y>0.88291</cdr:y>
    </cdr:from>
    <cdr:to>
      <cdr:x>0.63812</cdr:x>
      <cdr:y>0.97628</cdr:y>
    </cdr:to>
    <cdr:sp macro="" textlink="">
      <cdr:nvSpPr>
        <cdr:cNvPr id="3" name="Rectangle 5"/>
        <cdr:cNvSpPr/>
      </cdr:nvSpPr>
      <cdr:spPr>
        <a:xfrm xmlns:a="http://schemas.openxmlformats.org/drawingml/2006/main">
          <a:off x="3789155" y="3928724"/>
          <a:ext cx="1975750" cy="41546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>
            <a:alpha val="40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b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200" b="1" dirty="0" smtClean="0">
              <a:solidFill>
                <a:schemeClr val="tx1"/>
              </a:solidFill>
            </a:rPr>
            <a:t>2014</a:t>
          </a:r>
          <a:endParaRPr lang="fr-FR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0.1952</cdr:x>
      <cdr:y>0.88434</cdr:y>
    </cdr:from>
    <cdr:to>
      <cdr:x>0.41902</cdr:x>
      <cdr:y>0.9777</cdr:y>
    </cdr:to>
    <cdr:sp macro="" textlink="">
      <cdr:nvSpPr>
        <cdr:cNvPr id="4" name="Rectangle 5"/>
        <cdr:cNvSpPr/>
      </cdr:nvSpPr>
      <cdr:spPr>
        <a:xfrm xmlns:a="http://schemas.openxmlformats.org/drawingml/2006/main">
          <a:off x="1763505" y="3935074"/>
          <a:ext cx="2021991" cy="41546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>
            <a:alpha val="40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b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200" b="1" dirty="0" smtClean="0">
              <a:solidFill>
                <a:schemeClr val="tx1"/>
              </a:solidFill>
            </a:rPr>
            <a:t>2013</a:t>
          </a:r>
          <a:endParaRPr lang="fr-FR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0.04338</cdr:x>
      <cdr:y>0.88576</cdr:y>
    </cdr:from>
    <cdr:to>
      <cdr:x>0.19239</cdr:x>
      <cdr:y>0.9777</cdr:y>
    </cdr:to>
    <cdr:sp macro="" textlink="">
      <cdr:nvSpPr>
        <cdr:cNvPr id="5" name="Rectangle 5"/>
        <cdr:cNvSpPr/>
      </cdr:nvSpPr>
      <cdr:spPr>
        <a:xfrm xmlns:a="http://schemas.openxmlformats.org/drawingml/2006/main">
          <a:off x="391906" y="3941424"/>
          <a:ext cx="1346200" cy="40911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>
            <a:alpha val="40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b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200" b="1" dirty="0" smtClean="0">
              <a:solidFill>
                <a:schemeClr val="tx1"/>
              </a:solidFill>
            </a:rPr>
            <a:t>2012</a:t>
          </a:r>
          <a:endParaRPr lang="fr-FR" sz="1200" b="1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4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584115"/>
            <a:ext cx="7772400" cy="1021556"/>
          </a:xfr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27560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0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2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9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392488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7574"/>
            <a:ext cx="5111750" cy="3607049"/>
          </a:xfrm>
        </p:spPr>
        <p:txBody>
          <a:bodyPr/>
          <a:lstStyle>
            <a:lvl1pPr>
              <a:defRPr sz="28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87574"/>
            <a:ext cx="3008313" cy="3607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9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67894"/>
            <a:ext cx="5486400" cy="3016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1"/>
            <a:ext cx="5588024" cy="2736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4227934"/>
            <a:ext cx="6035040" cy="329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5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5"/>
          <p:cNvSpPr/>
          <p:nvPr userDrawn="1"/>
        </p:nvSpPr>
        <p:spPr>
          <a:xfrm>
            <a:off x="8388424" y="478959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D906F1-17C9-4402-8DE7-55BBBD7B893D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8467-D28E-4C7E-A865-C5302B1A90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63478"/>
            <a:ext cx="1152129" cy="640001"/>
          </a:xfrm>
          <a:prstGeom prst="rect">
            <a:avLst/>
          </a:prstGeom>
        </p:spPr>
      </p:pic>
      <p:cxnSp>
        <p:nvCxnSpPr>
          <p:cNvPr id="9" name="Connecteur droit 11"/>
          <p:cNvCxnSpPr/>
          <p:nvPr userDrawn="1"/>
        </p:nvCxnSpPr>
        <p:spPr>
          <a:xfrm>
            <a:off x="504967" y="771550"/>
            <a:ext cx="6947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0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en-US" sz="3600" kern="1200" baseline="0" dirty="0">
          <a:solidFill>
            <a:srgbClr val="1587D4"/>
          </a:solidFill>
          <a:latin typeface="+mj-lt"/>
          <a:ea typeface="+mn-ea"/>
          <a:cs typeface="+mn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baseline="0" dirty="0" smtClean="0">
          <a:solidFill>
            <a:srgbClr val="1369A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European Citizens’ Initiative (ECI) and the promise of digital democracy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Carsten</a:t>
            </a:r>
            <a:r>
              <a:rPr lang="en-US" dirty="0" smtClean="0"/>
              <a:t> Berg</a:t>
            </a:r>
          </a:p>
          <a:p>
            <a:r>
              <a:rPr lang="en-US" dirty="0" smtClean="0"/>
              <a:t>The ECI Campaign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15766"/>
            <a:ext cx="1635646" cy="163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8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20+ ECI Campaigns</a:t>
            </a:r>
            <a:endParaRPr lang="pl-PL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644008" y="915566"/>
            <a:ext cx="4038600" cy="4525963"/>
          </a:xfrm>
          <a:prstGeom prst="rect">
            <a:avLst/>
          </a:prstGeom>
        </p:spPr>
        <p:txBody>
          <a:bodyPr/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kern="1200" baseline="0" dirty="0" smtClean="0">
                <a:solidFill>
                  <a:srgbClr val="1369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ECI is too hard to use!!!</a:t>
            </a:r>
          </a:p>
          <a:p>
            <a:pPr lvl="1"/>
            <a:r>
              <a:rPr lang="en-US" dirty="0" smtClean="0"/>
              <a:t>Personal data excessive</a:t>
            </a:r>
          </a:p>
          <a:p>
            <a:pPr lvl="1"/>
            <a:r>
              <a:rPr lang="en-US" dirty="0" smtClean="0"/>
              <a:t>Online system flawed</a:t>
            </a:r>
          </a:p>
          <a:p>
            <a:pPr lvl="1"/>
            <a:r>
              <a:rPr lang="en-US" dirty="0" smtClean="0"/>
              <a:t>Registration too strict</a:t>
            </a:r>
          </a:p>
          <a:p>
            <a:pPr lvl="1"/>
            <a:r>
              <a:rPr lang="en-US" dirty="0" smtClean="0"/>
              <a:t>Response inadequate</a:t>
            </a:r>
          </a:p>
          <a:p>
            <a:pPr lvl="1"/>
            <a:r>
              <a:rPr lang="en-US" dirty="0" smtClean="0"/>
              <a:t>Insufficient time</a:t>
            </a:r>
          </a:p>
          <a:p>
            <a:pPr lvl="1"/>
            <a:r>
              <a:rPr lang="en-US" dirty="0" smtClean="0"/>
              <a:t>Unknown to public</a:t>
            </a:r>
          </a:p>
          <a:p>
            <a:pPr lvl="1"/>
            <a:r>
              <a:rPr lang="en-US" dirty="0" smtClean="0"/>
              <a:t>Resource-intensive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25" r="-12925"/>
          <a:stretch>
            <a:fillRect/>
          </a:stretch>
        </p:blipFill>
        <p:spPr bwMode="auto">
          <a:xfrm>
            <a:off x="457201" y="915566"/>
            <a:ext cx="458958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/>
          <p:nvPr/>
        </p:nvSpPr>
        <p:spPr>
          <a:xfrm>
            <a:off x="1115616" y="3219822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www.ecithatworks.org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6997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ECI Campaign = 12 Ways to Fix ECI</a:t>
            </a:r>
            <a:endParaRPr lang="pl-P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41148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MORE </a:t>
            </a:r>
            <a:r>
              <a:rPr lang="en-US" b="1" dirty="0" smtClean="0">
                <a:solidFill>
                  <a:srgbClr val="00B050"/>
                </a:solidFill>
              </a:rPr>
              <a:t>IMPACTFUL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Less restrictive registration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Allow treaty amendments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Take successful ECIs seriously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0" y="915567"/>
            <a:ext cx="4038600" cy="367240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kern="1200" baseline="0" dirty="0" smtClean="0">
                <a:solidFill>
                  <a:srgbClr val="1369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</a:rPr>
              <a:t>MORE </a:t>
            </a:r>
            <a:r>
              <a:rPr lang="en-US" b="1" dirty="0" smtClean="0">
                <a:solidFill>
                  <a:srgbClr val="7030A0"/>
                </a:solidFill>
              </a:rPr>
              <a:t>USABLE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</a:rPr>
              <a:t>4. Simplify and </a:t>
            </a:r>
            <a:r>
              <a:rPr lang="en-US" dirty="0" err="1" smtClean="0">
                <a:solidFill>
                  <a:srgbClr val="7030A0"/>
                </a:solidFill>
              </a:rPr>
              <a:t>harmonise</a:t>
            </a:r>
            <a:r>
              <a:rPr lang="en-US" dirty="0" smtClean="0">
                <a:solidFill>
                  <a:srgbClr val="7030A0"/>
                </a:solidFill>
              </a:rPr>
              <a:t> personal data required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5. Eliminate ID numbers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</a:rPr>
              <a:t>6. Improve online (OCS)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</a:rPr>
              <a:t>7. Collect emails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</a:rPr>
              <a:t>8. Choose start date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</a:rPr>
              <a:t>9. Allow 16 &amp; 17 year olds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</a:rPr>
              <a:t>10. More practical support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</a:rPr>
              <a:t>11. Legal status for committees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</a:rPr>
              <a:t>12. Increase awareness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86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European Parliament: 28 October 2015</a:t>
            </a:r>
            <a:endParaRPr lang="pl-PL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67544" y="915567"/>
            <a:ext cx="4038600" cy="23042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trike="sngStrike" dirty="0" smtClean="0">
                <a:solidFill>
                  <a:srgbClr val="00B050"/>
                </a:solidFill>
              </a:rPr>
              <a:t>MORE </a:t>
            </a:r>
            <a:r>
              <a:rPr lang="en-US" b="1" strike="sngStrike" dirty="0" smtClean="0">
                <a:solidFill>
                  <a:srgbClr val="00B050"/>
                </a:solidFill>
              </a:rPr>
              <a:t>IMPACTFUL</a:t>
            </a:r>
          </a:p>
          <a:p>
            <a:pPr marL="514350" indent="-514350">
              <a:buFont typeface="+mj-lt"/>
              <a:buAutoNum type="arabicPeriod"/>
            </a:pPr>
            <a:r>
              <a:rPr lang="en-US" strike="sngStrike" dirty="0" smtClean="0">
                <a:solidFill>
                  <a:srgbClr val="00B050"/>
                </a:solidFill>
              </a:rPr>
              <a:t>Less restrictive registration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trike="sngStrike" dirty="0" smtClean="0">
                <a:solidFill>
                  <a:srgbClr val="00B050"/>
                </a:solidFill>
              </a:rPr>
              <a:t>Allow treaty am</a:t>
            </a:r>
          </a:p>
          <a:p>
            <a:pPr marL="514350" indent="-514350">
              <a:buFont typeface="+mj-lt"/>
              <a:buAutoNum type="arabicPeriod"/>
            </a:pPr>
            <a:r>
              <a:rPr lang="en-US" strike="sngStrike" dirty="0" smtClean="0">
                <a:solidFill>
                  <a:srgbClr val="00B050"/>
                </a:solidFill>
              </a:rPr>
              <a:t>Take successful ECIs seriously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9822"/>
            <a:ext cx="2016224" cy="132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915566"/>
            <a:ext cx="3962400" cy="3600400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7030A0"/>
                </a:solidFill>
              </a:rPr>
              <a:t>MORE </a:t>
            </a:r>
            <a:r>
              <a:rPr lang="en-US" sz="2600" b="1" dirty="0">
                <a:solidFill>
                  <a:srgbClr val="7030A0"/>
                </a:solidFill>
              </a:rPr>
              <a:t>USABL</a:t>
            </a:r>
            <a:r>
              <a:rPr lang="en-US" sz="2600" dirty="0">
                <a:solidFill>
                  <a:srgbClr val="7030A0"/>
                </a:solidFill>
              </a:rPr>
              <a:t>E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4. Simplify &amp; </a:t>
            </a:r>
            <a:r>
              <a:rPr lang="en-US" dirty="0" err="1" smtClean="0">
                <a:solidFill>
                  <a:srgbClr val="7030A0"/>
                </a:solidFill>
              </a:rPr>
              <a:t>harmonise</a:t>
            </a:r>
            <a:r>
              <a:rPr lang="en-US" dirty="0" smtClean="0">
                <a:solidFill>
                  <a:srgbClr val="7030A0"/>
                </a:solidFill>
              </a:rPr>
              <a:t> personal data required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5. </a:t>
            </a:r>
            <a:r>
              <a:rPr lang="en-GB" dirty="0" smtClean="0">
                <a:solidFill>
                  <a:srgbClr val="7030A0"/>
                </a:solidFill>
              </a:rPr>
              <a:t>Eliminate ID numbers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6. Improve online (OCS)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7. Collect email addresses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8. Choose own start date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9. Lower support age to 16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10. Offer practical support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11. Legal status to committees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12. Increase awareness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4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ECI’s Digital Dimension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5567"/>
            <a:ext cx="2448272" cy="359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499992" y="915566"/>
            <a:ext cx="4186808" cy="3744416"/>
          </a:xfrm>
        </p:spPr>
        <p:txBody>
          <a:bodyPr/>
          <a:lstStyle/>
          <a:p>
            <a:r>
              <a:rPr lang="en-US" dirty="0" smtClean="0"/>
              <a:t>Online support is novel for citizens’ initiative</a:t>
            </a:r>
          </a:p>
          <a:p>
            <a:r>
              <a:rPr lang="en-US" dirty="0" smtClean="0"/>
              <a:t>BUT </a:t>
            </a:r>
          </a:p>
          <a:p>
            <a:pPr lvl="1"/>
            <a:r>
              <a:rPr lang="en-US" dirty="0" smtClean="0"/>
              <a:t>Overly regulated</a:t>
            </a:r>
          </a:p>
          <a:p>
            <a:pPr lvl="1"/>
            <a:r>
              <a:rPr lang="en-US" dirty="0" smtClean="0"/>
              <a:t>No single site</a:t>
            </a:r>
          </a:p>
          <a:p>
            <a:pPr lvl="1"/>
            <a:r>
              <a:rPr lang="en-US" dirty="0" smtClean="0"/>
              <a:t>Flawed software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user-friendly design</a:t>
            </a:r>
          </a:p>
        </p:txBody>
      </p:sp>
    </p:spTree>
    <p:extLst>
      <p:ext uri="{BB962C8B-B14F-4D97-AF65-F5344CB8AC3E}">
        <p14:creationId xmlns:p14="http://schemas.microsoft.com/office/powerpoint/2010/main" val="2221158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Regulatory Reform to Improve </a:t>
            </a:r>
            <a:r>
              <a:rPr lang="en-US" sz="2400" dirty="0" smtClean="0"/>
              <a:t>ECI’s </a:t>
            </a:r>
            <a:r>
              <a:rPr lang="en-US" sz="2400" dirty="0"/>
              <a:t>Digital Dimension </a:t>
            </a:r>
            <a:endParaRPr lang="pl-PL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9662"/>
            <a:ext cx="40386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4644008" y="915567"/>
            <a:ext cx="4038600" cy="367240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kern="1200" baseline="0" dirty="0" smtClean="0">
                <a:solidFill>
                  <a:srgbClr val="1369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anose="020B0604020202020204" pitchFamily="34" charset="0"/>
              <a:buNone/>
            </a:pPr>
            <a:r>
              <a:rPr lang="en-US" b="1" dirty="0" smtClean="0"/>
              <a:t>Less Personal Data</a:t>
            </a:r>
            <a:endParaRPr lang="en-US" dirty="0" smtClean="0"/>
          </a:p>
          <a:p>
            <a:pPr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/>
                </a:solidFill>
              </a:rPr>
              <a:t>4. Simplify &amp; </a:t>
            </a:r>
            <a:r>
              <a:rPr lang="en-US" dirty="0" err="1" smtClean="0">
                <a:solidFill>
                  <a:schemeClr val="accent6"/>
                </a:solidFill>
              </a:rPr>
              <a:t>harmonise</a:t>
            </a:r>
            <a:r>
              <a:rPr lang="en-US" dirty="0" smtClean="0">
                <a:solidFill>
                  <a:schemeClr val="accent6"/>
                </a:solidFill>
              </a:rPr>
              <a:t> personal data required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5. Eliminate ID numbers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User-Friendly Design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dirty="0" smtClean="0"/>
              <a:t>6. Improve online collection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sz="2300" dirty="0" smtClean="0"/>
              <a:t>- Technical Regulation 2011/1179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dirty="0" smtClean="0"/>
              <a:t>7. Collect email addresses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Begin When Ready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8. Choose own start 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85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Brighter Digital Future for the ECI?</a:t>
            </a:r>
            <a:endParaRPr lang="pl-PL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15566"/>
            <a:ext cx="2160240" cy="1214542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539552" y="221171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Alternative OCS (Open ECI)</a:t>
            </a:r>
            <a:endParaRPr lang="en-GB" b="1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15766"/>
            <a:ext cx="1800200" cy="119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539552" y="4011910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Two-way communications – e.g.,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streaming </a:t>
            </a:r>
            <a:r>
              <a:rPr lang="en-US" sz="1200" b="1" dirty="0"/>
              <a:t>hearings + chats</a:t>
            </a:r>
            <a:endParaRPr lang="en-GB" sz="1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9582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9622"/>
            <a:ext cx="2463473" cy="141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4644008" y="2931790"/>
            <a:ext cx="4139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OCS connected to online platforms – </a:t>
            </a:r>
            <a:br>
              <a:rPr lang="en-US" sz="1400" b="1" dirty="0"/>
            </a:br>
            <a:r>
              <a:rPr lang="en-US" sz="1400" b="1" dirty="0"/>
              <a:t>e.g., social media, petitions sites </a:t>
            </a:r>
            <a:endParaRPr lang="en-GB" sz="1400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5187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651870"/>
            <a:ext cx="827584" cy="8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7774"/>
            <a:ext cx="1761332" cy="14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3923928" y="4155926"/>
            <a:ext cx="3222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Room to innovate – flexible technical Regulation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08204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ECI?</a:t>
            </a:r>
            <a:endParaRPr lang="pl-PL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355976" y="915566"/>
            <a:ext cx="4330824" cy="374441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i="1" dirty="0"/>
              <a:t>P</a:t>
            </a:r>
            <a:r>
              <a:rPr lang="en-US" i="1" dirty="0" smtClean="0"/>
              <a:t>articipatory</a:t>
            </a:r>
            <a:r>
              <a:rPr lang="en-US" dirty="0" smtClean="0"/>
              <a:t> democracy </a:t>
            </a:r>
          </a:p>
          <a:p>
            <a:pPr lvl="1"/>
            <a:r>
              <a:rPr lang="en-US" dirty="0" smtClean="0"/>
              <a:t>Stronger than e-petition </a:t>
            </a:r>
          </a:p>
          <a:p>
            <a:pPr lvl="1"/>
            <a:r>
              <a:rPr lang="en-US" dirty="0" smtClean="0"/>
              <a:t>Weaker than national citizens’ initiative</a:t>
            </a:r>
          </a:p>
          <a:p>
            <a:pPr marL="457200" indent="-457200"/>
            <a:r>
              <a:rPr lang="en-US" i="1" dirty="0" smtClean="0"/>
              <a:t>Invites</a:t>
            </a:r>
            <a:r>
              <a:rPr lang="en-US" dirty="0" smtClean="0"/>
              <a:t> the Commission to submit a </a:t>
            </a:r>
            <a:r>
              <a:rPr lang="en-US" i="1" dirty="0" smtClean="0"/>
              <a:t>proposal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earing in Parliament </a:t>
            </a:r>
          </a:p>
          <a:p>
            <a:pPr lvl="1"/>
            <a:r>
              <a:rPr lang="en-US" dirty="0" smtClean="0"/>
              <a:t>Commission response</a:t>
            </a:r>
          </a:p>
          <a:p>
            <a:pPr lvl="1"/>
            <a:r>
              <a:rPr lang="en-US" dirty="0" smtClean="0"/>
              <a:t>No obligation to act</a:t>
            </a:r>
          </a:p>
          <a:p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5566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18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Citizens’ Initiative for the EU?</a:t>
            </a:r>
            <a:endParaRPr lang="pl-PL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4008" y="915566"/>
            <a:ext cx="4038600" cy="4525963"/>
          </a:xfrm>
          <a:prstGeom prst="rect">
            <a:avLst/>
          </a:prstGeom>
        </p:spPr>
        <p:txBody>
          <a:bodyPr/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kern="1200" baseline="0" dirty="0" smtClean="0">
                <a:solidFill>
                  <a:srgbClr val="1369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CSOs/parliamentarians = </a:t>
            </a:r>
            <a:r>
              <a:rPr lang="en-US" i="1" smtClean="0"/>
              <a:t>“more democracy”</a:t>
            </a:r>
          </a:p>
          <a:p>
            <a:r>
              <a:rPr lang="en-US" smtClean="0"/>
              <a:t>Small EU citizen toolbox</a:t>
            </a:r>
          </a:p>
          <a:p>
            <a:pPr lvl="1"/>
            <a:r>
              <a:rPr lang="en-US" smtClean="0"/>
              <a:t>EP elections = platform</a:t>
            </a:r>
          </a:p>
          <a:p>
            <a:pPr lvl="1"/>
            <a:r>
              <a:rPr lang="en-US" smtClean="0"/>
              <a:t>EP Petitions and EU Ombudsman =  complaint </a:t>
            </a:r>
          </a:p>
          <a:p>
            <a:pPr lvl="1"/>
            <a:r>
              <a:rPr lang="en-US" smtClean="0"/>
              <a:t>ECI = </a:t>
            </a:r>
            <a:r>
              <a:rPr lang="en-US" b="1" smtClean="0"/>
              <a:t>new proposal</a:t>
            </a:r>
          </a:p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t="686" r="-110809" b="-1671"/>
          <a:stretch/>
        </p:blipFill>
        <p:spPr bwMode="auto">
          <a:xfrm>
            <a:off x="457200" y="915988"/>
            <a:ext cx="807524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38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ECI’s FORMAL impact</a:t>
            </a:r>
            <a:endParaRPr lang="pl-PL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4008" y="915566"/>
            <a:ext cx="4038600" cy="4525963"/>
          </a:xfrm>
          <a:prstGeom prst="rect">
            <a:avLst/>
          </a:prstGeom>
        </p:spPr>
        <p:txBody>
          <a:bodyPr/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kern="1200" baseline="0" dirty="0" smtClean="0">
                <a:solidFill>
                  <a:srgbClr val="1369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49</a:t>
            </a:r>
            <a:r>
              <a:rPr lang="en-US" dirty="0" smtClean="0"/>
              <a:t>   ECIs </a:t>
            </a:r>
            <a:r>
              <a:rPr lang="en-US" dirty="0" smtClean="0">
                <a:solidFill>
                  <a:schemeClr val="accent6"/>
                </a:solidFill>
              </a:rPr>
              <a:t>proposed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</a:rPr>
              <a:t>29</a:t>
            </a:r>
            <a:r>
              <a:rPr lang="en-US" dirty="0" smtClean="0"/>
              <a:t>   ECIs </a:t>
            </a:r>
            <a:r>
              <a:rPr lang="en-US" dirty="0" smtClean="0">
                <a:solidFill>
                  <a:srgbClr val="7030A0"/>
                </a:solidFill>
              </a:rPr>
              <a:t>registered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accent1"/>
                </a:solidFill>
              </a:rPr>
              <a:t>6   </a:t>
            </a:r>
            <a:r>
              <a:rPr lang="en-US" dirty="0" smtClean="0"/>
              <a:t>million </a:t>
            </a:r>
            <a:r>
              <a:rPr lang="en-US" dirty="0" smtClean="0">
                <a:solidFill>
                  <a:schemeClr val="accent1"/>
                </a:solidFill>
              </a:rPr>
              <a:t>citizens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/>
              <a:t>   ECIs </a:t>
            </a:r>
            <a:r>
              <a:rPr lang="en-US" dirty="0" smtClean="0">
                <a:solidFill>
                  <a:srgbClr val="00B050"/>
                </a:solidFill>
              </a:rPr>
              <a:t>succeeded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  0   </a:t>
            </a:r>
            <a:r>
              <a:rPr lang="en-US" dirty="0" smtClean="0"/>
              <a:t>new </a:t>
            </a:r>
            <a:r>
              <a:rPr lang="en-US" dirty="0" smtClean="0">
                <a:solidFill>
                  <a:srgbClr val="FF0000"/>
                </a:solidFill>
              </a:rPr>
              <a:t>legislation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Between 1.4.12 – 1.12.15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28" r="-66728"/>
          <a:stretch>
            <a:fillRect/>
          </a:stretch>
        </p:blipFill>
        <p:spPr bwMode="auto">
          <a:xfrm>
            <a:off x="457201" y="915989"/>
            <a:ext cx="2057070" cy="93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755576" y="185167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1.9 Million</a:t>
            </a:r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23678"/>
            <a:ext cx="1843715" cy="99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/>
          <p:nvPr/>
        </p:nvSpPr>
        <p:spPr>
          <a:xfrm>
            <a:off x="2699792" y="3003798"/>
            <a:ext cx="1322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1.9 Million</a:t>
            </a:r>
            <a:endParaRPr lang="en-GB" sz="2000" b="1" dirty="0">
              <a:solidFill>
                <a:srgbClr val="7030A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9782"/>
            <a:ext cx="2016224" cy="111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/>
          <p:nvPr/>
        </p:nvSpPr>
        <p:spPr>
          <a:xfrm>
            <a:off x="611560" y="4083918"/>
            <a:ext cx="1322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1.3 Million</a:t>
            </a:r>
            <a:endParaRPr lang="en-GB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5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>
                <a:latin typeface="Calibri" pitchFamily="34" charset="0"/>
                <a:cs typeface="PT Sans"/>
              </a:rPr>
              <a:t/>
            </a:r>
            <a:br>
              <a:rPr lang="de-DE" sz="3200" dirty="0" smtClean="0">
                <a:latin typeface="Calibri" pitchFamily="34" charset="0"/>
                <a:cs typeface="PT Sans"/>
              </a:rPr>
            </a:br>
            <a:r>
              <a:rPr lang="pl-PL" sz="3200" dirty="0" smtClean="0">
                <a:latin typeface="Calibri" pitchFamily="34" charset="0"/>
                <a:cs typeface="PT Sans"/>
              </a:rPr>
              <a:t>Right2Water</a:t>
            </a:r>
            <a:r>
              <a:rPr lang="de-DE" sz="3200" dirty="0" smtClean="0">
                <a:latin typeface="Calibri" pitchFamily="34" charset="0"/>
                <a:cs typeface="PT Sans"/>
              </a:rPr>
              <a:t>: Offline</a:t>
            </a:r>
            <a:r>
              <a:rPr lang="pl-PL" sz="3200" dirty="0" smtClean="0">
                <a:latin typeface="Calibri" pitchFamily="34" charset="0"/>
                <a:cs typeface="PT Sans"/>
              </a:rPr>
              <a:t>/Online</a:t>
            </a:r>
            <a:r>
              <a:rPr lang="de-DE" sz="3200" dirty="0" smtClean="0">
                <a:latin typeface="Calibri" pitchFamily="34" charset="0"/>
                <a:cs typeface="PT Sans"/>
              </a:rPr>
              <a:t> Support</a:t>
            </a:r>
            <a:endParaRPr lang="pl-PL" sz="3200" b="1" dirty="0" smtClean="0">
              <a:latin typeface="PT Sans" pitchFamily="2" charset="0"/>
            </a:endParaRPr>
          </a:p>
        </p:txBody>
      </p:sp>
      <p:graphicFrame>
        <p:nvGraphicFramePr>
          <p:cNvPr id="2050" name="Symbol zastępczy zawartości 3"/>
          <p:cNvGraphicFramePr>
            <a:graphicFrameLocks/>
          </p:cNvGraphicFramePr>
          <p:nvPr/>
        </p:nvGraphicFramePr>
        <p:xfrm>
          <a:off x="-50800" y="1343025"/>
          <a:ext cx="9245600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9240772" imgH="5114121" progId="Excel.Sheet.8">
                  <p:embed/>
                </p:oleObj>
              </mc:Choice>
              <mc:Fallback>
                <p:oleObj r:id="rId4" imgW="9240772" imgH="5114121" progId="Excel.Sheet.8">
                  <p:embed/>
                  <p:pic>
                    <p:nvPicPr>
                      <p:cNvPr id="0" name="Symbol zastępczy zawartości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343025"/>
                        <a:ext cx="9245600" cy="383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ECI’s INFORMAL impact</a:t>
            </a:r>
            <a:endParaRPr lang="pl-PL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44008" y="915566"/>
            <a:ext cx="4038600" cy="4525963"/>
          </a:xfrm>
          <a:prstGeom prst="rect">
            <a:avLst/>
          </a:prstGeom>
        </p:spPr>
        <p:txBody>
          <a:bodyPr/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kern="1200" baseline="0" dirty="0" smtClean="0">
                <a:solidFill>
                  <a:srgbClr val="1369A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Platform for Brussels’ “outsiders”</a:t>
            </a:r>
          </a:p>
          <a:p>
            <a:pPr lvl="1"/>
            <a:r>
              <a:rPr lang="en-US" dirty="0" smtClean="0"/>
              <a:t>New issues to EU level</a:t>
            </a:r>
          </a:p>
          <a:p>
            <a:pPr lvl="1"/>
            <a:r>
              <a:rPr lang="en-US" dirty="0" smtClean="0"/>
              <a:t>New associations</a:t>
            </a:r>
          </a:p>
          <a:p>
            <a:pPr lvl="1"/>
            <a:r>
              <a:rPr lang="en-US" dirty="0" smtClean="0"/>
              <a:t>New cross-border cooperation</a:t>
            </a:r>
          </a:p>
          <a:p>
            <a:pPr lvl="1"/>
            <a:r>
              <a:rPr lang="en-US" dirty="0" smtClean="0"/>
              <a:t>New local laws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874" r="-51874"/>
          <a:stretch>
            <a:fillRect/>
          </a:stretch>
        </p:blipFill>
        <p:spPr bwMode="auto">
          <a:xfrm>
            <a:off x="457200" y="915566"/>
            <a:ext cx="237392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7155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1923678"/>
            <a:ext cx="1219201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9822"/>
            <a:ext cx="2667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83718"/>
            <a:ext cx="1728787" cy="138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11710"/>
            <a:ext cx="1286123" cy="114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95886"/>
            <a:ext cx="2399001" cy="80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07854"/>
            <a:ext cx="1167234" cy="116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83918"/>
            <a:ext cx="1347310" cy="49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57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ECI use crashes in 2014</a:t>
            </a:r>
            <a:br>
              <a:rPr lang="en-US" sz="3200" dirty="0"/>
            </a:br>
            <a:r>
              <a:rPr lang="en-US" sz="3200" dirty="0"/>
              <a:t> </a:t>
            </a:r>
            <a:endParaRPr lang="pl-PL" sz="3200" dirty="0"/>
          </a:p>
        </p:txBody>
      </p:sp>
      <p:graphicFrame>
        <p:nvGraphicFramePr>
          <p:cNvPr id="4" name="Graphiqu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947079"/>
              </p:ext>
            </p:extLst>
          </p:nvPr>
        </p:nvGraphicFramePr>
        <p:xfrm>
          <a:off x="457200" y="915989"/>
          <a:ext cx="8229600" cy="3527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430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Number of </a:t>
            </a:r>
            <a:r>
              <a:rPr lang="pl-PL" sz="2800" dirty="0" smtClean="0"/>
              <a:t>Signatures </a:t>
            </a:r>
            <a:r>
              <a:rPr lang="pl-PL" sz="2800" dirty="0"/>
              <a:t>2012 - </a:t>
            </a:r>
            <a:r>
              <a:rPr lang="pl-PL" sz="2800" dirty="0" smtClean="0"/>
              <a:t>2015</a:t>
            </a:r>
            <a:endParaRPr lang="pl-PL" sz="2800" dirty="0"/>
          </a:p>
        </p:txBody>
      </p:sp>
      <p:graphicFrame>
        <p:nvGraphicFramePr>
          <p:cNvPr id="4" name="Graphiqu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026823"/>
              </p:ext>
            </p:extLst>
          </p:nvPr>
        </p:nvGraphicFramePr>
        <p:xfrm>
          <a:off x="457200" y="915989"/>
          <a:ext cx="8229600" cy="359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573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Just 3 ECIs now open </a:t>
            </a:r>
            <a:br>
              <a:rPr lang="en-US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Socially Fair Europe (until 12/15)</a:t>
            </a:r>
          </a:p>
          <a:p>
            <a:pPr lvl="1"/>
            <a:r>
              <a:rPr lang="en-US" dirty="0"/>
              <a:t>EU cooperation to end poverty</a:t>
            </a:r>
          </a:p>
          <a:p>
            <a:pPr lvl="1"/>
            <a:r>
              <a:rPr lang="en-US" dirty="0"/>
              <a:t>No online collection</a:t>
            </a:r>
          </a:p>
          <a:p>
            <a:r>
              <a:rPr lang="en-US" dirty="0"/>
              <a:t>Fair Transport Europe (until 9/16)</a:t>
            </a:r>
          </a:p>
          <a:p>
            <a:pPr lvl="1"/>
            <a:r>
              <a:rPr lang="en-US" dirty="0"/>
              <a:t>Equal treatment of transportation workers</a:t>
            </a:r>
          </a:p>
          <a:p>
            <a:pPr lvl="1"/>
            <a:r>
              <a:rPr lang="en-US" dirty="0"/>
              <a:t>Online open</a:t>
            </a:r>
          </a:p>
          <a:p>
            <a:r>
              <a:rPr lang="en-US" dirty="0"/>
              <a:t>Stop Plastic in the Sea (until 10/16)</a:t>
            </a:r>
          </a:p>
          <a:p>
            <a:pPr lvl="1"/>
            <a:r>
              <a:rPr lang="en-US" dirty="0"/>
              <a:t>Online not ready</a:t>
            </a:r>
            <a:endParaRPr lang="en-GB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2241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On-screen Show (16:9)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Microsoft Excel 97-2003 Worksheet</vt:lpstr>
      <vt:lpstr>The European Citizens’ Initiative (ECI) and the promise of digital democracy  </vt:lpstr>
      <vt:lpstr>What is the ECI?</vt:lpstr>
      <vt:lpstr>Why a Citizens’ Initiative for the EU?</vt:lpstr>
      <vt:lpstr>ECI’s FORMAL impact</vt:lpstr>
      <vt:lpstr> Right2Water: Offline/Online Support</vt:lpstr>
      <vt:lpstr>ECI’s INFORMAL impact</vt:lpstr>
      <vt:lpstr> ECI use crashes in 2014  </vt:lpstr>
      <vt:lpstr>Number of Signatures 2012 - 2015</vt:lpstr>
      <vt:lpstr> Just 3 ECIs now open  </vt:lpstr>
      <vt:lpstr>Learning from 20+ ECI Campaigns</vt:lpstr>
      <vt:lpstr>ECI Campaign = 12 Ways to Fix ECI</vt:lpstr>
      <vt:lpstr>European Parliament: 28 October 2015</vt:lpstr>
      <vt:lpstr>The ECI’s Digital Dimension</vt:lpstr>
      <vt:lpstr>Regulatory Reform to Improve ECI’s Digital Dimension </vt:lpstr>
      <vt:lpstr>A Brighter Digital Future for the ECI?</vt:lpstr>
    </vt:vector>
  </TitlesOfParts>
  <Company>CTIE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Losch</dc:creator>
  <cp:lastModifiedBy>Robert Losch</cp:lastModifiedBy>
  <cp:revision>26</cp:revision>
  <dcterms:created xsi:type="dcterms:W3CDTF">2015-11-17T15:38:05Z</dcterms:created>
  <dcterms:modified xsi:type="dcterms:W3CDTF">2015-11-30T07:54:55Z</dcterms:modified>
</cp:coreProperties>
</file>