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0" r:id="rId2"/>
  </p:sldMasterIdLst>
  <p:notesMasterIdLst>
    <p:notesMasterId r:id="rId21"/>
  </p:notesMasterIdLst>
  <p:sldIdLst>
    <p:sldId id="256" r:id="rId3"/>
    <p:sldId id="279" r:id="rId4"/>
    <p:sldId id="280" r:id="rId5"/>
    <p:sldId id="282" r:id="rId6"/>
    <p:sldId id="283" r:id="rId7"/>
    <p:sldId id="301" r:id="rId8"/>
    <p:sldId id="298" r:id="rId9"/>
    <p:sldId id="299" r:id="rId10"/>
    <p:sldId id="300" r:id="rId11"/>
    <p:sldId id="281" r:id="rId12"/>
    <p:sldId id="296" r:id="rId13"/>
    <p:sldId id="290" r:id="rId14"/>
    <p:sldId id="291" r:id="rId15"/>
    <p:sldId id="292" r:id="rId16"/>
    <p:sldId id="293" r:id="rId17"/>
    <p:sldId id="294" r:id="rId18"/>
    <p:sldId id="295" r:id="rId19"/>
    <p:sldId id="272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6FB1"/>
    <a:srgbClr val="1369AC"/>
    <a:srgbClr val="56B036"/>
    <a:srgbClr val="51A533"/>
    <a:srgbClr val="D8F1FA"/>
    <a:srgbClr val="B9EBFA"/>
    <a:srgbClr val="1587D4"/>
    <a:srgbClr val="1086D7"/>
    <a:srgbClr val="CC0000"/>
    <a:srgbClr val="FFA7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49" autoAdjust="0"/>
    <p:restoredTop sz="82838" autoAdjust="0"/>
  </p:normalViewPr>
  <p:slideViewPr>
    <p:cSldViewPr snapToGrid="0">
      <p:cViewPr varScale="1">
        <p:scale>
          <a:sx n="93" d="100"/>
          <a:sy n="93" d="100"/>
        </p:scale>
        <p:origin x="-36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2D657-8DD1-4D7C-AE15-F74A7C32DA22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245DB-9D21-4148-BF1E-9451346551F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0418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3981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7529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5623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2521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4756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5954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9859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0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5980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04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9137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309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8958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037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0818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45DB-9D21-4148-BF1E-9451346551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684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771-9B52-4DC6-8524-7AD11CDD456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B4A-9660-4381-A57F-D15C67C3139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44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771-9B52-4DC6-8524-7AD11CDD456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B4A-9660-4381-A57F-D15C67C3139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047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771-9B52-4DC6-8524-7AD11CDD456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B4A-9660-4381-A57F-D15C67C3139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559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>
                <a:solidFill>
                  <a:prstClr val="white"/>
                </a:solidFill>
              </a:rPr>
              <a:pPr/>
              <a:t>12/2/2015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053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>
                <a:solidFill>
                  <a:prstClr val="white"/>
                </a:solidFill>
              </a:rPr>
              <a:pPr/>
              <a:t>12/2/2015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87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5" y="3445487"/>
            <a:ext cx="10363200" cy="1362075"/>
          </a:xfrm>
        </p:spPr>
        <p:txBody>
          <a:bodyPr anchor="t">
            <a:normAutofit/>
          </a:bodyPr>
          <a:lstStyle>
            <a:lvl1pPr algn="ctr">
              <a:defRPr sz="4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435" y="1700808"/>
            <a:ext cx="10363200" cy="1500187"/>
          </a:xfrm>
        </p:spPr>
        <p:txBody>
          <a:bodyPr anchor="b"/>
          <a:lstStyle>
            <a:lvl1pPr marL="0" indent="0" algn="ctr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>
                <a:solidFill>
                  <a:prstClr val="white"/>
                </a:solidFill>
              </a:rPr>
              <a:pPr/>
              <a:t>12/2/2015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28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>
                <a:solidFill>
                  <a:prstClr val="white"/>
                </a:solidFill>
              </a:rPr>
              <a:pPr/>
              <a:t>12/2/2015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122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>
                <a:solidFill>
                  <a:prstClr val="white"/>
                </a:solidFill>
              </a:rPr>
              <a:pPr/>
              <a:t>12/2/2015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64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>
                <a:solidFill>
                  <a:prstClr val="white"/>
                </a:solidFill>
              </a:rPr>
              <a:pPr/>
              <a:t>12/2/2015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33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>
                <a:solidFill>
                  <a:prstClr val="white"/>
                </a:solidFill>
              </a:rPr>
              <a:pPr/>
              <a:t>12/2/2015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0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5856651" cy="672075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316766"/>
            <a:ext cx="6815667" cy="4809399"/>
          </a:xfrm>
        </p:spPr>
        <p:txBody>
          <a:bodyPr/>
          <a:lstStyle>
            <a:lvl1pPr>
              <a:defRPr sz="3733" baseline="0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316766"/>
            <a:ext cx="4011084" cy="480939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>
                <a:solidFill>
                  <a:prstClr val="white"/>
                </a:solidFill>
              </a:rPr>
              <a:pPr/>
              <a:t>12/2/2015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390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771-9B52-4DC6-8524-7AD11CDD456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B4A-9660-4381-A57F-D15C67C3139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413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157192"/>
            <a:ext cx="7315200" cy="40216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12775"/>
            <a:ext cx="7450699" cy="364840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7595" y="5637245"/>
            <a:ext cx="8046720" cy="438944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>
                <a:solidFill>
                  <a:prstClr val="white"/>
                </a:solidFill>
              </a:rPr>
              <a:pPr/>
              <a:t>12/2/2015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93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771-9B52-4DC6-8524-7AD11CDD456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B4A-9660-4381-A57F-D15C67C3139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97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771-9B52-4DC6-8524-7AD11CDD456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B4A-9660-4381-A57F-D15C67C3139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564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771-9B52-4DC6-8524-7AD11CDD456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B4A-9660-4381-A57F-D15C67C3139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08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771-9B52-4DC6-8524-7AD11CDD456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B4A-9660-4381-A57F-D15C67C3139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494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771-9B52-4DC6-8524-7AD11CDD456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B4A-9660-4381-A57F-D15C67C3139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545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771-9B52-4DC6-8524-7AD11CDD456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B4A-9660-4381-A57F-D15C67C3139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30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771-9B52-4DC6-8524-7AD11CDD456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B4A-9660-4381-A57F-D15C67C3139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750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6C771-9B52-4DC6-8524-7AD11CDD456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F8B4A-9660-4381-A57F-D15C67C3139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19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5"/>
          <p:cNvSpPr/>
          <p:nvPr userDrawn="1"/>
        </p:nvSpPr>
        <p:spPr>
          <a:xfrm>
            <a:off x="11184565" y="6386128"/>
            <a:ext cx="384043" cy="384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20755"/>
            <a:ext cx="10972800" cy="499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0AD906F1-17C9-4402-8DE7-55BBBD7B893D}" type="datetimeFigureOut">
              <a:rPr lang="en-US" smtClean="0">
                <a:solidFill>
                  <a:prstClr val="white"/>
                </a:solidFill>
              </a:rPr>
              <a:pPr/>
              <a:t>12/2/2015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4299" y="640533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F8467-D28E-4C7E-A865-C5302B1A90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2438" y="217971"/>
            <a:ext cx="1536172" cy="853335"/>
          </a:xfrm>
          <a:prstGeom prst="rect">
            <a:avLst/>
          </a:prstGeom>
        </p:spPr>
      </p:pic>
      <p:cxnSp>
        <p:nvCxnSpPr>
          <p:cNvPr id="9" name="Connecteur droit 11"/>
          <p:cNvCxnSpPr/>
          <p:nvPr userDrawn="1"/>
        </p:nvCxnSpPr>
        <p:spPr>
          <a:xfrm>
            <a:off x="673290" y="1028733"/>
            <a:ext cx="9263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789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iming>
    <p:tnLst>
      <p:par>
        <p:cTn id="1" dur="indefinite" restart="never" nodeType="tmRoot"/>
      </p:par>
    </p:tnLst>
  </p:timing>
  <p:txStyles>
    <p:titleStyle>
      <a:lvl1pPr marL="0" algn="l" defTabSz="1219170" rtl="0" eaLnBrk="1" latinLnBrk="0" hangingPunct="1">
        <a:spcBef>
          <a:spcPct val="0"/>
        </a:spcBef>
        <a:buNone/>
        <a:defRPr lang="en-US" sz="4800" kern="1200" baseline="0" dirty="0">
          <a:solidFill>
            <a:srgbClr val="1587D4"/>
          </a:solidFill>
          <a:latin typeface="+mj-lt"/>
          <a:ea typeface="+mn-ea"/>
          <a:cs typeface="+mn-cs"/>
        </a:defRPr>
      </a:lvl1pPr>
    </p:titleStyle>
    <p:bodyStyle>
      <a:lvl1pPr marL="0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3733" kern="1200" baseline="0" dirty="0" smtClean="0">
          <a:solidFill>
            <a:srgbClr val="1369AC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c.europa.eu/citizens-initiative/public/guide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4720" y="5597607"/>
            <a:ext cx="3671899" cy="6499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6455" y="262746"/>
            <a:ext cx="2263649" cy="125744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48221" y="2370609"/>
            <a:ext cx="7440328" cy="1296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1369AC"/>
                </a:solidFill>
                <a:latin typeface="Calibri" panose="020F0502020204030204" pitchFamily="34" charset="0"/>
              </a:rPr>
              <a:t>A national authority's perspective on the European Citizens' </a:t>
            </a:r>
            <a:r>
              <a:rPr lang="en-US" sz="4000" dirty="0" smtClean="0">
                <a:solidFill>
                  <a:srgbClr val="1369AC"/>
                </a:solidFill>
                <a:latin typeface="Calibri" panose="020F0502020204030204" pitchFamily="34" charset="0"/>
              </a:rPr>
              <a:t>Initiative</a:t>
            </a:r>
            <a:endParaRPr lang="fr-FR" sz="4000" dirty="0">
              <a:solidFill>
                <a:srgbClr val="1369AC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http://ec.europa.eu/dgs/secretariat_general/citizens_initiative/images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147" y="171387"/>
            <a:ext cx="1895135" cy="166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55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66810" y="6386005"/>
            <a:ext cx="2743200" cy="365125"/>
          </a:xfrm>
        </p:spPr>
        <p:txBody>
          <a:bodyPr/>
          <a:lstStyle/>
          <a:p>
            <a:r>
              <a:rPr lang="fr-FR" sz="1400" dirty="0" smtClean="0">
                <a:solidFill>
                  <a:srgbClr val="1D6FB1"/>
                </a:solidFill>
              </a:rPr>
              <a:t>9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Current</a:t>
            </a:r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 </a:t>
            </a:r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results</a:t>
            </a:r>
            <a:endParaRPr lang="en-US" sz="5000" dirty="0">
              <a:solidFill>
                <a:srgbClr val="1587D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266" y="3160134"/>
            <a:ext cx="5502397" cy="30551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" y="3887611"/>
            <a:ext cx="1589586" cy="8670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9866" y="1221849"/>
            <a:ext cx="276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1369AC"/>
                </a:solidFill>
                <a:latin typeface="Calibri" panose="020F0502020204030204" pitchFamily="34" charset="0"/>
              </a:rPr>
              <a:t>53 </a:t>
            </a:r>
            <a:r>
              <a:rPr lang="fr-FR" sz="2400" dirty="0" err="1" smtClean="0">
                <a:solidFill>
                  <a:srgbClr val="1369AC"/>
                </a:solidFill>
                <a:latin typeface="Calibri" panose="020F0502020204030204" pitchFamily="34" charset="0"/>
              </a:rPr>
              <a:t>proposed</a:t>
            </a:r>
            <a:r>
              <a:rPr lang="fr-FR" sz="2400" dirty="0" smtClean="0">
                <a:solidFill>
                  <a:srgbClr val="1369AC"/>
                </a:solidFill>
                <a:latin typeface="Calibri" panose="020F0502020204030204" pitchFamily="34" charset="0"/>
              </a:rPr>
              <a:t> </a:t>
            </a:r>
            <a:r>
              <a:rPr lang="fr-FR" sz="2400" dirty="0" err="1" smtClean="0">
                <a:solidFill>
                  <a:srgbClr val="1369AC"/>
                </a:solidFill>
                <a:latin typeface="Calibri" panose="020F0502020204030204" pitchFamily="34" charset="0"/>
              </a:rPr>
              <a:t>ECIs</a:t>
            </a:r>
            <a:endParaRPr lang="fr-FR" sz="2400" dirty="0" smtClean="0">
              <a:solidFill>
                <a:srgbClr val="1369AC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946" y="1730323"/>
            <a:ext cx="2232248" cy="2133206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2552122" y="1847653"/>
            <a:ext cx="3240360" cy="1394838"/>
          </a:xfrm>
          <a:prstGeom prst="line">
            <a:avLst/>
          </a:prstGeom>
          <a:solidFill>
            <a:srgbClr val="969696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420776" y="3520132"/>
            <a:ext cx="2859538" cy="2170631"/>
          </a:xfrm>
          <a:prstGeom prst="line">
            <a:avLst/>
          </a:prstGeom>
          <a:solidFill>
            <a:srgbClr val="969696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ight Arrow 17"/>
          <p:cNvSpPr/>
          <p:nvPr/>
        </p:nvSpPr>
        <p:spPr>
          <a:xfrm rot="18480779">
            <a:off x="5753353" y="2676553"/>
            <a:ext cx="1379484" cy="289661"/>
          </a:xfrm>
          <a:prstGeom prst="rightArrow">
            <a:avLst/>
          </a:prstGeom>
          <a:solidFill>
            <a:srgbClr val="56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41590" y="1524707"/>
            <a:ext cx="4818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rgbClr val="1369AC"/>
                </a:solidFill>
              </a:rPr>
              <a:t>Formal</a:t>
            </a:r>
            <a:r>
              <a:rPr lang="fr-FR" sz="2000" dirty="0" smtClean="0">
                <a:solidFill>
                  <a:srgbClr val="1369AC"/>
                </a:solidFill>
              </a:rPr>
              <a:t> </a:t>
            </a:r>
            <a:r>
              <a:rPr lang="fr-FR" sz="2000" dirty="0" err="1" smtClean="0">
                <a:solidFill>
                  <a:srgbClr val="1369AC"/>
                </a:solidFill>
              </a:rPr>
              <a:t>responses</a:t>
            </a:r>
            <a:r>
              <a:rPr lang="fr-FR" sz="2000" dirty="0" smtClean="0">
                <a:solidFill>
                  <a:srgbClr val="1369AC"/>
                </a:solidFill>
              </a:rPr>
              <a:t> </a:t>
            </a:r>
            <a:r>
              <a:rPr lang="fr-FR" sz="2000" dirty="0" err="1">
                <a:solidFill>
                  <a:srgbClr val="1369AC"/>
                </a:solidFill>
              </a:rPr>
              <a:t>from</a:t>
            </a:r>
            <a:r>
              <a:rPr lang="fr-FR" sz="2000" dirty="0">
                <a:solidFill>
                  <a:srgbClr val="1369AC"/>
                </a:solidFill>
              </a:rPr>
              <a:t> the </a:t>
            </a:r>
            <a:r>
              <a:rPr lang="fr-FR" sz="2000" dirty="0" smtClean="0">
                <a:solidFill>
                  <a:srgbClr val="1369AC"/>
                </a:solidFill>
              </a:rPr>
              <a:t>Commission</a:t>
            </a:r>
            <a:endParaRPr lang="en-US" sz="2000" dirty="0">
              <a:solidFill>
                <a:srgbClr val="1369A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369AC"/>
                </a:solidFill>
              </a:rPr>
              <a:t>Public hearings </a:t>
            </a:r>
            <a:r>
              <a:rPr lang="en-US" sz="2000" dirty="0">
                <a:solidFill>
                  <a:srgbClr val="1369AC"/>
                </a:solidFill>
              </a:rPr>
              <a:t>at the </a:t>
            </a:r>
            <a:r>
              <a:rPr lang="en-US" sz="2000" dirty="0" smtClean="0">
                <a:solidFill>
                  <a:srgbClr val="1369AC"/>
                </a:solidFill>
              </a:rPr>
              <a:t>Parliament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rgbClr val="1369AC"/>
                </a:solidFill>
              </a:rPr>
              <a:t>Some</a:t>
            </a:r>
            <a:r>
              <a:rPr lang="fr-FR" sz="2000" dirty="0" smtClean="0">
                <a:solidFill>
                  <a:srgbClr val="1369AC"/>
                </a:solidFill>
              </a:rPr>
              <a:t> actions </a:t>
            </a:r>
            <a:r>
              <a:rPr lang="fr-FR" sz="2000" dirty="0" err="1" smtClean="0">
                <a:solidFill>
                  <a:srgbClr val="1369AC"/>
                </a:solidFill>
              </a:rPr>
              <a:t>taken</a:t>
            </a:r>
            <a:r>
              <a:rPr lang="fr-FR" sz="2000" dirty="0" smtClean="0">
                <a:solidFill>
                  <a:srgbClr val="1369AC"/>
                </a:solidFill>
              </a:rPr>
              <a:t> (Right2Water)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1369AC"/>
                </a:solidFill>
              </a:rPr>
              <a:t>No new </a:t>
            </a:r>
            <a:r>
              <a:rPr lang="fr-FR" sz="2000" dirty="0" err="1" smtClean="0">
                <a:solidFill>
                  <a:srgbClr val="1369AC"/>
                </a:solidFill>
              </a:rPr>
              <a:t>legal</a:t>
            </a:r>
            <a:r>
              <a:rPr lang="fr-FR" sz="2000" dirty="0" smtClean="0">
                <a:solidFill>
                  <a:srgbClr val="1369AC"/>
                </a:solidFill>
              </a:rPr>
              <a:t> </a:t>
            </a:r>
            <a:r>
              <a:rPr lang="fr-FR" sz="2000" dirty="0" err="1" smtClean="0">
                <a:solidFill>
                  <a:srgbClr val="1369AC"/>
                </a:solidFill>
              </a:rPr>
              <a:t>act</a:t>
            </a:r>
            <a:r>
              <a:rPr lang="fr-FR" sz="2000" dirty="0" smtClean="0">
                <a:solidFill>
                  <a:srgbClr val="1369AC"/>
                </a:solidFill>
              </a:rPr>
              <a:t> </a:t>
            </a:r>
            <a:r>
              <a:rPr lang="fr-FR" sz="2000" dirty="0" err="1" smtClean="0">
                <a:solidFill>
                  <a:srgbClr val="1369AC"/>
                </a:solidFill>
              </a:rPr>
              <a:t>introduced</a:t>
            </a:r>
            <a:endParaRPr lang="fr-FR" sz="2000" dirty="0">
              <a:solidFill>
                <a:srgbClr val="136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76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97912" y="6386005"/>
            <a:ext cx="2743200" cy="365125"/>
          </a:xfrm>
        </p:spPr>
        <p:txBody>
          <a:bodyPr/>
          <a:lstStyle/>
          <a:p>
            <a:r>
              <a:rPr lang="fr-FR" sz="1400" dirty="0" smtClean="0">
                <a:solidFill>
                  <a:srgbClr val="1D6FB1"/>
                </a:solidFill>
              </a:rPr>
              <a:t>10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19" y="1075987"/>
            <a:ext cx="107489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endParaRPr lang="fr-FR" sz="3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Overview</a:t>
            </a:r>
            <a:r>
              <a:rPr lang="fr-FR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and state of </a:t>
            </a:r>
            <a:r>
              <a:rPr lang="fr-FR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play</a:t>
            </a:r>
            <a:endParaRPr lang="fr-FR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fr-FR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4 </a:t>
            </a:r>
            <a:r>
              <a:rPr lang="fr-FR" sz="36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proposals</a:t>
            </a:r>
            <a:r>
              <a:rPr lang="fr-FR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to </a:t>
            </a:r>
            <a:r>
              <a:rPr lang="fr-FR" sz="36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improve</a:t>
            </a:r>
            <a:r>
              <a:rPr lang="fr-FR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the ECI</a:t>
            </a:r>
            <a:endParaRPr lang="en-GB" sz="360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3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Agenda</a:t>
            </a:r>
            <a:endParaRPr lang="en-US" sz="5000" dirty="0">
              <a:solidFill>
                <a:srgbClr val="1587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42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98709" y="6386005"/>
            <a:ext cx="2743200" cy="365125"/>
          </a:xfrm>
        </p:spPr>
        <p:txBody>
          <a:bodyPr/>
          <a:lstStyle/>
          <a:p>
            <a:r>
              <a:rPr lang="fr-FR" sz="1400" dirty="0" smtClean="0">
                <a:solidFill>
                  <a:srgbClr val="1D6FB1"/>
                </a:solidFill>
              </a:rPr>
              <a:t>11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Review</a:t>
            </a:r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 </a:t>
            </a:r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period</a:t>
            </a:r>
            <a:endParaRPr lang="en-US" sz="5000" dirty="0">
              <a:solidFill>
                <a:srgbClr val="1587D4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4200" y="1131976"/>
            <a:ext cx="9752780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sz="105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D6FB1"/>
                </a:solidFill>
              </a:rPr>
              <a:t>European Ombudsman</a:t>
            </a:r>
            <a:r>
              <a:rPr lang="en-US" sz="2800" dirty="0" smtClean="0"/>
              <a:t>'s</a:t>
            </a:r>
            <a:r>
              <a:rPr lang="en-US" sz="2800" dirty="0" smtClean="0">
                <a:solidFill>
                  <a:srgbClr val="1D6FB1"/>
                </a:solidFill>
              </a:rPr>
              <a:t> </a:t>
            </a:r>
            <a:r>
              <a:rPr lang="en-US" sz="2800" dirty="0"/>
              <a:t>own-initiative inquiry (4 March 2015</a:t>
            </a:r>
            <a:r>
              <a:rPr lang="en-US" sz="2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369AC"/>
                </a:solidFill>
              </a:rPr>
              <a:t>European Commission</a:t>
            </a:r>
            <a:r>
              <a:rPr lang="en-US" sz="2800" dirty="0" smtClean="0"/>
              <a:t>'s application report (31 </a:t>
            </a:r>
            <a:r>
              <a:rPr lang="en-US" sz="2800" dirty="0"/>
              <a:t>March 2015</a:t>
            </a:r>
            <a:r>
              <a:rPr lang="en-US" sz="2800" dirty="0" smtClean="0"/>
              <a:t>)</a:t>
            </a:r>
            <a:endParaRPr lang="en-US" sz="2800" dirty="0"/>
          </a:p>
          <a:p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369AC"/>
                </a:solidFill>
              </a:rPr>
              <a:t>Latvian </a:t>
            </a:r>
            <a:r>
              <a:rPr lang="en-US" sz="2800" dirty="0">
                <a:solidFill>
                  <a:srgbClr val="1369AC"/>
                </a:solidFill>
              </a:rPr>
              <a:t>Presidency of the Council </a:t>
            </a:r>
            <a:r>
              <a:rPr lang="en-US" sz="2800" dirty="0" smtClean="0"/>
              <a:t>note (4 </a:t>
            </a:r>
            <a:r>
              <a:rPr lang="en-US" sz="2800" dirty="0"/>
              <a:t>June </a:t>
            </a:r>
            <a:r>
              <a:rPr lang="en-US" sz="2800" dirty="0" smtClean="0"/>
              <a:t>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369AC"/>
                </a:solidFill>
              </a:rPr>
              <a:t>Committee </a:t>
            </a:r>
            <a:r>
              <a:rPr lang="en-US" sz="2800" dirty="0">
                <a:solidFill>
                  <a:srgbClr val="1369AC"/>
                </a:solidFill>
              </a:rPr>
              <a:t>of </a:t>
            </a:r>
            <a:r>
              <a:rPr lang="en-US" sz="2800" dirty="0" smtClean="0">
                <a:solidFill>
                  <a:srgbClr val="1369AC"/>
                </a:solidFill>
              </a:rPr>
              <a:t>Regions</a:t>
            </a:r>
            <a:r>
              <a:rPr lang="en-US" sz="2800" dirty="0" smtClean="0"/>
              <a:t>' opinion (13 </a:t>
            </a:r>
            <a:r>
              <a:rPr lang="en-US" sz="2800" dirty="0"/>
              <a:t>October </a:t>
            </a:r>
            <a:r>
              <a:rPr lang="en-US" sz="2800" dirty="0" smtClean="0"/>
              <a:t>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369AC"/>
                </a:solidFill>
              </a:rPr>
              <a:t>European </a:t>
            </a:r>
            <a:r>
              <a:rPr lang="en-US" sz="2800" dirty="0" smtClean="0">
                <a:solidFill>
                  <a:srgbClr val="1369AC"/>
                </a:solidFill>
              </a:rPr>
              <a:t>Parliament</a:t>
            </a:r>
            <a:r>
              <a:rPr lang="en-US" sz="2800" dirty="0" smtClean="0"/>
              <a:t>'s resolution </a:t>
            </a:r>
            <a:r>
              <a:rPr lang="en-US" sz="2800" dirty="0"/>
              <a:t>(28 October 2015) 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1369AC"/>
                </a:solidFill>
              </a:rPr>
              <a:t>…</a:t>
            </a:r>
            <a:endParaRPr lang="en-US" sz="2800" dirty="0">
              <a:solidFill>
                <a:srgbClr val="1369A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04967" y="4925322"/>
            <a:ext cx="6310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+ Lots of </a:t>
            </a:r>
            <a:r>
              <a:rPr lang="fr-FR" sz="2000" dirty="0" err="1" smtClean="0"/>
              <a:t>legal</a:t>
            </a:r>
            <a:r>
              <a:rPr lang="fr-FR" sz="2000" dirty="0" smtClean="0"/>
              <a:t> </a:t>
            </a:r>
            <a:r>
              <a:rPr lang="fr-FR" sz="2000" dirty="0" err="1" smtClean="0"/>
              <a:t>studies</a:t>
            </a:r>
            <a:r>
              <a:rPr lang="fr-FR" sz="2000" dirty="0" smtClean="0"/>
              <a:t>, PhD </a:t>
            </a:r>
            <a:r>
              <a:rPr lang="fr-FR" sz="2000" dirty="0" err="1" smtClean="0"/>
              <a:t>thesis</a:t>
            </a:r>
            <a:r>
              <a:rPr lang="fr-FR" sz="2000" dirty="0" smtClean="0"/>
              <a:t>, </a:t>
            </a:r>
            <a:r>
              <a:rPr lang="fr-FR" sz="2000" dirty="0" err="1" smtClean="0"/>
              <a:t>NGOs</a:t>
            </a:r>
            <a:r>
              <a:rPr lang="fr-FR" sz="2000" dirty="0" smtClean="0"/>
              <a:t> publications, etc.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15470" y="4848582"/>
            <a:ext cx="4606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1D6FB1"/>
                </a:solidFill>
              </a:rPr>
              <a:t>Member</a:t>
            </a:r>
            <a:r>
              <a:rPr lang="fr-FR" sz="3200" dirty="0" smtClean="0">
                <a:solidFill>
                  <a:srgbClr val="1D6FB1"/>
                </a:solidFill>
              </a:rPr>
              <a:t> States ?</a:t>
            </a:r>
          </a:p>
          <a:p>
            <a:pPr algn="ctr"/>
            <a:r>
              <a:rPr lang="fr-FR" sz="3200" dirty="0" smtClean="0">
                <a:solidFill>
                  <a:srgbClr val="1D6FB1"/>
                </a:solidFill>
              </a:rPr>
              <a:t>National </a:t>
            </a:r>
            <a:r>
              <a:rPr lang="fr-FR" sz="3200" dirty="0" err="1" smtClean="0">
                <a:solidFill>
                  <a:srgbClr val="1D6FB1"/>
                </a:solidFill>
              </a:rPr>
              <a:t>authorities</a:t>
            </a:r>
            <a:r>
              <a:rPr lang="fr-FR" sz="3200" dirty="0" smtClean="0">
                <a:solidFill>
                  <a:srgbClr val="1D6FB1"/>
                </a:solidFill>
              </a:rPr>
              <a:t> ?</a:t>
            </a:r>
            <a:endParaRPr lang="en-US" sz="3200" dirty="0">
              <a:solidFill>
                <a:srgbClr val="1D6F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1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809339" y="6386005"/>
            <a:ext cx="2743200" cy="365125"/>
          </a:xfrm>
        </p:spPr>
        <p:txBody>
          <a:bodyPr/>
          <a:lstStyle/>
          <a:p>
            <a:r>
              <a:rPr lang="fr-FR" sz="1400" dirty="0" smtClean="0">
                <a:solidFill>
                  <a:srgbClr val="1D6FB1"/>
                </a:solidFill>
              </a:rPr>
              <a:t>12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Proposals</a:t>
            </a:r>
            <a:endParaRPr lang="en-US" sz="5000" dirty="0">
              <a:solidFill>
                <a:srgbClr val="1587D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234" y="1772740"/>
            <a:ext cx="6538858" cy="19544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234" y="4047504"/>
            <a:ext cx="6538858" cy="2124698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 bwMode="auto">
          <a:xfrm>
            <a:off x="4954842" y="3559499"/>
            <a:ext cx="1022387" cy="548403"/>
          </a:xfrm>
          <a:prstGeom prst="downArrow">
            <a:avLst/>
          </a:prstGeom>
          <a:solidFill>
            <a:srgbClr val="FF7C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618" y="1131976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2"/>
                </a:solidFill>
              </a:rPr>
              <a:t>1. </a:t>
            </a:r>
            <a:r>
              <a:rPr lang="fr-FR" sz="3200" dirty="0" err="1" smtClean="0">
                <a:solidFill>
                  <a:schemeClr val="tx2"/>
                </a:solidFill>
              </a:rPr>
              <a:t>Review</a:t>
            </a:r>
            <a:r>
              <a:rPr lang="fr-FR" sz="3200" dirty="0" smtClean="0">
                <a:solidFill>
                  <a:schemeClr val="tx2"/>
                </a:solidFill>
              </a:rPr>
              <a:t> the </a:t>
            </a:r>
            <a:r>
              <a:rPr lang="fr-FR" sz="3200" dirty="0" err="1" smtClean="0">
                <a:solidFill>
                  <a:schemeClr val="tx2"/>
                </a:solidFill>
              </a:rPr>
              <a:t>timeline</a:t>
            </a:r>
            <a:r>
              <a:rPr lang="fr-FR" sz="3200" dirty="0" smtClean="0">
                <a:solidFill>
                  <a:schemeClr val="tx2"/>
                </a:solidFill>
              </a:rPr>
              <a:t> of an ECI</a:t>
            </a:r>
            <a:endParaRPr lang="fr-FR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809342" y="6386005"/>
            <a:ext cx="2743200" cy="365125"/>
          </a:xfrm>
        </p:spPr>
        <p:txBody>
          <a:bodyPr/>
          <a:lstStyle/>
          <a:p>
            <a:r>
              <a:rPr lang="fr-FR" sz="1400" dirty="0" smtClean="0">
                <a:solidFill>
                  <a:srgbClr val="1D6FB1"/>
                </a:solidFill>
              </a:rPr>
              <a:t>13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Proposals</a:t>
            </a:r>
            <a:endParaRPr lang="en-US" sz="5000" dirty="0">
              <a:solidFill>
                <a:srgbClr val="1587D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618" y="1131976"/>
            <a:ext cx="9383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2"/>
                </a:solidFill>
              </a:rPr>
              <a:t>2. </a:t>
            </a:r>
            <a:r>
              <a:rPr lang="fr-FR" sz="3200" dirty="0" err="1" smtClean="0">
                <a:solidFill>
                  <a:schemeClr val="tx2"/>
                </a:solidFill>
              </a:rPr>
              <a:t>Review</a:t>
            </a:r>
            <a:r>
              <a:rPr lang="fr-FR" sz="3200" dirty="0" smtClean="0">
                <a:solidFill>
                  <a:schemeClr val="tx2"/>
                </a:solidFill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</a:rPr>
              <a:t>implementing</a:t>
            </a:r>
            <a:r>
              <a:rPr lang="fr-FR" sz="3200" dirty="0" smtClean="0">
                <a:solidFill>
                  <a:schemeClr val="tx2"/>
                </a:solidFill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</a:rPr>
              <a:t>regulation</a:t>
            </a:r>
            <a:r>
              <a:rPr lang="fr-FR" sz="3200" dirty="0">
                <a:solidFill>
                  <a:schemeClr val="tx2"/>
                </a:solidFill>
              </a:rPr>
              <a:t> (EU) 1179/2011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618" y="2081121"/>
            <a:ext cx="102292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 err="1" smtClean="0"/>
              <a:t>Allow</a:t>
            </a:r>
            <a:r>
              <a:rPr lang="fr-FR" sz="2800" dirty="0" smtClean="0"/>
              <a:t> alternative </a:t>
            </a:r>
            <a:r>
              <a:rPr lang="fr-FR" sz="2800" dirty="0" err="1" smtClean="0"/>
              <a:t>approaches</a:t>
            </a:r>
            <a:r>
              <a:rPr lang="fr-FR" sz="2800" dirty="0" smtClean="0"/>
              <a:t> to the </a:t>
            </a:r>
            <a:r>
              <a:rPr lang="fr-FR" sz="2800" dirty="0" err="1" smtClean="0"/>
              <a:t>formal</a:t>
            </a:r>
            <a:r>
              <a:rPr lang="fr-FR" sz="2800" dirty="0" smtClean="0"/>
              <a:t> ISO/IEC 27k and </a:t>
            </a:r>
            <a:r>
              <a:rPr lang="fr-FR" sz="2800" dirty="0" err="1" smtClean="0"/>
              <a:t>SoGP</a:t>
            </a:r>
            <a:r>
              <a:rPr lang="fr-FR" sz="2800" dirty="0" smtClean="0"/>
              <a:t> </a:t>
            </a:r>
            <a:r>
              <a:rPr lang="fr-FR" sz="2800" dirty="0" err="1" smtClean="0"/>
              <a:t>while</a:t>
            </a:r>
            <a:r>
              <a:rPr lang="fr-FR" sz="2800" dirty="0" smtClean="0"/>
              <a:t> </a:t>
            </a:r>
            <a:r>
              <a:rPr lang="fr-FR" sz="2800" dirty="0" err="1" smtClean="0"/>
              <a:t>keeping</a:t>
            </a:r>
            <a:r>
              <a:rPr lang="fr-FR" sz="2800" dirty="0" smtClean="0"/>
              <a:t> a high </a:t>
            </a:r>
            <a:r>
              <a:rPr lang="fr-FR" sz="2800" dirty="0" err="1" smtClean="0"/>
              <a:t>level</a:t>
            </a:r>
            <a:r>
              <a:rPr lang="fr-FR" sz="2800" dirty="0" smtClean="0"/>
              <a:t> of </a:t>
            </a:r>
            <a:r>
              <a:rPr lang="fr-FR" sz="2800" dirty="0" err="1" smtClean="0"/>
              <a:t>security</a:t>
            </a:r>
            <a:endParaRPr lang="fr-FR" sz="2800" dirty="0" smtClean="0"/>
          </a:p>
          <a:p>
            <a:pPr lvl="1"/>
            <a:endParaRPr lang="fr-FR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 err="1" smtClean="0"/>
              <a:t>Review</a:t>
            </a:r>
            <a:r>
              <a:rPr lang="fr-FR" sz="2800" dirty="0" smtClean="0"/>
              <a:t> </a:t>
            </a:r>
            <a:r>
              <a:rPr lang="fr-FR" sz="2800" dirty="0" err="1" smtClean="0"/>
              <a:t>requirements</a:t>
            </a:r>
            <a:r>
              <a:rPr lang="fr-FR" sz="2800" dirty="0" smtClean="0"/>
              <a:t> on version and patch management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Use a </a:t>
            </a:r>
            <a:r>
              <a:rPr lang="fr-FR" sz="2800" dirty="0" err="1" smtClean="0"/>
              <a:t>risk-based</a:t>
            </a:r>
            <a:r>
              <a:rPr lang="fr-FR" sz="2800" dirty="0" smtClean="0"/>
              <a:t> </a:t>
            </a:r>
            <a:r>
              <a:rPr lang="fr-FR" sz="2800" dirty="0" err="1" smtClean="0"/>
              <a:t>approach</a:t>
            </a:r>
            <a:r>
              <a:rPr lang="fr-FR" sz="2800" dirty="0" smtClean="0"/>
              <a:t> </a:t>
            </a:r>
            <a:r>
              <a:rPr lang="fr-FR" sz="2800" dirty="0" err="1" smtClean="0"/>
              <a:t>instead</a:t>
            </a:r>
            <a:r>
              <a:rPr lang="fr-FR" sz="2800" dirty="0" smtClean="0"/>
              <a:t> of </a:t>
            </a:r>
            <a:r>
              <a:rPr lang="fr-FR" sz="2800" dirty="0" err="1" smtClean="0"/>
              <a:t>detailed</a:t>
            </a:r>
            <a:r>
              <a:rPr lang="fr-FR" sz="2800" dirty="0" smtClean="0"/>
              <a:t> </a:t>
            </a:r>
            <a:r>
              <a:rPr lang="fr-FR" sz="2800" dirty="0" err="1" smtClean="0"/>
              <a:t>requirements</a:t>
            </a:r>
            <a:endParaRPr lang="fr-FR" sz="2800" dirty="0" smtClean="0"/>
          </a:p>
          <a:p>
            <a:pPr lvl="1"/>
            <a:endParaRPr lang="fr-FR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5189664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 err="1" smtClean="0">
                <a:solidFill>
                  <a:srgbClr val="1D6FB1"/>
                </a:solidFill>
              </a:rPr>
              <a:t>Make</a:t>
            </a:r>
            <a:r>
              <a:rPr lang="fr-FR" sz="2800" b="1" dirty="0" smtClean="0">
                <a:solidFill>
                  <a:srgbClr val="1D6FB1"/>
                </a:solidFill>
              </a:rPr>
              <a:t> </a:t>
            </a:r>
            <a:r>
              <a:rPr lang="fr-FR" sz="2800" b="1" dirty="0" err="1" smtClean="0">
                <a:solidFill>
                  <a:srgbClr val="1D6FB1"/>
                </a:solidFill>
              </a:rPr>
              <a:t>it</a:t>
            </a:r>
            <a:r>
              <a:rPr lang="fr-FR" sz="2800" b="1" dirty="0" smtClean="0">
                <a:solidFill>
                  <a:srgbClr val="1D6FB1"/>
                </a:solidFill>
              </a:rPr>
              <a:t> </a:t>
            </a:r>
            <a:r>
              <a:rPr lang="fr-FR" sz="2800" b="1" dirty="0" err="1" smtClean="0">
                <a:solidFill>
                  <a:srgbClr val="1D6FB1"/>
                </a:solidFill>
              </a:rPr>
              <a:t>easier</a:t>
            </a:r>
            <a:r>
              <a:rPr lang="fr-FR" sz="2800" b="1" dirty="0" smtClean="0">
                <a:solidFill>
                  <a:srgbClr val="1D6FB1"/>
                </a:solidFill>
              </a:rPr>
              <a:t> for </a:t>
            </a:r>
            <a:r>
              <a:rPr lang="fr-FR" sz="2800" b="1" dirty="0" err="1" smtClean="0">
                <a:solidFill>
                  <a:srgbClr val="1D6FB1"/>
                </a:solidFill>
              </a:rPr>
              <a:t>organisers</a:t>
            </a:r>
            <a:r>
              <a:rPr lang="fr-FR" sz="2800" b="1" dirty="0" smtClean="0">
                <a:solidFill>
                  <a:srgbClr val="1D6FB1"/>
                </a:solidFill>
              </a:rPr>
              <a:t> and </a:t>
            </a:r>
            <a:r>
              <a:rPr lang="fr-FR" sz="2800" b="1" dirty="0" err="1" smtClean="0">
                <a:solidFill>
                  <a:srgbClr val="1D6FB1"/>
                </a:solidFill>
              </a:rPr>
              <a:t>hosting</a:t>
            </a:r>
            <a:r>
              <a:rPr lang="fr-FR" sz="2800" b="1" dirty="0" smtClean="0">
                <a:solidFill>
                  <a:srgbClr val="1D6FB1"/>
                </a:solidFill>
              </a:rPr>
              <a:t> </a:t>
            </a:r>
            <a:r>
              <a:rPr lang="fr-FR" sz="2800" b="1" dirty="0" err="1" smtClean="0">
                <a:solidFill>
                  <a:srgbClr val="1D6FB1"/>
                </a:solidFill>
              </a:rPr>
              <a:t>entities</a:t>
            </a:r>
            <a:endParaRPr lang="en-US" sz="2800" dirty="0">
              <a:solidFill>
                <a:srgbClr val="1D6F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36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809342" y="6386005"/>
            <a:ext cx="2743200" cy="365125"/>
          </a:xfrm>
        </p:spPr>
        <p:txBody>
          <a:bodyPr/>
          <a:lstStyle/>
          <a:p>
            <a:r>
              <a:rPr lang="fr-FR" sz="1400" dirty="0" smtClean="0">
                <a:solidFill>
                  <a:srgbClr val="1D6FB1"/>
                </a:solidFill>
              </a:rPr>
              <a:t>14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Proposals</a:t>
            </a:r>
            <a:endParaRPr lang="en-US" sz="5000" dirty="0">
              <a:solidFill>
                <a:srgbClr val="1587D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618" y="1131976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2"/>
                </a:solidFill>
              </a:rPr>
              <a:t>3. </a:t>
            </a:r>
            <a:r>
              <a:rPr lang="fr-FR" sz="3200" dirty="0" err="1" smtClean="0">
                <a:solidFill>
                  <a:schemeClr val="tx2"/>
                </a:solidFill>
              </a:rPr>
              <a:t>Offer</a:t>
            </a:r>
            <a:r>
              <a:rPr lang="fr-FR" sz="3200" dirty="0" smtClean="0">
                <a:solidFill>
                  <a:schemeClr val="tx2"/>
                </a:solidFill>
              </a:rPr>
              <a:t> a free </a:t>
            </a:r>
            <a:r>
              <a:rPr lang="fr-FR" sz="3200" dirty="0" err="1" smtClean="0">
                <a:solidFill>
                  <a:schemeClr val="tx2"/>
                </a:solidFill>
              </a:rPr>
              <a:t>centralised</a:t>
            </a:r>
            <a:r>
              <a:rPr lang="fr-FR" sz="3200" dirty="0" smtClean="0">
                <a:solidFill>
                  <a:schemeClr val="tx2"/>
                </a:solidFill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</a:rPr>
              <a:t>platform</a:t>
            </a:r>
            <a:endParaRPr lang="fr-FR" sz="32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9748" y="5157019"/>
            <a:ext cx="656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1D6FB1"/>
                </a:solidFill>
              </a:rPr>
              <a:t>Let the organizers focus on </a:t>
            </a:r>
            <a:r>
              <a:rPr lang="en-US" sz="2800" b="1" dirty="0" smtClean="0">
                <a:solidFill>
                  <a:srgbClr val="1D6FB1"/>
                </a:solidFill>
              </a:rPr>
              <a:t>their campaign</a:t>
            </a:r>
            <a:endParaRPr lang="en-US" sz="2800" dirty="0">
              <a:solidFill>
                <a:srgbClr val="1D6FB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618" y="1780194"/>
            <a:ext cx="102292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For </a:t>
            </a:r>
            <a:r>
              <a:rPr lang="fr-FR" sz="2800" dirty="0" err="1" smtClean="0"/>
              <a:t>organisers</a:t>
            </a:r>
            <a:r>
              <a:rPr lang="fr-FR" sz="2800" dirty="0" smtClean="0"/>
              <a:t>: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fr-FR" sz="2800" dirty="0" smtClean="0">
                <a:solidFill>
                  <a:prstClr val="black"/>
                </a:solidFill>
              </a:rPr>
              <a:t>free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prstClr val="black"/>
                </a:solidFill>
              </a:rPr>
              <a:t>n</a:t>
            </a:r>
            <a:r>
              <a:rPr lang="fr-FR" sz="2800" dirty="0" smtClean="0">
                <a:solidFill>
                  <a:prstClr val="black"/>
                </a:solidFill>
              </a:rPr>
              <a:t>o </a:t>
            </a:r>
            <a:r>
              <a:rPr lang="fr-FR" sz="2800" dirty="0" err="1" smtClean="0">
                <a:solidFill>
                  <a:prstClr val="black"/>
                </a:solidFill>
              </a:rPr>
              <a:t>need</a:t>
            </a:r>
            <a:r>
              <a:rPr lang="fr-FR" sz="2800" dirty="0" smtClean="0">
                <a:solidFill>
                  <a:prstClr val="black"/>
                </a:solidFill>
              </a:rPr>
              <a:t> of IT/</a:t>
            </a:r>
            <a:r>
              <a:rPr lang="fr-FR" sz="2800" dirty="0" err="1" smtClean="0">
                <a:solidFill>
                  <a:prstClr val="black"/>
                </a:solidFill>
              </a:rPr>
              <a:t>security</a:t>
            </a:r>
            <a:r>
              <a:rPr lang="fr-FR" sz="2800" dirty="0" smtClean="0">
                <a:solidFill>
                  <a:prstClr val="black"/>
                </a:solidFill>
              </a:rPr>
              <a:t> experts</a:t>
            </a:r>
            <a:endParaRPr lang="fr-FR" sz="2800" dirty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 err="1" smtClean="0"/>
              <a:t>Findings</a:t>
            </a:r>
            <a:r>
              <a:rPr lang="fr-FR" sz="2800" dirty="0" smtClean="0"/>
              <a:t> of </a:t>
            </a:r>
            <a:r>
              <a:rPr lang="fr-FR" sz="2800" dirty="0" err="1" smtClean="0"/>
              <a:t>Commission's</a:t>
            </a:r>
            <a:r>
              <a:rPr lang="fr-FR" sz="2800" dirty="0" smtClean="0"/>
              <a:t> ICT </a:t>
            </a:r>
            <a:r>
              <a:rPr lang="fr-FR" sz="2800" dirty="0" err="1" smtClean="0"/>
              <a:t>study</a:t>
            </a:r>
            <a:r>
              <a:rPr lang="fr-FR" sz="2800" dirty="0" smtClean="0"/>
              <a:t> :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fr-FR" sz="2800" dirty="0" err="1" smtClean="0"/>
              <a:t>most</a:t>
            </a:r>
            <a:r>
              <a:rPr lang="fr-FR" sz="2800" dirty="0" smtClean="0"/>
              <a:t> </a:t>
            </a:r>
            <a:r>
              <a:rPr lang="fr-FR" sz="2800" dirty="0" err="1" smtClean="0"/>
              <a:t>overall</a:t>
            </a:r>
            <a:r>
              <a:rPr lang="fr-FR" sz="2800" dirty="0" smtClean="0"/>
              <a:t> </a:t>
            </a:r>
            <a:r>
              <a:rPr lang="fr-FR" sz="2800" dirty="0" err="1" smtClean="0"/>
              <a:t>cost</a:t>
            </a:r>
            <a:r>
              <a:rPr lang="fr-FR" sz="2800" dirty="0" smtClean="0"/>
              <a:t> effective </a:t>
            </a:r>
            <a:r>
              <a:rPr lang="fr-FR" sz="2800" dirty="0" err="1" smtClean="0"/>
              <a:t>approach</a:t>
            </a:r>
            <a:endParaRPr lang="fr-FR" sz="2800" dirty="0" smtClean="0"/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fr-FR" sz="2800" dirty="0" smtClean="0"/>
              <a:t>satisfaction of </a:t>
            </a:r>
            <a:r>
              <a:rPr lang="fr-FR" sz="2800" dirty="0" err="1" smtClean="0"/>
              <a:t>organisers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EC </a:t>
            </a:r>
            <a:r>
              <a:rPr lang="fr-FR" sz="2800" dirty="0" err="1" smtClean="0"/>
              <a:t>hosting</a:t>
            </a:r>
            <a:r>
              <a:rPr lang="fr-FR" sz="2800" dirty="0" smtClean="0"/>
              <a:t> and support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7498" y="5882083"/>
            <a:ext cx="1219409" cy="3231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923" y="5882083"/>
            <a:ext cx="1172454" cy="284048"/>
          </a:xfrm>
          <a:prstGeom prst="rect">
            <a:avLst/>
          </a:prstGeom>
        </p:spPr>
      </p:pic>
      <p:pic>
        <p:nvPicPr>
          <p:cNvPr id="17" name="Picture 2" descr="Scottish Parliament: Return to homep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2855" y="5680239"/>
            <a:ext cx="1176350" cy="48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hambre des Députés du Grand-Duché de Luxembour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2375" y="5811250"/>
            <a:ext cx="1606427" cy="37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4375" y="5811250"/>
            <a:ext cx="1575310" cy="35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77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809342" y="6386005"/>
            <a:ext cx="2743200" cy="365125"/>
          </a:xfrm>
        </p:spPr>
        <p:txBody>
          <a:bodyPr/>
          <a:lstStyle/>
          <a:p>
            <a:r>
              <a:rPr lang="fr-FR" sz="1400" dirty="0" smtClean="0">
                <a:solidFill>
                  <a:srgbClr val="1D6FB1"/>
                </a:solidFill>
              </a:rPr>
              <a:t>15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Proposals</a:t>
            </a:r>
            <a:endParaRPr lang="en-US" sz="5000" dirty="0">
              <a:solidFill>
                <a:srgbClr val="1587D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618" y="1131976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2"/>
                </a:solidFill>
              </a:rPr>
              <a:t>4</a:t>
            </a:r>
            <a:r>
              <a:rPr lang="fr-FR" sz="3200" dirty="0">
                <a:solidFill>
                  <a:schemeClr val="tx2"/>
                </a:solidFill>
              </a:rPr>
              <a:t>. </a:t>
            </a:r>
            <a:r>
              <a:rPr lang="fr-FR" sz="3200" dirty="0" err="1">
                <a:solidFill>
                  <a:schemeClr val="tx2"/>
                </a:solidFill>
              </a:rPr>
              <a:t>Develop</a:t>
            </a:r>
            <a:r>
              <a:rPr lang="fr-FR" sz="3200" dirty="0">
                <a:solidFill>
                  <a:schemeClr val="tx2"/>
                </a:solidFill>
              </a:rPr>
              <a:t> synergies </a:t>
            </a:r>
            <a:r>
              <a:rPr lang="fr-FR" sz="3200" dirty="0" err="1">
                <a:solidFill>
                  <a:schemeClr val="tx2"/>
                </a:solidFill>
              </a:rPr>
              <a:t>with</a:t>
            </a:r>
            <a:r>
              <a:rPr lang="fr-FR" sz="3200" dirty="0">
                <a:solidFill>
                  <a:schemeClr val="tx2"/>
                </a:solidFill>
              </a:rPr>
              <a:t> </a:t>
            </a:r>
            <a:r>
              <a:rPr lang="fr-FR" sz="3200" dirty="0" err="1">
                <a:solidFill>
                  <a:schemeClr val="tx2"/>
                </a:solidFill>
              </a:rPr>
              <a:t>eIDAS</a:t>
            </a:r>
            <a:r>
              <a:rPr lang="fr-FR" sz="32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1" name="Picture 2" descr="https://ec.europa.eu/commission/sites/cwt/files/eu-trustmark-logo_alone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377" y="2359313"/>
            <a:ext cx="2593616" cy="259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504" y="2216202"/>
            <a:ext cx="8640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 err="1" smtClean="0"/>
              <a:t>eIDAS</a:t>
            </a:r>
            <a:r>
              <a:rPr lang="fr-FR" sz="2800" dirty="0" smtClean="0"/>
              <a:t> </a:t>
            </a:r>
            <a:r>
              <a:rPr lang="fr-FR" sz="2800" dirty="0" err="1" smtClean="0"/>
              <a:t>regulation</a:t>
            </a:r>
            <a:r>
              <a:rPr lang="fr-FR" sz="2800" dirty="0" smtClean="0"/>
              <a:t> </a:t>
            </a:r>
            <a:r>
              <a:rPr lang="fr-FR" sz="2800" dirty="0" err="1" smtClean="0"/>
              <a:t>covers</a:t>
            </a:r>
            <a:r>
              <a:rPr lang="fr-FR" sz="2800" dirty="0" smtClean="0"/>
              <a:t> </a:t>
            </a:r>
            <a:r>
              <a:rPr lang="fr-FR" sz="2800" dirty="0" err="1"/>
              <a:t>both</a:t>
            </a:r>
            <a:r>
              <a:rPr lang="fr-FR" sz="2800" dirty="0"/>
              <a:t> online </a:t>
            </a:r>
            <a:r>
              <a:rPr lang="fr-FR" sz="2800" dirty="0" err="1"/>
              <a:t>authentication</a:t>
            </a:r>
            <a:r>
              <a:rPr lang="fr-FR" sz="2800" dirty="0"/>
              <a:t> and </a:t>
            </a:r>
            <a:r>
              <a:rPr lang="fr-FR" sz="2800" dirty="0" smtClean="0"/>
              <a:t>electronic signature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 err="1" smtClean="0"/>
              <a:t>Some</a:t>
            </a:r>
            <a:r>
              <a:rPr lang="fr-FR" sz="2800" dirty="0" smtClean="0"/>
              <a:t> </a:t>
            </a:r>
            <a:r>
              <a:rPr lang="fr-FR" sz="2800" dirty="0" err="1" smtClean="0"/>
              <a:t>tools</a:t>
            </a:r>
            <a:r>
              <a:rPr lang="fr-FR" sz="2800" dirty="0" smtClean="0"/>
              <a:t> </a:t>
            </a:r>
            <a:r>
              <a:rPr lang="fr-FR" sz="2800" dirty="0" err="1" smtClean="0"/>
              <a:t>already</a:t>
            </a:r>
            <a:r>
              <a:rPr lang="fr-FR" sz="2800" dirty="0" smtClean="0"/>
              <a:t> </a:t>
            </a:r>
            <a:r>
              <a:rPr lang="fr-FR" sz="2800" dirty="0" err="1" smtClean="0"/>
              <a:t>exist</a:t>
            </a:r>
            <a:r>
              <a:rPr lang="fr-FR" sz="2800" dirty="0"/>
              <a:t> </a:t>
            </a:r>
            <a:r>
              <a:rPr lang="fr-FR" sz="2800" dirty="0" smtClean="0"/>
              <a:t>(TSL, DS-DSS, ECAS)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 err="1"/>
              <a:t>Let's</a:t>
            </a:r>
            <a:r>
              <a:rPr lang="fr-FR" sz="2800" dirty="0"/>
              <a:t> not </a:t>
            </a:r>
            <a:r>
              <a:rPr lang="fr-FR" sz="2800" dirty="0" err="1"/>
              <a:t>reinvent</a:t>
            </a:r>
            <a:r>
              <a:rPr lang="fr-FR" sz="2800" dirty="0"/>
              <a:t> a (</a:t>
            </a:r>
            <a:r>
              <a:rPr lang="fr-FR" sz="2800" dirty="0" err="1"/>
              <a:t>broken</a:t>
            </a:r>
            <a:r>
              <a:rPr lang="fr-FR" sz="2800" dirty="0"/>
              <a:t>) </a:t>
            </a:r>
            <a:r>
              <a:rPr lang="fr-FR" sz="2800" dirty="0" err="1" smtClean="0"/>
              <a:t>wheel</a:t>
            </a:r>
            <a:r>
              <a:rPr lang="fr-FR" sz="2800" dirty="0" smtClean="0"/>
              <a:t>…</a:t>
            </a:r>
            <a:endParaRPr lang="fr-FR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40872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809342" y="6386005"/>
            <a:ext cx="2743200" cy="365125"/>
          </a:xfrm>
        </p:spPr>
        <p:txBody>
          <a:bodyPr/>
          <a:lstStyle/>
          <a:p>
            <a:r>
              <a:rPr lang="fr-FR" sz="1400" dirty="0" smtClean="0">
                <a:solidFill>
                  <a:srgbClr val="1D6FB1"/>
                </a:solidFill>
              </a:rPr>
              <a:t>16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Conclusion</a:t>
            </a:r>
            <a:endParaRPr lang="en-US" sz="5000" dirty="0">
              <a:solidFill>
                <a:srgbClr val="1587D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078" y="1305344"/>
            <a:ext cx="1145155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tx2"/>
                </a:solidFill>
              </a:rPr>
              <a:t>3 questions about ECI</a:t>
            </a:r>
          </a:p>
          <a:p>
            <a:endParaRPr lang="fr-FR" sz="2000" dirty="0">
              <a:solidFill>
                <a:srgbClr val="C0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dirty="0" err="1" smtClean="0"/>
              <a:t>Does</a:t>
            </a:r>
            <a:r>
              <a:rPr lang="fr-FR" sz="3200" dirty="0" smtClean="0"/>
              <a:t> </a:t>
            </a:r>
            <a:r>
              <a:rPr lang="fr-FR" sz="3200" dirty="0" err="1" smtClean="0"/>
              <a:t>it</a:t>
            </a:r>
            <a:r>
              <a:rPr lang="fr-FR" sz="3200" dirty="0" smtClean="0"/>
              <a:t> </a:t>
            </a:r>
            <a:r>
              <a:rPr lang="fr-FR" sz="3200" dirty="0" err="1" smtClean="0"/>
              <a:t>work</a:t>
            </a:r>
            <a:r>
              <a:rPr lang="fr-FR" sz="3200" dirty="0" smtClean="0"/>
              <a:t> 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dirty="0" err="1"/>
              <a:t>What</a:t>
            </a:r>
            <a:r>
              <a:rPr lang="fr-FR" sz="3200" dirty="0"/>
              <a:t> </a:t>
            </a:r>
            <a:r>
              <a:rPr lang="fr-FR" sz="3200" dirty="0" err="1"/>
              <a:t>is</a:t>
            </a:r>
            <a:r>
              <a:rPr lang="fr-FR" sz="3200" dirty="0"/>
              <a:t> the </a:t>
            </a:r>
            <a:r>
              <a:rPr lang="fr-FR" sz="3200" dirty="0" err="1"/>
              <a:t>problem</a:t>
            </a:r>
            <a:r>
              <a:rPr lang="fr-FR" sz="3200" dirty="0"/>
              <a:t> ?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dirty="0" err="1" smtClean="0"/>
              <a:t>Should</a:t>
            </a:r>
            <a:r>
              <a:rPr lang="fr-FR" sz="3200" dirty="0" smtClean="0"/>
              <a:t> </a:t>
            </a:r>
            <a:r>
              <a:rPr lang="fr-FR" sz="3200" dirty="0" err="1" smtClean="0"/>
              <a:t>it</a:t>
            </a:r>
            <a:r>
              <a:rPr lang="fr-FR" sz="3200" dirty="0" smtClean="0"/>
              <a:t> </a:t>
            </a:r>
            <a:r>
              <a:rPr lang="fr-FR" sz="3200" dirty="0" err="1" smtClean="0"/>
              <a:t>be</a:t>
            </a:r>
            <a:r>
              <a:rPr lang="fr-FR" sz="3200" dirty="0" smtClean="0"/>
              <a:t> </a:t>
            </a:r>
            <a:r>
              <a:rPr lang="fr-FR" sz="3200" dirty="0" err="1" smtClean="0"/>
              <a:t>revised</a:t>
            </a:r>
            <a:r>
              <a:rPr lang="fr-FR" sz="3200" dirty="0" smtClean="0"/>
              <a:t> 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95527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97912" y="6386005"/>
            <a:ext cx="27432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1D6FB1"/>
                </a:solidFill>
              </a:rPr>
              <a:t>17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Thank</a:t>
            </a:r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 </a:t>
            </a:r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you</a:t>
            </a:r>
            <a:endParaRPr lang="en-US" sz="5000" dirty="0">
              <a:solidFill>
                <a:srgbClr val="1587D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7560" y="2852602"/>
            <a:ext cx="6201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err="1" smtClean="0">
                <a:solidFill>
                  <a:srgbClr val="1D6FB1"/>
                </a:solidFill>
              </a:rPr>
              <a:t>Any</a:t>
            </a:r>
            <a:r>
              <a:rPr lang="fr-FR" sz="5400" dirty="0" smtClean="0">
                <a:solidFill>
                  <a:srgbClr val="1D6FB1"/>
                </a:solidFill>
              </a:rPr>
              <a:t> question ?</a:t>
            </a:r>
            <a:endParaRPr lang="en-US" sz="5400" dirty="0">
              <a:solidFill>
                <a:srgbClr val="1D6F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2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66810" y="6386005"/>
            <a:ext cx="2743200" cy="365125"/>
          </a:xfrm>
        </p:spPr>
        <p:txBody>
          <a:bodyPr/>
          <a:lstStyle/>
          <a:p>
            <a:r>
              <a:rPr lang="fr-FR" sz="1400" dirty="0">
                <a:solidFill>
                  <a:srgbClr val="1D6FB1"/>
                </a:solidFill>
              </a:rPr>
              <a:t>2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19" y="1075987"/>
            <a:ext cx="107489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endParaRPr lang="fr-FR" sz="3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Overview</a:t>
            </a:r>
            <a:r>
              <a:rPr lang="fr-FR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and state of </a:t>
            </a:r>
            <a:r>
              <a:rPr lang="fr-FR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play</a:t>
            </a:r>
            <a:endParaRPr lang="fr-FR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fr-FR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4 </a:t>
            </a:r>
            <a:r>
              <a:rPr lang="fr-FR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proposals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to </a:t>
            </a:r>
            <a:r>
              <a:rPr lang="fr-FR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improve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the ECI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3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Agenda</a:t>
            </a:r>
            <a:endParaRPr lang="en-US" sz="5000" dirty="0">
              <a:solidFill>
                <a:srgbClr val="1587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42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66810" y="6386005"/>
            <a:ext cx="2743200" cy="365125"/>
          </a:xfrm>
        </p:spPr>
        <p:txBody>
          <a:bodyPr/>
          <a:lstStyle/>
          <a:p>
            <a:r>
              <a:rPr lang="fr-FR" sz="1400" dirty="0">
                <a:solidFill>
                  <a:srgbClr val="1D6FB1"/>
                </a:solidFill>
              </a:rPr>
              <a:t>2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19" y="1075987"/>
            <a:ext cx="107489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endParaRPr lang="fr-FR" sz="3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36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Overview</a:t>
            </a:r>
            <a:r>
              <a:rPr lang="fr-FR" sz="3600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fr-FR" sz="3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and state of </a:t>
            </a:r>
            <a:r>
              <a:rPr lang="fr-FR" sz="36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play</a:t>
            </a:r>
            <a:endParaRPr lang="fr-FR" sz="360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fr-FR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4 </a:t>
            </a:r>
            <a:r>
              <a:rPr lang="fr-FR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proposals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to </a:t>
            </a:r>
            <a:r>
              <a:rPr lang="fr-FR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improve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the ECI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3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Agenda</a:t>
            </a:r>
            <a:endParaRPr lang="en-US" sz="5000" dirty="0">
              <a:solidFill>
                <a:srgbClr val="1587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51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66810" y="6386005"/>
            <a:ext cx="2743200" cy="365125"/>
          </a:xfrm>
        </p:spPr>
        <p:txBody>
          <a:bodyPr/>
          <a:lstStyle/>
          <a:p>
            <a:r>
              <a:rPr lang="fr-FR" sz="1400" dirty="0" smtClean="0">
                <a:solidFill>
                  <a:srgbClr val="1D6FB1"/>
                </a:solidFill>
              </a:rPr>
              <a:t>3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19" y="1075987"/>
            <a:ext cx="10748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3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What</a:t>
            </a:r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 </a:t>
            </a:r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is</a:t>
            </a:r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 an ECI ?</a:t>
            </a:r>
            <a:endParaRPr lang="en-US" sz="5000" dirty="0">
              <a:solidFill>
                <a:srgbClr val="1587D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4791" y="4173922"/>
            <a:ext cx="38884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1</a:t>
            </a:r>
            <a:r>
              <a:rPr lang="fr-FR" sz="2400" dirty="0" smtClean="0"/>
              <a:t> million signatures</a:t>
            </a:r>
          </a:p>
          <a:p>
            <a:r>
              <a:rPr lang="fr-FR" sz="4000" b="1" dirty="0"/>
              <a:t>1</a:t>
            </a:r>
            <a:r>
              <a:rPr lang="fr-FR" sz="2400" dirty="0" smtClean="0"/>
              <a:t> </a:t>
            </a:r>
            <a:r>
              <a:rPr lang="fr-FR" sz="2400" dirty="0" err="1" smtClean="0"/>
              <a:t>year</a:t>
            </a:r>
            <a:endParaRPr lang="fr-FR" sz="2400" dirty="0" smtClean="0"/>
          </a:p>
          <a:p>
            <a:r>
              <a:rPr lang="fr-FR" sz="4000" b="1" dirty="0" smtClean="0"/>
              <a:t>7</a:t>
            </a:r>
            <a:r>
              <a:rPr lang="fr-FR" sz="2400" dirty="0" smtClean="0"/>
              <a:t> </a:t>
            </a:r>
            <a:r>
              <a:rPr lang="fr-FR" sz="2400" dirty="0" err="1" smtClean="0"/>
              <a:t>Member</a:t>
            </a:r>
            <a:r>
              <a:rPr lang="fr-FR" sz="2400" dirty="0" smtClean="0"/>
              <a:t> States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560018" y="4190516"/>
            <a:ext cx="32797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Formal</a:t>
            </a:r>
            <a:r>
              <a:rPr lang="fr-FR" sz="2400" dirty="0"/>
              <a:t> </a:t>
            </a:r>
            <a:r>
              <a:rPr lang="fr-FR" sz="2400" dirty="0" err="1"/>
              <a:t>response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the </a:t>
            </a:r>
            <a:r>
              <a:rPr lang="fr-FR" sz="2400" dirty="0" smtClean="0"/>
              <a:t>Commission</a:t>
            </a:r>
            <a:endParaRPr lang="en-US" sz="2400" dirty="0"/>
          </a:p>
          <a:p>
            <a:pPr algn="ctr"/>
            <a:r>
              <a:rPr lang="en-US" sz="2400" dirty="0" smtClean="0"/>
              <a:t>+</a:t>
            </a:r>
          </a:p>
          <a:p>
            <a:pPr algn="ctr"/>
            <a:r>
              <a:rPr lang="en-US" sz="2400" dirty="0" smtClean="0"/>
              <a:t>Public </a:t>
            </a:r>
            <a:r>
              <a:rPr lang="en-US" sz="2400" dirty="0"/>
              <a:t>hearing </a:t>
            </a:r>
            <a:r>
              <a:rPr lang="en-US" sz="2400" dirty="0" smtClean="0"/>
              <a:t>at </a:t>
            </a:r>
            <a:r>
              <a:rPr lang="en-US" sz="2400" dirty="0"/>
              <a:t>the </a:t>
            </a:r>
            <a:r>
              <a:rPr lang="en-US" sz="2400" dirty="0" smtClean="0"/>
              <a:t>European Parliament</a:t>
            </a:r>
            <a:endParaRPr lang="fr-FR" sz="2400" dirty="0"/>
          </a:p>
        </p:txBody>
      </p:sp>
      <p:sp>
        <p:nvSpPr>
          <p:cNvPr id="14" name="Right Arrow 13"/>
          <p:cNvSpPr/>
          <p:nvPr/>
        </p:nvSpPr>
        <p:spPr bwMode="auto">
          <a:xfrm>
            <a:off x="4941155" y="4634136"/>
            <a:ext cx="1224136" cy="108012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966" y="1131976"/>
            <a:ext cx="11005044" cy="254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369AC"/>
                </a:solidFill>
                <a:latin typeface="Calibri" panose="020F0502020204030204" pitchFamily="34" charset="0"/>
              </a:rPr>
              <a:t>The European </a:t>
            </a:r>
            <a:r>
              <a:rPr lang="en-US" sz="3200" dirty="0">
                <a:solidFill>
                  <a:srgbClr val="1369AC"/>
                </a:solidFill>
                <a:latin typeface="Calibri" panose="020F0502020204030204" pitchFamily="34" charset="0"/>
              </a:rPr>
              <a:t>Citizens' Initiative (ECI) 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is </a:t>
            </a:r>
            <a:r>
              <a:rPr lang="en-US" sz="2400" dirty="0"/>
              <a:t>an invitation to the European Commission to propose legislation on matters where the EU has competence to legislate. </a:t>
            </a:r>
            <a:endParaRPr lang="en-US" sz="2400" dirty="0" smtClean="0"/>
          </a:p>
          <a:p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was introduced </a:t>
            </a:r>
            <a:r>
              <a:rPr lang="en-US" sz="2400" dirty="0"/>
              <a:t>with the Treaty of </a:t>
            </a:r>
            <a:r>
              <a:rPr lang="en-US" sz="2400" dirty="0" smtClean="0"/>
              <a:t>Lisbon</a:t>
            </a:r>
            <a:r>
              <a:rPr lang="en-US" sz="2400" dirty="0"/>
              <a:t> </a:t>
            </a:r>
            <a:r>
              <a:rPr lang="en-US" sz="2400" dirty="0" smtClean="0"/>
              <a:t>and has been </a:t>
            </a:r>
            <a:r>
              <a:rPr lang="fr-FR" sz="2400" dirty="0" smtClean="0"/>
              <a:t>in force </a:t>
            </a:r>
            <a:r>
              <a:rPr lang="fr-FR" sz="2400" dirty="0" err="1" smtClean="0"/>
              <a:t>since</a:t>
            </a:r>
            <a:r>
              <a:rPr lang="fr-FR" sz="2400" dirty="0" smtClean="0"/>
              <a:t> April 1st 2012.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ruled</a:t>
            </a:r>
            <a:r>
              <a:rPr lang="fr-FR" sz="2400" dirty="0" smtClean="0"/>
              <a:t> </a:t>
            </a:r>
            <a:r>
              <a:rPr lang="fr-FR" sz="2400" dirty="0"/>
              <a:t>by </a:t>
            </a:r>
            <a:r>
              <a:rPr lang="fr-FR" sz="2400" dirty="0" err="1" smtClean="0"/>
              <a:t>regulations</a:t>
            </a:r>
            <a:r>
              <a:rPr lang="fr-FR" sz="2400" dirty="0" smtClean="0"/>
              <a:t> (EU) 211/2011 and (EU) 1179/2011.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3367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66810" y="6386005"/>
            <a:ext cx="2743200" cy="365125"/>
          </a:xfrm>
        </p:spPr>
        <p:txBody>
          <a:bodyPr/>
          <a:lstStyle/>
          <a:p>
            <a:r>
              <a:rPr lang="fr-FR" sz="1400" dirty="0" smtClean="0">
                <a:solidFill>
                  <a:srgbClr val="1D6FB1"/>
                </a:solidFill>
              </a:rPr>
              <a:t>4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19" y="1075987"/>
            <a:ext cx="10748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3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Process</a:t>
            </a:r>
            <a:endParaRPr lang="en-US" sz="5000" dirty="0">
              <a:solidFill>
                <a:srgbClr val="1587D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812" y="1323124"/>
            <a:ext cx="3658542" cy="4830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534" y="998743"/>
            <a:ext cx="3868428" cy="50128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8376" y="5945279"/>
            <a:ext cx="3873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Source: </a:t>
            </a:r>
            <a:r>
              <a:rPr lang="fr-FR" sz="1400" dirty="0" smtClean="0">
                <a:hlinkClick r:id="rId6"/>
              </a:rPr>
              <a:t>"</a:t>
            </a:r>
            <a:r>
              <a:rPr lang="en-US" sz="1400" dirty="0" smtClean="0">
                <a:hlinkClick r:id="rId6"/>
              </a:rPr>
              <a:t>Guide </a:t>
            </a:r>
            <a:r>
              <a:rPr lang="en-US" sz="1400" dirty="0">
                <a:hlinkClick r:id="rId6"/>
              </a:rPr>
              <a:t>to </a:t>
            </a:r>
            <a:r>
              <a:rPr lang="en-US" sz="1400" dirty="0" smtClean="0">
                <a:hlinkClick r:id="rId6"/>
              </a:rPr>
              <a:t>the European citizens</a:t>
            </a:r>
            <a:r>
              <a:rPr lang="en-US" sz="1400" dirty="0">
                <a:hlinkClick r:id="rId6"/>
              </a:rPr>
              <a:t>’ </a:t>
            </a:r>
            <a:r>
              <a:rPr lang="en-US" sz="1400" dirty="0" smtClean="0">
                <a:hlinkClick r:id="rId6"/>
              </a:rPr>
              <a:t>initiative"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9706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Actors</a:t>
            </a:r>
            <a:endParaRPr lang="en-US" sz="5000" dirty="0">
              <a:solidFill>
                <a:srgbClr val="1587D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66810" y="6386005"/>
            <a:ext cx="2743200" cy="365125"/>
          </a:xfrm>
        </p:spPr>
        <p:txBody>
          <a:bodyPr/>
          <a:lstStyle/>
          <a:p>
            <a:r>
              <a:rPr lang="fr-FR" sz="1400" dirty="0" smtClean="0">
                <a:solidFill>
                  <a:srgbClr val="1D6FB1"/>
                </a:solidFill>
              </a:rPr>
              <a:t>5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264" y="912937"/>
            <a:ext cx="11472886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fr-BE" sz="11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lvl="0"/>
            <a:r>
              <a:rPr lang="fr-FR" sz="3200" dirty="0" err="1">
                <a:solidFill>
                  <a:srgbClr val="0070C0"/>
                </a:solidFill>
                <a:latin typeface="Calibri" panose="020F0502020204030204" pitchFamily="34" charset="0"/>
              </a:rPr>
              <a:t>Citizens</a:t>
            </a:r>
            <a:r>
              <a:rPr lang="fr-FR" sz="3200" dirty="0">
                <a:solidFill>
                  <a:srgbClr val="0070C0"/>
                </a:solidFill>
                <a:latin typeface="Calibri" panose="020F0502020204030204" pitchFamily="34" charset="0"/>
              </a:rPr>
              <a:t>:	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</a:rPr>
              <a:t> 		</a:t>
            </a:r>
            <a:r>
              <a:rPr lang="fr-FR" sz="2800" dirty="0" err="1">
                <a:solidFill>
                  <a:prstClr val="black"/>
                </a:solidFill>
                <a:latin typeface="Calibri" panose="020F0502020204030204" pitchFamily="34" charset="0"/>
              </a:rPr>
              <a:t>Organisers</a:t>
            </a:r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</a:rPr>
              <a:t> and </a:t>
            </a:r>
            <a:r>
              <a:rPr lang="fr-FR" sz="28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signatories</a:t>
            </a:r>
            <a:endParaRPr lang="fr-FR" sz="28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/>
            <a:endParaRPr lang="fr-FR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EU Commission:</a:t>
            </a:r>
            <a:r>
              <a:rPr lang="en-US" sz="3200" dirty="0" smtClean="0">
                <a:latin typeface="Calibri" panose="020F0502020204030204" pitchFamily="34" charset="0"/>
              </a:rPr>
              <a:t> 	</a:t>
            </a:r>
            <a:r>
              <a:rPr lang="en-US" sz="2800" dirty="0" smtClean="0">
                <a:latin typeface="Calibri" panose="020F0502020204030204" pitchFamily="34" charset="0"/>
              </a:rPr>
              <a:t>SG (legal aspects, support, ECI Expert group)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		         		DIGIT (OCS, hosting, training, support)</a:t>
            </a:r>
          </a:p>
          <a:p>
            <a:r>
              <a:rPr lang="en-US" sz="2800" dirty="0">
                <a:latin typeface="Calibri" panose="020F0502020204030204" pitchFamily="34" charset="0"/>
              </a:rPr>
              <a:t>		         		</a:t>
            </a:r>
            <a:r>
              <a:rPr lang="en-US" sz="2800" dirty="0" smtClean="0">
                <a:latin typeface="Calibri" panose="020F0502020204030204" pitchFamily="34" charset="0"/>
              </a:rPr>
              <a:t>Europe Direct Contact Centre (support)</a:t>
            </a:r>
          </a:p>
          <a:p>
            <a:r>
              <a:rPr lang="fr-FR" sz="1200" dirty="0">
                <a:latin typeface="Calibri" panose="020F0502020204030204" pitchFamily="34" charset="0"/>
              </a:rPr>
              <a:t>	</a:t>
            </a:r>
            <a:r>
              <a:rPr lang="fr-FR" sz="1200" dirty="0" smtClean="0">
                <a:latin typeface="Calibri" panose="020F0502020204030204" pitchFamily="34" charset="0"/>
              </a:rPr>
              <a:t>				</a:t>
            </a:r>
            <a:endParaRPr lang="en-US" sz="1200" dirty="0" smtClean="0">
              <a:latin typeface="Calibri" panose="020F0502020204030204" pitchFamily="34" charset="0"/>
            </a:endParaRPr>
          </a:p>
          <a:p>
            <a:r>
              <a:rPr lang="fr-FR" sz="3200" dirty="0" err="1">
                <a:solidFill>
                  <a:srgbClr val="0070C0"/>
                </a:solidFill>
                <a:latin typeface="Calibri" panose="020F0502020204030204" pitchFamily="34" charset="0"/>
              </a:rPr>
              <a:t>Member</a:t>
            </a:r>
            <a:r>
              <a:rPr lang="fr-FR" sz="3200" dirty="0">
                <a:solidFill>
                  <a:srgbClr val="0070C0"/>
                </a:solidFill>
                <a:latin typeface="Calibri" panose="020F0502020204030204" pitchFamily="34" charset="0"/>
              </a:rPr>
              <a:t> States: </a:t>
            </a:r>
            <a:r>
              <a:rPr lang="fr-FR" sz="3200" dirty="0" smtClean="0">
                <a:latin typeface="Calibri" panose="020F0502020204030204" pitchFamily="34" charset="0"/>
              </a:rPr>
              <a:t>		</a:t>
            </a:r>
            <a:r>
              <a:rPr lang="fr-FR" sz="2800" dirty="0" smtClean="0">
                <a:latin typeface="Calibri" panose="020F0502020204030204" pitchFamily="34" charset="0"/>
              </a:rPr>
              <a:t>National </a:t>
            </a:r>
            <a:r>
              <a:rPr lang="fr-FR" sz="2800" dirty="0" err="1" smtClean="0">
                <a:latin typeface="Calibri" panose="020F0502020204030204" pitchFamily="34" charset="0"/>
              </a:rPr>
              <a:t>authority</a:t>
            </a:r>
            <a:r>
              <a:rPr lang="fr-FR" sz="2800" dirty="0" smtClean="0">
                <a:latin typeface="Calibri" panose="020F0502020204030204" pitchFamily="34" charset="0"/>
              </a:rPr>
              <a:t> for certification</a:t>
            </a:r>
          </a:p>
          <a:p>
            <a:pPr lvl="8"/>
            <a:r>
              <a:rPr lang="fr-FR" sz="2800" dirty="0" smtClean="0">
                <a:latin typeface="Calibri" panose="020F0502020204030204" pitchFamily="34" charset="0"/>
              </a:rPr>
              <a:t>National </a:t>
            </a:r>
            <a:r>
              <a:rPr lang="fr-FR" sz="2800" dirty="0" err="1">
                <a:latin typeface="Calibri" panose="020F0502020204030204" pitchFamily="34" charset="0"/>
              </a:rPr>
              <a:t>authority</a:t>
            </a:r>
            <a:r>
              <a:rPr lang="fr-FR" sz="2800" dirty="0">
                <a:latin typeface="Calibri" panose="020F0502020204030204" pitchFamily="34" charset="0"/>
              </a:rPr>
              <a:t> for </a:t>
            </a:r>
            <a:r>
              <a:rPr lang="fr-FR" sz="2800" dirty="0" smtClean="0">
                <a:latin typeface="Calibri" panose="020F0502020204030204" pitchFamily="34" charset="0"/>
              </a:rPr>
              <a:t>validation 	</a:t>
            </a:r>
            <a:br>
              <a:rPr lang="fr-FR" sz="2800" dirty="0" smtClean="0">
                <a:latin typeface="Calibri" panose="020F0502020204030204" pitchFamily="34" charset="0"/>
              </a:rPr>
            </a:br>
            <a:r>
              <a:rPr lang="fr-FR" sz="2800" dirty="0" smtClean="0">
                <a:latin typeface="Calibri" panose="020F0502020204030204" pitchFamily="34" charset="0"/>
              </a:rPr>
              <a:t>ECI Expert group</a:t>
            </a:r>
          </a:p>
          <a:p>
            <a:pPr lvl="8"/>
            <a:r>
              <a:rPr lang="fr-FR" sz="1200" dirty="0">
                <a:latin typeface="Calibri" panose="020F0502020204030204" pitchFamily="34" charset="0"/>
              </a:rPr>
              <a:t>	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EESC</a:t>
            </a:r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: </a:t>
            </a:r>
            <a:r>
              <a:rPr lang="fr-FR" sz="3200" dirty="0">
                <a:solidFill>
                  <a:srgbClr val="0070C0"/>
                </a:solidFill>
                <a:latin typeface="Calibri" panose="020F0502020204030204" pitchFamily="34" charset="0"/>
              </a:rPr>
              <a:t>	</a:t>
            </a:r>
            <a:r>
              <a:rPr lang="fr-FR" sz="3200" dirty="0" smtClean="0">
                <a:latin typeface="Calibri" panose="020F0502020204030204" pitchFamily="34" charset="0"/>
              </a:rPr>
              <a:t>		</a:t>
            </a:r>
            <a:r>
              <a:rPr lang="fr-FR" sz="2800" dirty="0" smtClean="0">
                <a:latin typeface="Calibri" panose="020F0502020204030204" pitchFamily="34" charset="0"/>
              </a:rPr>
              <a:t>Translation, </a:t>
            </a:r>
            <a:r>
              <a:rPr lang="fr-FR" sz="2800" dirty="0" err="1" smtClean="0">
                <a:latin typeface="Calibri" panose="020F0502020204030204" pitchFamily="34" charset="0"/>
              </a:rPr>
              <a:t>events</a:t>
            </a:r>
            <a:endParaRPr lang="fr-FR" sz="2800" dirty="0" smtClean="0">
              <a:latin typeface="Calibri" panose="020F0502020204030204" pitchFamily="34" charset="0"/>
            </a:endParaRPr>
          </a:p>
          <a:p>
            <a:endParaRPr lang="fr-FR" sz="1200" dirty="0" smtClean="0">
              <a:latin typeface="Calibri" panose="020F0502020204030204" pitchFamily="34" charset="0"/>
            </a:endParaRPr>
          </a:p>
          <a:p>
            <a:r>
              <a:rPr lang="fr-FR" sz="32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NGOs</a:t>
            </a:r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:			</a:t>
            </a:r>
            <a:r>
              <a:rPr lang="fr-FR" sz="2800" dirty="0" smtClean="0">
                <a:latin typeface="Calibri" panose="020F0502020204030204" pitchFamily="34" charset="0"/>
              </a:rPr>
              <a:t>Support to </a:t>
            </a:r>
            <a:r>
              <a:rPr lang="fr-FR" sz="2800" dirty="0" err="1" smtClean="0">
                <a:latin typeface="Calibri" panose="020F0502020204030204" pitchFamily="34" charset="0"/>
              </a:rPr>
              <a:t>organisers</a:t>
            </a:r>
            <a:r>
              <a:rPr lang="fr-FR" sz="2800" dirty="0" smtClean="0">
                <a:latin typeface="Calibri" panose="020F0502020204030204" pitchFamily="34" charset="0"/>
              </a:rPr>
              <a:t>, </a:t>
            </a:r>
            <a:r>
              <a:rPr lang="fr-FR" sz="2800" dirty="0" err="1" smtClean="0">
                <a:latin typeface="Calibri" panose="020F0502020204030204" pitchFamily="34" charset="0"/>
              </a:rPr>
              <a:t>improvement</a:t>
            </a:r>
            <a:r>
              <a:rPr lang="fr-FR" sz="2800" dirty="0" smtClean="0">
                <a:latin typeface="Calibri" panose="020F0502020204030204" pitchFamily="34" charset="0"/>
              </a:rPr>
              <a:t> </a:t>
            </a:r>
            <a:r>
              <a:rPr lang="fr-FR" sz="2800" dirty="0" err="1" smtClean="0">
                <a:latin typeface="Calibri" panose="020F0502020204030204" pitchFamily="34" charset="0"/>
              </a:rPr>
              <a:t>proposals</a:t>
            </a:r>
            <a:endParaRPr lang="fr-FR" sz="28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07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66810" y="6386005"/>
            <a:ext cx="2743200" cy="365125"/>
          </a:xfrm>
        </p:spPr>
        <p:txBody>
          <a:bodyPr/>
          <a:lstStyle/>
          <a:p>
            <a:r>
              <a:rPr lang="fr-FR" sz="1400" dirty="0" smtClean="0">
                <a:solidFill>
                  <a:srgbClr val="1D6FB1"/>
                </a:solidFill>
              </a:rPr>
              <a:t>6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19" y="1075987"/>
            <a:ext cx="10748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3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A rough </a:t>
            </a:r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start</a:t>
            </a:r>
            <a:endParaRPr lang="en-US" sz="5000" dirty="0">
              <a:solidFill>
                <a:srgbClr val="1587D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22" y="1264704"/>
            <a:ext cx="5553743" cy="165473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695" y="3510374"/>
            <a:ext cx="8475057" cy="15558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3965" y="4223253"/>
            <a:ext cx="5494048" cy="176352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3743" y="1918791"/>
            <a:ext cx="6413902" cy="182826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0864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66810" y="6386005"/>
            <a:ext cx="2743200" cy="365125"/>
          </a:xfrm>
        </p:spPr>
        <p:txBody>
          <a:bodyPr/>
          <a:lstStyle/>
          <a:p>
            <a:r>
              <a:rPr lang="fr-FR" sz="1400" dirty="0" smtClean="0">
                <a:solidFill>
                  <a:srgbClr val="1D6FB1"/>
                </a:solidFill>
              </a:rPr>
              <a:t>7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19" y="1075987"/>
            <a:ext cx="10748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3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The </a:t>
            </a:r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hosting</a:t>
            </a:r>
            <a:r>
              <a:rPr lang="fr-FR" sz="5000" dirty="0" smtClean="0">
                <a:solidFill>
                  <a:srgbClr val="1587D4"/>
                </a:solidFill>
                <a:latin typeface="+mj-lt"/>
              </a:rPr>
              <a:t> </a:t>
            </a:r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offer</a:t>
            </a:r>
            <a:endParaRPr lang="en-US" sz="5000" dirty="0">
              <a:solidFill>
                <a:srgbClr val="1587D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6956" y="1289030"/>
            <a:ext cx="8935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"During </a:t>
            </a:r>
            <a:r>
              <a:rPr lang="en-US" sz="1600" i="1" dirty="0"/>
              <a:t>these early stages of what is, after all, the biggest ever experiment in transnational participatory democracy, </a:t>
            </a:r>
            <a:r>
              <a:rPr lang="en-US" sz="1600" i="1" dirty="0" smtClean="0"/>
              <a:t>the </a:t>
            </a:r>
            <a:r>
              <a:rPr lang="en-US" sz="1600" i="1" dirty="0"/>
              <a:t>Commission is absolutely determined to make sure that </a:t>
            </a:r>
            <a:r>
              <a:rPr lang="en-US" sz="1600" i="1" dirty="0" err="1"/>
              <a:t>organisers</a:t>
            </a:r>
            <a:r>
              <a:rPr lang="en-US" sz="1600" i="1" dirty="0"/>
              <a:t> of the first ECIs face no insurmountable stumbling blocks. Since some </a:t>
            </a:r>
            <a:r>
              <a:rPr lang="en-US" sz="1600" i="1" dirty="0" err="1"/>
              <a:t>organisers</a:t>
            </a:r>
            <a:r>
              <a:rPr lang="en-US" sz="1600" i="1" dirty="0"/>
              <a:t> struggled to find suitable host providers on the market for collecting signatures online, </a:t>
            </a:r>
            <a:r>
              <a:rPr lang="en-US" sz="1600" b="1" i="1" dirty="0"/>
              <a:t>the Commission will offer its own servers to them as a hosting environment.</a:t>
            </a:r>
            <a:r>
              <a:rPr lang="en-US" sz="1600" i="1" dirty="0"/>
              <a:t>"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2872410"/>
            <a:ext cx="21913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Commission Vice-President Maroš </a:t>
            </a:r>
            <a:r>
              <a:rPr lang="en-US" sz="1400" dirty="0" smtClean="0"/>
              <a:t>Šefčovič,</a:t>
            </a:r>
          </a:p>
          <a:p>
            <a:pPr algn="ctr"/>
            <a:r>
              <a:rPr lang="en-US" sz="1400" dirty="0" smtClean="0"/>
              <a:t>18/07/2012</a:t>
            </a:r>
            <a:endParaRPr lang="en-US" sz="1400" dirty="0"/>
          </a:p>
        </p:txBody>
      </p:sp>
      <p:pic>
        <p:nvPicPr>
          <p:cNvPr id="18" name="Picture 2" descr="http://www.gridconference.eu/wp-content/uploads/2015/01/Maros-Sefcov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551" y="1231294"/>
            <a:ext cx="1641116" cy="164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95551" y="3723678"/>
            <a:ext cx="95976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But…. </a:t>
            </a:r>
            <a:r>
              <a:rPr lang="fr-FR" sz="2400" dirty="0" smtClean="0"/>
              <a:t>	the </a:t>
            </a:r>
            <a:r>
              <a:rPr lang="fr-FR" sz="2400" dirty="0"/>
              <a:t>Commission servers are </a:t>
            </a:r>
            <a:r>
              <a:rPr lang="fr-FR" sz="2400" dirty="0" err="1"/>
              <a:t>located</a:t>
            </a:r>
            <a:r>
              <a:rPr lang="fr-FR" sz="2400" dirty="0"/>
              <a:t> in </a:t>
            </a:r>
            <a:r>
              <a:rPr lang="fr-FR" sz="2400" dirty="0" smtClean="0"/>
              <a:t>Luxembourg</a:t>
            </a:r>
            <a:endParaRPr lang="fr-FR" sz="2400" dirty="0"/>
          </a:p>
          <a:p>
            <a:endParaRPr lang="fr-FR" sz="1600" dirty="0"/>
          </a:p>
          <a:p>
            <a:r>
              <a:rPr lang="fr-FR" sz="2400" dirty="0" smtClean="0"/>
              <a:t>And… 	(</a:t>
            </a:r>
            <a:r>
              <a:rPr lang="fr-FR" sz="2400" dirty="0"/>
              <a:t>EU) 211/2011 </a:t>
            </a:r>
            <a:r>
              <a:rPr lang="fr-FR" sz="2400" dirty="0" err="1" smtClean="0"/>
              <a:t>requires</a:t>
            </a:r>
            <a:r>
              <a:rPr lang="fr-FR" sz="2400" dirty="0" smtClean="0"/>
              <a:t> the </a:t>
            </a:r>
            <a:r>
              <a:rPr lang="fr-FR" sz="2400" dirty="0" err="1"/>
              <a:t>Luxembourgish</a:t>
            </a:r>
            <a:r>
              <a:rPr lang="fr-FR" sz="2400" dirty="0"/>
              <a:t> national </a:t>
            </a:r>
            <a:r>
              <a:rPr lang="fr-FR" sz="2400" dirty="0" err="1"/>
              <a:t>authority</a:t>
            </a:r>
            <a:r>
              <a:rPr lang="fr-FR" sz="2400" dirty="0"/>
              <a:t> </a:t>
            </a:r>
            <a:r>
              <a:rPr lang="fr-FR" sz="2400" dirty="0" smtClean="0"/>
              <a:t>to 	</a:t>
            </a:r>
            <a:r>
              <a:rPr lang="fr-FR" sz="2400" dirty="0" err="1" smtClean="0"/>
              <a:t>certify</a:t>
            </a:r>
            <a:r>
              <a:rPr lang="fr-FR" sz="2400" dirty="0" smtClean="0"/>
              <a:t> </a:t>
            </a:r>
            <a:r>
              <a:rPr lang="fr-FR" sz="2400" dirty="0"/>
              <a:t>all </a:t>
            </a:r>
            <a:r>
              <a:rPr lang="fr-FR" sz="2400" dirty="0" smtClean="0"/>
              <a:t>online collection </a:t>
            </a:r>
            <a:r>
              <a:rPr lang="fr-FR" sz="2400" dirty="0" err="1" smtClean="0"/>
              <a:t>systems</a:t>
            </a:r>
            <a:r>
              <a:rPr lang="fr-FR" sz="2400" dirty="0" smtClean="0"/>
              <a:t> </a:t>
            </a:r>
            <a:r>
              <a:rPr lang="fr-FR" sz="2400" dirty="0" err="1"/>
              <a:t>hosted</a:t>
            </a:r>
            <a:r>
              <a:rPr lang="fr-FR" sz="2400" dirty="0"/>
              <a:t> </a:t>
            </a:r>
            <a:r>
              <a:rPr lang="fr-FR" sz="2400" dirty="0" smtClean="0"/>
              <a:t>in Luxembourg </a:t>
            </a:r>
            <a:endParaRPr lang="fr-FR" sz="2400" dirty="0"/>
          </a:p>
          <a:p>
            <a:endParaRPr lang="fr-FR" sz="1600" dirty="0"/>
          </a:p>
          <a:p>
            <a:r>
              <a:rPr lang="fr-FR" sz="2400" dirty="0" smtClean="0"/>
              <a:t>So… 	</a:t>
            </a:r>
            <a:r>
              <a:rPr lang="fr-FR" sz="2400" dirty="0" err="1" smtClean="0"/>
              <a:t>we</a:t>
            </a:r>
            <a:r>
              <a:rPr lang="fr-FR" sz="2400" dirty="0" smtClean="0"/>
              <a:t> </a:t>
            </a:r>
            <a:r>
              <a:rPr lang="fr-FR" sz="2400" dirty="0"/>
              <a:t>have to </a:t>
            </a:r>
            <a:r>
              <a:rPr lang="fr-FR" sz="2400" dirty="0" err="1"/>
              <a:t>evaluate</a:t>
            </a:r>
            <a:r>
              <a:rPr lang="fr-FR" sz="2400" dirty="0"/>
              <a:t> </a:t>
            </a:r>
            <a:r>
              <a:rPr lang="fr-FR" sz="2400" dirty="0" err="1" smtClean="0"/>
              <a:t>each</a:t>
            </a:r>
            <a:r>
              <a:rPr lang="fr-FR" sz="2400" dirty="0" smtClean="0"/>
              <a:t> ECI </a:t>
            </a:r>
            <a:r>
              <a:rPr lang="fr-FR" sz="2400" dirty="0" err="1" smtClean="0"/>
              <a:t>hosted</a:t>
            </a:r>
            <a:r>
              <a:rPr lang="fr-FR" sz="2400" dirty="0" smtClean="0"/>
              <a:t> on the </a:t>
            </a:r>
            <a:r>
              <a:rPr lang="fr-FR" sz="2400" dirty="0" err="1"/>
              <a:t>Commission's</a:t>
            </a:r>
            <a:r>
              <a:rPr lang="fr-FR" sz="2400" dirty="0"/>
              <a:t>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servers </a:t>
            </a:r>
            <a:r>
              <a:rPr lang="fr-FR" sz="2400" dirty="0"/>
              <a:t>versus the </a:t>
            </a:r>
            <a:r>
              <a:rPr lang="fr-FR" sz="2400" dirty="0" err="1" smtClean="0"/>
              <a:t>requirements</a:t>
            </a:r>
            <a:r>
              <a:rPr lang="fr-FR" sz="2400" dirty="0" smtClean="0"/>
              <a:t> </a:t>
            </a:r>
            <a:r>
              <a:rPr lang="fr-FR" sz="2400" dirty="0"/>
              <a:t>of (EU) </a:t>
            </a:r>
            <a:r>
              <a:rPr lang="fr-FR" sz="2400" dirty="0" smtClean="0"/>
              <a:t>1179/2011.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41859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8" y="137160"/>
            <a:ext cx="2048256" cy="13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5848" y="576520"/>
            <a:ext cx="1211238" cy="672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" y="912937"/>
            <a:ext cx="9509760" cy="252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11"/>
          <p:cNvCxnSpPr/>
          <p:nvPr/>
        </p:nvCxnSpPr>
        <p:spPr>
          <a:xfrm>
            <a:off x="504967" y="968926"/>
            <a:ext cx="9950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66810" y="6386005"/>
            <a:ext cx="2743200" cy="365125"/>
          </a:xfrm>
        </p:spPr>
        <p:txBody>
          <a:bodyPr/>
          <a:lstStyle/>
          <a:p>
            <a:r>
              <a:rPr lang="fr-FR" sz="1400" dirty="0" smtClean="0">
                <a:solidFill>
                  <a:srgbClr val="1D6FB1"/>
                </a:solidFill>
              </a:rPr>
              <a:t>8</a:t>
            </a:r>
            <a:endParaRPr lang="en-US" sz="1400" dirty="0">
              <a:solidFill>
                <a:srgbClr val="1D6FB1"/>
              </a:solidFill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374200" y="214213"/>
            <a:ext cx="9947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err="1" smtClean="0">
                <a:solidFill>
                  <a:srgbClr val="1587D4"/>
                </a:solidFill>
                <a:latin typeface="+mj-lt"/>
              </a:rPr>
              <a:t>Outcome</a:t>
            </a:r>
            <a:endParaRPr lang="en-US" sz="5000" dirty="0">
              <a:solidFill>
                <a:srgbClr val="1587D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967" y="1249355"/>
            <a:ext cx="1147288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fr-BE" sz="11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lvl="0"/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Certification:</a:t>
            </a:r>
            <a:r>
              <a:rPr lang="fr-FR" sz="3200" dirty="0">
                <a:solidFill>
                  <a:srgbClr val="0070C0"/>
                </a:solidFill>
                <a:latin typeface="Calibri" panose="020F0502020204030204" pitchFamily="34" charset="0"/>
              </a:rPr>
              <a:t>	</a:t>
            </a:r>
            <a:r>
              <a:rPr lang="fr-FR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custom </a:t>
            </a:r>
            <a:r>
              <a:rPr lang="fr-FR" sz="28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auditing</a:t>
            </a:r>
            <a:r>
              <a:rPr lang="fr-FR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tools</a:t>
            </a:r>
            <a:endParaRPr lang="fr-FR" sz="28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/>
            <a:r>
              <a:rPr lang="fr-FR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       </a:t>
            </a:r>
            <a:r>
              <a:rPr lang="fr-F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(21)</a:t>
            </a:r>
            <a:r>
              <a:rPr lang="fr-FR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		</a:t>
            </a:r>
            <a:r>
              <a:rPr lang="fr-BE" sz="2800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fr-BE" sz="2800" dirty="0">
                <a:latin typeface="Calibri" pitchFamily="34" charset="0"/>
                <a:cs typeface="Calibri" pitchFamily="34" charset="0"/>
              </a:rPr>
              <a:t> smart » ISO 27001 electronic </a:t>
            </a:r>
            <a:r>
              <a:rPr lang="fr-BE" sz="2800" dirty="0" err="1">
                <a:latin typeface="Calibri" pitchFamily="34" charset="0"/>
                <a:cs typeface="Calibri" pitchFamily="34" charset="0"/>
              </a:rPr>
              <a:t>template</a:t>
            </a:r>
            <a:r>
              <a:rPr lang="fr-BE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fr-BE" sz="2800" dirty="0" smtClean="0">
                <a:latin typeface="Calibri" pitchFamily="34" charset="0"/>
                <a:cs typeface="Calibri" pitchFamily="34" charset="0"/>
              </a:rPr>
              <a:t>documents</a:t>
            </a:r>
          </a:p>
          <a:p>
            <a:r>
              <a:rPr lang="fr-BE" sz="2800" dirty="0">
                <a:latin typeface="Calibri" pitchFamily="34" charset="0"/>
                <a:cs typeface="Calibri" pitchFamily="34" charset="0"/>
              </a:rPr>
              <a:t>	</a:t>
            </a:r>
            <a:r>
              <a:rPr lang="fr-BE" sz="2800" dirty="0" smtClean="0">
                <a:latin typeface="Calibri" pitchFamily="34" charset="0"/>
                <a:cs typeface="Calibri" pitchFamily="34" charset="0"/>
              </a:rPr>
              <a:t>		Linux Live CD for </a:t>
            </a:r>
            <a:r>
              <a:rPr lang="fr-BE" sz="2800" dirty="0" err="1">
                <a:latin typeface="Calibri" pitchFamily="34" charset="0"/>
                <a:cs typeface="Calibri" pitchFamily="34" charset="0"/>
              </a:rPr>
              <a:t>secure</a:t>
            </a:r>
            <a:r>
              <a:rPr lang="fr-BE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fr-BE" sz="2800" dirty="0" smtClean="0">
                <a:latin typeface="Calibri" pitchFamily="34" charset="0"/>
                <a:cs typeface="Calibri" pitchFamily="34" charset="0"/>
              </a:rPr>
              <a:t>organiser </a:t>
            </a:r>
            <a:r>
              <a:rPr lang="fr-BE" sz="2800" dirty="0" err="1" smtClean="0">
                <a:latin typeface="Calibri" pitchFamily="34" charset="0"/>
                <a:cs typeface="Calibri" pitchFamily="34" charset="0"/>
              </a:rPr>
              <a:t>environment</a:t>
            </a:r>
            <a:endParaRPr lang="fr-FR" sz="1200" dirty="0" smtClean="0">
              <a:latin typeface="Calibri" panose="020F0502020204030204" pitchFamily="34" charset="0"/>
            </a:endParaRPr>
          </a:p>
          <a:p>
            <a:r>
              <a:rPr lang="fr-FR" sz="1200" dirty="0" smtClean="0">
                <a:latin typeface="Calibri" panose="020F0502020204030204" pitchFamily="34" charset="0"/>
              </a:rPr>
              <a:t>				</a:t>
            </a:r>
          </a:p>
          <a:p>
            <a:endParaRPr lang="fr-FR" sz="1200" dirty="0" smtClean="0">
              <a:latin typeface="Calibri" panose="020F0502020204030204" pitchFamily="34" charset="0"/>
            </a:endParaRPr>
          </a:p>
          <a:p>
            <a:endParaRPr lang="fr-FR" sz="1200" dirty="0" smtClean="0">
              <a:latin typeface="Calibri" panose="020F0502020204030204" pitchFamily="34" charset="0"/>
            </a:endParaRPr>
          </a:p>
          <a:p>
            <a:endParaRPr lang="en-US" sz="1200" dirty="0" smtClean="0">
              <a:latin typeface="Calibri" panose="020F0502020204030204" pitchFamily="34" charset="0"/>
            </a:endParaRPr>
          </a:p>
          <a:p>
            <a:r>
              <a:rPr lang="fr-FR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Validation: </a:t>
            </a:r>
            <a:r>
              <a:rPr lang="fr-FR" sz="3200" dirty="0" smtClean="0">
                <a:latin typeface="Calibri" panose="020F0502020204030204" pitchFamily="34" charset="0"/>
              </a:rPr>
              <a:t>	</a:t>
            </a:r>
            <a:r>
              <a:rPr lang="fr-FR" sz="2800" dirty="0" err="1" smtClean="0">
                <a:latin typeface="Calibri" panose="020F0502020204030204" pitchFamily="34" charset="0"/>
              </a:rPr>
              <a:t>development</a:t>
            </a:r>
            <a:r>
              <a:rPr lang="fr-FR" sz="2800" dirty="0" smtClean="0">
                <a:latin typeface="Calibri" panose="020F0502020204030204" pitchFamily="34" charset="0"/>
              </a:rPr>
              <a:t> of a new validation </a:t>
            </a:r>
            <a:r>
              <a:rPr lang="fr-FR" sz="2800" dirty="0" err="1" smtClean="0">
                <a:latin typeface="Calibri" panose="020F0502020204030204" pitchFamily="34" charset="0"/>
              </a:rPr>
              <a:t>tool</a:t>
            </a:r>
            <a:r>
              <a:rPr lang="fr-FR" sz="2800" dirty="0" smtClean="0">
                <a:latin typeface="Calibri" panose="020F0502020204030204" pitchFamily="34" charset="0"/>
              </a:rPr>
              <a:t> </a:t>
            </a:r>
            <a:r>
              <a:rPr lang="fr-FR" sz="2800" dirty="0" err="1" smtClean="0">
                <a:latin typeface="Calibri" panose="020F0502020204030204" pitchFamily="34" charset="0"/>
              </a:rPr>
              <a:t>with</a:t>
            </a:r>
            <a:r>
              <a:rPr lang="fr-FR" sz="2800" dirty="0" smtClean="0">
                <a:latin typeface="Calibri" panose="020F0502020204030204" pitchFamily="34" charset="0"/>
              </a:rPr>
              <a:t>:</a:t>
            </a:r>
            <a:endParaRPr lang="fr-FR" sz="2800" dirty="0">
              <a:latin typeface="Calibri" panose="020F0502020204030204" pitchFamily="34" charset="0"/>
            </a:endParaRPr>
          </a:p>
          <a:p>
            <a:r>
              <a:rPr lang="fr-FR" sz="3200" dirty="0">
                <a:latin typeface="Calibri" panose="020F0502020204030204" pitchFamily="34" charset="0"/>
              </a:rPr>
              <a:t> </a:t>
            </a:r>
            <a:r>
              <a:rPr lang="fr-FR" sz="3200" dirty="0" smtClean="0">
                <a:latin typeface="Calibri" panose="020F0502020204030204" pitchFamily="34" charset="0"/>
              </a:rPr>
              <a:t>      </a:t>
            </a:r>
            <a:r>
              <a:rPr lang="fr-F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(4</a:t>
            </a:r>
            <a:r>
              <a:rPr lang="fr-F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)		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97368" y="5068394"/>
            <a:ext cx="749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dirty="0">
                <a:solidFill>
                  <a:prstClr val="black"/>
                </a:solidFill>
                <a:latin typeface="Calibri" panose="020F0502020204030204" pitchFamily="34" charset="0"/>
              </a:rPr>
              <a:t>c</a:t>
            </a:r>
            <a:r>
              <a:rPr lang="fr-FR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ustomisation for validation of national </a:t>
            </a:r>
            <a:r>
              <a:rPr lang="fr-FR" sz="28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petitions</a:t>
            </a:r>
            <a:endParaRPr lang="fr-FR" sz="1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7418" y="4052731"/>
            <a:ext cx="7078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err="1" smtClean="0"/>
              <a:t>Automated</a:t>
            </a:r>
            <a:r>
              <a:rPr lang="fr-FR" sz="2000" dirty="0" smtClean="0"/>
              <a:t> validation versus national population </a:t>
            </a:r>
            <a:r>
              <a:rPr lang="fr-FR" sz="2000" dirty="0" err="1" smtClean="0"/>
              <a:t>registry</a:t>
            </a: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err="1" smtClean="0"/>
              <a:t>Automated</a:t>
            </a:r>
            <a:r>
              <a:rPr lang="fr-FR" sz="2000" dirty="0" smtClean="0"/>
              <a:t> </a:t>
            </a:r>
            <a:r>
              <a:rPr lang="fr-FR" sz="2000" dirty="0" err="1" smtClean="0"/>
              <a:t>processing</a:t>
            </a:r>
            <a:r>
              <a:rPr lang="fr-FR" sz="2000" dirty="0" smtClean="0"/>
              <a:t> of </a:t>
            </a:r>
            <a:r>
              <a:rPr lang="fr-FR" sz="2000" dirty="0" err="1" smtClean="0"/>
              <a:t>paper</a:t>
            </a:r>
            <a:r>
              <a:rPr lang="fr-FR" sz="2000" dirty="0" smtClean="0"/>
              <a:t> </a:t>
            </a:r>
            <a:r>
              <a:rPr lang="fr-FR" sz="2000" dirty="0" err="1" smtClean="0"/>
              <a:t>statements</a:t>
            </a:r>
            <a:r>
              <a:rPr lang="fr-FR" sz="2000" dirty="0" smtClean="0"/>
              <a:t> of support (OCR)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err="1" smtClean="0"/>
              <a:t>Detection</a:t>
            </a:r>
            <a:r>
              <a:rPr lang="fr-FR" sz="2000" dirty="0" smtClean="0"/>
              <a:t> of duplicates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31464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550</Words>
  <Application>Microsoft Office PowerPoint</Application>
  <PresentationFormat>Personnalisé</PresentationFormat>
  <Paragraphs>163</Paragraphs>
  <Slides>18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Thème Office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Company>CTIE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Yves Boland</dc:creator>
  <cp:lastModifiedBy> </cp:lastModifiedBy>
  <cp:revision>161</cp:revision>
  <dcterms:created xsi:type="dcterms:W3CDTF">2015-09-18T12:37:51Z</dcterms:created>
  <dcterms:modified xsi:type="dcterms:W3CDTF">2015-12-02T00:00:36Z</dcterms:modified>
</cp:coreProperties>
</file>