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1" r:id="rId3"/>
    <p:sldId id="306" r:id="rId4"/>
    <p:sldId id="258" r:id="rId5"/>
    <p:sldId id="331" r:id="rId6"/>
    <p:sldId id="262" r:id="rId7"/>
    <p:sldId id="358" r:id="rId8"/>
    <p:sldId id="300" r:id="rId9"/>
    <p:sldId id="316" r:id="rId10"/>
    <p:sldId id="299" r:id="rId11"/>
    <p:sldId id="312" r:id="rId12"/>
    <p:sldId id="278" r:id="rId13"/>
  </p:sldIdLst>
  <p:sldSz cx="9144000" cy="6858000" type="screen4x3"/>
  <p:notesSz cx="6797675" cy="9926638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BAE3"/>
    <a:srgbClr val="42AB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9" autoAdjust="0"/>
    <p:restoredTop sz="84497" autoAdjust="0"/>
  </p:normalViewPr>
  <p:slideViewPr>
    <p:cSldViewPr snapToGrid="0" snapToObjects="1" showGuides="1">
      <p:cViewPr>
        <p:scale>
          <a:sx n="100" d="100"/>
          <a:sy n="100" d="100"/>
        </p:scale>
        <p:origin x="-1224" y="-72"/>
      </p:cViewPr>
      <p:guideLst>
        <p:guide orient="horz" pos="4166"/>
        <p:guide orient="horz" pos="70"/>
        <p:guide pos="23"/>
        <p:guide pos="28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32CA43-66BD-41AE-B440-0EB8C4CF268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LU"/>
        </a:p>
      </dgm:t>
    </dgm:pt>
    <dgm:pt modelId="{5A1CB027-475A-49FC-B497-C2F21C14D687}">
      <dgm:prSet phldrT="[Texte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fr-LU" sz="24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Accelerate</a:t>
          </a:r>
          <a:r>
            <a:rPr lang="fr-LU" sz="24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LU" sz="24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Luxembourg’s</a:t>
          </a:r>
          <a:r>
            <a:rPr lang="fr-LU" sz="24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Smart Nation transformation</a:t>
          </a:r>
          <a:endParaRPr lang="fr-LU" sz="24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5945C080-6FA4-43A7-A6A4-3E242C7C8530}" type="parTrans" cxnId="{77FE9DC3-3F25-4CC7-82FB-499FA4EDE51E}">
      <dgm:prSet/>
      <dgm:spPr/>
      <dgm:t>
        <a:bodyPr/>
        <a:lstStyle/>
        <a:p>
          <a:endParaRPr lang="fr-LU"/>
        </a:p>
      </dgm:t>
    </dgm:pt>
    <dgm:pt modelId="{5DE81313-7777-41A8-A2E9-D297789DD887}" type="sibTrans" cxnId="{77FE9DC3-3F25-4CC7-82FB-499FA4EDE51E}">
      <dgm:prSet/>
      <dgm:spPr/>
      <dgm:t>
        <a:bodyPr/>
        <a:lstStyle/>
        <a:p>
          <a:endParaRPr lang="fr-LU"/>
        </a:p>
      </dgm:t>
    </dgm:pt>
    <dgm:pt modelId="{3E6AE4AD-43E2-4E1A-9EBC-4E5517B27976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LU" sz="2400" dirty="0" err="1" smtClean="0"/>
            <a:t>Facilitate</a:t>
          </a:r>
          <a:r>
            <a:rPr lang="fr-LU" sz="2400" dirty="0" smtClean="0"/>
            <a:t> the life of </a:t>
          </a:r>
          <a:r>
            <a:rPr lang="fr-LU" sz="2400" dirty="0" err="1" smtClean="0"/>
            <a:t>citizens</a:t>
          </a:r>
          <a:r>
            <a:rPr lang="fr-LU" sz="2400" dirty="0" smtClean="0"/>
            <a:t> and </a:t>
          </a:r>
          <a:r>
            <a:rPr lang="fr-LU" sz="2400" dirty="0" err="1" smtClean="0"/>
            <a:t>companies</a:t>
          </a:r>
          <a:r>
            <a:rPr lang="fr-LU" sz="2400" dirty="0" smtClean="0"/>
            <a:t> </a:t>
          </a:r>
        </a:p>
      </dgm:t>
    </dgm:pt>
    <dgm:pt modelId="{8CD1AF17-CEEC-4B33-92F5-0CCCF836BDB7}" type="parTrans" cxnId="{BD94F2C3-C649-44C6-AF7D-C21E832861C5}">
      <dgm:prSet/>
      <dgm:spPr/>
      <dgm:t>
        <a:bodyPr/>
        <a:lstStyle/>
        <a:p>
          <a:endParaRPr lang="fr-LU"/>
        </a:p>
      </dgm:t>
    </dgm:pt>
    <dgm:pt modelId="{5B06DBB5-7805-4308-9955-0402505EFB6F}" type="sibTrans" cxnId="{BD94F2C3-C649-44C6-AF7D-C21E832861C5}">
      <dgm:prSet/>
      <dgm:spPr/>
      <dgm:t>
        <a:bodyPr/>
        <a:lstStyle/>
        <a:p>
          <a:endParaRPr lang="fr-LU"/>
        </a:p>
      </dgm:t>
    </dgm:pt>
    <dgm:pt modelId="{D9DC54EC-3F50-634F-8276-9C2D7D9BB43A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LU" sz="24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Ensure</a:t>
          </a:r>
          <a:r>
            <a:rPr lang="fr-LU" sz="24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the long </a:t>
          </a:r>
          <a:r>
            <a:rPr lang="fr-LU" sz="24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term</a:t>
          </a:r>
          <a:r>
            <a:rPr lang="fr-LU" sz="24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LU" sz="24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competitivity</a:t>
          </a:r>
          <a:r>
            <a:rPr lang="fr-LU" sz="24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of the country</a:t>
          </a:r>
          <a:endParaRPr lang="fr-LU" sz="24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3AAF017-8DDD-8F40-8203-47FC5886001C}" type="sibTrans" cxnId="{9AFFCF2D-3438-844C-9801-44185E2D552A}">
      <dgm:prSet/>
      <dgm:spPr/>
      <dgm:t>
        <a:bodyPr/>
        <a:lstStyle/>
        <a:p>
          <a:endParaRPr lang="en-US"/>
        </a:p>
      </dgm:t>
    </dgm:pt>
    <dgm:pt modelId="{47DF0134-C8C0-3C44-AD2B-EF752C13C007}" type="parTrans" cxnId="{9AFFCF2D-3438-844C-9801-44185E2D552A}">
      <dgm:prSet/>
      <dgm:spPr/>
      <dgm:t>
        <a:bodyPr/>
        <a:lstStyle/>
        <a:p>
          <a:endParaRPr lang="en-US"/>
        </a:p>
      </dgm:t>
    </dgm:pt>
    <dgm:pt modelId="{2DA91D7B-4240-DC4F-8364-D1E83AA4B546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400" dirty="0" smtClean="0"/>
            <a:t>Raise awareness abroad on this facet of Luxembourg</a:t>
          </a:r>
          <a:endParaRPr lang="fr-LU" sz="2400" dirty="0"/>
        </a:p>
      </dgm:t>
    </dgm:pt>
    <dgm:pt modelId="{E5DC9C91-2F95-CE48-8E04-11434A5D9DD4}" type="parTrans" cxnId="{00E1DD6D-3401-9044-ABA5-CC64AAD9229E}">
      <dgm:prSet/>
      <dgm:spPr/>
      <dgm:t>
        <a:bodyPr/>
        <a:lstStyle/>
        <a:p>
          <a:endParaRPr lang="en-US"/>
        </a:p>
      </dgm:t>
    </dgm:pt>
    <dgm:pt modelId="{86E3343A-ED0C-744F-A2BB-89C439753E92}" type="sibTrans" cxnId="{00E1DD6D-3401-9044-ABA5-CC64AAD9229E}">
      <dgm:prSet/>
      <dgm:spPr/>
      <dgm:t>
        <a:bodyPr/>
        <a:lstStyle/>
        <a:p>
          <a:endParaRPr lang="en-US"/>
        </a:p>
      </dgm:t>
    </dgm:pt>
    <dgm:pt modelId="{1F4E8022-4F7F-4AA9-9E3E-B82AF6EBCD05}" type="pres">
      <dgm:prSet presAssocID="{A032CA43-66BD-41AE-B440-0EB8C4CF268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LU"/>
        </a:p>
      </dgm:t>
    </dgm:pt>
    <dgm:pt modelId="{76289A73-3922-4AAE-8067-8E762ED13E7F}" type="pres">
      <dgm:prSet presAssocID="{A032CA43-66BD-41AE-B440-0EB8C4CF2683}" presName="Name1" presStyleCnt="0"/>
      <dgm:spPr/>
    </dgm:pt>
    <dgm:pt modelId="{626042AB-5AEA-404E-8AE8-18CFE67CA0E4}" type="pres">
      <dgm:prSet presAssocID="{A032CA43-66BD-41AE-B440-0EB8C4CF2683}" presName="cycle" presStyleCnt="0"/>
      <dgm:spPr/>
    </dgm:pt>
    <dgm:pt modelId="{4F46851D-DB1E-40B9-8A6D-1045EE3AEAB8}" type="pres">
      <dgm:prSet presAssocID="{A032CA43-66BD-41AE-B440-0EB8C4CF2683}" presName="srcNode" presStyleLbl="node1" presStyleIdx="0" presStyleCnt="4"/>
      <dgm:spPr/>
    </dgm:pt>
    <dgm:pt modelId="{10F624B5-286F-4EE6-89D0-1C1ED594C9AC}" type="pres">
      <dgm:prSet presAssocID="{A032CA43-66BD-41AE-B440-0EB8C4CF2683}" presName="conn" presStyleLbl="parChTrans1D2" presStyleIdx="0" presStyleCnt="1"/>
      <dgm:spPr/>
      <dgm:t>
        <a:bodyPr/>
        <a:lstStyle/>
        <a:p>
          <a:endParaRPr lang="fr-LU"/>
        </a:p>
      </dgm:t>
    </dgm:pt>
    <dgm:pt modelId="{39DF3321-2361-4589-9BC4-3809D0B6510E}" type="pres">
      <dgm:prSet presAssocID="{A032CA43-66BD-41AE-B440-0EB8C4CF2683}" presName="extraNode" presStyleLbl="node1" presStyleIdx="0" presStyleCnt="4"/>
      <dgm:spPr/>
    </dgm:pt>
    <dgm:pt modelId="{D68295D7-DEBD-42C8-94BE-A946941D3224}" type="pres">
      <dgm:prSet presAssocID="{A032CA43-66BD-41AE-B440-0EB8C4CF2683}" presName="dstNode" presStyleLbl="node1" presStyleIdx="0" presStyleCnt="4"/>
      <dgm:spPr/>
    </dgm:pt>
    <dgm:pt modelId="{35333DA0-B387-4FE9-9489-BC4107A9741F}" type="pres">
      <dgm:prSet presAssocID="{5A1CB027-475A-49FC-B497-C2F21C14D687}" presName="text_1" presStyleLbl="node1" presStyleIdx="0" presStyleCnt="4" custScaleY="120163" custLinFactNeighborX="317" custLinFactNeighborY="-2736">
        <dgm:presLayoutVars>
          <dgm:bulletEnabled val="1"/>
        </dgm:presLayoutVars>
      </dgm:prSet>
      <dgm:spPr/>
      <dgm:t>
        <a:bodyPr/>
        <a:lstStyle/>
        <a:p>
          <a:endParaRPr lang="fr-LU"/>
        </a:p>
      </dgm:t>
    </dgm:pt>
    <dgm:pt modelId="{BDEF9F81-8CBC-4DEC-8A25-F314B90EF9C8}" type="pres">
      <dgm:prSet presAssocID="{5A1CB027-475A-49FC-B497-C2F21C14D687}" presName="accent_1" presStyleCnt="0"/>
      <dgm:spPr/>
    </dgm:pt>
    <dgm:pt modelId="{C8CC34FA-6019-44B8-86FA-B511441ACC45}" type="pres">
      <dgm:prSet presAssocID="{5A1CB027-475A-49FC-B497-C2F21C14D687}" presName="accentRepeatNode" presStyleLbl="solidFgAcc1" presStyleIdx="0" presStyleCnt="4"/>
      <dgm:spPr/>
      <dgm:t>
        <a:bodyPr/>
        <a:lstStyle/>
        <a:p>
          <a:endParaRPr lang="en-US"/>
        </a:p>
      </dgm:t>
    </dgm:pt>
    <dgm:pt modelId="{9E06C8EC-83B4-454F-87FE-4AA865461B7C}" type="pres">
      <dgm:prSet presAssocID="{3E6AE4AD-43E2-4E1A-9EBC-4E5517B27976}" presName="text_2" presStyleLbl="node1" presStyleIdx="1" presStyleCnt="4" custScaleY="120158" custLinFactNeighborX="362" custLinFactNeighborY="-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629A6D-86BB-0842-929C-1ECE6B43ABAC}" type="pres">
      <dgm:prSet presAssocID="{3E6AE4AD-43E2-4E1A-9EBC-4E5517B27976}" presName="accent_2" presStyleCnt="0"/>
      <dgm:spPr/>
    </dgm:pt>
    <dgm:pt modelId="{62D20DFE-1678-44B4-876D-8D52A4895D68}" type="pres">
      <dgm:prSet presAssocID="{3E6AE4AD-43E2-4E1A-9EBC-4E5517B27976}" presName="accentRepeatNode" presStyleLbl="solidFgAcc1" presStyleIdx="1" presStyleCnt="4" custLinFactNeighborX="-7589" custLinFactNeighborY="3283"/>
      <dgm:spPr/>
      <dgm:t>
        <a:bodyPr/>
        <a:lstStyle/>
        <a:p>
          <a:endParaRPr lang="en-US"/>
        </a:p>
      </dgm:t>
    </dgm:pt>
    <dgm:pt modelId="{CD2650CA-8798-A44A-8A7E-A7B686CDCF4F}" type="pres">
      <dgm:prSet presAssocID="{D9DC54EC-3F50-634F-8276-9C2D7D9BB43A}" presName="text_3" presStyleLbl="node1" presStyleIdx="2" presStyleCnt="4" custScaleY="121065" custLinFactNeighborX="362" custLinFactNeighborY="-9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18C028-39D8-884A-88B1-DBADEBE0DE0B}" type="pres">
      <dgm:prSet presAssocID="{D9DC54EC-3F50-634F-8276-9C2D7D9BB43A}" presName="accent_3" presStyleCnt="0"/>
      <dgm:spPr/>
    </dgm:pt>
    <dgm:pt modelId="{9842E2BB-4471-E345-9F46-7AD363A80893}" type="pres">
      <dgm:prSet presAssocID="{D9DC54EC-3F50-634F-8276-9C2D7D9BB43A}" presName="accentRepeatNode" presStyleLbl="solidFgAcc1" presStyleIdx="2" presStyleCnt="4"/>
      <dgm:spPr/>
      <dgm:t>
        <a:bodyPr/>
        <a:lstStyle/>
        <a:p>
          <a:endParaRPr lang="en-US"/>
        </a:p>
      </dgm:t>
    </dgm:pt>
    <dgm:pt modelId="{A9F48AB5-DE65-A144-A2D6-C98FCCBF3EA0}" type="pres">
      <dgm:prSet presAssocID="{2DA91D7B-4240-DC4F-8364-D1E83AA4B546}" presName="text_4" presStyleLbl="node1" presStyleIdx="3" presStyleCnt="4" custScaleY="114676" custLinFactNeighborX="248" custLinFactNeighborY="-13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D93BF-6E96-DC43-BC6F-815932ADE4B6}" type="pres">
      <dgm:prSet presAssocID="{2DA91D7B-4240-DC4F-8364-D1E83AA4B546}" presName="accent_4" presStyleCnt="0"/>
      <dgm:spPr/>
    </dgm:pt>
    <dgm:pt modelId="{C366751B-4EB1-F042-8620-85A464855448}" type="pres">
      <dgm:prSet presAssocID="{2DA91D7B-4240-DC4F-8364-D1E83AA4B546}" presName="accentRepeatNode" presStyleLbl="solidFgAcc1" presStyleIdx="3" presStyleCnt="4"/>
      <dgm:spPr/>
      <dgm:t>
        <a:bodyPr/>
        <a:lstStyle/>
        <a:p>
          <a:endParaRPr lang="en-US"/>
        </a:p>
      </dgm:t>
    </dgm:pt>
  </dgm:ptLst>
  <dgm:cxnLst>
    <dgm:cxn modelId="{691F8F3F-A946-4746-8EC8-BFB278AE70BB}" type="presOf" srcId="{D9DC54EC-3F50-634F-8276-9C2D7D9BB43A}" destId="{CD2650CA-8798-A44A-8A7E-A7B686CDCF4F}" srcOrd="0" destOrd="0" presId="urn:microsoft.com/office/officeart/2008/layout/VerticalCurvedList"/>
    <dgm:cxn modelId="{9EE16794-72BE-488A-8FCA-2EE29FB9BE98}" type="presOf" srcId="{5DE81313-7777-41A8-A2E9-D297789DD887}" destId="{10F624B5-286F-4EE6-89D0-1C1ED594C9AC}" srcOrd="0" destOrd="0" presId="urn:microsoft.com/office/officeart/2008/layout/VerticalCurvedList"/>
    <dgm:cxn modelId="{F9E95C05-BBD0-4299-B01D-6B63C4A23E57}" type="presOf" srcId="{A032CA43-66BD-41AE-B440-0EB8C4CF2683}" destId="{1F4E8022-4F7F-4AA9-9E3E-B82AF6EBCD05}" srcOrd="0" destOrd="0" presId="urn:microsoft.com/office/officeart/2008/layout/VerticalCurvedList"/>
    <dgm:cxn modelId="{00E1DD6D-3401-9044-ABA5-CC64AAD9229E}" srcId="{A032CA43-66BD-41AE-B440-0EB8C4CF2683}" destId="{2DA91D7B-4240-DC4F-8364-D1E83AA4B546}" srcOrd="3" destOrd="0" parTransId="{E5DC9C91-2F95-CE48-8E04-11434A5D9DD4}" sibTransId="{86E3343A-ED0C-744F-A2BB-89C439753E92}"/>
    <dgm:cxn modelId="{9AFFCF2D-3438-844C-9801-44185E2D552A}" srcId="{A032CA43-66BD-41AE-B440-0EB8C4CF2683}" destId="{D9DC54EC-3F50-634F-8276-9C2D7D9BB43A}" srcOrd="2" destOrd="0" parTransId="{47DF0134-C8C0-3C44-AD2B-EF752C13C007}" sibTransId="{43AAF017-8DDD-8F40-8203-47FC5886001C}"/>
    <dgm:cxn modelId="{77FE9DC3-3F25-4CC7-82FB-499FA4EDE51E}" srcId="{A032CA43-66BD-41AE-B440-0EB8C4CF2683}" destId="{5A1CB027-475A-49FC-B497-C2F21C14D687}" srcOrd="0" destOrd="0" parTransId="{5945C080-6FA4-43A7-A6A4-3E242C7C8530}" sibTransId="{5DE81313-7777-41A8-A2E9-D297789DD887}"/>
    <dgm:cxn modelId="{2496A5B2-95E3-4078-A722-304CC7064A42}" type="presOf" srcId="{3E6AE4AD-43E2-4E1A-9EBC-4E5517B27976}" destId="{9E06C8EC-83B4-454F-87FE-4AA865461B7C}" srcOrd="0" destOrd="0" presId="urn:microsoft.com/office/officeart/2008/layout/VerticalCurvedList"/>
    <dgm:cxn modelId="{43FE4A01-F07C-48E6-B5C0-C3EF7A1D70CD}" type="presOf" srcId="{5A1CB027-475A-49FC-B497-C2F21C14D687}" destId="{35333DA0-B387-4FE9-9489-BC4107A9741F}" srcOrd="0" destOrd="0" presId="urn:microsoft.com/office/officeart/2008/layout/VerticalCurvedList"/>
    <dgm:cxn modelId="{C450C932-F299-4DE0-9CB2-4D249452F53A}" type="presOf" srcId="{2DA91D7B-4240-DC4F-8364-D1E83AA4B546}" destId="{A9F48AB5-DE65-A144-A2D6-C98FCCBF3EA0}" srcOrd="0" destOrd="0" presId="urn:microsoft.com/office/officeart/2008/layout/VerticalCurvedList"/>
    <dgm:cxn modelId="{BD94F2C3-C649-44C6-AF7D-C21E832861C5}" srcId="{A032CA43-66BD-41AE-B440-0EB8C4CF2683}" destId="{3E6AE4AD-43E2-4E1A-9EBC-4E5517B27976}" srcOrd="1" destOrd="0" parTransId="{8CD1AF17-CEEC-4B33-92F5-0CCCF836BDB7}" sibTransId="{5B06DBB5-7805-4308-9955-0402505EFB6F}"/>
    <dgm:cxn modelId="{329F25F2-A94B-43BB-89A7-2A1CA4C689C8}" type="presParOf" srcId="{1F4E8022-4F7F-4AA9-9E3E-B82AF6EBCD05}" destId="{76289A73-3922-4AAE-8067-8E762ED13E7F}" srcOrd="0" destOrd="0" presId="urn:microsoft.com/office/officeart/2008/layout/VerticalCurvedList"/>
    <dgm:cxn modelId="{2750123F-DBCE-48B0-BF8F-5EFD47E7E125}" type="presParOf" srcId="{76289A73-3922-4AAE-8067-8E762ED13E7F}" destId="{626042AB-5AEA-404E-8AE8-18CFE67CA0E4}" srcOrd="0" destOrd="0" presId="urn:microsoft.com/office/officeart/2008/layout/VerticalCurvedList"/>
    <dgm:cxn modelId="{3D41536F-A366-4A5B-90FB-C933A0AF9E8C}" type="presParOf" srcId="{626042AB-5AEA-404E-8AE8-18CFE67CA0E4}" destId="{4F46851D-DB1E-40B9-8A6D-1045EE3AEAB8}" srcOrd="0" destOrd="0" presId="urn:microsoft.com/office/officeart/2008/layout/VerticalCurvedList"/>
    <dgm:cxn modelId="{BB9593BA-92BB-46A5-887A-1A97842561C7}" type="presParOf" srcId="{626042AB-5AEA-404E-8AE8-18CFE67CA0E4}" destId="{10F624B5-286F-4EE6-89D0-1C1ED594C9AC}" srcOrd="1" destOrd="0" presId="urn:microsoft.com/office/officeart/2008/layout/VerticalCurvedList"/>
    <dgm:cxn modelId="{C8A218E7-769B-4953-A43C-D5D129339702}" type="presParOf" srcId="{626042AB-5AEA-404E-8AE8-18CFE67CA0E4}" destId="{39DF3321-2361-4589-9BC4-3809D0B6510E}" srcOrd="2" destOrd="0" presId="urn:microsoft.com/office/officeart/2008/layout/VerticalCurvedList"/>
    <dgm:cxn modelId="{CF0F596E-F768-4B30-BAF1-BF31986B1318}" type="presParOf" srcId="{626042AB-5AEA-404E-8AE8-18CFE67CA0E4}" destId="{D68295D7-DEBD-42C8-94BE-A946941D3224}" srcOrd="3" destOrd="0" presId="urn:microsoft.com/office/officeart/2008/layout/VerticalCurvedList"/>
    <dgm:cxn modelId="{AEB450DC-D738-4FF9-9C79-C6CF9B95DBAD}" type="presParOf" srcId="{76289A73-3922-4AAE-8067-8E762ED13E7F}" destId="{35333DA0-B387-4FE9-9489-BC4107A9741F}" srcOrd="1" destOrd="0" presId="urn:microsoft.com/office/officeart/2008/layout/VerticalCurvedList"/>
    <dgm:cxn modelId="{1EB81927-FDE7-496B-B28B-03F2C6FB5A2E}" type="presParOf" srcId="{76289A73-3922-4AAE-8067-8E762ED13E7F}" destId="{BDEF9F81-8CBC-4DEC-8A25-F314B90EF9C8}" srcOrd="2" destOrd="0" presId="urn:microsoft.com/office/officeart/2008/layout/VerticalCurvedList"/>
    <dgm:cxn modelId="{DD9779DF-3A2B-4957-A24B-62AC261581DF}" type="presParOf" srcId="{BDEF9F81-8CBC-4DEC-8A25-F314B90EF9C8}" destId="{C8CC34FA-6019-44B8-86FA-B511441ACC45}" srcOrd="0" destOrd="0" presId="urn:microsoft.com/office/officeart/2008/layout/VerticalCurvedList"/>
    <dgm:cxn modelId="{CF75D61D-F0DE-4BEC-A133-ACEA99A0A9E0}" type="presParOf" srcId="{76289A73-3922-4AAE-8067-8E762ED13E7F}" destId="{9E06C8EC-83B4-454F-87FE-4AA865461B7C}" srcOrd="3" destOrd="0" presId="urn:microsoft.com/office/officeart/2008/layout/VerticalCurvedList"/>
    <dgm:cxn modelId="{657B6E25-04B5-41F1-8E46-51DA3445BFC0}" type="presParOf" srcId="{76289A73-3922-4AAE-8067-8E762ED13E7F}" destId="{69629A6D-86BB-0842-929C-1ECE6B43ABAC}" srcOrd="4" destOrd="0" presId="urn:microsoft.com/office/officeart/2008/layout/VerticalCurvedList"/>
    <dgm:cxn modelId="{B0DABC9F-95B5-4F8D-AE22-EA9B8FE25BE3}" type="presParOf" srcId="{69629A6D-86BB-0842-929C-1ECE6B43ABAC}" destId="{62D20DFE-1678-44B4-876D-8D52A4895D68}" srcOrd="0" destOrd="0" presId="urn:microsoft.com/office/officeart/2008/layout/VerticalCurvedList"/>
    <dgm:cxn modelId="{87F522A2-D80E-4E1B-B9F3-A1712D1A201F}" type="presParOf" srcId="{76289A73-3922-4AAE-8067-8E762ED13E7F}" destId="{CD2650CA-8798-A44A-8A7E-A7B686CDCF4F}" srcOrd="5" destOrd="0" presId="urn:microsoft.com/office/officeart/2008/layout/VerticalCurvedList"/>
    <dgm:cxn modelId="{888CE698-4987-4325-943E-C968E0EA9596}" type="presParOf" srcId="{76289A73-3922-4AAE-8067-8E762ED13E7F}" destId="{8318C028-39D8-884A-88B1-DBADEBE0DE0B}" srcOrd="6" destOrd="0" presId="urn:microsoft.com/office/officeart/2008/layout/VerticalCurvedList"/>
    <dgm:cxn modelId="{E54270F3-2A63-42F4-80E6-470FDEF31206}" type="presParOf" srcId="{8318C028-39D8-884A-88B1-DBADEBE0DE0B}" destId="{9842E2BB-4471-E345-9F46-7AD363A80893}" srcOrd="0" destOrd="0" presId="urn:microsoft.com/office/officeart/2008/layout/VerticalCurvedList"/>
    <dgm:cxn modelId="{156FDE52-95BA-48BA-8B33-EE6A1E8A4E49}" type="presParOf" srcId="{76289A73-3922-4AAE-8067-8E762ED13E7F}" destId="{A9F48AB5-DE65-A144-A2D6-C98FCCBF3EA0}" srcOrd="7" destOrd="0" presId="urn:microsoft.com/office/officeart/2008/layout/VerticalCurvedList"/>
    <dgm:cxn modelId="{D9C6A8D0-D875-4109-BC6C-C84020CC4987}" type="presParOf" srcId="{76289A73-3922-4AAE-8067-8E762ED13E7F}" destId="{9C0D93BF-6E96-DC43-BC6F-815932ADE4B6}" srcOrd="8" destOrd="0" presId="urn:microsoft.com/office/officeart/2008/layout/VerticalCurvedList"/>
    <dgm:cxn modelId="{C99C8ACF-5560-445B-95CF-EDBA84A1DEA5}" type="presParOf" srcId="{9C0D93BF-6E96-DC43-BC6F-815932ADE4B6}" destId="{C366751B-4EB1-F042-8620-85A464855448}" srcOrd="0" destOrd="0" presId="urn:microsoft.com/office/officeart/2008/layout/VerticalCurvedList"/>
  </dgm:cxnLst>
  <dgm:bg>
    <a:effectLst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624B5-286F-4EE6-89D0-1C1ED594C9AC}">
      <dsp:nvSpPr>
        <dsp:cNvPr id="0" name=""/>
        <dsp:cNvSpPr/>
      </dsp:nvSpPr>
      <dsp:spPr>
        <a:xfrm>
          <a:off x="-5116992" y="-783865"/>
          <a:ext cx="6093694" cy="60936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333DA0-B387-4FE9-9489-BC4107A9741F}">
      <dsp:nvSpPr>
        <dsp:cNvPr id="0" name=""/>
        <dsp:cNvSpPr/>
      </dsp:nvSpPr>
      <dsp:spPr>
        <a:xfrm>
          <a:off x="535677" y="258711"/>
          <a:ext cx="7655707" cy="836663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55266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LU" sz="2400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Accelerate</a:t>
          </a:r>
          <a:r>
            <a:rPr lang="fr-LU" sz="24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LU" sz="2400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Luxembourg’s</a:t>
          </a:r>
          <a:r>
            <a:rPr lang="fr-LU" sz="24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Smart Nation transformation</a:t>
          </a:r>
          <a:endParaRPr lang="fr-LU" sz="2400" kern="12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35677" y="258711"/>
        <a:ext cx="7655707" cy="836663"/>
      </dsp:txXfrm>
    </dsp:sp>
    <dsp:sp modelId="{C8CC34FA-6019-44B8-86FA-B511441ACC45}">
      <dsp:nvSpPr>
        <dsp:cNvPr id="0" name=""/>
        <dsp:cNvSpPr/>
      </dsp:nvSpPr>
      <dsp:spPr>
        <a:xfrm>
          <a:off x="76237" y="260921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6C8EC-83B4-454F-87FE-4AA865461B7C}">
      <dsp:nvSpPr>
        <dsp:cNvPr id="0" name=""/>
        <dsp:cNvSpPr/>
      </dsp:nvSpPr>
      <dsp:spPr>
        <a:xfrm>
          <a:off x="936867" y="1316020"/>
          <a:ext cx="7256517" cy="836629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55266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LU" sz="2400" kern="1200" dirty="0" err="1" smtClean="0"/>
            <a:t>Facilitate</a:t>
          </a:r>
          <a:r>
            <a:rPr lang="fr-LU" sz="2400" kern="1200" dirty="0" smtClean="0"/>
            <a:t> the life of </a:t>
          </a:r>
          <a:r>
            <a:rPr lang="fr-LU" sz="2400" kern="1200" dirty="0" err="1" smtClean="0"/>
            <a:t>citizens</a:t>
          </a:r>
          <a:r>
            <a:rPr lang="fr-LU" sz="2400" kern="1200" dirty="0" smtClean="0"/>
            <a:t> and </a:t>
          </a:r>
          <a:r>
            <a:rPr lang="fr-LU" sz="2400" kern="1200" dirty="0" err="1" smtClean="0"/>
            <a:t>companies</a:t>
          </a:r>
          <a:r>
            <a:rPr lang="fr-LU" sz="2400" kern="1200" dirty="0" smtClean="0"/>
            <a:t> </a:t>
          </a:r>
        </a:p>
      </dsp:txBody>
      <dsp:txXfrm>
        <a:off x="936867" y="1316020"/>
        <a:ext cx="7256517" cy="836629"/>
      </dsp:txXfrm>
    </dsp:sp>
    <dsp:sp modelId="{62D20DFE-1678-44B4-876D-8D52A4895D68}">
      <dsp:nvSpPr>
        <dsp:cNvPr id="0" name=""/>
        <dsp:cNvSpPr/>
      </dsp:nvSpPr>
      <dsp:spPr>
        <a:xfrm>
          <a:off x="409377" y="1334087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650CA-8798-A44A-8A7E-A7B686CDCF4F}">
      <dsp:nvSpPr>
        <dsp:cNvPr id="0" name=""/>
        <dsp:cNvSpPr/>
      </dsp:nvSpPr>
      <dsp:spPr>
        <a:xfrm>
          <a:off x="936867" y="2357455"/>
          <a:ext cx="7256517" cy="842944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55266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LU" sz="2400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Ensure</a:t>
          </a:r>
          <a:r>
            <a:rPr lang="fr-LU" sz="24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the long </a:t>
          </a:r>
          <a:r>
            <a:rPr lang="fr-LU" sz="2400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term</a:t>
          </a:r>
          <a:r>
            <a:rPr lang="fr-LU" sz="24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</a:t>
          </a:r>
          <a:r>
            <a:rPr lang="fr-LU" sz="2400" kern="1200" dirty="0" err="1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competitivity</a:t>
          </a:r>
          <a:r>
            <a:rPr lang="fr-LU" sz="2400" kern="1200" dirty="0" smtClean="0">
              <a:latin typeface="+mn-lt"/>
              <a:ea typeface="Verdana" panose="020B0604030504040204" pitchFamily="34" charset="0"/>
              <a:cs typeface="Verdana" panose="020B0604030504040204" pitchFamily="34" charset="0"/>
            </a:rPr>
            <a:t> of the country</a:t>
          </a:r>
          <a:endParaRPr lang="fr-LU" sz="2400" kern="1200" dirty="0">
            <a:latin typeface="+mn-lt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936867" y="2357455"/>
        <a:ext cx="7256517" cy="842944"/>
      </dsp:txXfrm>
    </dsp:sp>
    <dsp:sp modelId="{9842E2BB-4471-E345-9F46-7AD363A80893}">
      <dsp:nvSpPr>
        <dsp:cNvPr id="0" name=""/>
        <dsp:cNvSpPr/>
      </dsp:nvSpPr>
      <dsp:spPr>
        <a:xfrm>
          <a:off x="475427" y="2350106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48AB5-DE65-A144-A2D6-C98FCCBF3EA0}">
      <dsp:nvSpPr>
        <dsp:cNvPr id="0" name=""/>
        <dsp:cNvSpPr/>
      </dsp:nvSpPr>
      <dsp:spPr>
        <a:xfrm>
          <a:off x="530395" y="3421115"/>
          <a:ext cx="7655707" cy="798459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552668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Raise awareness abroad on this facet of Luxembourg</a:t>
          </a:r>
          <a:endParaRPr lang="fr-LU" sz="2400" kern="1200" dirty="0"/>
        </a:p>
      </dsp:txBody>
      <dsp:txXfrm>
        <a:off x="530395" y="3421115"/>
        <a:ext cx="7655707" cy="798459"/>
      </dsp:txXfrm>
    </dsp:sp>
    <dsp:sp modelId="{C366751B-4EB1-F042-8620-85A464855448}">
      <dsp:nvSpPr>
        <dsp:cNvPr id="0" name=""/>
        <dsp:cNvSpPr/>
      </dsp:nvSpPr>
      <dsp:spPr>
        <a:xfrm>
          <a:off x="76237" y="3394698"/>
          <a:ext cx="870342" cy="870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8ACDF-3E64-864C-8C40-69A968CF11E0}" type="datetimeFigureOut">
              <a:rPr lang="fr-FR" smtClean="0"/>
              <a:pPr/>
              <a:t>27/11/2015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AA394-5494-F04C-926A-6DCBDCD143D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8725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E1C338-A62B-0E46-BBF2-F36E7096FD66}" type="datetimeFigureOut">
              <a:rPr lang="en-US" smtClean="0"/>
              <a:pPr/>
              <a:t>11/27/2015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0F2C7-74A6-684C-81B8-53DB9952C3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8236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Ladies and gentlemen hello and welcome!</a:t>
            </a:r>
            <a:endParaRPr lang="fr-L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60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 allows us to: __(see slide)__.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organizational requirements to problems convincing other administrations that their seemingly unrelated field of work is an important part of a wider whole/jigsaw 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Lëtzebuerg has provided us with a tag allowing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prioritise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accelerate projects / flag files. </a:t>
            </a:r>
            <a:endParaRPr lang="fr-L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78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Lëtzebuerg – a living strategy: to date 6 themes, but not the only ones – others can and will be added as our needs evolve.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aseline="0" dirty="0" smtClean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84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 smtClean="0"/>
              <a:t>Let me start with a little bit of history…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84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Luxembourg has long been at the forefront of cross-border information technology services in Europe.</a:t>
            </a:r>
            <a:endParaRPr lang="fr-LU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330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the internet revolution, things accelerated --- many, many actors joined us.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84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transformation confronted us with a diversity of challenges. A lot of things had to be done to meet the needs of these companies: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Providing headquarter services meant we had to step-up our connectivity –which we did.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also had to act on a whole range of other (seemingly unrelated) challenges,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improve international schools offering, fast-track visas, better transportation…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6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experts will say you need a detailed well-structured long term strategy. We initially started this way – experienced a couple of (failed) long term strategies. These always turned out to be ill-adapted to the fast pace of technology evolution.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as we confronted the first challenges of the digital revolution we actively decided not to do a 10 year action plan – we focused on acting along the way of technological developments in response to the current and expected needs of our market ( in close concertation with industry).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Yet faced limitations: while action eats strategy for breakfast, the reach of ad-hoc action can only be limited.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Tx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840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transformation confronted us with increasingly diverse and complex challenges, affecting a wide range of administrations, with many actions needed at the same time that need to be coordinated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/>
              </a:rPr>
              <a:t>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needed more transversal approach.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needed to improve our coordination to break outdated silos, but we also wanted to maintain the benefits of a less rigid approach. Knew that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choosing a methodology to address our long term objectives,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keeping this flexibility and speed of action were key.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1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why we decided to launch the digital Lëtzebuerg initiative:  an efficient methodology to rapidly execute.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346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crucial point is our horizontal structure: __(see slide)__.</a:t>
            </a:r>
            <a:endParaRPr lang="fr-L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F2C7-74A6-684C-81B8-53DB9952C37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77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50BAE3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6" name="Espace réservé du text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597206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003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772970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BAE3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7597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546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68197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6000" b="1" i="0">
                <a:solidFill>
                  <a:srgbClr val="50BAE3"/>
                </a:solidFill>
                <a:latin typeface="Dosis"/>
                <a:cs typeface="Dosis"/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8617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BAE3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63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67229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2245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6618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8476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1"/>
            <a:ext cx="9144000" cy="6858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0BAE3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7531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9470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Capture d’écran 2015-09-08 à 09.48.18.png"/>
          <p:cNvPicPr>
            <a:picLocks noChangeAspect="1"/>
          </p:cNvPicPr>
          <p:nvPr/>
        </p:nvPicPr>
        <p:blipFill>
          <a:blip r:embed="rId15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54" y="0"/>
            <a:ext cx="6231775" cy="2439447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</p:txBody>
      </p:sp>
      <p:pic>
        <p:nvPicPr>
          <p:cNvPr id="8" name="Image 7" descr="Capture d’écran 2015-09-08 à 09.49.45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3" y="6173643"/>
            <a:ext cx="1270040" cy="62315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386904" y="6456176"/>
            <a:ext cx="54025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PT Mono"/>
                <a:cs typeface="PT Mono"/>
              </a:rPr>
              <a:t>Workshop Digital </a:t>
            </a:r>
            <a:r>
              <a:rPr lang="fr-FR" sz="900" dirty="0" err="1" smtClean="0">
                <a:solidFill>
                  <a:schemeClr val="bg2">
                    <a:lumMod val="40000"/>
                    <a:lumOff val="60000"/>
                  </a:schemeClr>
                </a:solidFill>
                <a:latin typeface="PT Mono"/>
                <a:cs typeface="PT Mono"/>
              </a:rPr>
              <a:t>Lëtzebuerg</a:t>
            </a:r>
            <a:r>
              <a:rPr lang="fr-FR" sz="9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PT Mono"/>
                <a:cs typeface="PT Mono"/>
              </a:rPr>
              <a:t> - 25 septembre</a:t>
            </a:r>
            <a:r>
              <a:rPr lang="fr-FR" sz="900" baseline="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PT Mono"/>
                <a:cs typeface="PT Mono"/>
              </a:rPr>
              <a:t> </a:t>
            </a:r>
            <a:r>
              <a:rPr lang="fr-FR" sz="9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PT Mono"/>
                <a:cs typeface="PT Mono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414604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96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50BAE3"/>
          </a:solidFill>
          <a:latin typeface="Dosis Bold"/>
          <a:ea typeface="+mj-ea"/>
          <a:cs typeface="Dosis Bold"/>
        </a:defRPr>
      </a:lvl1pPr>
    </p:titleStyle>
    <p:bodyStyle>
      <a:lvl1pPr marL="268288" indent="-268288" algn="l" defTabSz="457200" rtl="0" eaLnBrk="1" latinLnBrk="0" hangingPunct="1">
        <a:spcBef>
          <a:spcPct val="20000"/>
        </a:spcBef>
        <a:buSzPct val="80000"/>
        <a:buFont typeface="Lucida Grande"/>
        <a:buChar char="-"/>
        <a:defRPr sz="2400" kern="1200">
          <a:solidFill>
            <a:schemeClr val="tx1"/>
          </a:solidFill>
          <a:latin typeface="+mn-lt"/>
          <a:ea typeface="+mn-ea"/>
          <a:cs typeface="Arial"/>
        </a:defRPr>
      </a:lvl1pPr>
      <a:lvl2pPr marL="536575" indent="-268288" algn="l" defTabSz="457200" rtl="0" eaLnBrk="1" latinLnBrk="0" hangingPunct="1">
        <a:spcBef>
          <a:spcPct val="20000"/>
        </a:spcBef>
        <a:buSzPct val="80000"/>
        <a:buFont typeface="Arial"/>
        <a:buChar char="–"/>
        <a:tabLst/>
        <a:defRPr sz="20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Relationship Id="rId9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12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11" Type="http://schemas.openxmlformats.org/officeDocument/2006/relationships/image" Target="../media/image14.em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gif"/><Relationship Id="rId26" Type="http://schemas.openxmlformats.org/officeDocument/2006/relationships/image" Target="../media/image37.png"/><Relationship Id="rId39" Type="http://schemas.openxmlformats.org/officeDocument/2006/relationships/image" Target="../media/image50.jpeg"/><Relationship Id="rId21" Type="http://schemas.openxmlformats.org/officeDocument/2006/relationships/image" Target="../media/image32.png"/><Relationship Id="rId34" Type="http://schemas.openxmlformats.org/officeDocument/2006/relationships/image" Target="../media/image45.gif"/><Relationship Id="rId42" Type="http://schemas.openxmlformats.org/officeDocument/2006/relationships/image" Target="../media/image53.jpeg"/><Relationship Id="rId47" Type="http://schemas.openxmlformats.org/officeDocument/2006/relationships/image" Target="../media/image58.jpeg"/><Relationship Id="rId50" Type="http://schemas.openxmlformats.org/officeDocument/2006/relationships/image" Target="../media/image61.jpeg"/><Relationship Id="rId55" Type="http://schemas.openxmlformats.org/officeDocument/2006/relationships/image" Target="../media/image65.png"/><Relationship Id="rId63" Type="http://schemas.openxmlformats.org/officeDocument/2006/relationships/image" Target="../media/image73.jpeg"/><Relationship Id="rId68" Type="http://schemas.openxmlformats.org/officeDocument/2006/relationships/image" Target="../media/image7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9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5.png"/><Relationship Id="rId32" Type="http://schemas.openxmlformats.org/officeDocument/2006/relationships/image" Target="../media/image43.jpeg"/><Relationship Id="rId37" Type="http://schemas.openxmlformats.org/officeDocument/2006/relationships/image" Target="../media/image48.png"/><Relationship Id="rId40" Type="http://schemas.openxmlformats.org/officeDocument/2006/relationships/image" Target="../media/image51.jpeg"/><Relationship Id="rId45" Type="http://schemas.openxmlformats.org/officeDocument/2006/relationships/image" Target="../media/image56.jpeg"/><Relationship Id="rId53" Type="http://schemas.openxmlformats.org/officeDocument/2006/relationships/image" Target="../media/image63.jpeg"/><Relationship Id="rId58" Type="http://schemas.openxmlformats.org/officeDocument/2006/relationships/image" Target="../media/image68.jpeg"/><Relationship Id="rId66" Type="http://schemas.openxmlformats.org/officeDocument/2006/relationships/image" Target="../media/image76.png"/><Relationship Id="rId5" Type="http://schemas.openxmlformats.org/officeDocument/2006/relationships/image" Target="../media/image17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jpeg"/><Relationship Id="rId57" Type="http://schemas.openxmlformats.org/officeDocument/2006/relationships/image" Target="../media/image67.png"/><Relationship Id="rId61" Type="http://schemas.openxmlformats.org/officeDocument/2006/relationships/image" Target="../media/image71.png"/><Relationship Id="rId10" Type="http://schemas.openxmlformats.org/officeDocument/2006/relationships/image" Target="../media/image22.png"/><Relationship Id="rId19" Type="http://schemas.openxmlformats.org/officeDocument/2006/relationships/image" Target="../media/image30.jpeg"/><Relationship Id="rId31" Type="http://schemas.openxmlformats.org/officeDocument/2006/relationships/image" Target="../media/image42.jpeg"/><Relationship Id="rId44" Type="http://schemas.openxmlformats.org/officeDocument/2006/relationships/image" Target="../media/image55.png"/><Relationship Id="rId52" Type="http://schemas.openxmlformats.org/officeDocument/2006/relationships/image" Target="../media/image12.png"/><Relationship Id="rId60" Type="http://schemas.openxmlformats.org/officeDocument/2006/relationships/image" Target="../media/image70.png"/><Relationship Id="rId65" Type="http://schemas.openxmlformats.org/officeDocument/2006/relationships/image" Target="../media/image7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Relationship Id="rId22" Type="http://schemas.openxmlformats.org/officeDocument/2006/relationships/image" Target="../media/image33.jpeg"/><Relationship Id="rId27" Type="http://schemas.openxmlformats.org/officeDocument/2006/relationships/image" Target="../media/image38.png"/><Relationship Id="rId30" Type="http://schemas.openxmlformats.org/officeDocument/2006/relationships/image" Target="../media/image41.jpeg"/><Relationship Id="rId35" Type="http://schemas.openxmlformats.org/officeDocument/2006/relationships/image" Target="../media/image46.png"/><Relationship Id="rId43" Type="http://schemas.openxmlformats.org/officeDocument/2006/relationships/image" Target="../media/image54.jpeg"/><Relationship Id="rId48" Type="http://schemas.openxmlformats.org/officeDocument/2006/relationships/image" Target="../media/image59.jpeg"/><Relationship Id="rId56" Type="http://schemas.openxmlformats.org/officeDocument/2006/relationships/image" Target="../media/image66.png"/><Relationship Id="rId64" Type="http://schemas.openxmlformats.org/officeDocument/2006/relationships/image" Target="../media/image74.png"/><Relationship Id="rId69" Type="http://schemas.openxmlformats.org/officeDocument/2006/relationships/image" Target="../media/image5.jpg"/><Relationship Id="rId8" Type="http://schemas.openxmlformats.org/officeDocument/2006/relationships/image" Target="../media/image20.png"/><Relationship Id="rId51" Type="http://schemas.openxmlformats.org/officeDocument/2006/relationships/image" Target="../media/image62.png"/><Relationship Id="rId3" Type="http://schemas.openxmlformats.org/officeDocument/2006/relationships/image" Target="../media/image15.gif"/><Relationship Id="rId12" Type="http://schemas.openxmlformats.org/officeDocument/2006/relationships/image" Target="../media/image7.jpeg"/><Relationship Id="rId17" Type="http://schemas.openxmlformats.org/officeDocument/2006/relationships/image" Target="../media/image28.jpeg"/><Relationship Id="rId25" Type="http://schemas.openxmlformats.org/officeDocument/2006/relationships/image" Target="../media/image36.png"/><Relationship Id="rId33" Type="http://schemas.openxmlformats.org/officeDocument/2006/relationships/image" Target="../media/image44.jpeg"/><Relationship Id="rId38" Type="http://schemas.openxmlformats.org/officeDocument/2006/relationships/image" Target="../media/image49.jpeg"/><Relationship Id="rId46" Type="http://schemas.openxmlformats.org/officeDocument/2006/relationships/image" Target="../media/image57.png"/><Relationship Id="rId59" Type="http://schemas.openxmlformats.org/officeDocument/2006/relationships/image" Target="../media/image69.png"/><Relationship Id="rId67" Type="http://schemas.openxmlformats.org/officeDocument/2006/relationships/image" Target="../media/image77.jpeg"/><Relationship Id="rId20" Type="http://schemas.openxmlformats.org/officeDocument/2006/relationships/image" Target="../media/image31.jpeg"/><Relationship Id="rId41" Type="http://schemas.openxmlformats.org/officeDocument/2006/relationships/image" Target="../media/image52.jpeg"/><Relationship Id="rId54" Type="http://schemas.openxmlformats.org/officeDocument/2006/relationships/image" Target="../media/image64.jpeg"/><Relationship Id="rId62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8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901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693987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Changing 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way we do government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4" descr="Capture d’écran 2015-09-08 à 09.48.18.png"/>
          <p:cNvPicPr>
            <a:picLocks noChangeAspect="1"/>
          </p:cNvPicPr>
          <p:nvPr/>
        </p:nvPicPr>
        <p:blipFill rotWithShape="1"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53"/>
          <a:stretch/>
        </p:blipFill>
        <p:spPr>
          <a:xfrm rot="10800000">
            <a:off x="-5" y="4373849"/>
            <a:ext cx="7772401" cy="2484151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371600" y="4030859"/>
            <a:ext cx="6400800" cy="1752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1800" dirty="0" smtClean="0">
                <a:cs typeface="PT Mono"/>
              </a:rPr>
              <a:t>01 </a:t>
            </a:r>
            <a:r>
              <a:rPr lang="fr-FR" sz="1800" dirty="0" err="1" smtClean="0">
                <a:cs typeface="PT Mono"/>
              </a:rPr>
              <a:t>December</a:t>
            </a:r>
            <a:r>
              <a:rPr lang="fr-FR" sz="1800" dirty="0" smtClean="0">
                <a:cs typeface="PT Mono"/>
              </a:rPr>
              <a:t> 2015</a:t>
            </a:r>
            <a:endParaRPr lang="fr-FR" sz="1800" dirty="0">
              <a:cs typeface="PT Mono"/>
            </a:endParaRPr>
          </a:p>
        </p:txBody>
      </p:sp>
      <p:pic>
        <p:nvPicPr>
          <p:cNvPr id="6" name="Image 5" descr="MhzjYKNP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71" y="649110"/>
            <a:ext cx="2201333" cy="2201333"/>
          </a:xfrm>
          <a:prstGeom prst="rect">
            <a:avLst/>
          </a:prstGeom>
        </p:spPr>
      </p:pic>
      <p:pic>
        <p:nvPicPr>
          <p:cNvPr id="7" name="Picture 6" descr="GOUV_Roug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43" y="4759331"/>
            <a:ext cx="29083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77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1240" y="3898011"/>
            <a:ext cx="8138376" cy="461665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r>
              <a:rPr lang="fr-LU" sz="2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Share </a:t>
            </a:r>
            <a:r>
              <a:rPr lang="fr-LU" sz="2400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knowledge</a:t>
            </a:r>
            <a:r>
              <a:rPr lang="fr-LU" sz="2400" dirty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LU" sz="2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fr-LU" sz="2400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favour</a:t>
            </a:r>
            <a:r>
              <a:rPr lang="fr-LU" sz="2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LU" sz="2400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cooperation</a:t>
            </a:r>
            <a:endParaRPr lang="fr-LU" sz="24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1240" y="3205514"/>
            <a:ext cx="8138376" cy="461665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lvl="0"/>
            <a:r>
              <a:rPr lang="fr-LU" sz="2400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Identify</a:t>
            </a:r>
            <a:r>
              <a:rPr lang="fr-LU" sz="2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and </a:t>
            </a:r>
            <a:r>
              <a:rPr lang="fr-LU" sz="2400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address</a:t>
            </a:r>
            <a:r>
              <a:rPr lang="fr-LU" sz="2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LU" sz="2400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orphan</a:t>
            </a:r>
            <a:r>
              <a:rPr lang="fr-LU" sz="2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topics</a:t>
            </a:r>
            <a:endParaRPr lang="fr-LU" sz="24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1240" y="2478750"/>
            <a:ext cx="8138376" cy="461665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FFFFF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Address cross-cutting issues related to new technologies</a:t>
            </a:r>
            <a:endParaRPr lang="fr-LU" sz="24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1240" y="1765648"/>
            <a:ext cx="8138376" cy="461665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FFFFF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Better </a:t>
            </a:r>
            <a:r>
              <a:rPr lang="en-US" sz="2400" dirty="0">
                <a:solidFill>
                  <a:srgbClr val="FFFFFE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coordinate our policies</a:t>
            </a:r>
            <a:endParaRPr lang="fr-LU" sz="2400" dirty="0">
              <a:solidFill>
                <a:srgbClr val="FFFFF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4"/>
          <p:cNvSpPr txBox="1"/>
          <p:nvPr/>
        </p:nvSpPr>
        <p:spPr>
          <a:xfrm>
            <a:off x="531240" y="4590509"/>
            <a:ext cx="8138376" cy="461665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lvl="0"/>
            <a:r>
              <a:rPr lang="fr-BE" sz="2400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Give</a:t>
            </a:r>
            <a:r>
              <a:rPr lang="fr-BE" sz="2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visibility</a:t>
            </a:r>
            <a:r>
              <a:rPr lang="fr-BE" sz="2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to </a:t>
            </a:r>
            <a:r>
              <a:rPr lang="fr-BE" sz="2400" dirty="0" err="1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  <a:r>
              <a:rPr lang="fr-BE" sz="2400" dirty="0" smtClean="0">
                <a:solidFill>
                  <a:schemeClr val="bg1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actions and ambitions</a:t>
            </a:r>
            <a:endParaRPr lang="fr-LU" sz="2400" dirty="0">
              <a:solidFill>
                <a:schemeClr val="bg1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6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living strategy</a:t>
            </a:r>
            <a:endParaRPr lang="en-US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1750" y="1540008"/>
            <a:ext cx="2273300" cy="307777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lvl="0"/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Infrastructure</a:t>
            </a:r>
            <a:endParaRPr lang="fr-L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01750" y="3119678"/>
            <a:ext cx="2273300" cy="307777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2400">
                <a:solidFill>
                  <a:schemeClr val="bg1"/>
                </a:solidFill>
                <a:latin typeface="Dosis Medium"/>
                <a:cs typeface="Dosis Medium"/>
              </a:defRPr>
            </a:lvl1pPr>
          </a:lstStyle>
          <a:p>
            <a:r>
              <a:rPr lang="fr-L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Innovation support</a:t>
            </a:r>
            <a:endParaRPr lang="fr-L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78674" y="3909512"/>
            <a:ext cx="2296376" cy="307777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2400">
                <a:solidFill>
                  <a:schemeClr val="bg1"/>
                </a:solidFill>
                <a:latin typeface="Dosis Medium"/>
                <a:cs typeface="Dosis Medium"/>
              </a:defRPr>
            </a:lvl1pPr>
          </a:lstStyle>
          <a:p>
            <a:r>
              <a:rPr lang="fr-L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FinTech</a:t>
            </a:r>
            <a:endParaRPr lang="fr-L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8674" y="4699346"/>
            <a:ext cx="2296376" cy="307777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lvl="0">
              <a:defRPr sz="2400">
                <a:solidFill>
                  <a:schemeClr val="bg1"/>
                </a:solidFill>
                <a:latin typeface="Dosis Medium"/>
                <a:cs typeface="Dosis Medium"/>
              </a:defRPr>
            </a:lvl1pPr>
          </a:lstStyle>
          <a:p>
            <a:r>
              <a:rPr lang="fr-LU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e-administration</a:t>
            </a:r>
            <a:endParaRPr lang="fr-LU" sz="1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1374" y="2329844"/>
            <a:ext cx="2283676" cy="307777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lvl="0"/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</a:t>
            </a:r>
            <a:r>
              <a:rPr lang="fr-LU" sz="1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skills</a:t>
            </a:r>
            <a:endParaRPr lang="fr-L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1374" y="5489178"/>
            <a:ext cx="2283676" cy="307777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lvl="0"/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Promotion</a:t>
            </a:r>
            <a:endParaRPr lang="fr-L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17" y="1540010"/>
            <a:ext cx="311029" cy="5141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44" y="2275196"/>
            <a:ext cx="487126" cy="5226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167" y="3909512"/>
            <a:ext cx="506849" cy="4990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17" y="3043538"/>
            <a:ext cx="311029" cy="5207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118" y="4699346"/>
            <a:ext cx="594118" cy="49157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590" y="5489178"/>
            <a:ext cx="968884" cy="445294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678974" y="5485457"/>
            <a:ext cx="5018940" cy="467999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lvl="0"/>
            <a:r>
              <a:rPr lang="fr-LU" sz="1200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Romain Fouarge, </a:t>
            </a:r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ministère de l’Economie, </a:t>
            </a:r>
          </a:p>
          <a:p>
            <a:pPr lvl="0"/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romain.fouarge@eco.etat.lu</a:t>
            </a:r>
            <a:endParaRPr lang="fr-LU" sz="12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78974" y="4699346"/>
            <a:ext cx="5018940" cy="461665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r>
              <a:rPr lang="fr-LU" sz="1200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Gilles Feith, </a:t>
            </a:r>
            <a:r>
              <a:rPr lang="fr-LU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</a:t>
            </a:r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inistère de la Fonction publique </a:t>
            </a:r>
          </a:p>
          <a:p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de la Réforme administrative, gilles.feith@ctie.public.lu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678974" y="3909512"/>
            <a:ext cx="5018940" cy="467999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r>
              <a:rPr lang="fr-LU" sz="1200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Nicolas Mackel</a:t>
            </a:r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Luxembourg for Finance, </a:t>
            </a:r>
          </a:p>
          <a:p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nicolas.mackel@lff.lu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678974" y="3119678"/>
            <a:ext cx="5018940" cy="467999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r>
              <a:rPr lang="fr-LU" sz="1200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Michele Gallo</a:t>
            </a:r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ministère de l’Economie, </a:t>
            </a:r>
          </a:p>
          <a:p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michele.gallo@eco.etat.lu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78974" y="2329843"/>
            <a:ext cx="5018940" cy="467999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r>
              <a:rPr lang="fr-LU" sz="1200" cap="all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Claudine Kariger, </a:t>
            </a:r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des médias et des communications, claudine.kariger@smc.etat.lu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78974" y="1540010"/>
            <a:ext cx="5018940" cy="467999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r>
              <a:rPr lang="fr-LU" sz="1200" cap="all" dirty="0" smtClean="0">
                <a:solidFill>
                  <a:srgbClr val="FFFFF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Tom Kettels</a:t>
            </a:r>
            <a:r>
              <a:rPr lang="fr-LU" sz="12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Service des médias et des communications, tom.kettels@smc.etat.lu 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5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7650" y="2681971"/>
            <a:ext cx="874394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info@digital-letzebuerg.lu</a:t>
            </a:r>
            <a:endParaRPr 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0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fr-FR" sz="4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little</a:t>
            </a:r>
            <a:r>
              <a:rPr lang="fr-FR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bit of </a:t>
            </a:r>
            <a:r>
              <a:rPr lang="fr-FR" sz="4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history</a:t>
            </a:r>
            <a:r>
              <a:rPr lang="fr-FR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fr-FR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3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00241">
            <a:off x="3724407" y="-1351808"/>
            <a:ext cx="1939884" cy="9162020"/>
          </a:xfrm>
          <a:prstGeom prst="rect">
            <a:avLst/>
          </a:prstGeom>
        </p:spPr>
      </p:pic>
      <p:pic>
        <p:nvPicPr>
          <p:cNvPr id="46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8" t="30988" r="15564" b="17429"/>
          <a:stretch/>
        </p:blipFill>
        <p:spPr>
          <a:xfrm>
            <a:off x="7782561" y="2488848"/>
            <a:ext cx="1074702" cy="4870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long history: 1931 - …. </a:t>
            </a: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Picture 4" descr="\\smcdata\documents$\t.kettels\My Documents\Mediaport-Events\2010-03.WebhostingDay\ppt\pix\www.flickr.com_photos_roadsideguitars_3210327993_modified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422" y="4429345"/>
            <a:ext cx="382423" cy="70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25"/>
          <p:cNvSpPr txBox="1"/>
          <p:nvPr/>
        </p:nvSpPr>
        <p:spPr>
          <a:xfrm>
            <a:off x="5453740" y="1704018"/>
            <a:ext cx="10702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9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@</a:t>
            </a:r>
            <a:endParaRPr lang="fr-LU" sz="9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824300" y="3800570"/>
            <a:ext cx="817961" cy="667263"/>
            <a:chOff x="3469698" y="3441932"/>
            <a:chExt cx="609756" cy="497417"/>
          </a:xfrm>
        </p:grpSpPr>
        <p:pic>
          <p:nvPicPr>
            <p:cNvPr id="19" name="Picture 3" descr="\\smcdata\documents$\t.kettels\My Documents\Mediaport-Events\2010-03.WebhostingDay\ppt\pix\TV-Television_Set_www.flickr.com_photos_gbaku_2300379755_modified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60000">
              <a:off x="3469698" y="3441932"/>
              <a:ext cx="609756" cy="4974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3" descr="\\smcdata\documents$\t.kettels\My Documents\Mediaport-Events\2010-03.WebhostingDay\ppt\pix\rtl-old.png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4393" y="3544837"/>
              <a:ext cx="385115" cy="241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2" descr="\\smcdata\documents$\t.kettels\My Documents\Mediaport-Events\2010-03.WebhostingDay\ppt\pix\0_SES-8_model_L.gif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019" y="2194301"/>
            <a:ext cx="1030738" cy="204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4318879" y="4264456"/>
            <a:ext cx="815096" cy="210463"/>
          </a:xfrm>
          <a:prstGeom prst="rect">
            <a:avLst/>
          </a:prstGeom>
          <a:solidFill>
            <a:srgbClr val="50BAE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841" tIns="0" rIns="0" bIns="0" numCol="1" spcCol="1270" anchor="ctr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1980s   </a:t>
            </a:r>
            <a:endParaRPr lang="fr-L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561" y="1704018"/>
            <a:ext cx="750466" cy="30018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191" y="1480992"/>
            <a:ext cx="1106830" cy="2230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56550" y="2029429"/>
            <a:ext cx="747236" cy="32974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761845" y="4779352"/>
            <a:ext cx="815096" cy="210463"/>
          </a:xfrm>
          <a:prstGeom prst="rect">
            <a:avLst/>
          </a:prstGeom>
          <a:solidFill>
            <a:srgbClr val="50BAE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841" tIns="0" rIns="0" bIns="0" numCol="1" spcCol="1270" anchor="ctr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1950s   </a:t>
            </a:r>
            <a:endParaRPr lang="fr-L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31085" y="5377049"/>
            <a:ext cx="815096" cy="210463"/>
          </a:xfrm>
          <a:prstGeom prst="rect">
            <a:avLst/>
          </a:prstGeom>
          <a:solidFill>
            <a:srgbClr val="50BAE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841" tIns="0" rIns="0" bIns="0" numCol="1" spcCol="1270" anchor="ctr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1930s   </a:t>
            </a:r>
            <a:endParaRPr lang="fr-L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836089" y="3608478"/>
            <a:ext cx="815096" cy="210463"/>
          </a:xfrm>
          <a:prstGeom prst="rect">
            <a:avLst/>
          </a:prstGeom>
          <a:solidFill>
            <a:srgbClr val="50BAE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841" tIns="0" rIns="0" bIns="0" numCol="1" spcCol="1270" anchor="ctr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1990s   </a:t>
            </a:r>
            <a:endParaRPr lang="fr-L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2606" y="3111996"/>
            <a:ext cx="815096" cy="210463"/>
          </a:xfrm>
          <a:prstGeom prst="rect">
            <a:avLst/>
          </a:prstGeom>
          <a:solidFill>
            <a:srgbClr val="50BAE3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7841" tIns="0" rIns="0" bIns="0" numCol="1" spcCol="1270" anchor="ctr" anchorCtr="0">
            <a:noAutofit/>
          </a:bodyPr>
          <a:lstStyle/>
          <a:p>
            <a:pPr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2000s   </a:t>
            </a:r>
            <a:endParaRPr lang="fr-LU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Imag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2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3" grpId="0" animBg="1"/>
      <p:bldP spid="22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902" y="3940787"/>
            <a:ext cx="974364" cy="428720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42" y="5150501"/>
            <a:ext cx="1623928" cy="429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2317" y="4279900"/>
            <a:ext cx="1354961" cy="373590"/>
          </a:xfrm>
          <a:prstGeom prst="rect">
            <a:avLst/>
          </a:prstGeom>
        </p:spPr>
      </p:pic>
      <p:pic>
        <p:nvPicPr>
          <p:cNvPr id="9" name="Picture 8" descr="Screen Shot 2015-09-13 at 08.19.2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73" y="1819950"/>
            <a:ext cx="1500446" cy="3988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101" y="2315802"/>
            <a:ext cx="1185994" cy="433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562" y="2315802"/>
            <a:ext cx="1455895" cy="589782"/>
          </a:xfrm>
          <a:prstGeom prst="rect">
            <a:avLst/>
          </a:prstGeom>
        </p:spPr>
      </p:pic>
      <p:pic>
        <p:nvPicPr>
          <p:cNvPr id="13" name="Picture 12" descr="Screen Shot 2015-09-13 at 08.22.3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73" y="3912307"/>
            <a:ext cx="592832" cy="498691"/>
          </a:xfrm>
          <a:prstGeom prst="rect">
            <a:avLst/>
          </a:prstGeom>
        </p:spPr>
      </p:pic>
      <p:pic>
        <p:nvPicPr>
          <p:cNvPr id="14" name="Picture 13" descr="Screen Shot 2015-09-13 at 08.27.57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950" y="4536662"/>
            <a:ext cx="1464935" cy="377051"/>
          </a:xfrm>
          <a:prstGeom prst="rect">
            <a:avLst/>
          </a:prstGeom>
        </p:spPr>
      </p:pic>
      <p:pic>
        <p:nvPicPr>
          <p:cNvPr id="17" name="Picture 16" descr="Screen Shot 2015-09-13 at 08.34.1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133" y="4723352"/>
            <a:ext cx="1184283" cy="482097"/>
          </a:xfrm>
          <a:prstGeom prst="rect">
            <a:avLst/>
          </a:prstGeom>
        </p:spPr>
      </p:pic>
      <p:pic>
        <p:nvPicPr>
          <p:cNvPr id="18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8" t="24242" r="15564" b="17429"/>
          <a:stretch/>
        </p:blipFill>
        <p:spPr>
          <a:xfrm>
            <a:off x="3639306" y="2713651"/>
            <a:ext cx="1394004" cy="629575"/>
          </a:xfrm>
          <a:prstGeom prst="rect">
            <a:avLst/>
          </a:prstGeom>
        </p:spPr>
      </p:pic>
      <p:pic>
        <p:nvPicPr>
          <p:cNvPr id="12" name="Picture 11" descr="01_logo_MangoPay_HD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40" y="1976254"/>
            <a:ext cx="1515963" cy="296441"/>
          </a:xfrm>
          <a:prstGeom prst="rect">
            <a:avLst/>
          </a:prstGeom>
        </p:spPr>
      </p:pic>
      <p:pic>
        <p:nvPicPr>
          <p:cNvPr id="3" name="Picture 2" descr="Screen Shot 2015-09-13 at 08.58.05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510" y="4369507"/>
            <a:ext cx="733894" cy="5013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04" y="3459807"/>
            <a:ext cx="1238578" cy="452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007" y="990478"/>
            <a:ext cx="551858" cy="3311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278" y="948781"/>
            <a:ext cx="609813" cy="5383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24" y="6006590"/>
            <a:ext cx="873986" cy="6069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56" y="1004174"/>
            <a:ext cx="1131103" cy="3030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204" y="367861"/>
            <a:ext cx="431834" cy="42959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98" y="3441323"/>
            <a:ext cx="1011847" cy="325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83" y="5726187"/>
            <a:ext cx="616207" cy="44581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313" y="6260116"/>
            <a:ext cx="1183659" cy="2959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009" y="5076987"/>
            <a:ext cx="1142224" cy="33161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59" y="3732184"/>
            <a:ext cx="1028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57" y="4346935"/>
            <a:ext cx="892829" cy="18972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800" y="3593443"/>
            <a:ext cx="833641" cy="22800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1722752"/>
            <a:ext cx="987098" cy="40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9" y="5459255"/>
            <a:ext cx="696726" cy="69672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91" y="2931265"/>
            <a:ext cx="1297306" cy="3806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407" y="2821786"/>
            <a:ext cx="773651" cy="6195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473" y="539035"/>
            <a:ext cx="1038793" cy="3021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417" y="3635680"/>
            <a:ext cx="553704" cy="55370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640" y="1414488"/>
            <a:ext cx="1155419" cy="38783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76" y="6038492"/>
            <a:ext cx="830156" cy="27810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41" y="5048261"/>
            <a:ext cx="895532" cy="274006"/>
          </a:xfrm>
          <a:prstGeom prst="rect">
            <a:avLst/>
          </a:prstGeom>
        </p:spPr>
      </p:pic>
      <p:pic>
        <p:nvPicPr>
          <p:cNvPr id="46" name="Picture 45" descr="http://skeed.net/common/img/logo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09" y="3520320"/>
            <a:ext cx="922201" cy="3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76" y="883020"/>
            <a:ext cx="1039351" cy="53461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309" y="4039155"/>
            <a:ext cx="619208" cy="38720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281" y="4723352"/>
            <a:ext cx="650862" cy="59891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54" y="2361664"/>
            <a:ext cx="1379790" cy="35198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74" y="5947969"/>
            <a:ext cx="993419" cy="312147"/>
          </a:xfrm>
          <a:prstGeom prst="rect">
            <a:avLst/>
          </a:prstGeom>
        </p:spPr>
      </p:pic>
      <p:pic>
        <p:nvPicPr>
          <p:cNvPr id="52" name="Picture 51" descr="Unknown-4.jpeg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568" y="841185"/>
            <a:ext cx="718857" cy="314500"/>
          </a:xfrm>
          <a:prstGeom prst="rect">
            <a:avLst/>
          </a:prstGeom>
        </p:spPr>
      </p:pic>
      <p:pic>
        <p:nvPicPr>
          <p:cNvPr id="53" name="Picture 52" descr="images-3.png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82" y="2285685"/>
            <a:ext cx="1272392" cy="370987"/>
          </a:xfrm>
          <a:prstGeom prst="rect">
            <a:avLst/>
          </a:prstGeom>
        </p:spPr>
      </p:pic>
      <p:pic>
        <p:nvPicPr>
          <p:cNvPr id="54" name="Picture 53" descr="images-12.jpeg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441" y="1143178"/>
            <a:ext cx="1087624" cy="465227"/>
          </a:xfrm>
          <a:prstGeom prst="rect">
            <a:avLst/>
          </a:prstGeom>
        </p:spPr>
      </p:pic>
      <p:pic>
        <p:nvPicPr>
          <p:cNvPr id="55" name="Picture 54" descr="images-1.png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46" y="2885161"/>
            <a:ext cx="882645" cy="426709"/>
          </a:xfrm>
          <a:prstGeom prst="rect">
            <a:avLst/>
          </a:prstGeom>
        </p:spPr>
      </p:pic>
      <p:pic>
        <p:nvPicPr>
          <p:cNvPr id="56" name="Picture 55" descr="images-11.jpeg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00" b="26642"/>
          <a:stretch>
            <a:fillRect/>
          </a:stretch>
        </p:blipFill>
        <p:spPr>
          <a:xfrm>
            <a:off x="6134658" y="328699"/>
            <a:ext cx="947145" cy="361411"/>
          </a:xfrm>
          <a:prstGeom prst="rect">
            <a:avLst/>
          </a:prstGeom>
        </p:spPr>
      </p:pic>
      <p:pic>
        <p:nvPicPr>
          <p:cNvPr id="57" name="Picture 56" descr="images.jpeg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85" y="2285685"/>
            <a:ext cx="638796" cy="571412"/>
          </a:xfrm>
          <a:prstGeom prst="rect">
            <a:avLst/>
          </a:prstGeom>
        </p:spPr>
      </p:pic>
      <p:pic>
        <p:nvPicPr>
          <p:cNvPr id="58" name="Picture 57" descr="Unknown-6.jpeg"/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06" y="5514323"/>
            <a:ext cx="804903" cy="539368"/>
          </a:xfrm>
          <a:prstGeom prst="rect">
            <a:avLst/>
          </a:prstGeom>
        </p:spPr>
      </p:pic>
      <p:pic>
        <p:nvPicPr>
          <p:cNvPr id="59" name="Picture 58" descr="images-10.jpeg"/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204" y="5411638"/>
            <a:ext cx="1924474" cy="336783"/>
          </a:xfrm>
          <a:prstGeom prst="rect">
            <a:avLst/>
          </a:prstGeom>
        </p:spPr>
      </p:pic>
      <p:pic>
        <p:nvPicPr>
          <p:cNvPr id="60" name="Picture 59" descr="Unknown.png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59" y="2821786"/>
            <a:ext cx="1930400" cy="681016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73" y="3475554"/>
            <a:ext cx="864734" cy="345893"/>
          </a:xfrm>
          <a:prstGeom prst="rect">
            <a:avLst/>
          </a:prstGeom>
        </p:spPr>
      </p:pic>
      <p:pic>
        <p:nvPicPr>
          <p:cNvPr id="61" name="Picture 60" descr="Unknown-2.jpeg"/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090" y="1685912"/>
            <a:ext cx="1125713" cy="378147"/>
          </a:xfrm>
          <a:prstGeom prst="rect">
            <a:avLst/>
          </a:prstGeom>
        </p:spPr>
      </p:pic>
      <p:pic>
        <p:nvPicPr>
          <p:cNvPr id="62" name="Picture 61" descr="Unknown-5.jpeg"/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1" t="16603" r="16162" b="16162"/>
          <a:stretch>
            <a:fillRect/>
          </a:stretch>
        </p:blipFill>
        <p:spPr>
          <a:xfrm>
            <a:off x="6764418" y="4099860"/>
            <a:ext cx="457802" cy="436802"/>
          </a:xfrm>
          <a:prstGeom prst="rect">
            <a:avLst/>
          </a:prstGeom>
        </p:spPr>
      </p:pic>
      <p:pic>
        <p:nvPicPr>
          <p:cNvPr id="63" name="Picture 62" descr="images-6.png"/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96" y="2537658"/>
            <a:ext cx="654257" cy="327129"/>
          </a:xfrm>
          <a:prstGeom prst="rect">
            <a:avLst/>
          </a:prstGeom>
        </p:spPr>
      </p:pic>
      <p:pic>
        <p:nvPicPr>
          <p:cNvPr id="64" name="Picture 63" descr="images-5.png"/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51" y="4426364"/>
            <a:ext cx="1218047" cy="301237"/>
          </a:xfrm>
          <a:prstGeom prst="rect">
            <a:avLst/>
          </a:prstGeom>
        </p:spPr>
      </p:pic>
      <p:pic>
        <p:nvPicPr>
          <p:cNvPr id="65" name="Picture 64" descr="Unknown-4.png"/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8" y="367861"/>
            <a:ext cx="1426452" cy="342348"/>
          </a:xfrm>
          <a:prstGeom prst="rect">
            <a:avLst/>
          </a:prstGeom>
        </p:spPr>
      </p:pic>
      <p:pic>
        <p:nvPicPr>
          <p:cNvPr id="66" name="Picture 65" descr="images-4.jpeg"/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348" y="3000049"/>
            <a:ext cx="830597" cy="270525"/>
          </a:xfrm>
          <a:prstGeom prst="rect">
            <a:avLst/>
          </a:prstGeom>
        </p:spPr>
      </p:pic>
      <p:pic>
        <p:nvPicPr>
          <p:cNvPr id="67" name="Picture 66" descr="Unknown-5.png"/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394" y="5444875"/>
            <a:ext cx="682400" cy="426500"/>
          </a:xfrm>
          <a:prstGeom prst="rect">
            <a:avLst/>
          </a:prstGeom>
        </p:spPr>
      </p:pic>
      <p:pic>
        <p:nvPicPr>
          <p:cNvPr id="68" name="Picture 67" descr="images-4.png"/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r="12285"/>
          <a:stretch>
            <a:fillRect/>
          </a:stretch>
        </p:blipFill>
        <p:spPr>
          <a:xfrm>
            <a:off x="6618282" y="5968940"/>
            <a:ext cx="733650" cy="374083"/>
          </a:xfrm>
          <a:prstGeom prst="rect">
            <a:avLst/>
          </a:prstGeom>
        </p:spPr>
      </p:pic>
      <p:pic>
        <p:nvPicPr>
          <p:cNvPr id="69" name="Picture 68" descr="Unknown-1.png"/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754" y="4553495"/>
            <a:ext cx="870528" cy="348211"/>
          </a:xfrm>
          <a:prstGeom prst="rect">
            <a:avLst/>
          </a:prstGeom>
        </p:spPr>
      </p:pic>
      <p:pic>
        <p:nvPicPr>
          <p:cNvPr id="70" name="Picture 69" descr="Unknown-1.jpeg"/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823" y="5658125"/>
            <a:ext cx="401047" cy="485775"/>
          </a:xfrm>
          <a:prstGeom prst="rect">
            <a:avLst/>
          </a:prstGeom>
        </p:spPr>
      </p:pic>
      <p:pic>
        <p:nvPicPr>
          <p:cNvPr id="71" name="Picture 70" descr="images-7.jpeg"/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71" y="1555815"/>
            <a:ext cx="758214" cy="568660"/>
          </a:xfrm>
          <a:prstGeom prst="rect">
            <a:avLst/>
          </a:prstGeom>
        </p:spPr>
      </p:pic>
      <p:pic>
        <p:nvPicPr>
          <p:cNvPr id="72" name="Picture 71" descr="Unknown-3.png"/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445" y="5514323"/>
            <a:ext cx="1047750" cy="508000"/>
          </a:xfrm>
          <a:prstGeom prst="rect">
            <a:avLst/>
          </a:prstGeom>
        </p:spPr>
      </p:pic>
      <p:pic>
        <p:nvPicPr>
          <p:cNvPr id="73" name="Picture 72" descr="Unknown-6.png"/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664" y="2963802"/>
            <a:ext cx="1168400" cy="306772"/>
          </a:xfrm>
          <a:prstGeom prst="rect">
            <a:avLst/>
          </a:prstGeom>
        </p:spPr>
      </p:pic>
      <p:pic>
        <p:nvPicPr>
          <p:cNvPr id="74" name="Picture 73" descr="Unknown-2.png"/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557" y="3387725"/>
            <a:ext cx="588520" cy="588520"/>
          </a:xfrm>
          <a:prstGeom prst="rect">
            <a:avLst/>
          </a:prstGeom>
        </p:spPr>
      </p:pic>
      <p:pic>
        <p:nvPicPr>
          <p:cNvPr id="75" name="Picture 74" descr="images-9.jpeg"/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82" y="4863535"/>
            <a:ext cx="1250950" cy="286966"/>
          </a:xfrm>
          <a:prstGeom prst="rect">
            <a:avLst/>
          </a:prstGeom>
        </p:spPr>
      </p:pic>
      <p:pic>
        <p:nvPicPr>
          <p:cNvPr id="76" name="Picture 75" descr="images-8.jpeg"/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931" y="367861"/>
            <a:ext cx="639352" cy="345879"/>
          </a:xfrm>
          <a:prstGeom prst="rect">
            <a:avLst/>
          </a:prstGeom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486525"/>
            <a:ext cx="40100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85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CH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Infrastructures: </a:t>
            </a:r>
            <a:r>
              <a:rPr lang="fr-CH" sz="36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connectivity</a:t>
            </a:r>
            <a:r>
              <a:rPr lang="fr-CH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fr-CH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CH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2005 vs 2015</a:t>
            </a:r>
            <a:endParaRPr lang="fr-LU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154" y="1417638"/>
            <a:ext cx="6354837" cy="509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3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fr-FR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 Action </a:t>
            </a:r>
            <a:r>
              <a:rPr lang="fr-FR" sz="4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eats</a:t>
            </a:r>
            <a:r>
              <a:rPr lang="fr-FR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48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strategy</a:t>
            </a:r>
            <a:r>
              <a:rPr lang="fr-FR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br>
              <a:rPr lang="fr-FR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sz="4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breakfast »</a:t>
            </a:r>
            <a:endParaRPr lang="fr-FR" sz="4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689" y="4146851"/>
            <a:ext cx="3394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b="1" dirty="0" err="1" smtClean="0">
                <a:solidFill>
                  <a:srgbClr val="50BAE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Inspired</a:t>
            </a:r>
            <a:r>
              <a:rPr lang="fr-FR" sz="1600" b="1" dirty="0" smtClean="0">
                <a:solidFill>
                  <a:srgbClr val="50BAE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by Peter Drucker</a:t>
            </a:r>
            <a:endParaRPr lang="en-US" sz="1600" dirty="0">
              <a:solidFill>
                <a:srgbClr val="50BAE3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3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Long term objectives</a:t>
            </a: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4" name="Diagramm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177572"/>
              </p:ext>
            </p:extLst>
          </p:nvPr>
        </p:nvGraphicFramePr>
        <p:xfrm>
          <a:off x="457200" y="155257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01750" y="52546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3559"/>
            <a:ext cx="1039812" cy="1039812"/>
          </a:xfrm>
          <a:prstGeom prst="rect">
            <a:avLst/>
          </a:prstGeom>
        </p:spPr>
      </p:pic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4" y="2803926"/>
            <a:ext cx="1039812" cy="1039812"/>
          </a:xfrm>
          <a:prstGeom prst="rect">
            <a:avLst/>
          </a:prstGeom>
        </p:spPr>
      </p:pic>
      <p:pic>
        <p:nvPicPr>
          <p:cNvPr id="7" name="Espace réservé du contenu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27" y="3830253"/>
            <a:ext cx="1039812" cy="1039812"/>
          </a:xfrm>
          <a:prstGeom prst="rect">
            <a:avLst/>
          </a:prstGeom>
        </p:spPr>
      </p:pic>
      <p:pic>
        <p:nvPicPr>
          <p:cNvPr id="8" name="Espace réservé du contenu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9" y="4871760"/>
            <a:ext cx="1039812" cy="103981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49" y="274638"/>
            <a:ext cx="8677276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2014: Digital Lëtzebuerg is launched</a:t>
            </a:r>
            <a:endParaRPr lang="en-US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Content Placeholder 4" descr="Screen Shot 2015-09-18 at 15.04.3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88" r="-34088"/>
          <a:stretch>
            <a:fillRect/>
          </a:stretch>
        </p:blipFill>
        <p:spPr>
          <a:xfrm>
            <a:off x="545256" y="1417638"/>
            <a:ext cx="8229600" cy="4525963"/>
          </a:xfr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6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Horizontal approach by design</a:t>
            </a: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524" y="5373943"/>
            <a:ext cx="8138376" cy="307777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400" b="1" dirty="0" smtClean="0">
                <a:solidFill>
                  <a:srgbClr val="FFFFF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cross-</a:t>
            </a:r>
            <a:r>
              <a:rPr lang="fr-CH" sz="1400" b="1" dirty="0" err="1" smtClean="0">
                <a:solidFill>
                  <a:srgbClr val="FFFFF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ministerial</a:t>
            </a:r>
            <a:r>
              <a:rPr lang="fr-CH" sz="1400" b="1" dirty="0" smtClean="0">
                <a:solidFill>
                  <a:srgbClr val="FFFFF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CH" sz="1400" b="1" dirty="0" err="1" smtClean="0">
                <a:solidFill>
                  <a:srgbClr val="FFFFF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steering</a:t>
            </a:r>
            <a:r>
              <a:rPr lang="fr-CH" sz="1400" b="1" dirty="0" smtClean="0">
                <a:solidFill>
                  <a:srgbClr val="FFFFF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team</a:t>
            </a:r>
            <a:endParaRPr lang="fr-CH" sz="1400" b="1" dirty="0">
              <a:solidFill>
                <a:srgbClr val="FFFFF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6524" y="4922411"/>
            <a:ext cx="8138376" cy="307777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LU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</a:t>
            </a:r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 </a:t>
            </a:r>
            <a:r>
              <a:rPr lang="fr-LU" sz="1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Governement</a:t>
            </a:r>
            <a:r>
              <a:rPr lang="fr-LU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fr-CH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4" name="Content Placeholder 4" descr="Screen Shot 2015-09-18 at 15.04.30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088" r="-34088"/>
          <a:stretch>
            <a:fillRect/>
          </a:stretch>
        </p:blipFill>
        <p:spPr>
          <a:xfrm>
            <a:off x="1731101" y="1580556"/>
            <a:ext cx="5685754" cy="3126945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726" y="1718997"/>
            <a:ext cx="205704" cy="4855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3542" y="2595483"/>
            <a:ext cx="205704" cy="4855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379" y="1386027"/>
            <a:ext cx="205704" cy="4855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242" y="2433450"/>
            <a:ext cx="205704" cy="4855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4242" y="4294929"/>
            <a:ext cx="205704" cy="4855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509" y="3831380"/>
            <a:ext cx="205704" cy="4855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246" y="3256072"/>
            <a:ext cx="205704" cy="48555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996" y="2357139"/>
            <a:ext cx="205704" cy="4855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394" y="1386027"/>
            <a:ext cx="205704" cy="4855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00" y="2042706"/>
            <a:ext cx="205704" cy="48555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950" y="2838261"/>
            <a:ext cx="205704" cy="4855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9946" y="1704927"/>
            <a:ext cx="205704" cy="4855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38" y="1314372"/>
            <a:ext cx="205704" cy="4855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650" y="4162317"/>
            <a:ext cx="205704" cy="4855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138" y="3404562"/>
            <a:ext cx="205704" cy="4855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8538" y="2919006"/>
            <a:ext cx="205704" cy="4855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975" y="4052151"/>
            <a:ext cx="205704" cy="4855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146" y="3144947"/>
            <a:ext cx="205704" cy="4855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292" y="1799928"/>
            <a:ext cx="205704" cy="4855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3292" y="3498850"/>
            <a:ext cx="205704" cy="4855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6001" y="4162317"/>
            <a:ext cx="205704" cy="4855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00" y="4294929"/>
            <a:ext cx="205704" cy="48555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023" y="1381077"/>
            <a:ext cx="205704" cy="48555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390" y="1947894"/>
            <a:ext cx="205704" cy="48555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5686" y="3498850"/>
            <a:ext cx="205704" cy="48555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948" y="4006961"/>
            <a:ext cx="205704" cy="485556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982" y="1557150"/>
            <a:ext cx="205704" cy="48555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8783" y="4162317"/>
            <a:ext cx="205704" cy="485556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096" y="1417638"/>
            <a:ext cx="205704" cy="4855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9982" y="2352705"/>
            <a:ext cx="205704" cy="48555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013294"/>
            <a:ext cx="205704" cy="48555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1244" y="3566595"/>
            <a:ext cx="205704" cy="48555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262" y="2357139"/>
            <a:ext cx="205704" cy="48555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8391" y="1276116"/>
            <a:ext cx="205704" cy="48555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358" y="1799928"/>
            <a:ext cx="205704" cy="48555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358" y="3144947"/>
            <a:ext cx="205704" cy="48555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294" y="4162317"/>
            <a:ext cx="205704" cy="48555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688" y="4249739"/>
            <a:ext cx="205704" cy="4855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540" y="3013294"/>
            <a:ext cx="205704" cy="48555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174" y="1628805"/>
            <a:ext cx="205704" cy="48555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0654" y="1314372"/>
            <a:ext cx="205704" cy="48555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998" y="2109927"/>
            <a:ext cx="205704" cy="4855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8646" y="1557150"/>
            <a:ext cx="205704" cy="485556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586524" y="5814595"/>
            <a:ext cx="8138376" cy="307777"/>
          </a:xfrm>
          <a:prstGeom prst="rect">
            <a:avLst/>
          </a:prstGeom>
          <a:solidFill>
            <a:srgbClr val="50BAE3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fr-FR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ublic and </a:t>
            </a:r>
            <a:r>
              <a:rPr lang="fr-FR" sz="1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private</a:t>
            </a:r>
            <a:r>
              <a:rPr lang="fr-FR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stakeholders</a:t>
            </a:r>
            <a:r>
              <a:rPr lang="fr-FR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fr-FR" sz="1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well</a:t>
            </a:r>
            <a:r>
              <a:rPr lang="fr-FR" sz="1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as </a:t>
            </a:r>
            <a:r>
              <a:rPr lang="fr-FR" sz="1400" b="1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academia</a:t>
            </a:r>
            <a:endParaRPr lang="fr-CH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2" name="Imag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5" y="6238875"/>
            <a:ext cx="4010025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0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61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Custom 3">
      <a:dk1>
        <a:srgbClr val="000000"/>
      </a:dk1>
      <a:lt1>
        <a:srgbClr val="FFFFFE"/>
      </a:lt1>
      <a:dk2>
        <a:srgbClr val="E3123A"/>
      </a:dk2>
      <a:lt2>
        <a:srgbClr val="828382"/>
      </a:lt2>
      <a:accent1>
        <a:srgbClr val="50BA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</Words>
  <Application>Microsoft Office PowerPoint</Application>
  <PresentationFormat>On-screen Show (4:3)</PresentationFormat>
  <Paragraphs>85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Thème Office</vt:lpstr>
      <vt:lpstr>Changing the way we do government</vt:lpstr>
      <vt:lpstr>A little bit of history…</vt:lpstr>
      <vt:lpstr>A long history: 1931 - …. </vt:lpstr>
      <vt:lpstr>PowerPoint Presentation</vt:lpstr>
      <vt:lpstr>Infrastructures: connectivity  2005 vs 2015</vt:lpstr>
      <vt:lpstr>« Action eats strategy  for breakfast »</vt:lpstr>
      <vt:lpstr>Long term objectives</vt:lpstr>
      <vt:lpstr>2014: Digital Lëtzebuerg is launched</vt:lpstr>
      <vt:lpstr>Horizontal approach by design</vt:lpstr>
      <vt:lpstr>PowerPoint Presentation</vt:lpstr>
      <vt:lpstr>A living strategy</vt:lpstr>
      <vt:lpstr>info@digital-letzebuerg.lu</vt:lpstr>
    </vt:vector>
  </TitlesOfParts>
  <Company>MM Publishing and Media 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MBP MM0016</dc:creator>
  <cp:lastModifiedBy>Robert Losch</cp:lastModifiedBy>
  <cp:revision>205</cp:revision>
  <cp:lastPrinted>2015-11-23T17:11:53Z</cp:lastPrinted>
  <dcterms:created xsi:type="dcterms:W3CDTF">2015-09-24T11:03:01Z</dcterms:created>
  <dcterms:modified xsi:type="dcterms:W3CDTF">2015-11-27T11:50:54Z</dcterms:modified>
</cp:coreProperties>
</file>