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73" r:id="rId3"/>
    <p:sldId id="274" r:id="rId4"/>
    <p:sldId id="276" r:id="rId5"/>
    <p:sldId id="277" r:id="rId6"/>
    <p:sldId id="275" r:id="rId7"/>
  </p:sldIdLst>
  <p:sldSz cx="9906000" cy="6858000" type="A4"/>
  <p:notesSz cx="9872663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1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97D5"/>
    <a:srgbClr val="5495D3"/>
    <a:srgbClr val="00E5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 autoAdjust="0"/>
    <p:restoredTop sz="98593" autoAdjust="0"/>
  </p:normalViewPr>
  <p:slideViewPr>
    <p:cSldViewPr>
      <p:cViewPr varScale="1">
        <p:scale>
          <a:sx n="108" d="100"/>
          <a:sy n="108" d="100"/>
        </p:scale>
        <p:origin x="840" y="10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20" d="100"/>
          <a:sy n="120" d="100"/>
        </p:scale>
        <p:origin x="-1158" y="-90"/>
      </p:cViewPr>
      <p:guideLst>
        <p:guide orient="horz" pos="2141"/>
        <p:guide pos="311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592796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DB4C6545-DE21-4D42-90B9-358D2B5C9BD3}" type="datetimeFigureOut">
              <a:rPr lang="fr-CH"/>
              <a:pPr>
                <a:defRPr/>
              </a:pPr>
              <a:t>21.09.2015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56218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592796" y="6456218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49AFCFC-08F2-4D3F-8046-0DCA77F23EF8}" type="slidenum">
              <a:rPr lang="fr-CH"/>
              <a:pPr>
                <a:defRPr/>
              </a:pPr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564744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8154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796" y="0"/>
            <a:ext cx="4278154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095625" y="509588"/>
            <a:ext cx="3681413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267" y="3228896"/>
            <a:ext cx="789813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Cliquez pour modifier les styles du texte du masque</a:t>
            </a:r>
          </a:p>
          <a:p>
            <a:pPr lvl="1"/>
            <a:r>
              <a:rPr lang="en-US" noProof="0" smtClean="0"/>
              <a:t>Deuxième niveau</a:t>
            </a:r>
          </a:p>
          <a:p>
            <a:pPr lvl="2"/>
            <a:r>
              <a:rPr lang="en-US" noProof="0" smtClean="0"/>
              <a:t>Troisième niveau</a:t>
            </a:r>
          </a:p>
          <a:p>
            <a:pPr lvl="3"/>
            <a:r>
              <a:rPr lang="en-US" noProof="0" smtClean="0"/>
              <a:t>Quatrième niveau</a:t>
            </a:r>
          </a:p>
          <a:p>
            <a:pPr lvl="4"/>
            <a:r>
              <a:rPr lang="en-US" noProof="0" smtClean="0"/>
              <a:t>Cinquième niveau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278154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796" y="6456218"/>
            <a:ext cx="4278154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94CAA6F3-82AA-47A8-BA7A-1E0FF599BA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4833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095625" y="509588"/>
            <a:ext cx="3681413" cy="25495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CAA6F3-82AA-47A8-BA7A-1E0FF599BA8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466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6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chimi\Pictures\PPT Presi\Essai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245135"/>
            <a:ext cx="9906000" cy="1612865"/>
          </a:xfrm>
          <a:prstGeom prst="rect">
            <a:avLst/>
          </a:prstGeom>
          <a:noFill/>
        </p:spPr>
      </p:pic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4874991" y="2636912"/>
            <a:ext cx="4758529" cy="1512168"/>
          </a:xfrm>
        </p:spPr>
        <p:txBody>
          <a:bodyPr/>
          <a:lstStyle>
            <a:lvl1pPr marL="0" indent="0" algn="l">
              <a:buNone/>
              <a:defRPr sz="2400" baseline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dirty="0" smtClean="0"/>
              <a:t>Cliquez pour ajouter un sous-titre</a:t>
            </a:r>
            <a:endParaRPr lang="fr-CH" dirty="0"/>
          </a:p>
        </p:txBody>
      </p:sp>
      <p:sp>
        <p:nvSpPr>
          <p:cNvPr id="13" name="Titre 12"/>
          <p:cNvSpPr>
            <a:spLocks noGrp="1"/>
          </p:cNvSpPr>
          <p:nvPr>
            <p:ph type="title" hasCustomPrompt="1"/>
          </p:nvPr>
        </p:nvSpPr>
        <p:spPr>
          <a:xfrm>
            <a:off x="4874991" y="1628801"/>
            <a:ext cx="4758529" cy="1008881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 smtClean="0"/>
              <a:t>Cliquez pour ajouter un titre</a:t>
            </a:r>
            <a:endParaRPr lang="fr-CH" dirty="0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</p:nvPr>
        </p:nvSpPr>
        <p:spPr>
          <a:xfrm>
            <a:off x="4874991" y="4149080"/>
            <a:ext cx="2311400" cy="476250"/>
          </a:xfrm>
        </p:spPr>
        <p:txBody>
          <a:bodyPr/>
          <a:lstStyle/>
          <a:p>
            <a:pPr>
              <a:defRPr/>
            </a:pPr>
            <a:r>
              <a:rPr lang="en-US" smtClean="0"/>
              <a:t>RIGA, 20th March 2015</a:t>
            </a:r>
            <a:endParaRPr lang="en-US" dirty="0"/>
          </a:p>
        </p:txBody>
      </p:sp>
      <p:pic>
        <p:nvPicPr>
          <p:cNvPr id="7" name="Picture 2" descr="C:\Users\schimi\Pictures\PPT Presi\logo_presidence_2015_en\LOGO_PRESIDENCE_2015_EN\LOGO_PRESIDENCE_2015_CMYK_EN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498" y="332656"/>
            <a:ext cx="3536848" cy="5796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0489" y="115889"/>
            <a:ext cx="6630737" cy="504825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CH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RIGA, 20th March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96987" y="6238875"/>
            <a:ext cx="701675" cy="5032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BFC4F-9A2D-429A-B9A9-3BB7FEBE0BF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RIGA, 20th March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96987" y="6238875"/>
            <a:ext cx="701675" cy="5032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5A76D-C765-4406-92B4-4EB6523E831A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RIGA, 20th March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96987" y="6238875"/>
            <a:ext cx="701675" cy="5032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B2DC5-527A-43BE-8519-F2D492EEFA6F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0489" y="116632"/>
            <a:ext cx="6630737" cy="504056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fr-FR" dirty="0" smtClean="0"/>
              <a:t>Cliquez pour modifier le style du titre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1052737"/>
            <a:ext cx="5537729" cy="50734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052737"/>
            <a:ext cx="3259006" cy="507342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RIGA, 20th 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96987" y="6238875"/>
            <a:ext cx="701675" cy="5032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21AA4-CC86-4390-A2EB-97155ED80552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0489" y="53950"/>
            <a:ext cx="6708745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fr-FR" dirty="0" smtClean="0"/>
              <a:t>Cliquez pour modifier le style du titre</a:t>
            </a:r>
            <a:endParaRPr lang="fr-CH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1042392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H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RIGA, 20th 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96987" y="6238875"/>
            <a:ext cx="701675" cy="5032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D1C0C-5C3B-412A-8A2E-0A1766C03E50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260001"/>
            <a:ext cx="8915400" cy="4929411"/>
          </a:xfrm>
        </p:spPr>
        <p:txBody>
          <a:bodyPr/>
          <a:lstStyle>
            <a:lvl1pPr>
              <a:buSzPct val="8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SzPct val="10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pic>
        <p:nvPicPr>
          <p:cNvPr id="7" name="Picture 14" descr="EUPAN_logo_noShadow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1192" y="6093296"/>
            <a:ext cx="18573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RIGA, 20th 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Logo Of the Organization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AA5FE0-F9D2-408F-983E-B87BCD5EA5C6}" type="slidenum">
              <a:rPr lang="fr-CH" smtClean="0"/>
              <a:pPr>
                <a:defRPr/>
              </a:pPr>
              <a:t>‹#›</a:t>
            </a:fld>
            <a:endParaRPr lang="fr-CH" dirty="0"/>
          </a:p>
        </p:txBody>
      </p:sp>
      <p:pic>
        <p:nvPicPr>
          <p:cNvPr id="13" name="Picture 3" descr="C:\Users\Malin\AppData\Local\Microsoft\Windows\Temporary Internet Files\Content.Outlook\KQ2AN1EI\statskon_eng_cmyk.jp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160912" y="6165304"/>
            <a:ext cx="1519206" cy="555869"/>
          </a:xfrm>
          <a:prstGeom prst="rect">
            <a:avLst/>
          </a:prstGeom>
          <a:noFill/>
        </p:spPr>
      </p:pic>
      <p:pic>
        <p:nvPicPr>
          <p:cNvPr id="14" name="Picture 2" descr="C:\Users\Malin\AppData\Local\Microsoft\Windows\Temporary Internet Files\Content.Outlook\KQ2AN1EI\pennor1.jpg"/>
          <p:cNvPicPr>
            <a:picLocks noChangeAspect="1" noChangeArrowheads="1"/>
          </p:cNvPicPr>
          <p:nvPr userDrawn="1"/>
        </p:nvPicPr>
        <p:blipFill>
          <a:blip r:embed="rId4">
            <a:lum bright="10000"/>
          </a:blip>
          <a:srcRect t="27699" b="38270"/>
          <a:stretch>
            <a:fillRect/>
          </a:stretch>
        </p:blipFill>
        <p:spPr bwMode="auto">
          <a:xfrm>
            <a:off x="-656" y="0"/>
            <a:ext cx="9906655" cy="2420962"/>
          </a:xfrm>
          <a:prstGeom prst="rect">
            <a:avLst/>
          </a:prstGeom>
          <a:noFill/>
        </p:spPr>
      </p:pic>
      <p:pic>
        <p:nvPicPr>
          <p:cNvPr id="15" name="Picture 14" descr="C:\Users\schimi\Pictures\PPT Presi\logo_presidence_2015_en\LOGO_PRESIDENCE_2015_EN\LOGO_PRESIDENCE_2015_CMYK_EN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13240" y="188640"/>
            <a:ext cx="2636161" cy="43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260001"/>
            <a:ext cx="8915400" cy="4929411"/>
          </a:xfrm>
        </p:spPr>
        <p:txBody>
          <a:bodyPr/>
          <a:lstStyle>
            <a:lvl1pPr>
              <a:buSzPct val="8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SzPct val="10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pic>
        <p:nvPicPr>
          <p:cNvPr id="7" name="Picture 14" descr="EUPAN_logo_noShadow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1192" y="6093296"/>
            <a:ext cx="18573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RIGA, 20th 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Logo Of the Organization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AA5FE0-F9D2-408F-983E-B87BCD5EA5C6}" type="slidenum">
              <a:rPr lang="fr-CH" smtClean="0"/>
              <a:pPr>
                <a:defRPr/>
              </a:pPr>
              <a:t>‹#›</a:t>
            </a:fld>
            <a:endParaRPr lang="fr-CH" dirty="0"/>
          </a:p>
        </p:txBody>
      </p:sp>
      <p:pic>
        <p:nvPicPr>
          <p:cNvPr id="13" name="Picture 3" descr="C:\Users\Malin\AppData\Local\Microsoft\Windows\Temporary Internet Files\Content.Outlook\KQ2AN1EI\statskon_eng_cmyk.jp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160912" y="6165304"/>
            <a:ext cx="1519206" cy="555869"/>
          </a:xfrm>
          <a:prstGeom prst="rect">
            <a:avLst/>
          </a:prstGeom>
          <a:noFill/>
        </p:spPr>
      </p:pic>
      <p:pic>
        <p:nvPicPr>
          <p:cNvPr id="10" name="Picture 2" descr="C:\Users\Malin\AppData\Local\Microsoft\Windows\Temporary Internet Files\Content.Outlook\KQ2AN1EI\korridor2.jpg"/>
          <p:cNvPicPr>
            <a:picLocks noChangeAspect="1" noChangeArrowheads="1"/>
          </p:cNvPicPr>
          <p:nvPr userDrawn="1"/>
        </p:nvPicPr>
        <p:blipFill>
          <a:blip r:embed="rId4"/>
          <a:srcRect t="14874" b="48688"/>
          <a:stretch>
            <a:fillRect/>
          </a:stretch>
        </p:blipFill>
        <p:spPr bwMode="auto">
          <a:xfrm>
            <a:off x="0" y="-24"/>
            <a:ext cx="9906000" cy="2428892"/>
          </a:xfrm>
          <a:prstGeom prst="rect">
            <a:avLst/>
          </a:prstGeom>
          <a:noFill/>
        </p:spPr>
      </p:pic>
      <p:pic>
        <p:nvPicPr>
          <p:cNvPr id="15" name="Picture 14" descr="C:\Users\schimi\Pictures\PPT Presi\logo_presidence_2015_en\LOGO_PRESIDENCE_2015_EN\LOGO_PRESIDENCE_2015_CMYK_EN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13240" y="188640"/>
            <a:ext cx="2636161" cy="43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32762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260001"/>
            <a:ext cx="8915400" cy="4929411"/>
          </a:xfrm>
        </p:spPr>
        <p:txBody>
          <a:bodyPr/>
          <a:lstStyle>
            <a:lvl1pPr>
              <a:buSzPct val="8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SzPct val="10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pic>
        <p:nvPicPr>
          <p:cNvPr id="7" name="Picture 14" descr="EUPAN_logo_noShadow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1192" y="6093296"/>
            <a:ext cx="18573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Logo Of the Organization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AA5FE0-F9D2-408F-983E-B87BCD5EA5C6}" type="slidenum">
              <a:rPr lang="fr-CH" smtClean="0"/>
              <a:pPr>
                <a:defRPr/>
              </a:pPr>
              <a:t>‹#›</a:t>
            </a:fld>
            <a:endParaRPr lang="fr-CH" dirty="0"/>
          </a:p>
        </p:txBody>
      </p:sp>
      <p:pic>
        <p:nvPicPr>
          <p:cNvPr id="13" name="Picture 3" descr="C:\Users\Malin\AppData\Local\Microsoft\Windows\Temporary Internet Files\Content.Outlook\KQ2AN1EI\statskon_eng_cmyk.jp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160912" y="6165304"/>
            <a:ext cx="1519206" cy="555869"/>
          </a:xfrm>
          <a:prstGeom prst="rect">
            <a:avLst/>
          </a:prstGeom>
          <a:noFill/>
        </p:spPr>
      </p:pic>
      <p:pic>
        <p:nvPicPr>
          <p:cNvPr id="10" name="Picture 2" descr="C:\Users\Malin\AppData\Local\Microsoft\Windows\Temporary Internet Files\Content.Outlook\KQ2AN1EI\rapporter_ställ2.jpg"/>
          <p:cNvPicPr>
            <a:picLocks noChangeAspect="1" noChangeArrowheads="1"/>
          </p:cNvPicPr>
          <p:nvPr userDrawn="1"/>
        </p:nvPicPr>
        <p:blipFill>
          <a:blip r:embed="rId4"/>
          <a:srcRect l="42489" r="5688"/>
          <a:stretch>
            <a:fillRect/>
          </a:stretch>
        </p:blipFill>
        <p:spPr bwMode="auto">
          <a:xfrm>
            <a:off x="0" y="0"/>
            <a:ext cx="2555875" cy="6858000"/>
          </a:xfrm>
          <a:prstGeom prst="rect">
            <a:avLst/>
          </a:prstGeom>
          <a:noFill/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RIGA, 20th 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226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260001"/>
            <a:ext cx="8915400" cy="4929411"/>
          </a:xfrm>
        </p:spPr>
        <p:txBody>
          <a:bodyPr/>
          <a:lstStyle>
            <a:lvl1pPr>
              <a:buSzPct val="8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SzPct val="10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pic>
        <p:nvPicPr>
          <p:cNvPr id="7" name="Picture 14" descr="EUPAN_logo_noShadow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1192" y="6093296"/>
            <a:ext cx="18573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Logo Of the Organization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AA5FE0-F9D2-408F-983E-B87BCD5EA5C6}" type="slidenum">
              <a:rPr lang="fr-CH" smtClean="0"/>
              <a:pPr>
                <a:defRPr/>
              </a:pPr>
              <a:t>‹#›</a:t>
            </a:fld>
            <a:endParaRPr lang="fr-CH" dirty="0"/>
          </a:p>
        </p:txBody>
      </p:sp>
      <p:pic>
        <p:nvPicPr>
          <p:cNvPr id="13" name="Picture 3" descr="C:\Users\Malin\AppData\Local\Microsoft\Windows\Temporary Internet Files\Content.Outlook\KQ2AN1EI\statskon_eng_cmyk.jp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160912" y="6165304"/>
            <a:ext cx="1519206" cy="555869"/>
          </a:xfrm>
          <a:prstGeom prst="rect">
            <a:avLst/>
          </a:prstGeom>
          <a:noFill/>
        </p:spPr>
      </p:pic>
      <p:pic>
        <p:nvPicPr>
          <p:cNvPr id="9" name="Picture 2" descr="C:\Users\Malin\AppData\Local\Microsoft\Windows\Temporary Internet Files\Content.Outlook\KQ2AN1EI\pennor2.jpg"/>
          <p:cNvPicPr>
            <a:picLocks noChangeAspect="1" noChangeArrowheads="1"/>
          </p:cNvPicPr>
          <p:nvPr userDrawn="1"/>
        </p:nvPicPr>
        <p:blipFill>
          <a:blip r:embed="rId4"/>
          <a:srcRect l="51111"/>
          <a:stretch>
            <a:fillRect/>
          </a:stretch>
        </p:blipFill>
        <p:spPr bwMode="auto">
          <a:xfrm>
            <a:off x="0" y="0"/>
            <a:ext cx="2555875" cy="6858000"/>
          </a:xfrm>
          <a:prstGeom prst="rect">
            <a:avLst/>
          </a:prstGeom>
          <a:noFill/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RIGA, 20th 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488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260001"/>
            <a:ext cx="8915400" cy="4929411"/>
          </a:xfrm>
        </p:spPr>
        <p:txBody>
          <a:bodyPr/>
          <a:lstStyle>
            <a:lvl1pPr>
              <a:buSzPct val="8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SzPct val="10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pic>
        <p:nvPicPr>
          <p:cNvPr id="7" name="Picture 14" descr="EUPAN_logo_noShadow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1192" y="6093296"/>
            <a:ext cx="18573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Logo Of the Organization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AA5FE0-F9D2-408F-983E-B87BCD5EA5C6}" type="slidenum">
              <a:rPr lang="fr-CH" smtClean="0"/>
              <a:pPr>
                <a:defRPr/>
              </a:pPr>
              <a:t>‹#›</a:t>
            </a:fld>
            <a:endParaRPr lang="fr-CH" dirty="0"/>
          </a:p>
        </p:txBody>
      </p:sp>
      <p:pic>
        <p:nvPicPr>
          <p:cNvPr id="13" name="Picture 3" descr="C:\Users\Malin\AppData\Local\Microsoft\Windows\Temporary Internet Files\Content.Outlook\KQ2AN1EI\statskon_eng_cmyk.jp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160912" y="6165304"/>
            <a:ext cx="1519206" cy="555869"/>
          </a:xfrm>
          <a:prstGeom prst="rect">
            <a:avLst/>
          </a:prstGeom>
          <a:noFill/>
        </p:spPr>
      </p:pic>
      <p:pic>
        <p:nvPicPr>
          <p:cNvPr id="10" name="Picture 2" descr="C:\Users\Malin\AppData\Local\Microsoft\Windows\Temporary Internet Files\Content.Outlook\KQ2AN1EI\korridor.jpg"/>
          <p:cNvPicPr>
            <a:picLocks noChangeAspect="1" noChangeArrowheads="1"/>
          </p:cNvPicPr>
          <p:nvPr userDrawn="1"/>
        </p:nvPicPr>
        <p:blipFill>
          <a:blip r:embed="rId4"/>
          <a:srcRect l="8935" r="38933"/>
          <a:stretch>
            <a:fillRect/>
          </a:stretch>
        </p:blipFill>
        <p:spPr bwMode="auto">
          <a:xfrm>
            <a:off x="0" y="0"/>
            <a:ext cx="2555875" cy="6858000"/>
          </a:xfrm>
          <a:prstGeom prst="rect">
            <a:avLst/>
          </a:prstGeom>
          <a:noFill/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RIGA, 20th 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1773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260001"/>
            <a:ext cx="8915400" cy="4929411"/>
          </a:xfrm>
        </p:spPr>
        <p:txBody>
          <a:bodyPr/>
          <a:lstStyle>
            <a:lvl1pPr>
              <a:buSzPct val="8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SzPct val="10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pic>
        <p:nvPicPr>
          <p:cNvPr id="7" name="Picture 14" descr="EUPAN_logo_noShadow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1192" y="6093296"/>
            <a:ext cx="18573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Logo Of the Organization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AA5FE0-F9D2-408F-983E-B87BCD5EA5C6}" type="slidenum">
              <a:rPr lang="fr-CH" smtClean="0"/>
              <a:pPr>
                <a:defRPr/>
              </a:pPr>
              <a:t>‹#›</a:t>
            </a:fld>
            <a:endParaRPr lang="fr-CH" dirty="0"/>
          </a:p>
        </p:txBody>
      </p:sp>
      <p:pic>
        <p:nvPicPr>
          <p:cNvPr id="13" name="Picture 3" descr="C:\Users\Malin\AppData\Local\Microsoft\Windows\Temporary Internet Files\Content.Outlook\KQ2AN1EI\statskon_eng_cmyk.jp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160912" y="6165304"/>
            <a:ext cx="1519206" cy="555869"/>
          </a:xfrm>
          <a:prstGeom prst="rect">
            <a:avLst/>
          </a:prstGeom>
          <a:noFill/>
        </p:spPr>
      </p:pic>
      <p:pic>
        <p:nvPicPr>
          <p:cNvPr id="9" name="Picture 2" descr="C:\Users\Malin\AppData\Local\Microsoft\Windows\Temporary Internet Files\Content.Outlook\KQ2AN1EI\rapporter_ställ1.jpg"/>
          <p:cNvPicPr>
            <a:picLocks noChangeAspect="1" noChangeArrowheads="1"/>
          </p:cNvPicPr>
          <p:nvPr userDrawn="1"/>
        </p:nvPicPr>
        <p:blipFill>
          <a:blip r:embed="rId4"/>
          <a:srcRect l="35696" r="12182"/>
          <a:stretch>
            <a:fillRect/>
          </a:stretch>
        </p:blipFill>
        <p:spPr bwMode="auto">
          <a:xfrm>
            <a:off x="-1" y="0"/>
            <a:ext cx="2555876" cy="6858000"/>
          </a:xfrm>
          <a:prstGeom prst="rect">
            <a:avLst/>
          </a:prstGeom>
          <a:noFill/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RIGA, 20th 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552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RIGA, 20th March 2015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Logo Of the Organization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AA5FE0-F9D2-408F-983E-B87BCD5EA5C6}" type="slidenum">
              <a:rPr lang="fr-CH" smtClean="0"/>
              <a:pPr>
                <a:defRPr/>
              </a:pPr>
              <a:t>‹#›</a:t>
            </a:fld>
            <a:endParaRPr lang="fr-CH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0489" y="116632"/>
            <a:ext cx="6630737" cy="504056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260000"/>
            <a:ext cx="4375150" cy="486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5550" y="1260000"/>
            <a:ext cx="4375150" cy="486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RIGA, 20th March 2015</a:t>
            </a:r>
            <a:endParaRPr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BAA5FE0-F9D2-408F-983E-B87BCD5EA5C6}" type="slidenum">
              <a:rPr lang="fr-CH" smtClean="0"/>
              <a:pPr>
                <a:defRPr/>
              </a:pPr>
              <a:t>‹#›</a:t>
            </a:fld>
            <a:endParaRPr lang="fr-CH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0489" y="116633"/>
            <a:ext cx="624069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 style du </a:t>
            </a:r>
            <a:r>
              <a:rPr lang="en-US" dirty="0" err="1" smtClean="0"/>
              <a:t>titre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260476"/>
            <a:ext cx="8915400" cy="485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RIGA, 20th 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Logo Of the Organization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96987" y="6238875"/>
            <a:ext cx="702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lang="en-US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BAA5FE0-F9D2-408F-983E-B87BCD5EA5C6}" type="slidenum">
              <a:rPr lang="fr-CH" smtClean="0"/>
              <a:pPr>
                <a:defRPr/>
              </a:pPr>
              <a:t>‹#›</a:t>
            </a:fld>
            <a:endParaRPr lang="fr-CH" dirty="0"/>
          </a:p>
        </p:txBody>
      </p:sp>
      <p:pic>
        <p:nvPicPr>
          <p:cNvPr id="3" name="Picture 2" descr="C:\Users\schimi\Pictures\PPT Presi\logo_presidence_2015_en\LOGO_PRESIDENCE_2015_EN\LOGO_PRESIDENCE_2015_CMYK_EN.png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059234" y="116632"/>
            <a:ext cx="2636161" cy="432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14" r:id="rId3"/>
    <p:sldLayoutId id="2147483710" r:id="rId4"/>
    <p:sldLayoutId id="2147483711" r:id="rId5"/>
    <p:sldLayoutId id="2147483712" r:id="rId6"/>
    <p:sldLayoutId id="2147483713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Ø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pitchFamily="34" charset="0"/>
        <a:buChar char="•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Calibri" pitchFamily="34" charset="0"/>
        <a:buChar char="‒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Calibri" pitchFamily="34" charset="0"/>
        <a:buChar char="»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>
          <a:xfrm>
            <a:off x="2936776" y="2852936"/>
            <a:ext cx="6048672" cy="1512168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0B0F0"/>
                </a:solidFill>
              </a:rPr>
              <a:t>Swedish experiences of outsourcing – an analysis</a:t>
            </a:r>
            <a:br>
              <a:rPr lang="en-US" b="1" dirty="0">
                <a:solidFill>
                  <a:srgbClr val="00B0F0"/>
                </a:solidFill>
              </a:rPr>
            </a:br>
            <a:r>
              <a:rPr lang="en-US" b="1" dirty="0">
                <a:solidFill>
                  <a:srgbClr val="00B0F0"/>
                </a:solidFill>
              </a:rPr>
              <a:t/>
            </a:r>
            <a:br>
              <a:rPr lang="en-US" b="1" dirty="0">
                <a:solidFill>
                  <a:srgbClr val="00B0F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Peter </a:t>
            </a:r>
            <a:r>
              <a:rPr lang="en-US" b="1" dirty="0" err="1">
                <a:solidFill>
                  <a:srgbClr val="FF0000"/>
                </a:solidFill>
              </a:rPr>
              <a:t>Ehn</a:t>
            </a:r>
            <a:endParaRPr lang="fr-FR" b="1" dirty="0" smtClean="0">
              <a:solidFill>
                <a:srgbClr val="FF0000"/>
              </a:solidFill>
            </a:endParaRPr>
          </a:p>
          <a:p>
            <a:pPr algn="ctr"/>
            <a:r>
              <a:rPr lang="fr-FR" b="1" dirty="0" smtClean="0">
                <a:solidFill>
                  <a:srgbClr val="00B0F0"/>
                </a:solidFill>
              </a:rPr>
              <a:t>  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008784" y="1916832"/>
            <a:ext cx="6138428" cy="1008881"/>
          </a:xfrm>
        </p:spPr>
        <p:txBody>
          <a:bodyPr/>
          <a:lstStyle/>
          <a:p>
            <a:pPr algn="ctr"/>
            <a:r>
              <a:rPr lang="sv-SE" sz="2400" dirty="0"/>
              <a:t>8th Quality Conference</a:t>
            </a:r>
            <a:br>
              <a:rPr lang="sv-SE" sz="2400" dirty="0"/>
            </a:br>
            <a:r>
              <a:rPr lang="sv-SE" sz="2400" dirty="0"/>
              <a:t>Session 11:1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20952" y="4333421"/>
            <a:ext cx="2880320" cy="476250"/>
          </a:xfrm>
        </p:spPr>
        <p:txBody>
          <a:bodyPr/>
          <a:lstStyle/>
          <a:p>
            <a:pPr algn="ctr">
              <a:defRPr/>
            </a:pPr>
            <a:endParaRPr lang="en-US" sz="1600" b="1" dirty="0"/>
          </a:p>
          <a:p>
            <a:pPr algn="ctr">
              <a:defRPr/>
            </a:pPr>
            <a:r>
              <a:rPr lang="en-US" sz="1600" b="1" dirty="0"/>
              <a:t>Luxembourg, </a:t>
            </a:r>
            <a:r>
              <a:rPr lang="en-US" sz="1600" b="1" dirty="0" smtClean="0"/>
              <a:t>2 October </a:t>
            </a:r>
            <a:r>
              <a:rPr lang="en-US" sz="1600" b="1" dirty="0"/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235579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innehåll 2"/>
          <p:cNvSpPr>
            <a:spLocks noGrp="1"/>
          </p:cNvSpPr>
          <p:nvPr>
            <p:ph idx="1"/>
          </p:nvPr>
        </p:nvSpPr>
        <p:spPr>
          <a:xfrm>
            <a:off x="560512" y="3429001"/>
            <a:ext cx="8915400" cy="2592288"/>
          </a:xfrm>
        </p:spPr>
        <p:txBody>
          <a:bodyPr/>
          <a:lstStyle/>
          <a:p>
            <a:pPr algn="just"/>
            <a:r>
              <a:rPr lang="sv-SE" sz="2800" dirty="0"/>
              <a:t>A </a:t>
            </a:r>
            <a:r>
              <a:rPr lang="sv-SE" sz="2800" dirty="0" err="1"/>
              <a:t>large</a:t>
            </a:r>
            <a:r>
              <a:rPr lang="sv-SE" sz="2800" dirty="0"/>
              <a:t> proportion </a:t>
            </a:r>
            <a:r>
              <a:rPr lang="sv-SE" sz="2800" dirty="0" err="1"/>
              <a:t>of</a:t>
            </a:r>
            <a:r>
              <a:rPr lang="sv-SE" sz="2800" dirty="0"/>
              <a:t> </a:t>
            </a:r>
            <a:r>
              <a:rPr lang="sv-SE" sz="2800" dirty="0" err="1" smtClean="0"/>
              <a:t>Sweden’s</a:t>
            </a:r>
            <a:r>
              <a:rPr lang="sv-SE" sz="2800" dirty="0" smtClean="0"/>
              <a:t> </a:t>
            </a:r>
            <a:r>
              <a:rPr lang="sv-SE" sz="2800" dirty="0"/>
              <a:t>public services </a:t>
            </a:r>
            <a:r>
              <a:rPr lang="sv-SE" sz="2800" dirty="0" err="1"/>
              <a:t>are</a:t>
            </a:r>
            <a:r>
              <a:rPr lang="sv-SE" sz="2800" dirty="0"/>
              <a:t> </a:t>
            </a:r>
            <a:r>
              <a:rPr lang="sv-SE" sz="2800" dirty="0" err="1"/>
              <a:t>delivered</a:t>
            </a:r>
            <a:r>
              <a:rPr lang="sv-SE" sz="2800" dirty="0"/>
              <a:t> by private </a:t>
            </a:r>
            <a:r>
              <a:rPr lang="sv-SE" sz="2800" dirty="0" err="1"/>
              <a:t>sector</a:t>
            </a:r>
            <a:r>
              <a:rPr lang="sv-SE" sz="2800" dirty="0"/>
              <a:t> </a:t>
            </a:r>
            <a:r>
              <a:rPr lang="sv-SE" sz="2800" dirty="0" err="1" smtClean="0"/>
              <a:t>providers</a:t>
            </a:r>
            <a:endParaRPr lang="sv-SE" sz="2800" dirty="0" smtClean="0"/>
          </a:p>
          <a:p>
            <a:pPr marL="0" indent="0" algn="just">
              <a:buNone/>
            </a:pPr>
            <a:endParaRPr lang="sv-SE" sz="2800" dirty="0" smtClean="0"/>
          </a:p>
          <a:p>
            <a:pPr algn="just"/>
            <a:r>
              <a:rPr lang="sv-SE" sz="2800" dirty="0"/>
              <a:t>Lack </a:t>
            </a:r>
            <a:r>
              <a:rPr lang="sv-SE" sz="2800" dirty="0" err="1"/>
              <a:t>of</a:t>
            </a:r>
            <a:r>
              <a:rPr lang="sv-SE" sz="2800" dirty="0"/>
              <a:t> </a:t>
            </a:r>
            <a:r>
              <a:rPr lang="sv-SE" sz="2800" dirty="0" err="1"/>
              <a:t>comprehensive</a:t>
            </a:r>
            <a:r>
              <a:rPr lang="sv-SE" sz="2800" dirty="0"/>
              <a:t> </a:t>
            </a:r>
            <a:r>
              <a:rPr lang="sv-SE" sz="2800" dirty="0" err="1"/>
              <a:t>analysis</a:t>
            </a:r>
            <a:r>
              <a:rPr lang="sv-SE" sz="2800" dirty="0"/>
              <a:t> </a:t>
            </a:r>
            <a:r>
              <a:rPr lang="sv-SE" sz="2800" dirty="0" err="1"/>
              <a:t>of</a:t>
            </a:r>
            <a:r>
              <a:rPr lang="sv-SE" sz="2800" dirty="0"/>
              <a:t> the </a:t>
            </a:r>
            <a:r>
              <a:rPr lang="sv-SE" sz="2800" dirty="0" smtClean="0"/>
              <a:t>outsourcing </a:t>
            </a:r>
            <a:r>
              <a:rPr lang="sv-SE" sz="2800" dirty="0" err="1"/>
              <a:t>of</a:t>
            </a:r>
            <a:r>
              <a:rPr lang="sv-SE" sz="2800" dirty="0"/>
              <a:t> </a:t>
            </a:r>
            <a:r>
              <a:rPr lang="sv-SE" sz="2800" dirty="0" err="1"/>
              <a:t>state</a:t>
            </a:r>
            <a:r>
              <a:rPr lang="sv-SE" sz="2800" dirty="0"/>
              <a:t> </a:t>
            </a:r>
            <a:r>
              <a:rPr lang="sv-SE" sz="2800" dirty="0" err="1"/>
              <a:t>core</a:t>
            </a:r>
            <a:r>
              <a:rPr lang="sv-SE" sz="2800" dirty="0"/>
              <a:t> </a:t>
            </a:r>
            <a:r>
              <a:rPr lang="sv-SE" sz="2800" dirty="0" err="1" smtClean="0"/>
              <a:t>activities</a:t>
            </a:r>
            <a:endParaRPr lang="sv-SE" sz="2800" dirty="0"/>
          </a:p>
          <a:p>
            <a:pPr algn="just"/>
            <a:endParaRPr lang="sv-SE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AA5FE0-F9D2-408F-983E-B87BCD5EA5C6}" type="slidenum">
              <a:rPr lang="fr-CH" smtClean="0"/>
              <a:pPr>
                <a:defRPr/>
              </a:pPr>
              <a:t>2</a:t>
            </a:fld>
            <a:endParaRPr lang="fr-CH" dirty="0"/>
          </a:p>
        </p:txBody>
      </p:sp>
      <p:sp>
        <p:nvSpPr>
          <p:cNvPr id="5" name="Rubrik 1"/>
          <p:cNvSpPr txBox="1">
            <a:spLocks/>
          </p:cNvSpPr>
          <p:nvPr/>
        </p:nvSpPr>
        <p:spPr bwMode="auto">
          <a:xfrm>
            <a:off x="776536" y="2492896"/>
            <a:ext cx="7972926" cy="6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ctr"/>
            <a:r>
              <a:rPr lang="sv-SE" sz="3200" b="1" kern="0" smtClean="0"/>
              <a:t>Why this study?</a:t>
            </a:r>
            <a:endParaRPr lang="sv-SE" sz="3200" b="1" kern="0" dirty="0"/>
          </a:p>
        </p:txBody>
      </p:sp>
    </p:spTree>
    <p:extLst>
      <p:ext uri="{BB962C8B-B14F-4D97-AF65-F5344CB8AC3E}">
        <p14:creationId xmlns:p14="http://schemas.microsoft.com/office/powerpoint/2010/main" val="1044039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innehåll 2"/>
          <p:cNvSpPr>
            <a:spLocks noGrp="1"/>
          </p:cNvSpPr>
          <p:nvPr>
            <p:ph idx="1"/>
          </p:nvPr>
        </p:nvSpPr>
        <p:spPr>
          <a:xfrm>
            <a:off x="3008784" y="1260001"/>
            <a:ext cx="5328592" cy="4929411"/>
          </a:xfrm>
        </p:spPr>
        <p:txBody>
          <a:bodyPr/>
          <a:lstStyle/>
          <a:p>
            <a:pPr algn="just"/>
            <a:r>
              <a:rPr lang="sv-SE" sz="2800" dirty="0" err="1" smtClean="0"/>
              <a:t>Collective</a:t>
            </a:r>
            <a:r>
              <a:rPr lang="sv-SE" sz="2800" dirty="0" smtClean="0"/>
              <a:t> decision-</a:t>
            </a:r>
            <a:r>
              <a:rPr lang="sv-SE" sz="2800" dirty="0" err="1" smtClean="0"/>
              <a:t>making</a:t>
            </a:r>
            <a:r>
              <a:rPr lang="sv-SE" sz="2800" dirty="0"/>
              <a:t> </a:t>
            </a:r>
            <a:r>
              <a:rPr lang="sv-SE" sz="2800" dirty="0" smtClean="0"/>
              <a:t>in </a:t>
            </a:r>
            <a:r>
              <a:rPr lang="sv-SE" sz="2800" dirty="0" err="1" smtClean="0"/>
              <a:t>Government</a:t>
            </a:r>
            <a:endParaRPr lang="sv-SE" sz="2800" dirty="0" smtClean="0"/>
          </a:p>
          <a:p>
            <a:pPr algn="just"/>
            <a:endParaRPr lang="sv-SE" sz="2800" dirty="0"/>
          </a:p>
          <a:p>
            <a:pPr algn="just"/>
            <a:r>
              <a:rPr lang="sv-SE" sz="2800" dirty="0" smtClean="0"/>
              <a:t>A dual central administration</a:t>
            </a:r>
          </a:p>
          <a:p>
            <a:pPr algn="just"/>
            <a:endParaRPr lang="sv-SE" sz="2800" dirty="0"/>
          </a:p>
          <a:p>
            <a:pPr algn="just"/>
            <a:r>
              <a:rPr lang="sv-SE" sz="2800" dirty="0" smtClean="0"/>
              <a:t>Self-</a:t>
            </a:r>
            <a:r>
              <a:rPr lang="sv-SE" sz="2800" dirty="0" err="1" smtClean="0"/>
              <a:t>governing</a:t>
            </a:r>
            <a:r>
              <a:rPr lang="sv-SE" sz="2800" dirty="0" smtClean="0"/>
              <a:t> regional and </a:t>
            </a:r>
            <a:r>
              <a:rPr lang="sv-SE" sz="2800" dirty="0" err="1" smtClean="0"/>
              <a:t>local</a:t>
            </a:r>
            <a:r>
              <a:rPr lang="sv-SE" sz="2800" dirty="0"/>
              <a:t> </a:t>
            </a:r>
            <a:r>
              <a:rPr lang="sv-SE" sz="2800" dirty="0" err="1" smtClean="0"/>
              <a:t>authories</a:t>
            </a:r>
            <a:r>
              <a:rPr lang="sv-SE" sz="2800" dirty="0" smtClean="0"/>
              <a:t> </a:t>
            </a:r>
            <a:r>
              <a:rPr lang="sv-SE" sz="2800" dirty="0" err="1" smtClean="0"/>
              <a:t>responsible</a:t>
            </a:r>
            <a:r>
              <a:rPr lang="sv-SE" sz="2800" dirty="0" smtClean="0"/>
              <a:t> for fundamental </a:t>
            </a:r>
            <a:r>
              <a:rPr lang="sv-SE" sz="2800" dirty="0" err="1" smtClean="0"/>
              <a:t>welfare</a:t>
            </a:r>
            <a:r>
              <a:rPr lang="sv-SE" sz="2800" dirty="0" smtClean="0"/>
              <a:t> services</a:t>
            </a:r>
            <a:endParaRPr lang="sv-SE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AA5FE0-F9D2-408F-983E-B87BCD5EA5C6}" type="slidenum">
              <a:rPr lang="fr-CH" smtClean="0"/>
              <a:pPr>
                <a:defRPr/>
              </a:pPr>
              <a:t>3</a:t>
            </a:fld>
            <a:endParaRPr lang="fr-CH" dirty="0"/>
          </a:p>
        </p:txBody>
      </p:sp>
      <p:sp>
        <p:nvSpPr>
          <p:cNvPr id="5" name="Rubrik 1"/>
          <p:cNvSpPr txBox="1">
            <a:spLocks/>
          </p:cNvSpPr>
          <p:nvPr/>
        </p:nvSpPr>
        <p:spPr>
          <a:xfrm>
            <a:off x="3008784" y="404664"/>
            <a:ext cx="5903912" cy="778098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sv-SE" sz="3200" b="1" kern="0" dirty="0" smtClean="0"/>
              <a:t>The Swedish model</a:t>
            </a:r>
            <a:endParaRPr lang="sv-SE" sz="3200" b="1" kern="0" dirty="0"/>
          </a:p>
        </p:txBody>
      </p:sp>
    </p:spTree>
    <p:extLst>
      <p:ext uri="{BB962C8B-B14F-4D97-AF65-F5344CB8AC3E}">
        <p14:creationId xmlns:p14="http://schemas.microsoft.com/office/powerpoint/2010/main" val="3374451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AA5FE0-F9D2-408F-983E-B87BCD5EA5C6}" type="slidenum">
              <a:rPr lang="fr-CH" smtClean="0"/>
              <a:pPr>
                <a:defRPr/>
              </a:pPr>
              <a:t>4</a:t>
            </a:fld>
            <a:endParaRPr lang="fr-CH" dirty="0"/>
          </a:p>
        </p:txBody>
      </p:sp>
      <p:sp>
        <p:nvSpPr>
          <p:cNvPr id="5" name="Rubrik 1"/>
          <p:cNvSpPr txBox="1">
            <a:spLocks/>
          </p:cNvSpPr>
          <p:nvPr/>
        </p:nvSpPr>
        <p:spPr>
          <a:xfrm>
            <a:off x="595313" y="2565400"/>
            <a:ext cx="7972926" cy="638188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sv-SE" sz="3200" b="1" kern="0" dirty="0" smtClean="0"/>
              <a:t>Our research questions</a:t>
            </a:r>
            <a:endParaRPr lang="sv-SE" sz="3200" b="1" kern="0" dirty="0"/>
          </a:p>
        </p:txBody>
      </p:sp>
      <p:sp>
        <p:nvSpPr>
          <p:cNvPr id="6" name="Platshållare för innehåll 2"/>
          <p:cNvSpPr>
            <a:spLocks noGrp="1"/>
          </p:cNvSpPr>
          <p:nvPr>
            <p:ph idx="1"/>
          </p:nvPr>
        </p:nvSpPr>
        <p:spPr>
          <a:xfrm>
            <a:off x="585537" y="3284538"/>
            <a:ext cx="7972926" cy="2841625"/>
          </a:xfrm>
        </p:spPr>
        <p:txBody>
          <a:bodyPr/>
          <a:lstStyle/>
          <a:p>
            <a:r>
              <a:rPr lang="sv-SE" sz="2400" dirty="0" err="1" smtClean="0"/>
              <a:t>What</a:t>
            </a:r>
            <a:r>
              <a:rPr lang="sv-SE" sz="2400" dirty="0" smtClean="0"/>
              <a:t> </a:t>
            </a:r>
            <a:r>
              <a:rPr lang="sv-SE" sz="2400" dirty="0" err="1" smtClean="0"/>
              <a:t>does</a:t>
            </a:r>
            <a:r>
              <a:rPr lang="sv-SE" sz="2400" dirty="0" smtClean="0"/>
              <a:t> the research </a:t>
            </a:r>
            <a:r>
              <a:rPr lang="sv-SE" sz="2400" dirty="0" err="1" smtClean="0"/>
              <a:t>say</a:t>
            </a:r>
            <a:r>
              <a:rPr lang="sv-SE" sz="2400" dirty="0" smtClean="0"/>
              <a:t> </a:t>
            </a:r>
            <a:r>
              <a:rPr lang="sv-SE" sz="2400" dirty="0" err="1" smtClean="0"/>
              <a:t>about</a:t>
            </a:r>
            <a:r>
              <a:rPr lang="sv-SE" sz="2400" dirty="0" smtClean="0"/>
              <a:t> outsourcing?</a:t>
            </a:r>
          </a:p>
          <a:p>
            <a:endParaRPr lang="sv-SE" sz="2800" b="1" dirty="0" smtClean="0"/>
          </a:p>
          <a:p>
            <a:r>
              <a:rPr lang="sv-SE" sz="2400" dirty="0" err="1" smtClean="0"/>
              <a:t>Why</a:t>
            </a:r>
            <a:r>
              <a:rPr lang="sv-SE" sz="2400" dirty="0" smtClean="0"/>
              <a:t> do </a:t>
            </a:r>
            <a:r>
              <a:rPr lang="sv-SE" sz="2400" dirty="0" err="1" smtClean="0"/>
              <a:t>agencies</a:t>
            </a:r>
            <a:r>
              <a:rPr lang="sv-SE" sz="2400" dirty="0" smtClean="0"/>
              <a:t> </a:t>
            </a:r>
            <a:r>
              <a:rPr lang="sv-SE" sz="2400" dirty="0" err="1" smtClean="0"/>
              <a:t>outsource</a:t>
            </a:r>
            <a:r>
              <a:rPr lang="sv-SE" sz="2400" dirty="0" smtClean="0"/>
              <a:t>?</a:t>
            </a:r>
          </a:p>
          <a:p>
            <a:endParaRPr lang="sv-SE" sz="2800" dirty="0" smtClean="0"/>
          </a:p>
          <a:p>
            <a:r>
              <a:rPr lang="sv-SE" sz="2400" dirty="0" err="1" smtClean="0"/>
              <a:t>What</a:t>
            </a:r>
            <a:r>
              <a:rPr lang="sv-SE" sz="2400" dirty="0" smtClean="0"/>
              <a:t> </a:t>
            </a:r>
            <a:r>
              <a:rPr lang="sv-SE" sz="2400" dirty="0" err="1" smtClean="0"/>
              <a:t>are</a:t>
            </a:r>
            <a:r>
              <a:rPr lang="sv-SE" sz="2400" dirty="0" smtClean="0"/>
              <a:t> the </a:t>
            </a:r>
            <a:r>
              <a:rPr lang="sv-SE" sz="2400" dirty="0" err="1" smtClean="0"/>
              <a:t>consequences</a:t>
            </a:r>
            <a:r>
              <a:rPr lang="sv-SE" sz="2400" dirty="0" smtClean="0"/>
              <a:t> for the </a:t>
            </a:r>
            <a:r>
              <a:rPr lang="sv-SE" sz="2400" dirty="0" err="1" smtClean="0"/>
              <a:t>state</a:t>
            </a:r>
            <a:r>
              <a:rPr lang="sv-SE" sz="2400" dirty="0" smtClean="0"/>
              <a:t>?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3467873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AA5FE0-F9D2-408F-983E-B87BCD5EA5C6}" type="slidenum">
              <a:rPr lang="fr-CH" smtClean="0"/>
              <a:pPr>
                <a:defRPr/>
              </a:pPr>
              <a:t>5</a:t>
            </a:fld>
            <a:endParaRPr lang="fr-CH" dirty="0"/>
          </a:p>
        </p:txBody>
      </p:sp>
      <p:sp>
        <p:nvSpPr>
          <p:cNvPr id="5" name="Rubrik 1"/>
          <p:cNvSpPr txBox="1">
            <a:spLocks/>
          </p:cNvSpPr>
          <p:nvPr/>
        </p:nvSpPr>
        <p:spPr>
          <a:xfrm>
            <a:off x="3008784" y="620688"/>
            <a:ext cx="5903912" cy="994122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sv-SE" b="1" kern="0" dirty="0" smtClean="0"/>
              <a:t>Five questions for those who consider outsourcing of core activities</a:t>
            </a:r>
            <a:endParaRPr lang="sv-SE" b="1" kern="0" dirty="0"/>
          </a:p>
        </p:txBody>
      </p:sp>
      <p:sp>
        <p:nvSpPr>
          <p:cNvPr id="6" name="Platshållare för innehåll 2"/>
          <p:cNvSpPr>
            <a:spLocks noGrp="1"/>
          </p:cNvSpPr>
          <p:nvPr>
            <p:ph idx="1"/>
          </p:nvPr>
        </p:nvSpPr>
        <p:spPr>
          <a:xfrm>
            <a:off x="2936776" y="1772816"/>
            <a:ext cx="5903912" cy="4104456"/>
          </a:xfrm>
        </p:spPr>
        <p:txBody>
          <a:bodyPr/>
          <a:lstStyle/>
          <a:p>
            <a:pPr marL="468000" algn="just"/>
            <a:r>
              <a:rPr lang="sv-SE" sz="2400" dirty="0" smtClean="0"/>
              <a:t>What is to be outsourced and why?</a:t>
            </a:r>
            <a:r>
              <a:rPr lang="sv-SE" sz="1200" dirty="0" smtClean="0"/>
              <a:t> </a:t>
            </a:r>
            <a:endParaRPr lang="sv-SE" sz="2400" dirty="0" smtClean="0"/>
          </a:p>
          <a:p>
            <a:pPr marL="468000" algn="just"/>
            <a:r>
              <a:rPr lang="sv-SE" sz="2400" dirty="0" smtClean="0"/>
              <a:t>Is there a risk of other values being jeopardised if the outsourcing is mainly planned for financial reasons?</a:t>
            </a:r>
            <a:endParaRPr lang="sv-SE" sz="2000" dirty="0" smtClean="0"/>
          </a:p>
          <a:p>
            <a:pPr marL="468000" algn="just"/>
            <a:r>
              <a:rPr lang="sv-SE" sz="2400" dirty="0" err="1" smtClean="0"/>
              <a:t>What</a:t>
            </a:r>
            <a:r>
              <a:rPr lang="sv-SE" sz="2400" dirty="0" smtClean="0"/>
              <a:t> </a:t>
            </a:r>
            <a:r>
              <a:rPr lang="sv-SE" sz="2400" dirty="0" err="1" smtClean="0"/>
              <a:t>does</a:t>
            </a:r>
            <a:r>
              <a:rPr lang="sv-SE" sz="2400" dirty="0" smtClean="0"/>
              <a:t> outsourcing </a:t>
            </a:r>
            <a:r>
              <a:rPr lang="sv-SE" sz="2400" dirty="0" err="1" smtClean="0"/>
              <a:t>mean</a:t>
            </a:r>
            <a:r>
              <a:rPr lang="sv-SE" sz="2400" dirty="0" smtClean="0"/>
              <a:t> </a:t>
            </a:r>
            <a:r>
              <a:rPr lang="sv-SE" sz="2400" dirty="0" err="1" smtClean="0"/>
              <a:t>internally</a:t>
            </a:r>
            <a:r>
              <a:rPr lang="sv-SE" sz="2400" dirty="0" smtClean="0"/>
              <a:t> for the </a:t>
            </a:r>
            <a:r>
              <a:rPr lang="sv-SE" sz="2400" dirty="0" err="1" smtClean="0"/>
              <a:t>agency</a:t>
            </a:r>
            <a:r>
              <a:rPr lang="sv-SE" sz="2400" dirty="0" smtClean="0"/>
              <a:t>/</a:t>
            </a:r>
            <a:r>
              <a:rPr lang="sv-SE" sz="2400" dirty="0" err="1" smtClean="0"/>
              <a:t>ministry</a:t>
            </a:r>
            <a:r>
              <a:rPr lang="sv-SE" sz="2400" dirty="0" smtClean="0"/>
              <a:t> </a:t>
            </a:r>
            <a:r>
              <a:rPr lang="sv-SE" sz="2400" dirty="0" err="1" smtClean="0"/>
              <a:t>unit</a:t>
            </a:r>
            <a:r>
              <a:rPr lang="sv-SE" sz="2400" dirty="0" smtClean="0"/>
              <a:t>?</a:t>
            </a:r>
          </a:p>
          <a:p>
            <a:pPr marL="468000" algn="just"/>
            <a:r>
              <a:rPr lang="sv-SE" sz="2400" dirty="0" err="1" smtClean="0"/>
              <a:t>What</a:t>
            </a:r>
            <a:r>
              <a:rPr lang="sv-SE" sz="2400" dirty="0" smtClean="0"/>
              <a:t> </a:t>
            </a:r>
            <a:r>
              <a:rPr lang="sv-SE" sz="2400" dirty="0" err="1" smtClean="0"/>
              <a:t>demands</a:t>
            </a:r>
            <a:r>
              <a:rPr lang="sv-SE" sz="2400" dirty="0" smtClean="0"/>
              <a:t> </a:t>
            </a:r>
            <a:r>
              <a:rPr lang="sv-SE" sz="2400" dirty="0" err="1" smtClean="0"/>
              <a:t>does</a:t>
            </a:r>
            <a:r>
              <a:rPr lang="sv-SE" sz="2400" dirty="0" smtClean="0"/>
              <a:t> the outsourcing </a:t>
            </a:r>
            <a:r>
              <a:rPr lang="sv-SE" sz="2400" dirty="0" err="1" smtClean="0"/>
              <a:t>place</a:t>
            </a:r>
            <a:r>
              <a:rPr lang="sv-SE" sz="2400" dirty="0" smtClean="0"/>
              <a:t> on </a:t>
            </a:r>
            <a:r>
              <a:rPr lang="sv-SE" sz="2400" dirty="0" err="1" smtClean="0"/>
              <a:t>governance</a:t>
            </a:r>
            <a:r>
              <a:rPr lang="sv-SE" sz="2400" dirty="0" smtClean="0"/>
              <a:t>?</a:t>
            </a:r>
          </a:p>
          <a:p>
            <a:pPr marL="468000" algn="just"/>
            <a:r>
              <a:rPr lang="sv-SE" sz="2400" dirty="0" err="1" smtClean="0"/>
              <a:t>How</a:t>
            </a:r>
            <a:r>
              <a:rPr lang="sv-SE" sz="2400" dirty="0" smtClean="0"/>
              <a:t> do </a:t>
            </a:r>
            <a:r>
              <a:rPr lang="sv-SE" sz="2400" dirty="0" err="1" smtClean="0"/>
              <a:t>we</a:t>
            </a:r>
            <a:r>
              <a:rPr lang="sv-SE" sz="2400" dirty="0" smtClean="0"/>
              <a:t> </a:t>
            </a:r>
            <a:r>
              <a:rPr lang="sv-SE" sz="2400" dirty="0" err="1" smtClean="0"/>
              <a:t>safeguard</a:t>
            </a:r>
            <a:r>
              <a:rPr lang="sv-SE" sz="2400" dirty="0" smtClean="0"/>
              <a:t> </a:t>
            </a:r>
            <a:r>
              <a:rPr lang="sv-SE" sz="2400" dirty="0" err="1" smtClean="0"/>
              <a:t>our</a:t>
            </a:r>
            <a:r>
              <a:rPr lang="sv-SE" sz="2400" dirty="0" smtClean="0"/>
              <a:t> </a:t>
            </a:r>
            <a:r>
              <a:rPr lang="sv-SE" sz="2400" dirty="0" err="1" smtClean="0"/>
              <a:t>own</a:t>
            </a:r>
            <a:r>
              <a:rPr lang="sv-SE" sz="2400" dirty="0" smtClean="0"/>
              <a:t> </a:t>
            </a:r>
            <a:r>
              <a:rPr lang="sv-SE" sz="2400" dirty="0" err="1" smtClean="0"/>
              <a:t>expertise</a:t>
            </a:r>
            <a:r>
              <a:rPr lang="sv-SE" sz="2400" dirty="0" smtClean="0"/>
              <a:t> </a:t>
            </a:r>
            <a:r>
              <a:rPr lang="sv-SE" sz="2400" dirty="0" err="1" smtClean="0"/>
              <a:t>when</a:t>
            </a:r>
            <a:r>
              <a:rPr lang="sv-SE" sz="2400" dirty="0" smtClean="0"/>
              <a:t> outsourcing?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1498369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AA5FE0-F9D2-408F-983E-B87BCD5EA5C6}" type="slidenum">
              <a:rPr lang="fr-CH" smtClean="0"/>
              <a:pPr>
                <a:defRPr/>
              </a:pPr>
              <a:t>6</a:t>
            </a:fld>
            <a:endParaRPr lang="fr-CH" dirty="0"/>
          </a:p>
        </p:txBody>
      </p:sp>
      <p:sp>
        <p:nvSpPr>
          <p:cNvPr id="5" name="Rubrik 1"/>
          <p:cNvSpPr txBox="1">
            <a:spLocks/>
          </p:cNvSpPr>
          <p:nvPr/>
        </p:nvSpPr>
        <p:spPr>
          <a:xfrm>
            <a:off x="2864768" y="620688"/>
            <a:ext cx="5903912" cy="562074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r>
              <a:rPr lang="sv-SE" sz="3200" b="1" kern="0" dirty="0" smtClean="0"/>
              <a:t>Consequences for the state</a:t>
            </a:r>
            <a:endParaRPr lang="sv-SE" sz="3200" b="1" kern="0" dirty="0"/>
          </a:p>
        </p:txBody>
      </p:sp>
      <p:sp>
        <p:nvSpPr>
          <p:cNvPr id="6" name="Platshållare för innehåll 2"/>
          <p:cNvSpPr>
            <a:spLocks noGrp="1"/>
          </p:cNvSpPr>
          <p:nvPr>
            <p:ph idx="1"/>
          </p:nvPr>
        </p:nvSpPr>
        <p:spPr>
          <a:xfrm>
            <a:off x="2916238" y="1600200"/>
            <a:ext cx="5903912" cy="4525963"/>
          </a:xfrm>
        </p:spPr>
        <p:txBody>
          <a:bodyPr/>
          <a:lstStyle/>
          <a:p>
            <a:r>
              <a:rPr lang="sv-SE" sz="2800" dirty="0" smtClean="0"/>
              <a:t>A </a:t>
            </a:r>
            <a:r>
              <a:rPr lang="sv-SE" sz="2800" dirty="0" err="1" smtClean="0"/>
              <a:t>changed</a:t>
            </a:r>
            <a:r>
              <a:rPr lang="sv-SE" sz="2800" dirty="0" smtClean="0"/>
              <a:t> </a:t>
            </a:r>
            <a:r>
              <a:rPr lang="sv-SE" sz="2800" dirty="0" err="1" smtClean="0"/>
              <a:t>state</a:t>
            </a:r>
            <a:endParaRPr lang="sv-SE" sz="2800" dirty="0" smtClean="0"/>
          </a:p>
          <a:p>
            <a:endParaRPr lang="sv-SE" dirty="0"/>
          </a:p>
          <a:p>
            <a:r>
              <a:rPr lang="sv-SE" sz="2800" dirty="0" smtClean="0"/>
              <a:t>… </a:t>
            </a:r>
            <a:r>
              <a:rPr lang="sv-SE" sz="2800" dirty="0" err="1" smtClean="0"/>
              <a:t>but</a:t>
            </a:r>
            <a:r>
              <a:rPr lang="sv-SE" sz="2800" dirty="0" smtClean="0"/>
              <a:t> </a:t>
            </a:r>
            <a:r>
              <a:rPr lang="sv-SE" sz="2800" dirty="0" err="1" smtClean="0"/>
              <a:t>also</a:t>
            </a:r>
            <a:r>
              <a:rPr lang="sv-SE" sz="2800" dirty="0" smtClean="0"/>
              <a:t> a </a:t>
            </a:r>
            <a:r>
              <a:rPr lang="sv-SE" sz="2800" dirty="0" err="1" smtClean="0"/>
              <a:t>changed</a:t>
            </a:r>
            <a:r>
              <a:rPr lang="sv-SE" sz="2800" dirty="0" smtClean="0"/>
              <a:t> private </a:t>
            </a:r>
            <a:r>
              <a:rPr lang="sv-SE" sz="2800" dirty="0" err="1" smtClean="0"/>
              <a:t>sector</a:t>
            </a:r>
            <a:endParaRPr lang="sv-SE" sz="2800" dirty="0" smtClean="0"/>
          </a:p>
          <a:p>
            <a:endParaRPr lang="sv-SE" dirty="0"/>
          </a:p>
          <a:p>
            <a:r>
              <a:rPr lang="sv-SE" sz="2800" dirty="0" smtClean="0"/>
              <a:t>And </a:t>
            </a:r>
            <a:r>
              <a:rPr lang="sv-SE" sz="2800" dirty="0" err="1" smtClean="0"/>
              <a:t>what</a:t>
            </a:r>
            <a:r>
              <a:rPr lang="sv-SE" sz="2800" dirty="0" smtClean="0"/>
              <a:t> </a:t>
            </a:r>
            <a:r>
              <a:rPr lang="sv-SE" sz="2800" dirty="0" err="1" smtClean="0"/>
              <a:t>happens</a:t>
            </a:r>
            <a:r>
              <a:rPr lang="sv-SE" sz="2800" dirty="0" smtClean="0"/>
              <a:t> to the civil </a:t>
            </a:r>
            <a:r>
              <a:rPr lang="sv-SE" sz="2800" dirty="0" err="1" smtClean="0"/>
              <a:t>servant</a:t>
            </a:r>
            <a:r>
              <a:rPr lang="sv-SE" sz="2800" dirty="0" smtClean="0"/>
              <a:t>?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372359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Modèle par défaut">
  <a:themeElements>
    <a:clrScheme name="Gouvernement luxembourgeois">
      <a:dk1>
        <a:srgbClr val="FF0000"/>
      </a:dk1>
      <a:lt1>
        <a:srgbClr val="FFFFFF"/>
      </a:lt1>
      <a:dk2>
        <a:srgbClr val="80808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ouvernement luxembourgeo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</TotalTime>
  <Words>182</Words>
  <Application>Microsoft Office PowerPoint</Application>
  <PresentationFormat>A4 Paper (210x297 mm)</PresentationFormat>
  <Paragraphs>39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Modèle par défaut</vt:lpstr>
      <vt:lpstr>8th Quality Conference Session 11:1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CIE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Administrator</dc:creator>
  <cp:lastModifiedBy>Ann Stoffels</cp:lastModifiedBy>
  <cp:revision>162</cp:revision>
  <cp:lastPrinted>2015-03-19T15:46:47Z</cp:lastPrinted>
  <dcterms:created xsi:type="dcterms:W3CDTF">2014-02-06T11:46:14Z</dcterms:created>
  <dcterms:modified xsi:type="dcterms:W3CDTF">2015-09-21T08:49:06Z</dcterms:modified>
</cp:coreProperties>
</file>