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0" r:id="rId3"/>
    <p:sldId id="260" r:id="rId4"/>
    <p:sldId id="258" r:id="rId5"/>
    <p:sldId id="263" r:id="rId6"/>
    <p:sldId id="262" r:id="rId7"/>
    <p:sldId id="265" r:id="rId8"/>
    <p:sldId id="264" r:id="rId9"/>
    <p:sldId id="266" r:id="rId10"/>
    <p:sldId id="268" r:id="rId11"/>
    <p:sldId id="267" r:id="rId12"/>
  </p:sldIdLst>
  <p:sldSz cx="9906000" cy="6858000" type="A4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5495D3"/>
    <a:srgbClr val="5497D5"/>
    <a:srgbClr val="00E5F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4" autoAdjust="0"/>
    <p:restoredTop sz="98593" autoAdjust="0"/>
  </p:normalViewPr>
  <p:slideViewPr>
    <p:cSldViewPr>
      <p:cViewPr>
        <p:scale>
          <a:sx n="122" d="100"/>
          <a:sy n="122" d="100"/>
        </p:scale>
        <p:origin x="-1260" y="-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842" tIns="45921" rIns="91842" bIns="45921" rtlCol="0"/>
          <a:lstStyle>
            <a:lvl1pPr algn="l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7987" cy="496888"/>
          </a:xfrm>
          <a:prstGeom prst="rect">
            <a:avLst/>
          </a:prstGeom>
        </p:spPr>
        <p:txBody>
          <a:bodyPr vert="horz" lIns="91842" tIns="45921" rIns="91842" bIns="45921" rtlCol="0"/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3D61587-BDB2-4650-960F-59EE392D115B}" type="datetimeFigureOut">
              <a:rPr lang="fr-CH"/>
              <a:pPr>
                <a:defRPr/>
              </a:pPr>
              <a:t>15.09.2015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842" tIns="45921" rIns="91842" bIns="45921" rtlCol="0" anchor="b"/>
          <a:lstStyle>
            <a:lvl1pPr algn="l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7987" cy="496887"/>
          </a:xfrm>
          <a:prstGeom prst="rect">
            <a:avLst/>
          </a:prstGeom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E67C77A-DF6E-47FF-82D9-7EC835DEB471}" type="slidenum">
              <a:rPr lang="fr-CH" altLang="en-US"/>
              <a:pPr>
                <a:defRPr/>
              </a:pPr>
              <a:t>‹#›</a:t>
            </a:fld>
            <a:endParaRPr lang="fr-CH" altLang="en-US"/>
          </a:p>
        </p:txBody>
      </p:sp>
    </p:spTree>
    <p:extLst>
      <p:ext uri="{BB962C8B-B14F-4D97-AF65-F5344CB8AC3E}">
        <p14:creationId xmlns="" xmlns:p14="http://schemas.microsoft.com/office/powerpoint/2010/main" val="42235254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79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8321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3537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798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23DFEB7-A4B7-41C9-926B-04E9E038BD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2062304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chimi\Pictures\PPT Presi\Essai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45100"/>
            <a:ext cx="99060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schimi\Pictures\PPT Presi\logo_presidence_2015_en\LOGO_PRESIDENCE_2015_EN\LOGO_PRESIDENCE_2015_CMYK_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333375"/>
            <a:ext cx="353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874991" y="2636912"/>
            <a:ext cx="4758529" cy="1512168"/>
          </a:xfrm>
        </p:spPr>
        <p:txBody>
          <a:bodyPr/>
          <a:lstStyle>
            <a:lvl1pPr marL="0" indent="0" algn="l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fr-CH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>
          <a:xfrm>
            <a:off x="4874991" y="1628801"/>
            <a:ext cx="4758529" cy="100888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fr-C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IP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260001"/>
            <a:ext cx="8915400" cy="4929411"/>
          </a:xfrm>
        </p:spPr>
        <p:txBody>
          <a:bodyPr/>
          <a:lstStyle>
            <a:lvl1pPr>
              <a:buSzPct val="8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CH" dirty="0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CH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97913" y="6237288"/>
            <a:ext cx="701675" cy="5032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420A87-B6C7-4853-B8DB-DC38D13F4CFA}" type="slidenum">
              <a:rPr lang="fr-CH" altLang="en-US"/>
              <a:pPr>
                <a:defRPr/>
              </a:pPr>
              <a:t>‹#›</a:t>
            </a:fld>
            <a:endParaRPr lang="fr-CH" altLang="en-US" dirty="0"/>
          </a:p>
        </p:txBody>
      </p:sp>
      <p:pic>
        <p:nvPicPr>
          <p:cNvPr id="6" name="Picture 5" descr="logo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65012" y="6165304"/>
            <a:ext cx="583732" cy="692696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1"/>
          </p:nvPr>
        </p:nvSpPr>
        <p:spPr>
          <a:xfrm>
            <a:off x="495300" y="6245225"/>
            <a:ext cx="1001316" cy="47625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44"/>
            <a:ext cx="8420100" cy="147002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1001316" cy="47625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70"/>
            <a:ext cx="3136900" cy="36512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0838" y="115888"/>
            <a:ext cx="62404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err="1" smtClean="0"/>
              <a:t>Cliquez</a:t>
            </a:r>
            <a:r>
              <a:rPr lang="en-US" altLang="en-US" dirty="0" smtClean="0"/>
              <a:t> pour modifier le style du </a:t>
            </a:r>
            <a:r>
              <a:rPr lang="en-US" altLang="en-US" dirty="0" err="1" smtClean="0"/>
              <a:t>titre</a:t>
            </a:r>
            <a:endParaRPr lang="en-US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260475"/>
            <a:ext cx="8915400" cy="485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err="1" smtClean="0"/>
              <a:t>Cliquez</a:t>
            </a:r>
            <a:r>
              <a:rPr lang="en-US" altLang="en-US" dirty="0" smtClean="0"/>
              <a:t> pour modifier les styles du </a:t>
            </a:r>
            <a:r>
              <a:rPr lang="en-US" altLang="en-US" dirty="0" err="1" smtClean="0"/>
              <a:t>texte</a:t>
            </a:r>
            <a:r>
              <a:rPr lang="en-US" altLang="en-US" dirty="0" smtClean="0"/>
              <a:t> du masque</a:t>
            </a:r>
          </a:p>
          <a:p>
            <a:pPr lvl="1"/>
            <a:r>
              <a:rPr lang="en-US" altLang="en-US" dirty="0" err="1" smtClean="0"/>
              <a:t>Deuxième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niveau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Troisième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niveau</a:t>
            </a:r>
            <a:endParaRPr lang="en-US" altLang="en-US" dirty="0" smtClean="0"/>
          </a:p>
          <a:p>
            <a:pPr lvl="3"/>
            <a:r>
              <a:rPr lang="en-US" altLang="en-US" dirty="0" err="1" smtClean="0"/>
              <a:t>Quatrième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niveau</a:t>
            </a:r>
            <a:endParaRPr lang="en-US" altLang="en-US" dirty="0" smtClean="0"/>
          </a:p>
          <a:p>
            <a:pPr lvl="4"/>
            <a:r>
              <a:rPr lang="en-US" altLang="en-US" dirty="0" err="1" smtClean="0"/>
              <a:t>Cinquième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niveau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Luxembourg, 14 July 2015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96325" y="6238875"/>
            <a:ext cx="7032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7498BAE-5588-4115-ACAD-1B88F3728F27}" type="slidenum">
              <a:rPr lang="fr-CH" altLang="en-US"/>
              <a:pPr>
                <a:defRPr/>
              </a:pPr>
              <a:t>‹#›</a:t>
            </a:fld>
            <a:endParaRPr lang="fr-CH" alt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H="1">
            <a:off x="350838" y="620713"/>
            <a:ext cx="6240462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fr-CH">
              <a:latin typeface="Arial" pitchFamily="34" charset="0"/>
            </a:endParaRPr>
          </a:p>
        </p:txBody>
      </p:sp>
      <p:pic>
        <p:nvPicPr>
          <p:cNvPr id="1031" name="Picture 2" descr="C:\Users\schimi\Pictures\PPT Presi\logo_presidence_2015_en\LOGO_PRESIDENCE_2015_EN\LOGO_PRESIDENCE_2015_CMYK_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59613" y="115888"/>
            <a:ext cx="263525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4" descr="EUPAN_logo_noShadow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41638" y="6197600"/>
            <a:ext cx="1857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Image 10" descr="logo_LIST_PPT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51638" y="6242050"/>
            <a:ext cx="1635125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AutoShape 11" descr="EIP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35" name="AutoShape 13" descr="EIPA logo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pic>
        <p:nvPicPr>
          <p:cNvPr id="1036" name="Picture 1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40338" y="6173788"/>
            <a:ext cx="10668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•"/>
        <a:defRPr sz="24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‒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»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erika.gromule@lad.gov.lv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122094273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jutugids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80992" y="2996952"/>
            <a:ext cx="4758529" cy="1512168"/>
          </a:xfrm>
        </p:spPr>
        <p:txBody>
          <a:bodyPr/>
          <a:lstStyle/>
          <a:p>
            <a:endParaRPr lang="lv-LV" dirty="0" smtClean="0"/>
          </a:p>
          <a:p>
            <a:r>
              <a:rPr lang="en-US" dirty="0" smtClean="0"/>
              <a:t>Head of Personnel Division </a:t>
            </a:r>
            <a:r>
              <a:rPr lang="lv-LV" dirty="0" smtClean="0"/>
              <a:t/>
            </a:r>
            <a:br>
              <a:rPr lang="lv-LV" dirty="0" smtClean="0"/>
            </a:br>
            <a:r>
              <a:rPr lang="en-US" dirty="0" smtClean="0"/>
              <a:t>Ērika Gromule</a:t>
            </a:r>
          </a:p>
          <a:p>
            <a:endParaRPr lang="lv-LV" dirty="0" smtClean="0"/>
          </a:p>
          <a:p>
            <a:endParaRPr lang="lv-LV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Feeling Guide - an Electronic Tool for Improving Employee Well-Being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0838" y="115888"/>
            <a:ext cx="6402362" cy="504825"/>
          </a:xfrm>
        </p:spPr>
        <p:txBody>
          <a:bodyPr/>
          <a:lstStyle/>
          <a:p>
            <a:r>
              <a:rPr lang="en-US" dirty="0" smtClean="0"/>
              <a:t>Results of The Year of Well </a:t>
            </a:r>
            <a:r>
              <a:rPr lang="lv-LV" dirty="0" smtClean="0"/>
              <a:t>-</a:t>
            </a:r>
            <a:r>
              <a:rPr lang="en-US" dirty="0" smtClean="0"/>
              <a:t> Being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420A87-B6C7-4853-B8DB-DC38D13F4CFA}" type="slidenum">
              <a:rPr lang="fr-CH" altLang="en-US" smtClean="0"/>
              <a:pPr>
                <a:defRPr/>
              </a:pPr>
              <a:t>10</a:t>
            </a:fld>
            <a:endParaRPr lang="fr-CH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8A5BD9D-8F75-4DFA-80E0-AA244A9B797D}" type="datetime1">
              <a:rPr lang="en-US" smtClean="0"/>
              <a:pPr/>
              <a:t>9/15/2015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472" y="1844824"/>
            <a:ext cx="4556572" cy="1389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724" y="3789040"/>
            <a:ext cx="4553756" cy="145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97015" y="3810309"/>
            <a:ext cx="4605845" cy="1448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13040" y="1844824"/>
            <a:ext cx="4176464" cy="139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altLang="en-US" sz="22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Ērika </a:t>
            </a:r>
            <a:r>
              <a:rPr lang="en-GB" altLang="en-US" sz="22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Gromule</a:t>
            </a:r>
            <a:endParaRPr lang="lv-LV" altLang="en-US" sz="2200" b="1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r>
              <a:rPr lang="en-GB" altLang="en-US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Head of Personnel Division </a:t>
            </a:r>
            <a:endParaRPr lang="lv-LV" altLang="en-US" sz="2200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r>
              <a:rPr lang="lv-LV" altLang="en-US" sz="2200" dirty="0" err="1" smtClean="0">
                <a:solidFill>
                  <a:schemeClr val="tx1"/>
                </a:solidFill>
                <a:hlinkClick r:id="rId2"/>
              </a:rPr>
              <a:t>erika.gromule@lad.gov.lv</a:t>
            </a:r>
            <a:endParaRPr lang="lv-LV" altLang="en-US" sz="2200" dirty="0" smtClean="0">
              <a:solidFill>
                <a:schemeClr val="tx1"/>
              </a:solidFill>
            </a:endParaRPr>
          </a:p>
          <a:p>
            <a:r>
              <a:rPr lang="lv-LV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+371 67027696</a:t>
            </a:r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202738" y="6238875"/>
            <a:ext cx="703262" cy="503238"/>
          </a:xfrm>
        </p:spPr>
        <p:txBody>
          <a:bodyPr/>
          <a:lstStyle/>
          <a:p>
            <a:pPr>
              <a:defRPr/>
            </a:pPr>
            <a:fld id="{D5420A87-B6C7-4853-B8DB-DC38D13F4CFA}" type="slidenum">
              <a:rPr lang="fr-CH" altLang="en-US" smtClean="0"/>
              <a:pPr>
                <a:defRPr/>
              </a:pPr>
              <a:t>11</a:t>
            </a:fld>
            <a:endParaRPr lang="fr-CH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than 25% have declared that it is the workplace that has a negative effect on their health </a:t>
            </a:r>
            <a:r>
              <a:rPr lang="en-US" sz="16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[1]</a:t>
            </a:r>
            <a:r>
              <a:rPr lang="lv-LV" sz="16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/>
              <a:t>– and it can be caused by </a:t>
            </a:r>
            <a:r>
              <a:rPr lang="en-US" b="1" dirty="0" smtClean="0"/>
              <a:t>stress, depression </a:t>
            </a:r>
            <a:r>
              <a:rPr lang="en-US" dirty="0" smtClean="0"/>
              <a:t>and</a:t>
            </a:r>
            <a:r>
              <a:rPr lang="en-US" b="1" dirty="0" smtClean="0"/>
              <a:t> anxiety</a:t>
            </a:r>
            <a:r>
              <a:rPr lang="en-US" dirty="0" smtClean="0"/>
              <a:t>. </a:t>
            </a:r>
            <a:endParaRPr lang="en-US" sz="1600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r>
              <a:rPr lang="en-US" dirty="0" smtClean="0"/>
              <a:t>By year 2020 </a:t>
            </a:r>
            <a:r>
              <a:rPr lang="en-US" b="1" dirty="0" smtClean="0"/>
              <a:t>clinical depression</a:t>
            </a:r>
            <a:r>
              <a:rPr lang="en-US" dirty="0" smtClean="0"/>
              <a:t> will become the second</a:t>
            </a:r>
            <a:r>
              <a:rPr lang="lv-LV" dirty="0" smtClean="0"/>
              <a:t> </a:t>
            </a:r>
            <a:r>
              <a:rPr lang="en-US" b="1" dirty="0" smtClean="0"/>
              <a:t>most common disease</a:t>
            </a:r>
            <a:r>
              <a:rPr lang="en-US" dirty="0" smtClean="0"/>
              <a:t> in the world. </a:t>
            </a:r>
            <a:r>
              <a:rPr lang="en-US" sz="1600" dirty="0" smtClean="0"/>
              <a:t>[2]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600" dirty="0" smtClean="0"/>
              <a:t>1</a:t>
            </a:r>
            <a:r>
              <a:rPr lang="lv-LV" sz="1600" dirty="0" smtClean="0"/>
              <a:t>. https://osha.europa.eu/en/about-eu-osha/what-we-do</a:t>
            </a:r>
            <a:endParaRPr lang="en-US" sz="1600" dirty="0" smtClean="0">
              <a:solidFill>
                <a:schemeClr val="tx1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n-US" sz="1600" dirty="0" smtClean="0"/>
              <a:t>2</a:t>
            </a:r>
            <a:r>
              <a:rPr lang="lv-LV" sz="1600" dirty="0" smtClean="0"/>
              <a:t>.</a:t>
            </a:r>
            <a:r>
              <a:rPr lang="en-US" sz="1600" dirty="0" smtClean="0"/>
              <a:t> A.K., </a:t>
            </a:r>
            <a:r>
              <a:rPr lang="en-US" sz="1600" dirty="0" err="1" smtClean="0"/>
              <a:t>Rai</a:t>
            </a:r>
            <a:r>
              <a:rPr lang="en-US" sz="1600" dirty="0" smtClean="0"/>
              <a:t> (2005) </a:t>
            </a:r>
            <a:r>
              <a:rPr lang="en-US" sz="1600" i="1" dirty="0" smtClean="0"/>
              <a:t>Stress </a:t>
            </a:r>
            <a:r>
              <a:rPr lang="lv-LV" sz="1600" i="1" dirty="0" smtClean="0"/>
              <a:t>M</a:t>
            </a:r>
            <a:r>
              <a:rPr lang="en-US" sz="1600" i="1" dirty="0" err="1" smtClean="0"/>
              <a:t>anagement</a:t>
            </a:r>
            <a:r>
              <a:rPr lang="en-US" sz="1600" dirty="0" smtClean="0"/>
              <a:t>. Diamond Pocket Books Ltd.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description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420A87-B6C7-4853-B8DB-DC38D13F4CFA}" type="slidenum">
              <a:rPr lang="fr-CH" altLang="en-US" smtClean="0"/>
              <a:pPr>
                <a:defRPr/>
              </a:pPr>
              <a:t>2</a:t>
            </a:fld>
            <a:endParaRPr lang="fr-CH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7E74E50-0671-47D0-8FB3-DB5F92D94A75}" type="datetime1">
              <a:rPr lang="en-US" smtClean="0"/>
              <a:pPr/>
              <a:t>9/15/2015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en-GB" b="1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2014</a:t>
            </a:r>
            <a:r>
              <a:rPr lang="en-GB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 </a:t>
            </a:r>
            <a:r>
              <a:rPr lang="lv-LV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- </a:t>
            </a:r>
            <a:r>
              <a:rPr lang="en-GB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«The Year of Well</a:t>
            </a:r>
            <a:r>
              <a:rPr lang="lv-LV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 - </a:t>
            </a:r>
            <a:r>
              <a:rPr lang="en-GB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Being» </a:t>
            </a:r>
            <a:endParaRPr lang="lv-LV" dirty="0" smtClean="0">
              <a:solidFill>
                <a:schemeClr val="accent4">
                  <a:lumMod val="50000"/>
                  <a:lumOff val="50000"/>
                </a:schemeClr>
              </a:solidFill>
              <a:ea typeface="Verdana" panose="020B0604030504040204" pitchFamily="34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Attention </a:t>
            </a:r>
            <a:r>
              <a:rPr lang="en-GB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to the evaluation and prevention of </a:t>
            </a:r>
            <a:r>
              <a:rPr lang="en-GB" b="1" dirty="0" err="1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psychoemotional</a:t>
            </a:r>
            <a:r>
              <a:rPr lang="en-GB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 work environment </a:t>
            </a:r>
            <a:r>
              <a:rPr lang="en-GB" b="1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risk factors</a:t>
            </a:r>
            <a:r>
              <a:rPr lang="en-GB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. </a:t>
            </a:r>
            <a:endParaRPr lang="lv-LV" dirty="0" smtClean="0">
              <a:solidFill>
                <a:schemeClr val="accent4">
                  <a:lumMod val="50000"/>
                  <a:lumOff val="50000"/>
                </a:schemeClr>
              </a:solidFill>
              <a:ea typeface="Verdana" panose="020B060403050404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b"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  <a:ea typeface="Verdana" panose="020B0604030504040204" pitchFamily="34" charset="0"/>
              </a:rPr>
              <a:t>Annual tradition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495300" y="6245225"/>
            <a:ext cx="1001316" cy="476250"/>
          </a:xfrm>
        </p:spPr>
        <p:txBody>
          <a:bodyPr/>
          <a:lstStyle/>
          <a:p>
            <a:fld id="{28A5BD9D-8F75-4DFA-80E0-AA244A9B797D}" type="datetime1">
              <a:rPr lang="en-US" smtClean="0"/>
              <a:pPr/>
              <a:t>9/15/2015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1012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Survey</a:t>
            </a:r>
            <a:r>
              <a:rPr lang="en-US" dirty="0" smtClean="0"/>
              <a:t> on the </a:t>
            </a:r>
            <a:r>
              <a:rPr lang="en-US" dirty="0" err="1" smtClean="0"/>
              <a:t>psychoemotional</a:t>
            </a:r>
            <a:r>
              <a:rPr lang="en-US" dirty="0" smtClean="0"/>
              <a:t> work environment and </a:t>
            </a:r>
            <a:r>
              <a:rPr lang="en-US" b="1" dirty="0" smtClean="0"/>
              <a:t>discussions</a:t>
            </a:r>
            <a:r>
              <a:rPr lang="en-US" dirty="0" smtClean="0"/>
              <a:t> with employees.</a:t>
            </a:r>
            <a:endParaRPr lang="lv-LV" dirty="0" smtClean="0"/>
          </a:p>
          <a:p>
            <a:r>
              <a:rPr lang="en-US" b="1" dirty="0" smtClean="0"/>
              <a:t>Stress management campaign</a:t>
            </a:r>
            <a:r>
              <a:rPr lang="lv-LV" b="1" smtClean="0"/>
              <a:t>.</a:t>
            </a:r>
            <a:endParaRPr lang="en-US" b="1" dirty="0" smtClean="0"/>
          </a:p>
          <a:p>
            <a:r>
              <a:rPr lang="en-US" dirty="0" smtClean="0"/>
              <a:t>Different</a:t>
            </a:r>
            <a:r>
              <a:rPr lang="lv-LV" b="1" dirty="0" smtClean="0"/>
              <a:t> s</a:t>
            </a:r>
            <a:r>
              <a:rPr lang="en-US" b="1" dirty="0" smtClean="0"/>
              <a:t>tress management trainings</a:t>
            </a:r>
            <a:r>
              <a:rPr lang="lv-LV" dirty="0" smtClean="0"/>
              <a:t> </a:t>
            </a:r>
            <a:r>
              <a:rPr lang="en-US" dirty="0" smtClean="0"/>
              <a:t>for managers and rest of the employees.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Year of Well </a:t>
            </a:r>
            <a:r>
              <a:rPr lang="lv-LV" dirty="0" smtClean="0"/>
              <a:t>-</a:t>
            </a:r>
            <a:r>
              <a:rPr lang="en-US" dirty="0" smtClean="0"/>
              <a:t> Being activities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420A87-B6C7-4853-B8DB-DC38D13F4CFA}" type="slidenum">
              <a:rPr lang="fr-CH" altLang="en-US" smtClean="0"/>
              <a:pPr>
                <a:defRPr/>
              </a:pPr>
              <a:t>4</a:t>
            </a:fld>
            <a:endParaRPr lang="fr-CH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95300" y="6245225"/>
            <a:ext cx="1001316" cy="476250"/>
          </a:xfrm>
        </p:spPr>
        <p:txBody>
          <a:bodyPr/>
          <a:lstStyle/>
          <a:p>
            <a:fld id="{28A5BD9D-8F75-4DFA-80E0-AA244A9B797D}" type="datetime1">
              <a:rPr lang="en-US" smtClean="0"/>
              <a:pPr/>
              <a:t>9/15/2015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8775" indent="-358775"/>
            <a:r>
              <a:rPr lang="en-US" dirty="0" smtClean="0"/>
              <a:t>More efficient trainings</a:t>
            </a:r>
          </a:p>
          <a:p>
            <a:pPr marL="358775" indent="-358775"/>
            <a:r>
              <a:rPr lang="en-US" dirty="0" smtClean="0"/>
              <a:t>One place for different information about stress management</a:t>
            </a:r>
          </a:p>
          <a:p>
            <a:pPr marL="358775" indent="-358775"/>
            <a:r>
              <a:rPr lang="en-US" dirty="0" smtClean="0"/>
              <a:t>Easily accessible tool for RSS employees</a:t>
            </a:r>
          </a:p>
          <a:p>
            <a:pPr marL="358775" indent="-358775"/>
            <a:r>
              <a:rPr lang="en-US" dirty="0" smtClean="0"/>
              <a:t>Balance between important information and attractive interface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Feeling Guide?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420A87-B6C7-4853-B8DB-DC38D13F4CFA}" type="slidenum">
              <a:rPr lang="fr-CH" altLang="en-US" smtClean="0"/>
              <a:pPr>
                <a:defRPr/>
              </a:pPr>
              <a:t>5</a:t>
            </a:fld>
            <a:endParaRPr lang="fr-CH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95300" y="6245225"/>
            <a:ext cx="1001316" cy="476250"/>
          </a:xfrm>
        </p:spPr>
        <p:txBody>
          <a:bodyPr/>
          <a:lstStyle/>
          <a:p>
            <a:fld id="{28A5BD9D-8F75-4DFA-80E0-AA244A9B797D}" type="datetime1">
              <a:rPr lang="en-US" smtClean="0"/>
              <a:pPr/>
              <a:t>9/15/2015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0838" y="115888"/>
            <a:ext cx="7194450" cy="504800"/>
          </a:xfrm>
        </p:spPr>
        <p:txBody>
          <a:bodyPr/>
          <a:lstStyle/>
          <a:p>
            <a:r>
              <a:rPr lang="en-US" spc="-150" dirty="0" smtClean="0"/>
              <a:t>WEB based application «Feeling Guide» (1)</a:t>
            </a:r>
            <a:endParaRPr lang="lv-LV" spc="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420A87-B6C7-4853-B8DB-DC38D13F4CFA}" type="slidenum">
              <a:rPr lang="fr-CH" altLang="en-US" smtClean="0"/>
              <a:pPr>
                <a:defRPr/>
              </a:pPr>
              <a:t>6</a:t>
            </a:fld>
            <a:endParaRPr lang="fr-CH" altLang="en-US" dirty="0"/>
          </a:p>
        </p:txBody>
      </p:sp>
      <p:pic>
        <p:nvPicPr>
          <p:cNvPr id="5" name="Picture 2" descr="C:\Users\erika.gromule\AppData\Local\Microsoft\Windows\Temporary Internet Files\Content.Outlook\NFOU8HRS\FG screensho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560" y="1556792"/>
            <a:ext cx="7920880" cy="40162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529064" y="5661248"/>
            <a:ext cx="3789178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90000"/>
              </a:lnSpc>
              <a:spcBef>
                <a:spcPts val="600"/>
              </a:spcBef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https://vimeo.com/122094273</a:t>
            </a:r>
            <a:endParaRPr lang="lv-LV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1"/>
          </p:nvPr>
        </p:nvSpPr>
        <p:spPr>
          <a:xfrm>
            <a:off x="495300" y="6245225"/>
            <a:ext cx="1001316" cy="476250"/>
          </a:xfrm>
        </p:spPr>
        <p:txBody>
          <a:bodyPr/>
          <a:lstStyle/>
          <a:p>
            <a:fld id="{28A5BD9D-8F75-4DFA-80E0-AA244A9B797D}" type="datetime1">
              <a:rPr lang="en-US" smtClean="0"/>
              <a:pPr/>
              <a:t>9/15/2015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en-GB" sz="2600" dirty="0" smtClean="0">
                <a:solidFill>
                  <a:schemeClr val="tx1"/>
                </a:solidFill>
                <a:ea typeface="Verdana" panose="020B0604030504040204" pitchFamily="34" charset="0"/>
                <a:hlinkClick r:id="rId2"/>
              </a:rPr>
              <a:t>www.sajutugids.com</a:t>
            </a:r>
            <a:endParaRPr lang="en-GB" sz="2600" dirty="0" smtClean="0">
              <a:solidFill>
                <a:schemeClr val="tx1"/>
              </a:solidFill>
              <a:ea typeface="Verdana" panose="020B0604030504040204" pitchFamily="34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en-GB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The employees can find</a:t>
            </a:r>
            <a:r>
              <a:rPr lang="lv-LV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 a</a:t>
            </a:r>
            <a:r>
              <a:rPr lang="en-GB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 </a:t>
            </a:r>
            <a:r>
              <a:rPr lang="en-GB" sz="2600" b="1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summary</a:t>
            </a:r>
            <a:r>
              <a:rPr lang="en-GB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 </a:t>
            </a:r>
            <a:r>
              <a:rPr lang="en-GB" sz="2600" b="1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from all </a:t>
            </a:r>
            <a:r>
              <a:rPr lang="en-GB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last years </a:t>
            </a:r>
            <a:r>
              <a:rPr lang="en-GB" sz="2600" b="1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trainings</a:t>
            </a:r>
            <a:r>
              <a:rPr lang="en-GB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 in </a:t>
            </a:r>
            <a:r>
              <a:rPr lang="lv-LV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a </a:t>
            </a:r>
            <a:r>
              <a:rPr lang="en-GB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new interactive visual form.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en-GB" sz="2600" b="1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Give</a:t>
            </a:r>
            <a:r>
              <a:rPr lang="en-GB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 visually appealing </a:t>
            </a:r>
            <a:r>
              <a:rPr lang="en-GB" sz="2600" b="1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advice</a:t>
            </a:r>
            <a:r>
              <a:rPr lang="en-GB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 on </a:t>
            </a:r>
            <a:r>
              <a:rPr lang="en-GB" sz="2600" b="1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how to make the day better</a:t>
            </a:r>
            <a:r>
              <a:rPr lang="en-GB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, not only for oneself, but also for colleague</a:t>
            </a:r>
            <a:r>
              <a:rPr lang="lv-LV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s</a:t>
            </a:r>
            <a:r>
              <a:rPr lang="en-GB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en-GB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Available from all types of mobile devices with Internet access.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en-GB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Available in two languages – </a:t>
            </a:r>
            <a:r>
              <a:rPr lang="en-GB" sz="2600" b="1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Latvian</a:t>
            </a:r>
            <a:r>
              <a:rPr lang="en-GB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 and </a:t>
            </a:r>
            <a:r>
              <a:rPr lang="en-GB" sz="2600" b="1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English</a:t>
            </a:r>
            <a:r>
              <a:rPr lang="en-GB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en-GB" sz="2600" b="1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Available to anyone </a:t>
            </a:r>
            <a:r>
              <a:rPr lang="en-GB" sz="2600" dirty="0" smtClean="0">
                <a:solidFill>
                  <a:schemeClr val="accent4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who wants to improve their well-being.</a:t>
            </a:r>
            <a:endParaRPr lang="lv-LV" sz="2600" dirty="0" smtClean="0">
              <a:solidFill>
                <a:schemeClr val="accent4">
                  <a:lumMod val="50000"/>
                  <a:lumOff val="50000"/>
                </a:schemeClr>
              </a:solidFill>
              <a:ea typeface="Verdana" panose="020B060403050404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0838" y="115888"/>
            <a:ext cx="7266458" cy="504825"/>
          </a:xfrm>
        </p:spPr>
        <p:txBody>
          <a:bodyPr/>
          <a:lstStyle/>
          <a:p>
            <a:r>
              <a:rPr lang="en-US" spc="-150" dirty="0" smtClean="0"/>
              <a:t>WEB based application</a:t>
            </a:r>
            <a:r>
              <a:rPr lang="lv-LV" spc="-150" dirty="0" smtClean="0"/>
              <a:t> </a:t>
            </a:r>
            <a:r>
              <a:rPr lang="en-US" spc="-150" dirty="0" smtClean="0"/>
              <a:t>«Feeling Guide» (2)</a:t>
            </a:r>
            <a:endParaRPr lang="lv-LV" spc="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420A87-B6C7-4853-B8DB-DC38D13F4CFA}" type="slidenum">
              <a:rPr lang="fr-CH" altLang="en-US" smtClean="0"/>
              <a:pPr>
                <a:defRPr/>
              </a:pPr>
              <a:t>7</a:t>
            </a:fld>
            <a:endParaRPr lang="fr-CH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95300" y="6245225"/>
            <a:ext cx="1001316" cy="476250"/>
          </a:xfrm>
        </p:spPr>
        <p:txBody>
          <a:bodyPr/>
          <a:lstStyle/>
          <a:p>
            <a:fld id="{28A5BD9D-8F75-4DFA-80E0-AA244A9B797D}" type="datetime1">
              <a:rPr lang="en-US" smtClean="0"/>
              <a:pPr/>
              <a:t>9/15/2015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Challenge for year 2015/2016</a:t>
            </a:r>
            <a:r>
              <a:rPr lang="lv-LV" b="1" dirty="0" smtClean="0"/>
              <a:t>.</a:t>
            </a:r>
            <a:endParaRPr lang="en-US" b="1" dirty="0" smtClean="0"/>
          </a:p>
          <a:p>
            <a:r>
              <a:rPr lang="en-US" dirty="0" smtClean="0"/>
              <a:t>More flexible and interactive</a:t>
            </a:r>
            <a:r>
              <a:rPr lang="lv-LV" dirty="0" smtClean="0"/>
              <a:t>.</a:t>
            </a:r>
            <a:endParaRPr lang="en-US" dirty="0" smtClean="0"/>
          </a:p>
          <a:p>
            <a:r>
              <a:rPr lang="en-US" dirty="0" smtClean="0"/>
              <a:t>Source for </a:t>
            </a:r>
            <a:r>
              <a:rPr lang="en-US" b="1" dirty="0" smtClean="0"/>
              <a:t>feedback</a:t>
            </a:r>
            <a:r>
              <a:rPr lang="en-US" dirty="0" smtClean="0"/>
              <a:t> and opportunity to </a:t>
            </a:r>
            <a:r>
              <a:rPr lang="en-US" b="1" dirty="0" smtClean="0"/>
              <a:t>participate</a:t>
            </a:r>
            <a:r>
              <a:rPr lang="en-US" dirty="0" smtClean="0"/>
              <a:t> (employees of RSS and anyone else)</a:t>
            </a:r>
            <a:r>
              <a:rPr lang="lv-LV" dirty="0" smtClean="0"/>
              <a:t>.</a:t>
            </a:r>
            <a:endParaRPr lang="en-US" dirty="0" smtClean="0"/>
          </a:p>
          <a:p>
            <a:r>
              <a:rPr lang="en-US" dirty="0" smtClean="0"/>
              <a:t>Repository of learning materials, useful information, </a:t>
            </a:r>
            <a:r>
              <a:rPr lang="en-US" b="1" dirty="0" smtClean="0"/>
              <a:t>inspiring stories </a:t>
            </a:r>
            <a:r>
              <a:rPr lang="en-US" dirty="0" smtClean="0"/>
              <a:t>and stress management techniques</a:t>
            </a:r>
            <a:r>
              <a:rPr lang="lv-LV" dirty="0" smtClean="0"/>
              <a:t>.</a:t>
            </a:r>
            <a:endParaRPr lang="en-US" dirty="0" smtClean="0"/>
          </a:p>
          <a:p>
            <a:r>
              <a:rPr lang="en-US" dirty="0" smtClean="0"/>
              <a:t>Available in </a:t>
            </a:r>
            <a:r>
              <a:rPr lang="en-US" b="1" dirty="0" smtClean="0"/>
              <a:t>Latvian</a:t>
            </a:r>
            <a:r>
              <a:rPr lang="en-US" dirty="0" smtClean="0"/>
              <a:t> and </a:t>
            </a:r>
            <a:r>
              <a:rPr lang="en-US" b="1" dirty="0" smtClean="0"/>
              <a:t>English</a:t>
            </a:r>
            <a:r>
              <a:rPr lang="en-US" dirty="0" smtClean="0"/>
              <a:t> for use of general public</a:t>
            </a:r>
            <a:r>
              <a:rPr lang="lv-LV" dirty="0" smtClean="0"/>
              <a:t>.</a:t>
            </a:r>
            <a:endParaRPr lang="en-US" dirty="0" smtClean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«Feeling Guide» - the blog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420A87-B6C7-4853-B8DB-DC38D13F4CFA}" type="slidenum">
              <a:rPr lang="fr-CH" altLang="en-US" smtClean="0"/>
              <a:pPr>
                <a:defRPr/>
              </a:pPr>
              <a:t>8</a:t>
            </a:fld>
            <a:endParaRPr lang="fr-CH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95300" y="6245225"/>
            <a:ext cx="1001316" cy="476250"/>
          </a:xfrm>
        </p:spPr>
        <p:txBody>
          <a:bodyPr/>
          <a:lstStyle/>
          <a:p>
            <a:fld id="{28A5BD9D-8F75-4DFA-80E0-AA244A9B797D}" type="datetime1">
              <a:rPr lang="en-US" smtClean="0"/>
              <a:pPr/>
              <a:t>9/15/2015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erika.gromule\AppData\Local\Microsoft\Windows\Temporary Internet Files\Content.Outlook\NFOU8HRS\valsti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00"/>
          <a:stretch>
            <a:fillRect/>
          </a:stretch>
        </p:blipFill>
        <p:spPr bwMode="auto">
          <a:xfrm>
            <a:off x="0" y="2060848"/>
            <a:ext cx="4828752" cy="2880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55740" y="1260001"/>
            <a:ext cx="5105772" cy="4929411"/>
          </a:xfrm>
        </p:spPr>
        <p:txBody>
          <a:bodyPr/>
          <a:lstStyle/>
          <a:p>
            <a:r>
              <a:rPr lang="en-US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more than </a:t>
            </a:r>
            <a:r>
              <a:rPr lang="en-US" sz="22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1</a:t>
            </a:r>
            <a:r>
              <a:rPr lang="lv-LV" sz="22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3</a:t>
            </a:r>
            <a:r>
              <a:rPr lang="en-US" sz="22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22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0</a:t>
            </a:r>
            <a:r>
              <a:rPr lang="en-US" sz="22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00 </a:t>
            </a:r>
            <a:r>
              <a:rPr lang="en-US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users</a:t>
            </a:r>
          </a:p>
          <a:p>
            <a:r>
              <a:rPr lang="en-US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more than </a:t>
            </a:r>
            <a:r>
              <a:rPr lang="lv-LV" sz="22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50</a:t>
            </a:r>
            <a:r>
              <a:rPr lang="en-US" sz="22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22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0</a:t>
            </a:r>
            <a:r>
              <a:rPr lang="en-US" sz="22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00 </a:t>
            </a:r>
            <a:r>
              <a:rPr lang="en-US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page views</a:t>
            </a:r>
          </a:p>
          <a:p>
            <a:r>
              <a:rPr lang="en-US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one in four of the visit</a:t>
            </a:r>
            <a:r>
              <a:rPr lang="lv-LV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s</a:t>
            </a:r>
            <a:r>
              <a:rPr lang="en-US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are from a person who has already used the application</a:t>
            </a:r>
          </a:p>
          <a:p>
            <a:r>
              <a:rPr lang="en-US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the average time spent on the application: </a:t>
            </a:r>
            <a:r>
              <a:rPr lang="en-US" sz="22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3 – 10 </a:t>
            </a:r>
            <a:r>
              <a:rPr lang="en-US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minutes</a:t>
            </a:r>
          </a:p>
          <a:p>
            <a:r>
              <a:rPr lang="en-US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the WEB page is visited </a:t>
            </a:r>
            <a:r>
              <a:rPr lang="en-GB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from</a:t>
            </a:r>
            <a:r>
              <a:rPr lang="lv-LV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more than </a:t>
            </a:r>
            <a:r>
              <a:rPr lang="en-US" sz="22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50</a:t>
            </a:r>
            <a:r>
              <a:rPr lang="en-US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countries – Russia (1364), </a:t>
            </a:r>
            <a:r>
              <a:rPr lang="lv-LV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US </a:t>
            </a:r>
            <a:r>
              <a:rPr lang="en-US" sz="2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(1278), Brazil (187), China (135), Finland (101), Japan (97), Germany (95) and other countries.</a:t>
            </a:r>
          </a:p>
          <a:p>
            <a:endParaRPr lang="lv-LV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statistics of</a:t>
            </a:r>
            <a:r>
              <a:rPr lang="lv-LV" dirty="0" smtClean="0"/>
              <a:t> </a:t>
            </a:r>
            <a:r>
              <a:rPr lang="en-US" dirty="0" smtClean="0"/>
              <a:t>«Feeling Guide»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420A87-B6C7-4853-B8DB-DC38D13F4CFA}" type="slidenum">
              <a:rPr lang="fr-CH" altLang="en-US" smtClean="0"/>
              <a:pPr>
                <a:defRPr/>
              </a:pPr>
              <a:t>9</a:t>
            </a:fld>
            <a:endParaRPr lang="fr-CH" alt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1"/>
          </p:nvPr>
        </p:nvSpPr>
        <p:spPr>
          <a:xfrm>
            <a:off x="495300" y="6245225"/>
            <a:ext cx="1001316" cy="476250"/>
          </a:xfrm>
        </p:spPr>
        <p:txBody>
          <a:bodyPr/>
          <a:lstStyle/>
          <a:p>
            <a:fld id="{28A5BD9D-8F75-4DFA-80E0-AA244A9B797D}" type="datetime1">
              <a:rPr lang="en-US" smtClean="0"/>
              <a:pPr/>
              <a:t>9/15/2015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UX">
  <a:themeElements>
    <a:clrScheme name="Gouvernement luxembourgeois">
      <a:dk1>
        <a:srgbClr val="FF0000"/>
      </a:dk1>
      <a:lt1>
        <a:srgbClr val="FFFFFF"/>
      </a:lt1>
      <a:dk2>
        <a:srgbClr val="80808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ouvernement luxembourgeo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</Template>
  <TotalTime>530</TotalTime>
  <Words>430</Words>
  <Application>Microsoft Office PowerPoint</Application>
  <PresentationFormat>A4 Paper (210x297 mm)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LUX</vt:lpstr>
      <vt:lpstr>Feeling Guide - an Electronic Tool for Improving Employee Well-Being</vt:lpstr>
      <vt:lpstr>Case description</vt:lpstr>
      <vt:lpstr>Annual tradition</vt:lpstr>
      <vt:lpstr>The Year of Well - Being activities</vt:lpstr>
      <vt:lpstr>Why Feeling Guide?</vt:lpstr>
      <vt:lpstr>WEB based application «Feeling Guide» (1)</vt:lpstr>
      <vt:lpstr>WEB based application «Feeling Guide» (2)</vt:lpstr>
      <vt:lpstr>«Feeling Guide» - the blog</vt:lpstr>
      <vt:lpstr>The statistics of «Feeling Guide»</vt:lpstr>
      <vt:lpstr>Results of The Year of Well - Being</vt:lpstr>
      <vt:lpstr>Thank you!</vt:lpstr>
    </vt:vector>
  </TitlesOfParts>
  <Company>CIE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laima.busa</dc:creator>
  <cp:lastModifiedBy>laima.busa</cp:lastModifiedBy>
  <cp:revision>47</cp:revision>
  <cp:lastPrinted>2015-07-15T08:27:35Z</cp:lastPrinted>
  <dcterms:created xsi:type="dcterms:W3CDTF">2015-08-10T13:49:33Z</dcterms:created>
  <dcterms:modified xsi:type="dcterms:W3CDTF">2015-09-15T13:21:22Z</dcterms:modified>
</cp:coreProperties>
</file>