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3" r:id="rId3"/>
    <p:sldId id="283" r:id="rId4"/>
    <p:sldId id="284" r:id="rId5"/>
    <p:sldId id="285" r:id="rId6"/>
    <p:sldId id="286" r:id="rId7"/>
    <p:sldId id="287" r:id="rId8"/>
    <p:sldId id="279" r:id="rId9"/>
    <p:sldId id="278" r:id="rId10"/>
    <p:sldId id="277" r:id="rId11"/>
    <p:sldId id="276" r:id="rId12"/>
    <p:sldId id="275" r:id="rId13"/>
    <p:sldId id="274" r:id="rId14"/>
    <p:sldId id="282" r:id="rId15"/>
    <p:sldId id="280" r:id="rId16"/>
    <p:sldId id="281" r:id="rId17"/>
    <p:sldId id="264" r:id="rId18"/>
    <p:sldId id="270" r:id="rId19"/>
    <p:sldId id="271" r:id="rId20"/>
    <p:sldId id="272" r:id="rId21"/>
    <p:sldId id="288" r:id="rId22"/>
    <p:sldId id="267" r:id="rId23"/>
  </p:sldIdLst>
  <p:sldSz cx="9906000" cy="6858000" type="A4"/>
  <p:notesSz cx="6805613" cy="99393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497D5"/>
    <a:srgbClr val="5495D3"/>
    <a:srgbClr val="00E5F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4" autoAdjust="0"/>
    <p:restoredTop sz="98593" autoAdjust="0"/>
  </p:normalViewPr>
  <p:slideViewPr>
    <p:cSldViewPr>
      <p:cViewPr>
        <p:scale>
          <a:sx n="122" d="100"/>
          <a:sy n="122" d="100"/>
        </p:scale>
        <p:origin x="-1260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l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7987" cy="496888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3D61587-BDB2-4650-960F-59EE392D115B}" type="datetimeFigureOut">
              <a:rPr lang="fr-CH"/>
              <a:pPr>
                <a:defRPr/>
              </a:pPr>
              <a:t>15.09.2015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l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7987" cy="496887"/>
          </a:xfrm>
          <a:prstGeom prst="rect">
            <a:avLst/>
          </a:prstGeom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E67C77A-DF6E-47FF-82D9-7EC835DEB471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xmlns="" val="20546492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79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8321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79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23DFEB7-A4B7-41C9-926B-04E9E038BD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329327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DFEB7-A4B7-41C9-926B-04E9E038BD73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chimi\Pictures\PPT Presi\Essai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45100"/>
            <a:ext cx="99060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schimi\Pictures\PPT Presi\logo_presidence_2015_en\LOGO_PRESIDENCE_2015_EN\LOGO_PRESIDENCE_2015_CMYK_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33375"/>
            <a:ext cx="3536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74991" y="2636912"/>
            <a:ext cx="4758529" cy="1512168"/>
          </a:xfrm>
        </p:spPr>
        <p:txBody>
          <a:bodyPr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fr-CH" dirty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4874991" y="1628801"/>
            <a:ext cx="4758529" cy="100888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r-C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IP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260001"/>
            <a:ext cx="8915400" cy="4929411"/>
          </a:xfrm>
        </p:spPr>
        <p:txBody>
          <a:bodyPr/>
          <a:lstStyle>
            <a:lvl1pPr>
              <a:buSzPct val="8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10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7913" y="6237288"/>
            <a:ext cx="701675" cy="5032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420A87-B6C7-4853-B8DB-DC38D13F4CFA}" type="slidenum">
              <a:rPr lang="fr-CH" altLang="en-US"/>
              <a:pPr>
                <a:defRPr/>
              </a:pPr>
              <a:t>‹#›</a:t>
            </a:fld>
            <a:endParaRPr lang="fr-CH" altLang="en-US" dirty="0"/>
          </a:p>
        </p:txBody>
      </p:sp>
      <p:pic>
        <p:nvPicPr>
          <p:cNvPr id="6" name="Picture 5" descr="logo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65012" y="6165304"/>
            <a:ext cx="583732" cy="692696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495300" y="6245225"/>
            <a:ext cx="1001316" cy="47625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9/15/2015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44"/>
            <a:ext cx="8420100" cy="147002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9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9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9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9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8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18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88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58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1001316" cy="47625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70"/>
            <a:ext cx="3136900" cy="3651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0838" y="115888"/>
            <a:ext cx="62404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err="1" smtClean="0"/>
              <a:t>Cliquez</a:t>
            </a:r>
            <a:r>
              <a:rPr lang="en-US" altLang="en-US" dirty="0" smtClean="0"/>
              <a:t> pour modifier le style du </a:t>
            </a:r>
            <a:r>
              <a:rPr lang="en-US" altLang="en-US" dirty="0" err="1" smtClean="0"/>
              <a:t>titre</a:t>
            </a:r>
            <a:endParaRPr lang="en-US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60475"/>
            <a:ext cx="8915400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err="1" smtClean="0"/>
              <a:t>Cliquez</a:t>
            </a:r>
            <a:r>
              <a:rPr lang="en-US" altLang="en-US" dirty="0" smtClean="0"/>
              <a:t> pour modifier les styles du </a:t>
            </a:r>
            <a:r>
              <a:rPr lang="en-US" altLang="en-US" dirty="0" err="1" smtClean="0"/>
              <a:t>texte</a:t>
            </a:r>
            <a:r>
              <a:rPr lang="en-US" altLang="en-US" dirty="0" smtClean="0"/>
              <a:t> du masque</a:t>
            </a:r>
          </a:p>
          <a:p>
            <a:pPr lvl="1"/>
            <a:r>
              <a:rPr lang="en-US" altLang="en-US" dirty="0" err="1" smtClean="0"/>
              <a:t>Deuxième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niveau</a:t>
            </a:r>
            <a:endParaRPr lang="en-US" altLang="en-US" dirty="0" smtClean="0"/>
          </a:p>
          <a:p>
            <a:pPr lvl="2"/>
            <a:r>
              <a:rPr lang="en-US" altLang="en-US" dirty="0" err="1" smtClean="0"/>
              <a:t>Troisième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niveau</a:t>
            </a:r>
            <a:endParaRPr lang="en-US" altLang="en-US" dirty="0" smtClean="0"/>
          </a:p>
          <a:p>
            <a:pPr lvl="3"/>
            <a:r>
              <a:rPr lang="en-US" altLang="en-US" dirty="0" err="1" smtClean="0"/>
              <a:t>Quatrième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niveau</a:t>
            </a:r>
            <a:endParaRPr lang="en-US" altLang="en-US" dirty="0" smtClean="0"/>
          </a:p>
          <a:p>
            <a:pPr lvl="4"/>
            <a:r>
              <a:rPr lang="en-US" altLang="en-US" dirty="0" err="1" smtClean="0"/>
              <a:t>Cinquième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niveau</a:t>
            </a:r>
            <a:endParaRPr lang="en-US" alt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Luxembourg, 14 July 2015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96325" y="6238875"/>
            <a:ext cx="7032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7498BAE-5588-4115-ACAD-1B88F3728F27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>
            <a:off x="350838" y="620713"/>
            <a:ext cx="6240462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fr-CH">
              <a:latin typeface="Arial" pitchFamily="34" charset="0"/>
            </a:endParaRPr>
          </a:p>
        </p:txBody>
      </p:sp>
      <p:pic>
        <p:nvPicPr>
          <p:cNvPr id="1031" name="Picture 2" descr="C:\Users\schimi\Pictures\PPT Presi\logo_presidence_2015_en\LOGO_PRESIDENCE_2015_EN\LOGO_PRESIDENCE_2015_CMYK_E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9613" y="115888"/>
            <a:ext cx="26352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4" descr="EUPAN_logo_noShadow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41638" y="6197600"/>
            <a:ext cx="18573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Image 10" descr="logo_LIST_PPT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51638" y="6242050"/>
            <a:ext cx="163512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AutoShape 11" descr="EIP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1035" name="AutoShape 13" descr="EIPA logo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pic>
        <p:nvPicPr>
          <p:cNvPr id="1036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40338" y="6173788"/>
            <a:ext cx="1066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Ø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‒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»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117562187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erika.gromule@lad.gov.lv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880992" y="2996952"/>
            <a:ext cx="4758529" cy="1512168"/>
          </a:xfrm>
        </p:spPr>
        <p:txBody>
          <a:bodyPr/>
          <a:lstStyle/>
          <a:p>
            <a:endParaRPr lang="lv-LV" dirty="0" smtClean="0"/>
          </a:p>
          <a:p>
            <a:r>
              <a:rPr lang="en-US" dirty="0" smtClean="0"/>
              <a:t>Head of Personnel Division 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en-US" dirty="0" smtClean="0"/>
              <a:t>Ērika Gromule</a:t>
            </a:r>
          </a:p>
          <a:p>
            <a:endParaRPr lang="lv-LV" dirty="0" smtClean="0"/>
          </a:p>
          <a:p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Feeling Guide - an Electronic Tool for Improving Employee Well-Being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feel depressed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420A87-B6C7-4853-B8DB-DC38D13F4CFA}" type="slidenum">
              <a:rPr lang="fr-CH" altLang="en-US" smtClean="0"/>
              <a:pPr>
                <a:defRPr/>
              </a:pPr>
              <a:t>10</a:t>
            </a:fld>
            <a:endParaRPr lang="fr-CH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68483EA-07A5-421E-AFAC-BC4C71A4C1F2}" type="datetime1">
              <a:rPr lang="en-US" smtClean="0"/>
              <a:pPr/>
              <a:t>9/15/2015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547" r="1024"/>
          <a:stretch>
            <a:fillRect/>
          </a:stretch>
        </p:blipFill>
        <p:spPr bwMode="auto">
          <a:xfrm>
            <a:off x="416496" y="1268760"/>
            <a:ext cx="9073008" cy="443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feel unenergetic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420A87-B6C7-4853-B8DB-DC38D13F4CFA}" type="slidenum">
              <a:rPr lang="fr-CH" altLang="en-US" smtClean="0"/>
              <a:pPr>
                <a:defRPr/>
              </a:pPr>
              <a:t>11</a:t>
            </a:fld>
            <a:endParaRPr lang="fr-CH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3756AD8-6E64-4E72-B4F0-8B155E7732D6}" type="datetime1">
              <a:rPr lang="en-US" smtClean="0"/>
              <a:pPr/>
              <a:t>9/15/2015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328" y="1268760"/>
            <a:ext cx="9181176" cy="446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feel tense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420A87-B6C7-4853-B8DB-DC38D13F4CFA}" type="slidenum">
              <a:rPr lang="fr-CH" altLang="en-US" smtClean="0"/>
              <a:pPr>
                <a:defRPr/>
              </a:pPr>
              <a:t>12</a:t>
            </a:fld>
            <a:endParaRPr lang="fr-CH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18F718E-D6B0-434E-AFDB-84ADEEB4B2DE}" type="datetime1">
              <a:rPr lang="en-US" smtClean="0"/>
              <a:pPr/>
              <a:t>9/15/2015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1268760"/>
            <a:ext cx="9242539" cy="448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feel great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420A87-B6C7-4853-B8DB-DC38D13F4CFA}" type="slidenum">
              <a:rPr lang="fr-CH" altLang="en-US" smtClean="0"/>
              <a:pPr>
                <a:defRPr/>
              </a:pPr>
              <a:t>13</a:t>
            </a:fld>
            <a:endParaRPr lang="fr-CH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1D6C1FB-0F07-44A5-9EC3-093353C7AD25}" type="datetime1">
              <a:rPr lang="en-US" smtClean="0"/>
              <a:pPr/>
              <a:t>9/15/2015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1268760"/>
            <a:ext cx="9273480" cy="447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</a:t>
            </a:r>
            <a:r>
              <a:rPr lang="lv-LV" dirty="0" smtClean="0"/>
              <a:t>t</a:t>
            </a:r>
            <a:r>
              <a:rPr lang="en-US" dirty="0" smtClean="0"/>
              <a:t>he </a:t>
            </a:r>
            <a:r>
              <a:rPr lang="lv-LV" dirty="0" smtClean="0"/>
              <a:t>Y</a:t>
            </a:r>
            <a:r>
              <a:rPr lang="en-US" dirty="0" smtClean="0"/>
              <a:t>ear of Well </a:t>
            </a:r>
            <a:r>
              <a:rPr lang="lv-LV" dirty="0" smtClean="0"/>
              <a:t>–</a:t>
            </a:r>
            <a:r>
              <a:rPr lang="en-US" dirty="0" smtClean="0"/>
              <a:t> Being</a:t>
            </a:r>
            <a:r>
              <a:rPr lang="lv-LV" dirty="0" smtClean="0"/>
              <a:t> (1)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420A87-B6C7-4853-B8DB-DC38D13F4CFA}" type="slidenum">
              <a:rPr lang="fr-CH" altLang="en-US" smtClean="0"/>
              <a:pPr>
                <a:defRPr/>
              </a:pPr>
              <a:t>14</a:t>
            </a:fld>
            <a:endParaRPr lang="fr-CH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8A09A0A-BE2A-420A-B5FA-A97EA1455E5E}" type="datetime1">
              <a:rPr lang="en-US" smtClean="0"/>
              <a:pPr/>
              <a:t>9/15/2015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8704" y="1196752"/>
            <a:ext cx="5131501" cy="453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</a:t>
            </a:r>
            <a:r>
              <a:rPr lang="lv-LV" dirty="0" smtClean="0"/>
              <a:t>t</a:t>
            </a:r>
            <a:r>
              <a:rPr lang="en-US" dirty="0" smtClean="0"/>
              <a:t>he </a:t>
            </a:r>
            <a:r>
              <a:rPr lang="lv-LV" dirty="0" smtClean="0"/>
              <a:t>Y</a:t>
            </a:r>
            <a:r>
              <a:rPr lang="en-US" dirty="0" smtClean="0"/>
              <a:t>ear of Well </a:t>
            </a:r>
            <a:r>
              <a:rPr lang="lv-LV" dirty="0" smtClean="0"/>
              <a:t>–</a:t>
            </a:r>
            <a:r>
              <a:rPr lang="en-US" dirty="0" smtClean="0"/>
              <a:t> Being</a:t>
            </a:r>
            <a:r>
              <a:rPr lang="lv-LV" dirty="0" smtClean="0"/>
              <a:t>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420A87-B6C7-4853-B8DB-DC38D13F4CFA}" type="slidenum">
              <a:rPr lang="fr-CH" altLang="en-US" smtClean="0"/>
              <a:pPr>
                <a:defRPr/>
              </a:pPr>
              <a:t>15</a:t>
            </a:fld>
            <a:endParaRPr lang="fr-CH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EB33D57-3E4C-4C4F-9051-1B5F07B9AB36}" type="datetime1">
              <a:rPr lang="en-US" smtClean="0"/>
              <a:pPr/>
              <a:t>9/15/2015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2720" y="1196752"/>
            <a:ext cx="4458239" cy="467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</a:t>
            </a:r>
            <a:r>
              <a:rPr lang="lv-LV" dirty="0" smtClean="0"/>
              <a:t>t</a:t>
            </a:r>
            <a:r>
              <a:rPr lang="en-US" dirty="0" smtClean="0"/>
              <a:t>he </a:t>
            </a:r>
            <a:r>
              <a:rPr lang="lv-LV" dirty="0" smtClean="0"/>
              <a:t>Y</a:t>
            </a:r>
            <a:r>
              <a:rPr lang="en-US" dirty="0" smtClean="0"/>
              <a:t>ear of Well </a:t>
            </a:r>
            <a:r>
              <a:rPr lang="lv-LV" dirty="0" smtClean="0"/>
              <a:t>–</a:t>
            </a:r>
            <a:r>
              <a:rPr lang="en-US" dirty="0" smtClean="0"/>
              <a:t> Being</a:t>
            </a:r>
            <a:r>
              <a:rPr lang="lv-LV" dirty="0" smtClean="0"/>
              <a:t> (3)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420A87-B6C7-4853-B8DB-DC38D13F4CFA}" type="slidenum">
              <a:rPr lang="fr-CH" altLang="en-US" smtClean="0"/>
              <a:pPr>
                <a:defRPr/>
              </a:pPr>
              <a:t>16</a:t>
            </a:fld>
            <a:endParaRPr lang="fr-CH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0DC5AB6-14A3-4D02-9EC8-19892EB5CF24}" type="datetime1">
              <a:rPr lang="en-US" smtClean="0"/>
              <a:pPr/>
              <a:t>9/15/2015</a:t>
            </a:fld>
            <a:endParaRPr lang="en-US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6776" y="1484784"/>
            <a:ext cx="3969421" cy="403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Challenge for year 2015/2016</a:t>
            </a:r>
            <a:endParaRPr lang="lv-LV" dirty="0" smtClean="0"/>
          </a:p>
          <a:p>
            <a:r>
              <a:rPr lang="en-US" dirty="0" smtClean="0"/>
              <a:t>In order to improve the well being of RSS employees we have developed the Feeling Guide blog where you can find:</a:t>
            </a:r>
          </a:p>
          <a:p>
            <a:pPr lvl="1"/>
            <a:r>
              <a:rPr lang="en-US" sz="2200" b="1" dirty="0" smtClean="0"/>
              <a:t>Learning materials </a:t>
            </a:r>
            <a:r>
              <a:rPr lang="en-US" sz="2200" dirty="0" smtClean="0"/>
              <a:t>from different seminars, courses RSS employees </a:t>
            </a:r>
            <a:r>
              <a:rPr lang="en-GB" sz="2200" dirty="0" smtClean="0"/>
              <a:t>have </a:t>
            </a:r>
            <a:r>
              <a:rPr lang="en-US" sz="2200" dirty="0" smtClean="0"/>
              <a:t>participated in year 2015</a:t>
            </a:r>
          </a:p>
          <a:p>
            <a:pPr lvl="1"/>
            <a:r>
              <a:rPr lang="en-US" sz="2200" b="1" dirty="0" smtClean="0"/>
              <a:t>New methods </a:t>
            </a:r>
            <a:r>
              <a:rPr lang="en-US" sz="2200" dirty="0" smtClean="0"/>
              <a:t>for managing stress</a:t>
            </a:r>
          </a:p>
          <a:p>
            <a:pPr lvl="1"/>
            <a:r>
              <a:rPr lang="en-US" sz="2200" dirty="0" smtClean="0"/>
              <a:t>Articles about topics related to </a:t>
            </a:r>
            <a:r>
              <a:rPr lang="en-US" sz="2200" b="1" dirty="0" smtClean="0"/>
              <a:t>well being</a:t>
            </a:r>
          </a:p>
          <a:p>
            <a:pPr lvl="1"/>
            <a:r>
              <a:rPr lang="en-US" sz="2200" dirty="0" smtClean="0"/>
              <a:t>Possibility to </a:t>
            </a:r>
            <a:r>
              <a:rPr lang="en-GB" sz="2200" dirty="0" smtClean="0"/>
              <a:t>receive</a:t>
            </a:r>
            <a:r>
              <a:rPr lang="en-US" sz="2200" dirty="0" smtClean="0"/>
              <a:t> </a:t>
            </a:r>
            <a:r>
              <a:rPr lang="en-US" sz="2200" b="1" dirty="0" smtClean="0"/>
              <a:t>feedback</a:t>
            </a:r>
            <a:r>
              <a:rPr lang="en-US" sz="2200" dirty="0" smtClean="0"/>
              <a:t>, submit questions, comments and </a:t>
            </a:r>
            <a:r>
              <a:rPr lang="en-US" sz="2200" b="1" dirty="0" smtClean="0"/>
              <a:t>participate</a:t>
            </a:r>
          </a:p>
          <a:p>
            <a:pPr lvl="1"/>
            <a:r>
              <a:rPr lang="en-US" sz="2200" b="1" dirty="0" smtClean="0"/>
              <a:t>Professional comments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«Feeling Guide» - the blog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420A87-B6C7-4853-B8DB-DC38D13F4CFA}" type="slidenum">
              <a:rPr lang="fr-CH" altLang="en-US" smtClean="0"/>
              <a:pPr>
                <a:defRPr/>
              </a:pPr>
              <a:t>17</a:t>
            </a:fld>
            <a:endParaRPr lang="fr-CH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495300" y="6245225"/>
            <a:ext cx="1001316" cy="476250"/>
          </a:xfrm>
        </p:spPr>
        <p:txBody>
          <a:bodyPr/>
          <a:lstStyle/>
          <a:p>
            <a:fld id="{28A5BD9D-8F75-4DFA-80E0-AA244A9B797D}" type="datetime1">
              <a:rPr lang="en-US" smtClean="0"/>
              <a:pPr/>
              <a:t>9/15/2015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Higher employee </a:t>
            </a:r>
            <a:r>
              <a:rPr lang="en-US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engagement</a:t>
            </a:r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means stronger feedback and higher </a:t>
            </a:r>
            <a:r>
              <a:rPr lang="en-US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loyalty</a:t>
            </a:r>
            <a:endParaRPr lang="en-US" b="1" dirty="0" smtClean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It is possible to develop a successful project </a:t>
            </a:r>
            <a:r>
              <a:rPr lang="en-US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without extra finances</a:t>
            </a:r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; the key is </a:t>
            </a:r>
            <a:r>
              <a:rPr lang="en-GB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in</a:t>
            </a:r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good </a:t>
            </a:r>
            <a:r>
              <a:rPr lang="en-US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collaboration</a:t>
            </a:r>
          </a:p>
          <a:p>
            <a:r>
              <a:rPr lang="en-US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Initiative</a:t>
            </a:r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is risk worth </a:t>
            </a:r>
            <a:r>
              <a:rPr lang="en-GB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taking </a:t>
            </a:r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– </a:t>
            </a:r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do not </a:t>
            </a:r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be afraid to </a:t>
            </a:r>
            <a:r>
              <a:rPr lang="en-US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talk</a:t>
            </a:r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with employees about sensitive topics and </a:t>
            </a:r>
            <a:r>
              <a:rPr lang="en-US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listen</a:t>
            </a:r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to them. Even if </a:t>
            </a:r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it</a:t>
            </a:r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is</a:t>
            </a:r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not always what you want to </a:t>
            </a:r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hear.</a:t>
            </a:r>
            <a:endParaRPr lang="en-US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0838" y="115888"/>
            <a:ext cx="6618386" cy="504825"/>
          </a:xfrm>
        </p:spPr>
        <p:txBody>
          <a:bodyPr/>
          <a:lstStyle/>
          <a:p>
            <a:r>
              <a:rPr lang="en-US" dirty="0" smtClean="0"/>
              <a:t>What positive lessons have we learned?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420A87-B6C7-4853-B8DB-DC38D13F4CFA}" type="slidenum">
              <a:rPr lang="fr-CH" altLang="en-US" smtClean="0"/>
              <a:pPr>
                <a:defRPr/>
              </a:pPr>
              <a:t>18</a:t>
            </a:fld>
            <a:endParaRPr lang="fr-CH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2C23A60-B692-4453-872C-DFEF2D1287F5}" type="datetime1">
              <a:rPr lang="en-US" smtClean="0"/>
              <a:pPr/>
              <a:t>9/15/2015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primary tool of the Feeling Guide could be developed on a different technical platform – to be </a:t>
            </a:r>
            <a:r>
              <a:rPr lang="en-US" b="1" dirty="0" smtClean="0"/>
              <a:t>more flexible </a:t>
            </a:r>
            <a:r>
              <a:rPr lang="en-US" dirty="0" smtClean="0"/>
              <a:t>and the information could be changed more easily</a:t>
            </a:r>
          </a:p>
          <a:p>
            <a:r>
              <a:rPr lang="en-US" dirty="0" smtClean="0"/>
              <a:t>The primary tool would be </a:t>
            </a:r>
            <a:r>
              <a:rPr lang="en-US" b="1" dirty="0" smtClean="0"/>
              <a:t>more visual </a:t>
            </a:r>
            <a:r>
              <a:rPr lang="en-US" dirty="0" smtClean="0"/>
              <a:t>- more information would be in style of </a:t>
            </a:r>
            <a:r>
              <a:rPr lang="en-US" dirty="0" err="1" smtClean="0"/>
              <a:t>infographic</a:t>
            </a:r>
            <a:r>
              <a:rPr lang="en-US" dirty="0" smtClean="0"/>
              <a:t>, small video etc.</a:t>
            </a:r>
          </a:p>
          <a:p>
            <a:r>
              <a:rPr lang="en-US" dirty="0" smtClean="0"/>
              <a:t>There would be </a:t>
            </a:r>
            <a:r>
              <a:rPr lang="en-US" b="1" dirty="0" smtClean="0"/>
              <a:t>stronger engagement </a:t>
            </a:r>
            <a:r>
              <a:rPr lang="en-US" dirty="0" smtClean="0"/>
              <a:t>in development of Feeling Guide from our employees in different departments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</a:t>
            </a:r>
            <a:r>
              <a:rPr lang="lv-LV" dirty="0" smtClean="0"/>
              <a:t> </a:t>
            </a:r>
            <a:r>
              <a:rPr lang="en-US" dirty="0" smtClean="0"/>
              <a:t>we </a:t>
            </a:r>
            <a:r>
              <a:rPr lang="en-US" dirty="0"/>
              <a:t>do </a:t>
            </a:r>
            <a:r>
              <a:rPr lang="en-US" dirty="0" smtClean="0"/>
              <a:t>different</a:t>
            </a:r>
            <a:r>
              <a:rPr lang="lv-LV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420A87-B6C7-4853-B8DB-DC38D13F4CFA}" type="slidenum">
              <a:rPr lang="fr-CH" altLang="en-US" smtClean="0"/>
              <a:pPr>
                <a:defRPr/>
              </a:pPr>
              <a:t>19</a:t>
            </a:fld>
            <a:endParaRPr lang="fr-CH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C7F68E3-300F-46CF-A0B8-FC705549611E}" type="datetime1">
              <a:rPr lang="en-US" smtClean="0"/>
              <a:pPr/>
              <a:t>9/15/2015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  <a:ea typeface="Verdana" panose="020B0604030504040204" pitchFamily="34" charset="0"/>
              </a:rPr>
              <a:t>The Rural Support Service is responsible for implementation of a unified state and European Union (EU) support policy in the sector of agriculture, forestry, fisheries and rural development</a:t>
            </a:r>
            <a:r>
              <a:rPr lang="lv-LV" dirty="0" smtClean="0">
                <a:solidFill>
                  <a:schemeClr val="accent4">
                    <a:lumMod val="50000"/>
                    <a:lumOff val="50000"/>
                  </a:schemeClr>
                </a:solidFill>
                <a:ea typeface="Verdana" panose="020B0604030504040204" pitchFamily="34" charset="0"/>
              </a:rPr>
              <a:t>.</a:t>
            </a:r>
            <a:br>
              <a:rPr lang="lv-LV" dirty="0" smtClean="0">
                <a:solidFill>
                  <a:schemeClr val="accent4">
                    <a:lumMod val="50000"/>
                    <a:lumOff val="50000"/>
                  </a:schemeClr>
                </a:solidFill>
                <a:ea typeface="Verdana" panose="020B0604030504040204" pitchFamily="34" charset="0"/>
              </a:rPr>
            </a:br>
            <a:endParaRPr lang="lv-LV" dirty="0" smtClean="0">
              <a:solidFill>
                <a:schemeClr val="accent4">
                  <a:lumMod val="50000"/>
                  <a:lumOff val="50000"/>
                </a:schemeClr>
              </a:solidFill>
              <a:ea typeface="Verdana" panose="020B0604030504040204" pitchFamily="34" charset="0"/>
            </a:endParaRPr>
          </a:p>
          <a:p>
            <a:pPr lvl="1"/>
            <a:r>
              <a:rPr lang="en-US" sz="2200" dirty="0" smtClean="0">
                <a:solidFill>
                  <a:schemeClr val="accent4">
                    <a:lumMod val="50000"/>
                    <a:lumOff val="50000"/>
                  </a:schemeClr>
                </a:solidFill>
                <a:ea typeface="Verdana" panose="020B0604030504040204" pitchFamily="34" charset="0"/>
              </a:rPr>
              <a:t>was established </a:t>
            </a:r>
            <a:r>
              <a:rPr lang="en-US" sz="22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ea typeface="Verdana" panose="020B0604030504040204" pitchFamily="34" charset="0"/>
              </a:rPr>
              <a:t>on 1 January 2000</a:t>
            </a:r>
            <a:endParaRPr lang="lv-LV" sz="2200" b="1" dirty="0" smtClean="0">
              <a:solidFill>
                <a:schemeClr val="accent4">
                  <a:lumMod val="50000"/>
                  <a:lumOff val="50000"/>
                </a:schemeClr>
              </a:solidFill>
              <a:ea typeface="Verdana" panose="020B0604030504040204" pitchFamily="34" charset="0"/>
            </a:endParaRPr>
          </a:p>
          <a:p>
            <a:pPr lvl="1"/>
            <a:r>
              <a:rPr lang="en-US" sz="2200" dirty="0" smtClean="0">
                <a:solidFill>
                  <a:schemeClr val="accent4">
                    <a:lumMod val="50000"/>
                    <a:lumOff val="50000"/>
                  </a:schemeClr>
                </a:solidFill>
                <a:ea typeface="Verdana" panose="020B0604030504040204" pitchFamily="34" charset="0"/>
              </a:rPr>
              <a:t>operates under the supervision of the Ministry of Agriculture </a:t>
            </a:r>
            <a:endParaRPr lang="lv-LV" sz="2200" dirty="0" smtClean="0">
              <a:solidFill>
                <a:schemeClr val="accent4">
                  <a:lumMod val="50000"/>
                  <a:lumOff val="50000"/>
                </a:schemeClr>
              </a:solidFill>
              <a:ea typeface="Verdana" panose="020B0604030504040204" pitchFamily="34" charset="0"/>
            </a:endParaRPr>
          </a:p>
          <a:p>
            <a:pPr lvl="1"/>
            <a:r>
              <a:rPr lang="lv-LV" sz="2200" dirty="0" smtClean="0">
                <a:solidFill>
                  <a:schemeClr val="accent4">
                    <a:lumMod val="50000"/>
                    <a:lumOff val="50000"/>
                  </a:schemeClr>
                </a:solidFill>
                <a:ea typeface="Verdana" panose="020B0604030504040204" pitchFamily="34" charset="0"/>
              </a:rPr>
              <a:t>t</a:t>
            </a:r>
            <a:r>
              <a:rPr lang="en-US" sz="2200" dirty="0" smtClean="0">
                <a:solidFill>
                  <a:schemeClr val="accent4">
                    <a:lumMod val="50000"/>
                    <a:lumOff val="50000"/>
                  </a:schemeClr>
                </a:solidFill>
                <a:ea typeface="Verdana" panose="020B0604030504040204" pitchFamily="34" charset="0"/>
              </a:rPr>
              <a:t>he number of personnel – </a:t>
            </a:r>
            <a:r>
              <a:rPr lang="en-US" sz="22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ea typeface="Verdana" panose="020B0604030504040204" pitchFamily="34" charset="0"/>
              </a:rPr>
              <a:t>7</a:t>
            </a:r>
            <a:r>
              <a:rPr lang="lv-LV" sz="22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ea typeface="Verdana" panose="020B0604030504040204" pitchFamily="34" charset="0"/>
              </a:rPr>
              <a:t>83</a:t>
            </a:r>
          </a:p>
          <a:p>
            <a:pPr algn="r">
              <a:buNone/>
            </a:pPr>
            <a:r>
              <a:rPr lang="lv-LV" sz="2200" dirty="0" smtClean="0">
                <a:solidFill>
                  <a:schemeClr val="tx1"/>
                </a:solidFill>
                <a:hlinkClick r:id="rId2"/>
              </a:rPr>
              <a:t/>
            </a:r>
            <a:br>
              <a:rPr lang="lv-LV" sz="2200" dirty="0" smtClean="0">
                <a:solidFill>
                  <a:schemeClr val="tx1"/>
                </a:solidFill>
                <a:hlinkClick r:id="rId2"/>
              </a:rPr>
            </a:br>
            <a:r>
              <a:rPr lang="lv-LV" sz="2200" dirty="0" smtClean="0">
                <a:solidFill>
                  <a:schemeClr val="tx1"/>
                </a:solidFill>
                <a:hlinkClick r:id="rId2"/>
              </a:rPr>
              <a:t>https://vimeo.com/117562187</a:t>
            </a:r>
            <a:endParaRPr lang="lv-LV" sz="2200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Rural Support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420A87-B6C7-4853-B8DB-DC38D13F4CFA}" type="slidenum">
              <a:rPr lang="fr-CH" altLang="en-US" smtClean="0"/>
              <a:pPr>
                <a:defRPr/>
              </a:pPr>
              <a:t>2</a:t>
            </a:fld>
            <a:endParaRPr lang="fr-CH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495300" y="6245225"/>
            <a:ext cx="1001316" cy="476250"/>
          </a:xfrm>
        </p:spPr>
        <p:txBody>
          <a:bodyPr/>
          <a:lstStyle/>
          <a:p>
            <a:fld id="{28A5BD9D-8F75-4DFA-80E0-AA244A9B797D}" type="datetime1">
              <a:rPr lang="en-US" smtClean="0"/>
              <a:pPr/>
              <a:t>9/15/2015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Enthusiasm and initiative of its employees</a:t>
            </a:r>
          </a:p>
          <a:p>
            <a:r>
              <a:rPr lang="en-US" dirty="0" smtClean="0"/>
              <a:t>Ability to find ways of training and motivating more than 750 employees with limited funding – and developing a multimedia tool for everyone</a:t>
            </a:r>
            <a:endParaRPr lang="lv-LV" dirty="0" smtClean="0"/>
          </a:p>
          <a:p>
            <a:pPr>
              <a:buNone/>
            </a:pPr>
            <a:endParaRPr lang="lv-LV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factors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420A87-B6C7-4853-B8DB-DC38D13F4CFA}" type="slidenum">
              <a:rPr lang="fr-CH" altLang="en-US" smtClean="0"/>
              <a:pPr>
                <a:defRPr/>
              </a:pPr>
              <a:t>20</a:t>
            </a:fld>
            <a:endParaRPr lang="fr-CH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05C75-B240-4BCA-84DF-2A109D0A2A9A}" type="datetime1">
              <a:rPr lang="en-US" smtClean="0"/>
              <a:pPr/>
              <a:t>9/15/2015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Feeling Guide is available to anyone that is why organisation can use it:</a:t>
            </a:r>
          </a:p>
          <a:p>
            <a:pPr lvl="1"/>
            <a:r>
              <a:rPr lang="en-GB" dirty="0" smtClean="0"/>
              <a:t>To improve wellbeing of employees</a:t>
            </a:r>
          </a:p>
          <a:p>
            <a:pPr lvl="1"/>
            <a:r>
              <a:rPr lang="en-GB" dirty="0" smtClean="0"/>
              <a:t>To supplement training materials</a:t>
            </a:r>
          </a:p>
          <a:p>
            <a:pPr lvl="1"/>
            <a:r>
              <a:rPr lang="en-GB" dirty="0" smtClean="0"/>
              <a:t>To show an example of employee engagement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RSS invites everyone to use Feeling Guide and share their ideas how to make the blog better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others integrate it?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420A87-B6C7-4853-B8DB-DC38D13F4CFA}" type="slidenum">
              <a:rPr lang="fr-CH" altLang="en-US" smtClean="0"/>
              <a:pPr>
                <a:defRPr/>
              </a:pPr>
              <a:t>21</a:t>
            </a:fld>
            <a:endParaRPr lang="fr-CH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41F9DE3-EAF7-4284-BEFF-1B8376D5E10B}" type="datetime1">
              <a:rPr lang="en-US" smtClean="0"/>
              <a:t>9/15/2015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altLang="en-US" sz="2200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Ērika </a:t>
            </a:r>
            <a:r>
              <a:rPr lang="en-GB" altLang="en-US" sz="2200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Gromule</a:t>
            </a:r>
            <a:endParaRPr lang="lv-LV" altLang="en-US" sz="2200" b="1" dirty="0" smtClean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r>
              <a:rPr lang="en-GB" altLang="en-US" sz="22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Head of Personnel Division </a:t>
            </a:r>
            <a:endParaRPr lang="lv-LV" altLang="en-US" sz="2200" dirty="0" smtClean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r>
              <a:rPr lang="lv-LV" altLang="en-US" sz="2200" dirty="0" err="1" smtClean="0">
                <a:solidFill>
                  <a:schemeClr val="tx1"/>
                </a:solidFill>
                <a:hlinkClick r:id="rId2"/>
              </a:rPr>
              <a:t>erika.gromule@lad.gov.lv</a:t>
            </a:r>
            <a:endParaRPr lang="lv-LV" altLang="en-US" sz="2200" dirty="0" smtClean="0">
              <a:solidFill>
                <a:schemeClr val="tx1"/>
              </a:solidFill>
            </a:endParaRPr>
          </a:p>
          <a:p>
            <a:r>
              <a:rPr lang="lv-LV" sz="22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+371 67027696</a:t>
            </a:r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202738" y="6238875"/>
            <a:ext cx="703262" cy="503238"/>
          </a:xfrm>
        </p:spPr>
        <p:txBody>
          <a:bodyPr/>
          <a:lstStyle/>
          <a:p>
            <a:pPr>
              <a:defRPr/>
            </a:pPr>
            <a:fld id="{D5420A87-B6C7-4853-B8DB-DC38D13F4CFA}" type="slidenum">
              <a:rPr lang="fr-CH" altLang="en-US" smtClean="0"/>
              <a:pPr>
                <a:defRPr/>
              </a:pPr>
              <a:t>22</a:t>
            </a:fld>
            <a:endParaRPr lang="fr-CH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GB" b="1" dirty="0" smtClean="0">
                <a:solidFill>
                  <a:schemeClr val="accent4">
                    <a:lumMod val="50000"/>
                    <a:lumOff val="50000"/>
                  </a:schemeClr>
                </a:solidFill>
                <a:ea typeface="Verdana" panose="020B0604030504040204" pitchFamily="34" charset="0"/>
              </a:rPr>
              <a:t>2014</a:t>
            </a:r>
            <a:r>
              <a:rPr lang="en-GB" dirty="0" smtClean="0">
                <a:solidFill>
                  <a:schemeClr val="accent4">
                    <a:lumMod val="50000"/>
                    <a:lumOff val="50000"/>
                  </a:schemeClr>
                </a:solidFill>
                <a:ea typeface="Verdana" panose="020B0604030504040204" pitchFamily="34" charset="0"/>
              </a:rPr>
              <a:t> has been named as «The Year of Well</a:t>
            </a:r>
            <a:r>
              <a:rPr lang="lv-LV" dirty="0" smtClean="0">
                <a:solidFill>
                  <a:schemeClr val="accent4">
                    <a:lumMod val="50000"/>
                    <a:lumOff val="50000"/>
                  </a:schemeClr>
                </a:solidFill>
                <a:ea typeface="Verdana" panose="020B0604030504040204" pitchFamily="34" charset="0"/>
              </a:rPr>
              <a:t> - </a:t>
            </a:r>
            <a:r>
              <a:rPr lang="en-GB" dirty="0" smtClean="0">
                <a:solidFill>
                  <a:schemeClr val="accent4">
                    <a:lumMod val="50000"/>
                    <a:lumOff val="50000"/>
                  </a:schemeClr>
                </a:solidFill>
                <a:ea typeface="Verdana" panose="020B0604030504040204" pitchFamily="34" charset="0"/>
              </a:rPr>
              <a:t>Being» in the RSS, thus </a:t>
            </a:r>
            <a:r>
              <a:rPr lang="en-GB" b="1" dirty="0" smtClean="0">
                <a:solidFill>
                  <a:schemeClr val="accent4">
                    <a:lumMod val="50000"/>
                    <a:lumOff val="50000"/>
                  </a:schemeClr>
                </a:solidFill>
                <a:ea typeface="Verdana" panose="020B0604030504040204" pitchFamily="34" charset="0"/>
              </a:rPr>
              <a:t>giving attention to</a:t>
            </a:r>
            <a:r>
              <a:rPr lang="en-GB" dirty="0" smtClean="0">
                <a:solidFill>
                  <a:schemeClr val="accent4">
                    <a:lumMod val="50000"/>
                    <a:lumOff val="50000"/>
                  </a:schemeClr>
                </a:solidFill>
                <a:ea typeface="Verdana" panose="020B0604030504040204" pitchFamily="34" charset="0"/>
              </a:rPr>
              <a:t> the evaluation and prevention of </a:t>
            </a:r>
            <a:r>
              <a:rPr lang="en-GB" b="1" dirty="0" err="1" smtClean="0">
                <a:solidFill>
                  <a:schemeClr val="accent4">
                    <a:lumMod val="50000"/>
                    <a:lumOff val="50000"/>
                  </a:schemeClr>
                </a:solidFill>
                <a:ea typeface="Verdana" panose="020B0604030504040204" pitchFamily="34" charset="0"/>
              </a:rPr>
              <a:t>psychoemotional</a:t>
            </a:r>
            <a:r>
              <a:rPr lang="en-GB" dirty="0" smtClean="0">
                <a:solidFill>
                  <a:schemeClr val="accent4">
                    <a:lumMod val="50000"/>
                    <a:lumOff val="50000"/>
                  </a:schemeClr>
                </a:solidFill>
                <a:ea typeface="Verdana" panose="020B0604030504040204" pitchFamily="34" charset="0"/>
              </a:rPr>
              <a:t> work environment </a:t>
            </a:r>
            <a:r>
              <a:rPr lang="en-GB" b="1" dirty="0" smtClean="0">
                <a:solidFill>
                  <a:schemeClr val="accent4">
                    <a:lumMod val="50000"/>
                    <a:lumOff val="50000"/>
                  </a:schemeClr>
                </a:solidFill>
                <a:ea typeface="Verdana" panose="020B0604030504040204" pitchFamily="34" charset="0"/>
              </a:rPr>
              <a:t>risk factors</a:t>
            </a:r>
            <a:r>
              <a:rPr lang="en-GB" dirty="0" smtClean="0">
                <a:solidFill>
                  <a:schemeClr val="accent4">
                    <a:lumMod val="50000"/>
                    <a:lumOff val="50000"/>
                  </a:schemeClr>
                </a:solidFill>
                <a:ea typeface="Verdana" panose="020B0604030504040204" pitchFamily="34" charset="0"/>
              </a:rPr>
              <a:t>. </a:t>
            </a:r>
            <a:endParaRPr lang="lv-LV" dirty="0" smtClean="0">
              <a:solidFill>
                <a:schemeClr val="accent4">
                  <a:lumMod val="50000"/>
                  <a:lumOff val="50000"/>
                </a:schemeClr>
              </a:solidFill>
              <a:ea typeface="Verdana" panose="020B0604030504040204" pitchFamily="34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  <a:buNone/>
            </a:pPr>
            <a:endParaRPr lang="lv-LV" dirty="0" smtClean="0">
              <a:solidFill>
                <a:schemeClr val="accent4">
                  <a:lumMod val="50000"/>
                  <a:lumOff val="50000"/>
                </a:schemeClr>
              </a:solidFill>
              <a:ea typeface="Verdana" panose="020B0604030504040204" pitchFamily="34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lv-LV" b="1" dirty="0" smtClean="0">
                <a:solidFill>
                  <a:schemeClr val="accent4">
                    <a:lumMod val="50000"/>
                    <a:lumOff val="50000"/>
                  </a:schemeClr>
                </a:solidFill>
                <a:ea typeface="Verdana" panose="020B0604030504040204" pitchFamily="34" charset="0"/>
              </a:rPr>
              <a:t>2015</a:t>
            </a:r>
            <a:r>
              <a:rPr lang="lv-LV" dirty="0" smtClean="0">
                <a:solidFill>
                  <a:schemeClr val="accent4">
                    <a:lumMod val="50000"/>
                    <a:lumOff val="50000"/>
                  </a:schemeClr>
                </a:solidFill>
                <a:ea typeface="Verdana" panose="020B0604030504040204" pitchFamily="34" charset="0"/>
              </a:rPr>
              <a:t> </a:t>
            </a:r>
            <a:r>
              <a:rPr lang="en-GB" dirty="0" smtClean="0">
                <a:solidFill>
                  <a:schemeClr val="accent4">
                    <a:lumMod val="50000"/>
                    <a:lumOff val="50000"/>
                  </a:schemeClr>
                </a:solidFill>
                <a:ea typeface="Verdana" panose="020B0604030504040204" pitchFamily="34" charset="0"/>
              </a:rPr>
              <a:t>has been named </a:t>
            </a:r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  <a:ea typeface="Verdana" panose="020B0604030504040204" pitchFamily="34" charset="0"/>
              </a:rPr>
              <a:t>as «The Year of Safety».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  <a:ea typeface="Verdana" panose="020B0604030504040204" pitchFamily="34" charset="0"/>
              </a:rPr>
              <a:t>Annual tradition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495300" y="6245225"/>
            <a:ext cx="1001316" cy="476250"/>
          </a:xfrm>
        </p:spPr>
        <p:txBody>
          <a:bodyPr/>
          <a:lstStyle/>
          <a:p>
            <a:fld id="{28A5BD9D-8F75-4DFA-80E0-AA244A9B797D}" type="datetime1">
              <a:rPr lang="en-US" smtClean="0"/>
              <a:pPr/>
              <a:t>9/15/2015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012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find out the opinion of its employees and identify the problems, the RSS has carried out</a:t>
            </a:r>
            <a:r>
              <a:rPr lang="lv-LV" dirty="0" smtClean="0"/>
              <a:t> a </a:t>
            </a:r>
            <a:r>
              <a:rPr lang="en-US" b="1" dirty="0" smtClean="0"/>
              <a:t>survey</a:t>
            </a:r>
            <a:r>
              <a:rPr lang="en-US" dirty="0" smtClean="0"/>
              <a:t> on the </a:t>
            </a:r>
            <a:r>
              <a:rPr lang="en-US" dirty="0" err="1" smtClean="0"/>
              <a:t>psychoemotional</a:t>
            </a:r>
            <a:r>
              <a:rPr lang="en-US" dirty="0" smtClean="0"/>
              <a:t> work environment and </a:t>
            </a:r>
            <a:r>
              <a:rPr lang="en-US" b="1" dirty="0" smtClean="0"/>
              <a:t>discussions</a:t>
            </a:r>
            <a:r>
              <a:rPr lang="en-US" dirty="0" smtClean="0"/>
              <a:t> with employees.</a:t>
            </a:r>
          </a:p>
          <a:p>
            <a:endParaRPr lang="en-US" dirty="0" smtClean="0"/>
          </a:p>
          <a:p>
            <a:r>
              <a:rPr lang="en-US" dirty="0" smtClean="0"/>
              <a:t>It was determined that most of the RSS employees acknowledged that the </a:t>
            </a:r>
            <a:r>
              <a:rPr lang="en-US" b="1" dirty="0" smtClean="0"/>
              <a:t>work</a:t>
            </a:r>
            <a:r>
              <a:rPr lang="en-US" dirty="0" smtClean="0"/>
              <a:t> they have to carry out is </a:t>
            </a:r>
            <a:r>
              <a:rPr lang="en-US" b="1" dirty="0" smtClean="0"/>
              <a:t>stressful</a:t>
            </a:r>
            <a:r>
              <a:rPr lang="en-US" dirty="0" smtClean="0"/>
              <a:t>, </a:t>
            </a:r>
            <a:r>
              <a:rPr lang="en-US" b="1" dirty="0" smtClean="0"/>
              <a:t>complicated</a:t>
            </a:r>
            <a:r>
              <a:rPr lang="en-US" dirty="0" smtClean="0"/>
              <a:t>, </a:t>
            </a:r>
            <a:r>
              <a:rPr lang="en-US" b="1" dirty="0" smtClean="0"/>
              <a:t>time – consuming </a:t>
            </a:r>
            <a:r>
              <a:rPr lang="en-US" dirty="0" smtClean="0"/>
              <a:t>and requires a lot of </a:t>
            </a:r>
            <a:r>
              <a:rPr lang="en-US" b="1" dirty="0" smtClean="0"/>
              <a:t>responsibility</a:t>
            </a:r>
            <a:r>
              <a:rPr lang="en-US" dirty="0" smtClean="0"/>
              <a:t>. At the same time the employees rate their work as interesting.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Year of Well </a:t>
            </a:r>
            <a:r>
              <a:rPr lang="lv-LV" dirty="0" smtClean="0"/>
              <a:t>-</a:t>
            </a:r>
            <a:r>
              <a:rPr lang="en-US" dirty="0" smtClean="0"/>
              <a:t> Being activities (1)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420A87-B6C7-4853-B8DB-DC38D13F4CFA}" type="slidenum">
              <a:rPr lang="fr-CH" altLang="en-US" smtClean="0"/>
              <a:pPr>
                <a:defRPr/>
              </a:pPr>
              <a:t>4</a:t>
            </a:fld>
            <a:endParaRPr lang="fr-CH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495300" y="6245225"/>
            <a:ext cx="1001316" cy="476250"/>
          </a:xfrm>
        </p:spPr>
        <p:txBody>
          <a:bodyPr/>
          <a:lstStyle/>
          <a:p>
            <a:fld id="{28A5BD9D-8F75-4DFA-80E0-AA244A9B797D}" type="datetime1">
              <a:rPr lang="en-US" smtClean="0"/>
              <a:pPr/>
              <a:t>9/15/2015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</a:t>
            </a:r>
            <a:r>
              <a:rPr lang="en-US" dirty="0" err="1" smtClean="0"/>
              <a:t>realise</a:t>
            </a:r>
            <a:r>
              <a:rPr lang="en-US" dirty="0" smtClean="0"/>
              <a:t> «The Year of Well – Being», the RSS carried out a </a:t>
            </a:r>
            <a:r>
              <a:rPr lang="en-US" b="1" dirty="0" smtClean="0"/>
              <a:t>stress management campaign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RSS organized </a:t>
            </a:r>
            <a:r>
              <a:rPr lang="en-US" b="1" dirty="0" smtClean="0"/>
              <a:t>stress management trainings</a:t>
            </a:r>
            <a:r>
              <a:rPr lang="en-US" dirty="0" smtClean="0"/>
              <a:t>, which were separated – two day training for managers and one day training for the rest of the employees.</a:t>
            </a:r>
          </a:p>
          <a:p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Year of Well </a:t>
            </a:r>
            <a:r>
              <a:rPr lang="lv-LV" dirty="0" smtClean="0"/>
              <a:t>-</a:t>
            </a:r>
            <a:r>
              <a:rPr lang="en-US" dirty="0" smtClean="0"/>
              <a:t> Being activities (2)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420A87-B6C7-4853-B8DB-DC38D13F4CFA}" type="slidenum">
              <a:rPr lang="fr-CH" altLang="en-US" smtClean="0"/>
              <a:pPr>
                <a:defRPr/>
              </a:pPr>
              <a:t>5</a:t>
            </a:fld>
            <a:endParaRPr lang="fr-CH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495300" y="6245225"/>
            <a:ext cx="1001316" cy="476250"/>
          </a:xfrm>
        </p:spPr>
        <p:txBody>
          <a:bodyPr/>
          <a:lstStyle/>
          <a:p>
            <a:fld id="{28A5BD9D-8F75-4DFA-80E0-AA244A9B797D}" type="datetime1">
              <a:rPr lang="en-US" smtClean="0"/>
              <a:pPr/>
              <a:t>9/15/2015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Year of Well </a:t>
            </a:r>
            <a:r>
              <a:rPr lang="lv-LV" dirty="0" smtClean="0"/>
              <a:t>-</a:t>
            </a:r>
            <a:r>
              <a:rPr lang="en-US" dirty="0" smtClean="0"/>
              <a:t> Being activities (3)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420A87-B6C7-4853-B8DB-DC38D13F4CFA}" type="slidenum">
              <a:rPr lang="fr-CH" altLang="en-US" smtClean="0"/>
              <a:pPr>
                <a:defRPr/>
              </a:pPr>
              <a:t>6</a:t>
            </a:fld>
            <a:endParaRPr lang="fr-CH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568" y="1700808"/>
            <a:ext cx="538494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4168" y="2750356"/>
            <a:ext cx="3205133" cy="331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5441335" y="2767608"/>
            <a:ext cx="3256081" cy="3257261"/>
          </a:xfrm>
          <a:prstGeom prst="ellipse">
            <a:avLst/>
          </a:prstGeom>
          <a:noFill/>
          <a:ln w="76200">
            <a:solidFill>
              <a:srgbClr val="5495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495300" y="6245225"/>
            <a:ext cx="1001316" cy="476250"/>
          </a:xfrm>
        </p:spPr>
        <p:txBody>
          <a:bodyPr/>
          <a:lstStyle/>
          <a:p>
            <a:fld id="{28A5BD9D-8F75-4DFA-80E0-AA244A9B797D}" type="datetime1">
              <a:rPr lang="en-US" smtClean="0"/>
              <a:pPr/>
              <a:t>9/15/2015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1260001"/>
            <a:ext cx="3881636" cy="4929411"/>
          </a:xfrm>
        </p:spPr>
        <p:txBody>
          <a:bodyPr/>
          <a:lstStyle/>
          <a:p>
            <a:pPr marL="85725" indent="0"/>
            <a:r>
              <a:rPr lang="en-US" sz="2500" dirty="0" smtClean="0"/>
              <a:t> Training materials</a:t>
            </a:r>
          </a:p>
          <a:p>
            <a:pPr marL="85725" indent="0"/>
            <a:r>
              <a:rPr lang="en-US" sz="2500" dirty="0" smtClean="0"/>
              <a:t> Stress management techniques </a:t>
            </a:r>
          </a:p>
          <a:p>
            <a:pPr marL="85725" indent="0"/>
            <a:r>
              <a:rPr lang="en-US" sz="2500" dirty="0" smtClean="0"/>
              <a:t> Information</a:t>
            </a:r>
          </a:p>
          <a:p>
            <a:pPr marL="85725" indent="0"/>
            <a:r>
              <a:rPr lang="en-US" sz="2500" dirty="0" smtClean="0"/>
              <a:t> Easy access</a:t>
            </a:r>
          </a:p>
          <a:p>
            <a:pPr marL="85725" indent="0"/>
            <a:r>
              <a:rPr lang="en-US" sz="2500" dirty="0" smtClean="0"/>
              <a:t> Attractive interface </a:t>
            </a:r>
          </a:p>
          <a:p>
            <a:pPr marL="85725" indent="0"/>
            <a:r>
              <a:rPr lang="en-US" sz="2500" dirty="0" smtClean="0"/>
              <a:t> A “helping hand” for employees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Year of Well </a:t>
            </a:r>
            <a:r>
              <a:rPr lang="lv-LV" dirty="0" smtClean="0"/>
              <a:t>-</a:t>
            </a:r>
            <a:r>
              <a:rPr lang="en-US" dirty="0" smtClean="0"/>
              <a:t> Being activities (4)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420A87-B6C7-4853-B8DB-DC38D13F4CFA}" type="slidenum">
              <a:rPr lang="fr-CH" altLang="en-US" smtClean="0"/>
              <a:pPr>
                <a:defRPr/>
              </a:pPr>
              <a:t>7</a:t>
            </a:fld>
            <a:endParaRPr lang="fr-CH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495300" y="6245225"/>
            <a:ext cx="1001316" cy="476250"/>
          </a:xfrm>
        </p:spPr>
        <p:txBody>
          <a:bodyPr/>
          <a:lstStyle/>
          <a:p>
            <a:fld id="{28A5BD9D-8F75-4DFA-80E0-AA244A9B797D}" type="datetime1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rot="16200000">
            <a:off x="4953000" y="2852936"/>
            <a:ext cx="648072" cy="936104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95D3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3160" y="1412776"/>
            <a:ext cx="26384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Asks a simple question – “How are you feeling today?”</a:t>
            </a:r>
          </a:p>
          <a:p>
            <a:r>
              <a:rPr lang="en-GB" dirty="0" smtClean="0"/>
              <a:t>Offers</a:t>
            </a:r>
            <a:r>
              <a:rPr lang="lv-LV" dirty="0" smtClean="0"/>
              <a:t> </a:t>
            </a:r>
            <a:r>
              <a:rPr lang="en-US" dirty="0" smtClean="0"/>
              <a:t>5 </a:t>
            </a:r>
            <a:r>
              <a:rPr lang="en-US" dirty="0" smtClean="0"/>
              <a:t>possible feelings </a:t>
            </a:r>
          </a:p>
          <a:p>
            <a:r>
              <a:rPr lang="lv-LV" dirty="0" err="1" smtClean="0"/>
              <a:t>Gives</a:t>
            </a:r>
            <a:r>
              <a:rPr lang="lv-LV" dirty="0" smtClean="0"/>
              <a:t> t</a:t>
            </a:r>
            <a:r>
              <a:rPr lang="en-US" dirty="0" err="1" smtClean="0"/>
              <a:t>ips</a:t>
            </a:r>
            <a:r>
              <a:rPr lang="en-US" dirty="0" smtClean="0"/>
              <a:t> </a:t>
            </a:r>
            <a:r>
              <a:rPr lang="en-US" dirty="0" smtClean="0"/>
              <a:t>for feeling better or helping a </a:t>
            </a:r>
            <a:r>
              <a:rPr lang="en-GB" dirty="0" smtClean="0"/>
              <a:t>colleague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«Feeling Guide»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420A87-B6C7-4853-B8DB-DC38D13F4CFA}" type="slidenum">
              <a:rPr lang="fr-CH" altLang="en-US" smtClean="0"/>
              <a:pPr>
                <a:defRPr/>
              </a:pPr>
              <a:t>8</a:t>
            </a:fld>
            <a:endParaRPr lang="fr-CH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824CA92-7716-40CE-966F-A950DCD4F04D}" type="datetime1">
              <a:rPr lang="en-US" smtClean="0"/>
              <a:pPr/>
              <a:t>9/15/2015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12154"/>
          <a:stretch>
            <a:fillRect/>
          </a:stretch>
        </p:blipFill>
        <p:spPr bwMode="auto">
          <a:xfrm>
            <a:off x="2360712" y="3284984"/>
            <a:ext cx="4896544" cy="249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feel stressed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420A87-B6C7-4853-B8DB-DC38D13F4CFA}" type="slidenum">
              <a:rPr lang="fr-CH" altLang="en-US" smtClean="0"/>
              <a:pPr>
                <a:defRPr/>
              </a:pPr>
              <a:t>9</a:t>
            </a:fld>
            <a:endParaRPr lang="fr-CH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113A2FB-5054-4320-AC5D-3004B6B4B34A}" type="datetime1">
              <a:rPr lang="en-US" smtClean="0"/>
              <a:pPr/>
              <a:t>9/15/2015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496" y="1268760"/>
            <a:ext cx="9034002" cy="452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X">
  <a:themeElements>
    <a:clrScheme name="Gouvernement luxembourgeois">
      <a:dk1>
        <a:srgbClr val="FF0000"/>
      </a:dk1>
      <a:lt1>
        <a:srgbClr val="FFFFFF"/>
      </a:lt1>
      <a:dk2>
        <a:srgbClr val="80808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uvernement luxembourgeo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LUX</Template>
  <TotalTime>664</TotalTime>
  <Words>715</Words>
  <Application>Microsoft Office PowerPoint</Application>
  <PresentationFormat>A4 Paper (210x297 mm)</PresentationFormat>
  <Paragraphs>113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LUX</vt:lpstr>
      <vt:lpstr>Feeling Guide - an Electronic Tool for Improving Employee Well-Being</vt:lpstr>
      <vt:lpstr>Rural Support Service</vt:lpstr>
      <vt:lpstr>Annual tradition</vt:lpstr>
      <vt:lpstr>The Year of Well - Being activities (1)</vt:lpstr>
      <vt:lpstr>The Year of Well - Being activities (2)</vt:lpstr>
      <vt:lpstr>The Year of Well - Being activities (3)</vt:lpstr>
      <vt:lpstr>The Year of Well - Being activities (4)</vt:lpstr>
      <vt:lpstr>«Feeling Guide»</vt:lpstr>
      <vt:lpstr>I feel stressed</vt:lpstr>
      <vt:lpstr>I feel depressed</vt:lpstr>
      <vt:lpstr>I feel unenergetic</vt:lpstr>
      <vt:lpstr>I feel tense</vt:lpstr>
      <vt:lpstr>I feel great</vt:lpstr>
      <vt:lpstr>Results of the Year of Well – Being (1)</vt:lpstr>
      <vt:lpstr>Results of the Year of Well – Being (2)</vt:lpstr>
      <vt:lpstr>Results of the Year of Well – Being (3)</vt:lpstr>
      <vt:lpstr>«Feeling Guide» - the blog</vt:lpstr>
      <vt:lpstr>What positive lessons have we learned?</vt:lpstr>
      <vt:lpstr>What would we do different?</vt:lpstr>
      <vt:lpstr>Success factors</vt:lpstr>
      <vt:lpstr>How can others integrate it?</vt:lpstr>
      <vt:lpstr>Thank you!</vt:lpstr>
    </vt:vector>
  </TitlesOfParts>
  <Company>CIE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laima.busa</dc:creator>
  <cp:lastModifiedBy>laima.busa</cp:lastModifiedBy>
  <cp:revision>67</cp:revision>
  <cp:lastPrinted>2015-07-15T08:27:35Z</cp:lastPrinted>
  <dcterms:created xsi:type="dcterms:W3CDTF">2015-08-10T13:49:33Z</dcterms:created>
  <dcterms:modified xsi:type="dcterms:W3CDTF">2015-09-15T13:14:36Z</dcterms:modified>
</cp:coreProperties>
</file>