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6" r:id="rId2"/>
    <p:sldId id="354" r:id="rId3"/>
    <p:sldId id="278" r:id="rId4"/>
    <p:sldId id="348" r:id="rId5"/>
    <p:sldId id="350" r:id="rId6"/>
    <p:sldId id="344" r:id="rId7"/>
    <p:sldId id="345" r:id="rId8"/>
    <p:sldId id="332" r:id="rId9"/>
    <p:sldId id="333" r:id="rId10"/>
    <p:sldId id="280" r:id="rId11"/>
    <p:sldId id="338" r:id="rId12"/>
    <p:sldId id="343" r:id="rId13"/>
    <p:sldId id="337" r:id="rId14"/>
    <p:sldId id="321" r:id="rId15"/>
    <p:sldId id="351" r:id="rId16"/>
    <p:sldId id="352" r:id="rId17"/>
    <p:sldId id="339" r:id="rId18"/>
    <p:sldId id="322" r:id="rId19"/>
    <p:sldId id="328" r:id="rId20"/>
    <p:sldId id="346" r:id="rId21"/>
    <p:sldId id="347" r:id="rId22"/>
    <p:sldId id="335" r:id="rId23"/>
    <p:sldId id="355" r:id="rId24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5F0"/>
    <a:srgbClr val="5497D5"/>
    <a:srgbClr val="54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8593" autoAdjust="0"/>
  </p:normalViewPr>
  <p:slideViewPr>
    <p:cSldViewPr>
      <p:cViewPr>
        <p:scale>
          <a:sx n="86" d="100"/>
          <a:sy n="86" d="100"/>
        </p:scale>
        <p:origin x="-714" y="-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Notices uploaded per Contracting Authority category </a:t>
            </a:r>
          </a:p>
          <a:p>
            <a:pPr>
              <a:defRPr/>
            </a:pPr>
            <a:r>
              <a:rPr lang="en-US"/>
              <a:t>since 02/2013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Contracting Authorities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Central Government (Ministries , etc.)</c:v>
                </c:pt>
                <c:pt idx="1">
                  <c:v>Health (Hospitals, etc.)</c:v>
                </c:pt>
                <c:pt idx="2">
                  <c:v>Local Authorities </c:v>
                </c:pt>
                <c:pt idx="3">
                  <c:v>Broader Public Sector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3.0000000000000027E-2</c:v>
                </c:pt>
                <c:pt idx="1">
                  <c:v>9.0000000000000066E-2</c:v>
                </c:pt>
                <c:pt idx="2">
                  <c:v>0.56000000000000005</c:v>
                </c:pt>
                <c:pt idx="3">
                  <c:v>0.32000000000000034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CATEGORY OF PUBLIC PROCUREMENT REGISTERED</a:t>
            </a:r>
          </a:p>
          <a:p>
            <a:pPr>
              <a:defRPr/>
            </a:pP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 grafoume?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0,23</a:t>
                    </a:r>
                  </a:p>
                  <a:p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Supplies</c:v>
                </c:pt>
                <c:pt idx="1">
                  <c:v>Services</c:v>
                </c:pt>
                <c:pt idx="2">
                  <c:v>Public Works</c:v>
                </c:pt>
                <c:pt idx="3">
                  <c:v>Designs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0.56000000000000005</c:v>
                </c:pt>
                <c:pt idx="1">
                  <c:v>0.28000000000000008</c:v>
                </c:pt>
                <c:pt idx="2">
                  <c:v>0.16</c:v>
                </c:pt>
                <c:pt idx="3">
                  <c:v>2.3000000000000017E-3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66" tIns="47533" rIns="95066" bIns="47533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1175"/>
          </a:xfrm>
          <a:prstGeom prst="rect">
            <a:avLst/>
          </a:prstGeom>
        </p:spPr>
        <p:txBody>
          <a:bodyPr vert="horz" lIns="95066" tIns="47533" rIns="95066" bIns="47533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159039-F190-45BA-A997-17DC93A372BF}" type="datetimeFigureOut">
              <a:rPr lang="fr-CH"/>
              <a:pPr>
                <a:defRPr/>
              </a:pPr>
              <a:t>11.09.2015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66" tIns="47533" rIns="95066" bIns="47533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4988" cy="511175"/>
          </a:xfrm>
          <a:prstGeom prst="rect">
            <a:avLst/>
          </a:prstGeom>
        </p:spPr>
        <p:txBody>
          <a:bodyPr vert="horz" wrap="square" lIns="95066" tIns="47533" rIns="95066" bIns="47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F502E4-146E-408C-972C-7DF563C47A4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698956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6" tIns="47533" rIns="95066" bIns="47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5E5AB-B127-410F-AB9C-3F2DD199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18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6997A-5BE3-4B4E-9790-B0930F7D425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n-US" dirty="0" smtClean="0">
              <a:latin typeface="Arial" charset="0"/>
            </a:endParaRPr>
          </a:p>
          <a:p>
            <a:r>
              <a:rPr lang="el-GR" altLang="en-US" dirty="0" smtClean="0">
                <a:latin typeface="Arial" charset="0"/>
              </a:rPr>
              <a:t> </a:t>
            </a:r>
            <a:r>
              <a:rPr lang="el-GR" altLang="en-US" dirty="0" err="1" smtClean="0">
                <a:latin typeface="Arial" charset="0"/>
              </a:rPr>
              <a:t>σδφ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585C-074E-4E52-BA65-B5CFABD3EA7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F706F-6B63-4A14-9088-2F7C8CEB8B20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F706F-6B63-4A14-9088-2F7C8CEB8B20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F706F-6B63-4A14-9088-2F7C8CEB8B20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D5AE0-0265-4D34-BE83-C75ECCF78314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24477-F7FB-4CA8-9FA7-62E1271D7A3C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F706F-6B63-4A14-9088-2F7C8CEB8B2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F706F-6B63-4A14-9088-2F7C8CEB8B20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585C-074E-4E52-BA65-B5CFABD3EA7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585C-074E-4E52-BA65-B5CFABD3EA7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585C-074E-4E52-BA65-B5CFABD3EA7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4DEEC-1CBC-4189-BA65-F3FA6502CE7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BA6FB-0308-4F50-837C-E39C681D372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129A6-DA48-4D4D-BD40-5A85C4149E45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n-US" dirty="0" smtClean="0">
              <a:latin typeface="Arial" charset="0"/>
            </a:endParaRPr>
          </a:p>
          <a:p>
            <a:r>
              <a:rPr lang="el-GR" altLang="en-US" dirty="0" smtClean="0">
                <a:latin typeface="Arial" charset="0"/>
              </a:rPr>
              <a:t> </a:t>
            </a:r>
            <a:r>
              <a:rPr lang="el-GR" altLang="en-US" dirty="0" err="1" smtClean="0">
                <a:latin typeface="Arial" charset="0"/>
              </a:rPr>
              <a:t>σδφ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585C-074E-4E52-BA65-B5CFABD3EA75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n-US" dirty="0" smtClean="0">
              <a:latin typeface="Arial" charset="0"/>
            </a:endParaRPr>
          </a:p>
          <a:p>
            <a:r>
              <a:rPr lang="el-GR" altLang="en-US" dirty="0" smtClean="0">
                <a:latin typeface="Arial" charset="0"/>
              </a:rPr>
              <a:t> </a:t>
            </a:r>
            <a:r>
              <a:rPr lang="el-GR" altLang="en-US" dirty="0" err="1" smtClean="0">
                <a:latin typeface="Arial" charset="0"/>
              </a:rPr>
              <a:t>σδφ</a:t>
            </a:r>
            <a:endParaRPr lang="en-GB" altLang="en-US" dirty="0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C585C-074E-4E52-BA65-B5CFABD3EA7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9" descr="url_LIS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6426200"/>
            <a:ext cx="5651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0" descr="logo_LIST_PP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3663" y="357188"/>
            <a:ext cx="17716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7" descr="trait_ble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4821-59A1-4B66-8046-65EC89975E0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23636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4821-59A1-4B66-8046-65EC89975E0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67674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9210-8932-41A2-A9C8-DDB9AAD3890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62446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9210-8932-41A2-A9C8-DDB9AAD3890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1627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9210-8932-41A2-A9C8-DDB9AAD3890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1627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4821-59A1-4B66-8046-65EC89975E0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39717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4821-59A1-4B66-8046-65EC89975E0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141001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14821-59A1-4B66-8046-65EC89975E0A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F9210-8932-41A2-A9C8-DDB9AAD38901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ACED-ED92-49F1-934B-F1799FC43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CBF4-6B57-4B61-A0FD-C6D98D5E2655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454C-E7CF-445A-9171-C0A65E533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27E2-BB7C-42BA-A033-F9C0EEAAD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06F8-3483-4C93-BFEB-30DB63BA3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4B40-6CF5-4927-A2C2-95C408561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C19E-022D-4B36-B80D-77FBFBF40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Cliquez</a:t>
            </a:r>
            <a:r>
              <a:rPr lang="en-US" altLang="en-US" dirty="0" smtClean="0"/>
              <a:t> pour modifier le style du </a:t>
            </a:r>
            <a:r>
              <a:rPr lang="en-US" altLang="en-US" dirty="0" err="1" smtClean="0"/>
              <a:t>titre</a:t>
            </a: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BE2DC0-58E5-49D1-A256-D68B101B4080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2054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EUPAN_logo_noShadow.pn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 10" descr="logo_LIST_PPT.pn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2059" name="Picture 14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76" y="61431"/>
            <a:ext cx="1666849" cy="487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173788"/>
            <a:ext cx="1993900" cy="6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2" r:id="rId13"/>
    <p:sldLayoutId id="2147483964" r:id="rId14"/>
    <p:sldLayoutId id="2147483965" r:id="rId15"/>
    <p:sldLayoutId id="2147483966" r:id="rId16"/>
    <p:sldLayoutId id="2147483967" r:id="rId17"/>
    <p:sldLayoutId id="2147483968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tzanetopoulos@eprocurement.gov.g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panolias@gge.gr" TargetMode="External"/><Relationship Id="rId4" Type="http://schemas.openxmlformats.org/officeDocument/2006/relationships/hyperlink" Target="mailto:smouzaki@eprocurement.gov.g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Υπότιτλος"/>
          <p:cNvSpPr>
            <a:spLocks noGrp="1"/>
          </p:cNvSpPr>
          <p:nvPr>
            <p:ph type="subTitle" idx="1"/>
          </p:nvPr>
        </p:nvSpPr>
        <p:spPr>
          <a:xfrm>
            <a:off x="1281113" y="2636838"/>
            <a:ext cx="8496300" cy="1008062"/>
          </a:xfrm>
        </p:spPr>
        <p:txBody>
          <a:bodyPr/>
          <a:lstStyle/>
          <a:p>
            <a:pPr algn="ctr"/>
            <a:r>
              <a:rPr lang="fr-FR" altLang="en-US" sz="2000" b="1" dirty="0" smtClean="0">
                <a:solidFill>
                  <a:srgbClr val="00B0F0"/>
                </a:solidFill>
              </a:rPr>
              <a:t>Session 7: </a:t>
            </a:r>
            <a:r>
              <a:rPr lang="fr-FR" altLang="en-US" sz="2000" b="1" dirty="0" err="1" smtClean="0">
                <a:solidFill>
                  <a:srgbClr val="00B0F0"/>
                </a:solidFill>
              </a:rPr>
              <a:t>Towards</a:t>
            </a:r>
            <a:r>
              <a:rPr lang="fr-FR" altLang="en-US" sz="2000" b="1" dirty="0" smtClean="0">
                <a:solidFill>
                  <a:srgbClr val="00B0F0"/>
                </a:solidFill>
              </a:rPr>
              <a:t> a more transparent and </a:t>
            </a:r>
            <a:r>
              <a:rPr lang="fr-FR" altLang="en-US" sz="2000" b="1" dirty="0" err="1" smtClean="0">
                <a:solidFill>
                  <a:srgbClr val="00B0F0"/>
                </a:solidFill>
              </a:rPr>
              <a:t>accountable</a:t>
            </a:r>
            <a:r>
              <a:rPr lang="fr-FR" altLang="en-US" sz="2000" b="1" dirty="0" smtClean="0">
                <a:solidFill>
                  <a:srgbClr val="00B0F0"/>
                </a:solidFill>
              </a:rPr>
              <a:t> public administration</a:t>
            </a:r>
            <a:r>
              <a:rPr lang="fr-FR" altLang="en-US" b="1" dirty="0" smtClean="0">
                <a:solidFill>
                  <a:srgbClr val="00B0F0"/>
                </a:solidFill>
              </a:rPr>
              <a:t>  </a:t>
            </a:r>
          </a:p>
          <a:p>
            <a:pPr algn="ctr"/>
            <a:r>
              <a:rPr lang="fr-FR" altLang="en-US" sz="2000" b="1" dirty="0" smtClean="0">
                <a:solidFill>
                  <a:srgbClr val="00B0F0"/>
                </a:solidFill>
              </a:rPr>
              <a:t>          Central </a:t>
            </a:r>
            <a:r>
              <a:rPr lang="fr-FR" altLang="en-US" sz="2000" b="1" dirty="0" err="1" smtClean="0">
                <a:solidFill>
                  <a:srgbClr val="00B0F0"/>
                </a:solidFill>
              </a:rPr>
              <a:t>Electronic</a:t>
            </a:r>
            <a:r>
              <a:rPr lang="fr-FR" altLang="en-US" sz="2000" b="1" dirty="0" smtClean="0">
                <a:solidFill>
                  <a:srgbClr val="00B0F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B0F0"/>
                </a:solidFill>
              </a:rPr>
              <a:t>Registry</a:t>
            </a:r>
            <a:r>
              <a:rPr lang="fr-FR" altLang="en-US" sz="2000" b="1" dirty="0" smtClean="0">
                <a:solidFill>
                  <a:srgbClr val="00B0F0"/>
                </a:solidFill>
              </a:rPr>
              <a:t> of Public </a:t>
            </a:r>
            <a:r>
              <a:rPr lang="fr-FR" altLang="en-US" sz="2000" b="1" dirty="0" err="1" smtClean="0">
                <a:solidFill>
                  <a:srgbClr val="00B0F0"/>
                </a:solidFill>
              </a:rPr>
              <a:t>Procurement</a:t>
            </a:r>
            <a:endParaRPr lang="fr-FR" altLang="en-US" sz="2000" b="1" dirty="0" smtClean="0">
              <a:solidFill>
                <a:srgbClr val="00B0F0"/>
              </a:solidFill>
            </a:endParaRPr>
          </a:p>
          <a:p>
            <a:pPr algn="ctr"/>
            <a:endParaRPr lang="el-GR" dirty="0" smtClean="0"/>
          </a:p>
        </p:txBody>
      </p:sp>
      <p:sp>
        <p:nvSpPr>
          <p:cNvPr id="13315" name="2 - Τίτλος"/>
          <p:cNvSpPr>
            <a:spLocks noGrp="1"/>
          </p:cNvSpPr>
          <p:nvPr>
            <p:ph type="title"/>
          </p:nvPr>
        </p:nvSpPr>
        <p:spPr>
          <a:xfrm>
            <a:off x="4875213" y="1628775"/>
            <a:ext cx="4757737" cy="1009650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Quality Conference</a:t>
            </a:r>
            <a:endParaRPr lang="el-GR" dirty="0" smtClean="0"/>
          </a:p>
        </p:txBody>
      </p:sp>
      <p:sp>
        <p:nvSpPr>
          <p:cNvPr id="4" name="Espace réservé de la date 3"/>
          <p:cNvSpPr txBox="1">
            <a:spLocks/>
          </p:cNvSpPr>
          <p:nvPr/>
        </p:nvSpPr>
        <p:spPr bwMode="auto">
          <a:xfrm>
            <a:off x="1208584" y="3860800"/>
            <a:ext cx="504056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fr-FR" altLang="en-US" sz="2000" b="1" dirty="0" smtClean="0">
                <a:solidFill>
                  <a:srgbClr val="00B0F0"/>
                </a:solidFill>
                <a:latin typeface="+mn-lt"/>
                <a:cs typeface="+mn-cs"/>
              </a:rPr>
              <a:t> </a:t>
            </a:r>
            <a:r>
              <a:rPr lang="fr-FR" altLang="en-US" sz="2000" b="1" dirty="0" err="1" smtClean="0">
                <a:solidFill>
                  <a:srgbClr val="00B0F0"/>
                </a:solidFill>
                <a:latin typeface="+mn-lt"/>
                <a:cs typeface="+mn-cs"/>
              </a:rPr>
              <a:t>Ioannis</a:t>
            </a:r>
            <a:r>
              <a:rPr lang="fr-FR" altLang="en-US" sz="2000" b="1" dirty="0" smtClean="0">
                <a:solidFill>
                  <a:srgbClr val="00B0F0"/>
                </a:solidFill>
                <a:latin typeface="+mn-lt"/>
                <a:cs typeface="+mn-cs"/>
              </a:rPr>
              <a:t> </a:t>
            </a:r>
            <a:r>
              <a:rPr lang="fr-FR" altLang="en-US" sz="2000" b="1" dirty="0" err="1" smtClean="0">
                <a:solidFill>
                  <a:srgbClr val="00B0F0"/>
                </a:solidFill>
                <a:latin typeface="+mn-lt"/>
                <a:cs typeface="+mn-cs"/>
              </a:rPr>
              <a:t>Panolias</a:t>
            </a:r>
            <a:r>
              <a:rPr lang="fr-FR" altLang="en-US" sz="2000" b="1" dirty="0" smtClean="0">
                <a:solidFill>
                  <a:srgbClr val="00B0F0"/>
                </a:solidFill>
                <a:latin typeface="+mn-lt"/>
                <a:cs typeface="+mn-cs"/>
              </a:rPr>
              <a:t>, Public </a:t>
            </a:r>
            <a:r>
              <a:rPr lang="fr-FR" altLang="en-US" sz="2000" b="1" dirty="0" err="1" smtClean="0">
                <a:solidFill>
                  <a:srgbClr val="00B0F0"/>
                </a:solidFill>
                <a:latin typeface="+mn-lt"/>
                <a:cs typeface="+mn-cs"/>
              </a:rPr>
              <a:t>Procurement</a:t>
            </a:r>
            <a:r>
              <a:rPr lang="fr-FR" altLang="en-US" sz="2000" b="1" dirty="0" smtClean="0">
                <a:solidFill>
                  <a:srgbClr val="00B0F0"/>
                </a:solidFill>
                <a:latin typeface="+mn-lt"/>
                <a:cs typeface="+mn-cs"/>
              </a:rPr>
              <a:t> </a:t>
            </a:r>
            <a:r>
              <a:rPr lang="fr-FR" altLang="en-US" sz="2000" b="1" dirty="0" err="1" smtClean="0">
                <a:solidFill>
                  <a:srgbClr val="00B0F0"/>
                </a:solidFill>
                <a:latin typeface="+mn-lt"/>
                <a:cs typeface="+mn-cs"/>
              </a:rPr>
              <a:t>Officer</a:t>
            </a:r>
            <a:r>
              <a:rPr lang="fr-FR" altLang="en-US" sz="2000" b="1" dirty="0" smtClean="0">
                <a:solidFill>
                  <a:srgbClr val="00B0F0"/>
                </a:solidFill>
              </a:rPr>
              <a:t> </a:t>
            </a:r>
            <a:endParaRPr lang="fr-FR" altLang="en-US" sz="20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fr-FR" altLang="en-US" sz="2000" b="1" dirty="0">
              <a:solidFill>
                <a:srgbClr val="00B0F0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en-US" sz="20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3988" y="4724400"/>
            <a:ext cx="5832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B0F0"/>
                </a:solidFill>
                <a:latin typeface="+mn-lt"/>
                <a:cs typeface="+mn-cs"/>
              </a:rPr>
              <a:t>1-2 October 2015</a:t>
            </a:r>
          </a:p>
          <a:p>
            <a:pPr>
              <a:defRPr/>
            </a:pPr>
            <a:r>
              <a:rPr lang="en-US" altLang="en-US" sz="2000" b="1" dirty="0" err="1" smtClean="0">
                <a:solidFill>
                  <a:srgbClr val="00B0F0"/>
                </a:solidFill>
                <a:latin typeface="+mn-lt"/>
                <a:cs typeface="+mn-cs"/>
              </a:rPr>
              <a:t>Esch-Belval</a:t>
            </a:r>
            <a:r>
              <a:rPr lang="en-US" altLang="en-US" sz="2000" b="1" dirty="0" smtClean="0">
                <a:solidFill>
                  <a:srgbClr val="00B0F0"/>
                </a:solidFill>
                <a:latin typeface="+mn-lt"/>
                <a:cs typeface="+mn-cs"/>
              </a:rPr>
              <a:t> , </a:t>
            </a:r>
            <a:r>
              <a:rPr lang="en-US" altLang="en-US" sz="2000" b="1" dirty="0">
                <a:solidFill>
                  <a:srgbClr val="00B0F0"/>
                </a:solidFill>
                <a:latin typeface="+mn-lt"/>
                <a:cs typeface="+mn-cs"/>
              </a:rPr>
              <a:t>Luxembourg</a:t>
            </a:r>
            <a:endParaRPr lang="el-GR" altLang="en-US" sz="2000" b="1" dirty="0">
              <a:solidFill>
                <a:srgbClr val="00B0F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2"/>
          <p:cNvSpPr>
            <a:spLocks noGrp="1"/>
          </p:cNvSpPr>
          <p:nvPr>
            <p:ph type="title" idx="4294967295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Results</a:t>
            </a:r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Achieved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3BA8AD3-61E8-45E0-BCD1-A077E4570BC9}" type="slidenum">
              <a:rPr lang="fr-CH" altLang="en-US" b="1" smtClean="0"/>
              <a:pPr/>
              <a:t>10</a:t>
            </a:fld>
            <a:endParaRPr lang="fr-CH" altLang="en-US" b="1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416496" y="1052736"/>
            <a:ext cx="9073008" cy="482409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Transparency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New tool against potential </a:t>
            </a:r>
            <a:r>
              <a:rPr lang="de-DE" altLang="en-US" sz="2400" b="0" noProof="1" smtClean="0">
                <a:solidFill>
                  <a:schemeClr val="accent4"/>
                </a:solidFill>
              </a:rPr>
              <a:t>procurement manipulation</a:t>
            </a:r>
            <a:endParaRPr lang="de-DE" altLang="en-US" sz="2400" b="0" noProof="1">
              <a:solidFill>
                <a:schemeClr val="accent4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Standardization of procedures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Re-engineering C.A’s map  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More informed decision making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Progress towards a more reliable public procurement environment</a:t>
            </a:r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gray">
          <a:xfrm>
            <a:off x="631825" y="981075"/>
            <a:ext cx="3384550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1" hangingPunct="1"/>
            <a:endParaRPr lang="el-GR" altLang="en-US" sz="2400" b="1" noProof="1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Benefits</a:t>
            </a:r>
            <a:r>
              <a:rPr lang="fr-FR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 for Central Administration</a:t>
            </a: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14D10938-7EF3-4810-A469-34B33E8B1E2F}" type="slidenum">
              <a:rPr lang="fr-CH" altLang="en-US" b="1" smtClean="0"/>
              <a:pPr/>
              <a:t>11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Through monitoring CERPP </a:t>
            </a:r>
            <a:r>
              <a:rPr lang="fr-FR" altLang="en-US" sz="2400" b="0" dirty="0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Central Administration 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can, among others: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observe demand and supply in  public procurement 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>
                <a:solidFill>
                  <a:schemeClr val="accent4"/>
                </a:solidFill>
                <a:cs typeface="+mn-cs"/>
              </a:rPr>
              <a:t>g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et a better overview of the market,  especially concerning monopolies or oligopolies, leading to suitable measures of correction 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aggregate  demand and perform Framework Agreements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observe contract values / </a:t>
            </a:r>
            <a:r>
              <a:rPr lang="en-US" altLang="en-US" sz="2400" b="0" noProof="1" smtClean="0">
                <a:solidFill>
                  <a:schemeClr val="accent4"/>
                </a:solidFill>
              </a:rPr>
              <a:t>trace patterns of high value contracts and repeated awardings 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l-GR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n-US" altLang="en-US" sz="1800" b="0" noProof="1" smtClean="0">
              <a:solidFill>
                <a:schemeClr val="accent4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l-GR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Benefits</a:t>
            </a:r>
            <a:r>
              <a:rPr lang="fr-FR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 for </a:t>
            </a:r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Contracting</a:t>
            </a:r>
            <a:r>
              <a:rPr lang="fr-FR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Authorities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14D10938-7EF3-4810-A469-34B33E8B1E2F}" type="slidenum">
              <a:rPr lang="fr-CH" altLang="en-US" b="1" smtClean="0"/>
              <a:pPr/>
              <a:t>12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Through monitoring CERPP </a:t>
            </a:r>
            <a:r>
              <a:rPr lang="fr-FR" altLang="en-US" sz="2400" b="0" dirty="0" err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Contracting</a:t>
            </a:r>
            <a:r>
              <a:rPr lang="fr-FR" altLang="en-US" sz="2400" b="0" dirty="0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fr-FR" altLang="en-US" sz="2400" b="0" dirty="0" err="1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Authorities</a:t>
            </a:r>
            <a:r>
              <a:rPr lang="fr-FR" altLang="en-US" sz="2400" b="0" dirty="0" smtClean="0">
                <a:solidFill>
                  <a:schemeClr val="accent4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can, among others: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search and compare technical specifications/ </a:t>
            </a:r>
            <a:r>
              <a:rPr lang="en-US" altLang="en-US" sz="2400" b="0" noProof="1">
                <a:solidFill>
                  <a:schemeClr val="accent4"/>
                </a:solidFill>
              </a:rPr>
              <a:t>contract values for all public procurement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 /  set up tender notices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Uniform and cohesive administrative practices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Use CERPP as e-repository for all procurement documents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n-US" altLang="en-US" sz="2400" b="0" noProof="1">
              <a:solidFill>
                <a:schemeClr val="accent4"/>
              </a:solidFill>
              <a:cs typeface="+mn-cs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l-GR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n-US" altLang="en-US" sz="1800" b="0" noProof="1" smtClean="0">
              <a:solidFill>
                <a:schemeClr val="accent4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l-GR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Benefits</a:t>
            </a:r>
            <a:r>
              <a:rPr lang="fr-FR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 for </a:t>
            </a:r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Economic</a:t>
            </a:r>
            <a:r>
              <a:rPr lang="fr-FR" altLang="en-US" sz="2400" b="1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fr-FR" altLang="en-US" sz="2400" b="1" dirty="0" err="1" smtClean="0">
                <a:latin typeface="Arial" charset="0"/>
                <a:ea typeface="MS PGothic" pitchFamily="34" charset="-128"/>
                <a:cs typeface="Arial" charset="0"/>
              </a:rPr>
              <a:t>Operators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14D10938-7EF3-4810-A469-34B33E8B1E2F}" type="slidenum">
              <a:rPr lang="fr-CH" altLang="en-US" b="1" smtClean="0"/>
              <a:pPr/>
              <a:t>13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Through monitoring CERPP Economic Operators can, among others: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observe </a:t>
            </a:r>
            <a:r>
              <a:rPr lang="en-US" altLang="en-US" sz="2400" b="0" noProof="1">
                <a:solidFill>
                  <a:schemeClr val="accent4"/>
                </a:solidFill>
              </a:rPr>
              <a:t>market </a:t>
            </a:r>
            <a:r>
              <a:rPr lang="en-US" altLang="en-US" sz="2400" b="0" noProof="1" smtClean="0">
                <a:solidFill>
                  <a:schemeClr val="accent4"/>
                </a:solidFill>
              </a:rPr>
              <a:t>trends and public procurement, 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plan accordingly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>
                <a:solidFill>
                  <a:schemeClr val="accent4"/>
                </a:solidFill>
                <a:cs typeface="+mn-cs"/>
              </a:rPr>
              <a:t>u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se the Registry as a technical specifications repository 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>
                <a:solidFill>
                  <a:schemeClr val="accent4"/>
                </a:solidFill>
                <a:cs typeface="+mn-cs"/>
              </a:rPr>
              <a:t>b</a:t>
            </a: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e informed about upcomimg tenders at an early stage (approved request)  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n-US" sz="2400" b="0" noProof="1" smtClean="0">
                <a:solidFill>
                  <a:schemeClr val="accent4"/>
                </a:solidFill>
                <a:cs typeface="+mn-cs"/>
              </a:rPr>
              <a:t>observe  up–to-date contract values</a:t>
            </a: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US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n-US" altLang="en-US" sz="1800" b="0" noProof="1" smtClean="0">
              <a:solidFill>
                <a:schemeClr val="accent4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l-GR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en-US" altLang="en-US" b="1" noProof="1" smtClean="0">
                <a:latin typeface="Arial" charset="0"/>
                <a:ea typeface="MS PGothic" pitchFamily="34" charset="-128"/>
                <a:cs typeface="Arial" charset="0"/>
              </a:rPr>
              <a:t>Lessons Learnt – Did Well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DF9FBF4-2B60-437A-8320-1026142040BA}" type="slidenum">
              <a:rPr lang="fr-CH" altLang="en-US" b="1" smtClean="0"/>
              <a:pPr/>
              <a:t>14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C.As showed remarkable adaptability to the system </a:t>
            </a:r>
            <a:r>
              <a:rPr lang="en-GB" altLang="en-US" sz="2400" u="sng" noProof="1" smtClean="0">
                <a:solidFill>
                  <a:schemeClr val="accent4"/>
                </a:solidFill>
                <a:cs typeface="+mn-cs"/>
                <a:sym typeface="Wingdings" pitchFamily="2" charset="2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Promote Public Procurement Importance</a:t>
            </a:r>
            <a:endParaRPr lang="el-GR" altLang="en-US" sz="2400" u="sng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Build strong relations between our CPB and C.As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				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Would</a:t>
            </a:r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 Do </a:t>
            </a:r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Differently</a:t>
            </a:r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DF9FBF4-2B60-437A-8320-1026142040BA}" type="slidenum">
              <a:rPr lang="fr-CH" altLang="en-US" b="1" smtClean="0"/>
              <a:pPr/>
              <a:t>15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Build a better communication strategy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Longer adaptation period for all parties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Multiply organized training sessions </a:t>
            </a:r>
            <a:endParaRPr lang="en-GB" altLang="en-US" sz="2400" u="sng" noProof="1" smtClean="0">
              <a:solidFill>
                <a:srgbClr val="FF0000"/>
              </a:solidFill>
              <a:cs typeface="+mn-cs"/>
              <a:sym typeface="Wingdings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				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Success</a:t>
            </a:r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Factors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DF9FBF4-2B60-437A-8320-1026142040BA}" type="slidenum">
              <a:rPr lang="fr-CH" altLang="en-US" b="1" smtClean="0"/>
              <a:pPr/>
              <a:t>16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Strong determination against C.As exceptions 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Failure to comply leads to inability of relevant payments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Will for improvement </a:t>
            </a:r>
            <a:r>
              <a:rPr lang="en-GB" altLang="en-US" sz="2400" b="0" noProof="1" smtClean="0">
                <a:solidFill>
                  <a:srgbClr val="FF0000"/>
                </a:solidFill>
                <a:cs typeface="+mn-cs"/>
              </a:rPr>
              <a:t>	</a:t>
            </a: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	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36866" name="Picture 2" descr="C:\Documents and Settings\ktzanetopoulos\Επιφάνεια εργασίας\SUCCES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752" y="3429000"/>
            <a:ext cx="4464495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2"/>
          <p:cNvSpPr>
            <a:spLocks noGrp="1"/>
          </p:cNvSpPr>
          <p:nvPr>
            <p:ph type="title"/>
          </p:nvPr>
        </p:nvSpPr>
        <p:spPr>
          <a:xfrm>
            <a:off x="247650" y="0"/>
            <a:ext cx="6683375" cy="620688"/>
          </a:xfrm>
        </p:spPr>
        <p:txBody>
          <a:bodyPr/>
          <a:lstStyle/>
          <a:p>
            <a:r>
              <a:rPr lang="en-US" altLang="en-US" b="1" noProof="1" smtClean="0">
                <a:latin typeface="Arial" charset="0"/>
                <a:ea typeface="MS PGothic" pitchFamily="34" charset="-128"/>
                <a:cs typeface="Arial" charset="0"/>
              </a:rPr>
              <a:t>Pitfalls to avoid</a:t>
            </a:r>
            <a:endParaRPr lang="fr-FR" altLang="en-US" b="1" u="sng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07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47BBA78B-B4AD-47C0-8283-746D501801CE}" type="slidenum">
              <a:rPr lang="fr-CH" altLang="en-US" b="1" smtClean="0"/>
              <a:pPr/>
              <a:t>17</a:t>
            </a:fld>
            <a:endParaRPr lang="fr-CH" altLang="en-US" b="1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589338" y="980728"/>
            <a:ext cx="6188075" cy="445646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buClr>
                <a:schemeClr val="accent2"/>
              </a:buClr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Inadequate adaptation – no trial period (</a:t>
            </a:r>
            <a:r>
              <a:rPr lang="en-GB" altLang="en-US" sz="2400" b="0" noProof="1" smtClean="0">
                <a:solidFill>
                  <a:schemeClr val="accent4"/>
                </a:solidFill>
              </a:rPr>
              <a:t>On </a:t>
            </a:r>
            <a:r>
              <a:rPr lang="en-GB" altLang="en-US" sz="2400" b="0" noProof="1">
                <a:solidFill>
                  <a:schemeClr val="accent4"/>
                </a:solidFill>
              </a:rPr>
              <a:t>the job training the hard </a:t>
            </a:r>
            <a:r>
              <a:rPr lang="en-GB" altLang="en-US" sz="2400" b="0" noProof="1" smtClean="0">
                <a:solidFill>
                  <a:schemeClr val="accent4"/>
                </a:solidFill>
              </a:rPr>
              <a:t>way</a:t>
            </a:r>
            <a:r>
              <a:rPr lang="en-GB" altLang="en-US" sz="2400" b="0" noProof="1">
                <a:solidFill>
                  <a:schemeClr val="accent4"/>
                </a:solidFill>
              </a:rPr>
              <a:t>)</a:t>
            </a:r>
            <a:endParaRPr lang="en-GB" altLang="en-US" sz="2400" b="0" noProof="1" smtClean="0">
              <a:solidFill>
                <a:schemeClr val="accent4"/>
              </a:solidFill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Delay in vertical dispersion of info regarding the new e-tool (significant number of C.A’s) 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Insufficient number of employees allocated to Help Desk</a:t>
            </a:r>
            <a:endParaRPr lang="en-GB" altLang="en-US" sz="2400" b="0" noProof="1" smtClean="0"/>
          </a:p>
          <a:p>
            <a:pPr marL="0" indent="0" eaLnBrk="1" hangingPunct="1">
              <a:buClr>
                <a:schemeClr val="accent2"/>
              </a:buClr>
              <a:buNone/>
              <a:defRPr/>
            </a:pPr>
            <a:endParaRPr lang="en-GB" altLang="en-US" sz="2400" b="0" noProof="1">
              <a:solidFill>
                <a:srgbClr val="FF0000"/>
              </a:solidFill>
              <a:cs typeface="+mn-cs"/>
            </a:endParaRPr>
          </a:p>
        </p:txBody>
      </p:sp>
      <p:pic>
        <p:nvPicPr>
          <p:cNvPr id="44034" name="Picture 2" descr="International Safety Symbol Labels - Slippery Su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988840"/>
            <a:ext cx="2619375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6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2"/>
          <p:cNvSpPr>
            <a:spLocks noGrp="1"/>
          </p:cNvSpPr>
          <p:nvPr>
            <p:ph type="title" idx="4294967295"/>
          </p:nvPr>
        </p:nvSpPr>
        <p:spPr>
          <a:xfrm>
            <a:off x="273050" y="188913"/>
            <a:ext cx="6408738" cy="504825"/>
          </a:xfrm>
        </p:spPr>
        <p:txBody>
          <a:bodyPr/>
          <a:lstStyle/>
          <a:p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Evolution and </a:t>
            </a:r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Next</a:t>
            </a:r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lang="fr-FR" altLang="en-US" b="1" dirty="0" err="1" smtClean="0">
                <a:latin typeface="Arial" charset="0"/>
                <a:ea typeface="MS PGothic" pitchFamily="34" charset="-128"/>
                <a:cs typeface="Arial" charset="0"/>
              </a:rPr>
              <a:t>Steps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38F708BA-C742-4391-9859-A1C53AAF6F61}" type="slidenum">
              <a:rPr lang="fr-CH" altLang="en-US" b="1" smtClean="0"/>
              <a:pPr/>
              <a:t>18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692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noProof="1" smtClean="0">
                <a:solidFill>
                  <a:schemeClr val="accent4"/>
                </a:solidFill>
              </a:rPr>
              <a:t>Functionalities</a:t>
            </a:r>
            <a:r>
              <a:rPr lang="en-GB" altLang="en-US" sz="2400" b="0" noProof="1" smtClean="0">
                <a:solidFill>
                  <a:schemeClr val="accent4"/>
                </a:solidFill>
              </a:rPr>
              <a:t> are being updated in order to </a:t>
            </a:r>
            <a:r>
              <a:rPr lang="en-GB" altLang="en-US" sz="2400" noProof="1" smtClean="0">
                <a:solidFill>
                  <a:schemeClr val="accent4"/>
                </a:solidFill>
              </a:rPr>
              <a:t>provide</a:t>
            </a:r>
            <a:r>
              <a:rPr lang="en-GB" altLang="en-US" sz="2400" b="0" noProof="1" smtClean="0">
                <a:solidFill>
                  <a:schemeClr val="accent4"/>
                </a:solidFill>
              </a:rPr>
              <a:t> more </a:t>
            </a:r>
            <a:r>
              <a:rPr lang="en-GB" altLang="en-US" sz="2400" noProof="1" smtClean="0">
                <a:solidFill>
                  <a:schemeClr val="accent4"/>
                </a:solidFill>
              </a:rPr>
              <a:t>interoperabilities and user-friendly </a:t>
            </a:r>
            <a:r>
              <a:rPr lang="en-GB" altLang="en-US" sz="2400" b="0" noProof="1" smtClean="0">
                <a:solidFill>
                  <a:schemeClr val="accent4"/>
                </a:solidFill>
              </a:rPr>
              <a:t>features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                                        </a:t>
            </a:r>
            <a:r>
              <a:rPr lang="en-GB" altLang="en-US" sz="2400" b="0" noProof="1" smtClean="0">
                <a:solidFill>
                  <a:schemeClr val="accent4"/>
                </a:solidFill>
              </a:rPr>
              <a:t>Still...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noProof="1" smtClean="0">
                <a:solidFill>
                  <a:schemeClr val="accent4"/>
                </a:solidFill>
                <a:cs typeface="+mn-cs"/>
              </a:rPr>
              <a:t>Online advertising </a:t>
            </a: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of the Registry / </a:t>
            </a:r>
            <a:r>
              <a:rPr lang="en-GB" altLang="en-US" sz="2400" noProof="1" smtClean="0">
                <a:solidFill>
                  <a:schemeClr val="accent4"/>
                </a:solidFill>
                <a:cs typeface="+mn-cs"/>
              </a:rPr>
              <a:t>Annual conference </a:t>
            </a: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to be held </a:t>
            </a:r>
            <a:r>
              <a:rPr lang="en-GB" altLang="en-US" sz="2400" noProof="1" smtClean="0">
                <a:solidFill>
                  <a:schemeClr val="accent4"/>
                </a:solidFill>
                <a:cs typeface="+mn-cs"/>
              </a:rPr>
              <a:t>for </a:t>
            </a:r>
            <a:r>
              <a:rPr lang="en-GB" altLang="en-US" sz="2400" noProof="1" smtClean="0">
                <a:solidFill>
                  <a:schemeClr val="accent4"/>
                </a:solidFill>
              </a:rPr>
              <a:t>information </a:t>
            </a:r>
            <a:r>
              <a:rPr lang="en-GB" altLang="en-US" sz="2400" noProof="1">
                <a:solidFill>
                  <a:schemeClr val="accent4"/>
                </a:solidFill>
              </a:rPr>
              <a:t>exchange</a:t>
            </a:r>
            <a:r>
              <a:rPr lang="en-GB" altLang="en-US" sz="2400" noProof="1" smtClean="0">
                <a:solidFill>
                  <a:schemeClr val="accent4"/>
                </a:solidFill>
                <a:cs typeface="+mn-cs"/>
              </a:rPr>
              <a:t>, resolution of issues e.t.c.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1800" b="0" noProof="1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7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20803"/>
              </p:ext>
            </p:extLst>
          </p:nvPr>
        </p:nvGraphicFramePr>
        <p:xfrm>
          <a:off x="442913" y="1206500"/>
          <a:ext cx="86010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Φύλλο εργασίας" r:id="rId4" imgW="8581960" imgH="4410175" progId="Excel.Sheet.8">
                  <p:embed/>
                </p:oleObj>
              </mc:Choice>
              <mc:Fallback>
                <p:oleObj name="Φύλλο εργασίας" r:id="rId4" imgW="8581960" imgH="4410175" progId="Excel.Sheet.8">
                  <p:embed/>
                  <p:pic>
                    <p:nvPicPr>
                      <p:cNvPr id="0" name="Picture 3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206500"/>
                        <a:ext cx="8601075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- Τίτλος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CERPP Statistics 1/3</a:t>
            </a:r>
            <a:endParaRPr lang="el-GR" b="1" dirty="0" smtClean="0">
              <a:latin typeface="Arial" charset="0"/>
              <a:cs typeface="Arial" charset="0"/>
            </a:endParaRPr>
          </a:p>
        </p:txBody>
      </p:sp>
      <p:sp>
        <p:nvSpPr>
          <p:cNvPr id="1028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815BC3-984B-4589-808C-94BE9C8A9FB8}" type="slidenum">
              <a:rPr lang="fr-CH" altLang="en-US" smtClean="0"/>
              <a:pPr/>
              <a:t>19</a:t>
            </a:fld>
            <a:endParaRPr lang="fr-CH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Index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E88BA561-7C2F-4468-AD77-C724CBBA0B83}" type="slidenum">
              <a:rPr lang="fr-CH" altLang="en-US" b="1" smtClean="0"/>
              <a:pPr/>
              <a:t>2</a:t>
            </a:fld>
            <a:endParaRPr lang="fr-CH" altLang="en-US" b="1" smtClean="0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gray">
          <a:xfrm>
            <a:off x="1009651" y="1268413"/>
            <a:ext cx="3223270" cy="14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1" hangingPunct="1"/>
            <a:r>
              <a:rPr lang="en-US" altLang="en-US" b="1" noProof="1">
                <a:solidFill>
                  <a:schemeClr val="bg1"/>
                </a:solidFill>
                <a:ea typeface="MS PGothic" pitchFamily="34" charset="-128"/>
              </a:rPr>
              <a:t>Insert your own text here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631825" y="1628775"/>
            <a:ext cx="4249738" cy="403225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gray">
          <a:xfrm>
            <a:off x="5024438" y="1628775"/>
            <a:ext cx="4249737" cy="403225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buFontTx/>
              <a:buNone/>
              <a:defRPr/>
            </a:pPr>
            <a:endParaRPr lang="en-GB" altLang="en-US" sz="18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gray">
          <a:xfrm>
            <a:off x="5387975" y="1255713"/>
            <a:ext cx="3821113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1" hangingPunct="1"/>
            <a:r>
              <a:rPr lang="en-US" altLang="en-US" b="1" noProof="1">
                <a:solidFill>
                  <a:schemeClr val="bg1"/>
                </a:solidFill>
                <a:ea typeface="MS PGothic" pitchFamily="34" charset="-128"/>
              </a:rPr>
              <a:t>Insert </a:t>
            </a:r>
            <a:r>
              <a:rPr lang="en-US" altLang="en-US" b="1" noProof="1" smtClean="0">
                <a:solidFill>
                  <a:schemeClr val="bg1"/>
                </a:solidFill>
                <a:ea typeface="MS PGothic" pitchFamily="34" charset="-128"/>
              </a:rPr>
              <a:t>our </a:t>
            </a:r>
            <a:r>
              <a:rPr lang="en-US" altLang="en-US" b="1" noProof="1">
                <a:solidFill>
                  <a:schemeClr val="bg1"/>
                </a:solidFill>
                <a:ea typeface="MS PGothic" pitchFamily="34" charset="-128"/>
              </a:rPr>
              <a:t>own text here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632520" y="1693140"/>
            <a:ext cx="864096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1. Our Identity/ CERPP                                                                                     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2. Before CERPP Application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3. Main Objectives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4. CERPP Search Screens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5. Implementation and Actions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6. Results achieved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7. Benefits for All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8. Lessons Learnt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5025008" y="1628801"/>
            <a:ext cx="424847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10. Would do differently 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11. Success Factors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12. Pitfalls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13. Evolution and Next Steps</a:t>
            </a:r>
          </a:p>
          <a:p>
            <a:pPr marL="342900" indent="-342900" algn="just" eaLnBrk="1" hangingPunct="1"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altLang="en-US" noProof="1" smtClean="0">
                <a:solidFill>
                  <a:schemeClr val="accent4"/>
                </a:solidFill>
              </a:rPr>
              <a:t>14. Statistical and Help Desk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50989"/>
              </p:ext>
            </p:extLst>
          </p:nvPr>
        </p:nvGraphicFramePr>
        <p:xfrm>
          <a:off x="495300" y="1260475"/>
          <a:ext cx="89154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CERPP Statistics 2/3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14821-59A1-4B66-8046-65EC89975E0A}" type="slidenum">
              <a:rPr lang="fr-CH" altLang="en-US" smtClean="0"/>
              <a:pPr>
                <a:defRPr/>
              </a:pPr>
              <a:t>20</a:t>
            </a:fld>
            <a:endParaRPr lang="fr-C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9554"/>
              </p:ext>
            </p:extLst>
          </p:nvPr>
        </p:nvGraphicFramePr>
        <p:xfrm>
          <a:off x="495300" y="1260475"/>
          <a:ext cx="89154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CERPP Statistics 3/3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14821-59A1-4B66-8046-65EC89975E0A}" type="slidenum">
              <a:rPr lang="fr-CH" altLang="en-US" smtClean="0"/>
              <a:pPr>
                <a:defRPr/>
              </a:pPr>
              <a:t>21</a:t>
            </a:fld>
            <a:endParaRPr lang="fr-CH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 idx="4294967295"/>
          </p:nvPr>
        </p:nvSpPr>
        <p:spPr>
          <a:xfrm>
            <a:off x="128464" y="1"/>
            <a:ext cx="6624761" cy="836712"/>
          </a:xfrm>
        </p:spPr>
        <p:txBody>
          <a:bodyPr/>
          <a:lstStyle/>
          <a:p>
            <a:r>
              <a:rPr lang="en-US" altLang="en-US" b="1" noProof="1" smtClean="0">
                <a:latin typeface="Arial" charset="0"/>
                <a:ea typeface="MS PGothic" pitchFamily="34" charset="-128"/>
                <a:cs typeface="Arial" charset="0"/>
              </a:rPr>
              <a:t>Help Desk Data 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DF9FBF4-2B60-437A-8320-1026142040BA}" type="slidenum">
              <a:rPr lang="fr-CH" altLang="en-US" b="1" smtClean="0"/>
              <a:pPr/>
              <a:t>22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12,000 help desk tickets</a:t>
            </a: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More than 1.2 million uploads</a:t>
            </a: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More than 15,000 users</a:t>
            </a:r>
            <a:endParaRPr lang="en-US" sz="2400" b="0" dirty="0" smtClean="0">
              <a:solidFill>
                <a:schemeClr val="accent4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				</a:t>
            </a: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/>
          <p:cNvSpPr>
            <a:spLocks noGrp="1"/>
          </p:cNvSpPr>
          <p:nvPr>
            <p:ph type="title" idx="4294967295"/>
          </p:nvPr>
        </p:nvSpPr>
        <p:spPr>
          <a:xfrm>
            <a:off x="128464" y="1"/>
            <a:ext cx="6624761" cy="836712"/>
          </a:xfrm>
        </p:spPr>
        <p:txBody>
          <a:bodyPr/>
          <a:lstStyle/>
          <a:p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7DF9FBF4-2B60-437A-8320-1026142040BA}" type="slidenum">
              <a:rPr lang="fr-CH" altLang="en-US" b="1" smtClean="0"/>
              <a:pPr/>
              <a:t>23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200472" y="1125538"/>
            <a:ext cx="9705528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sz="2400" b="0" noProof="1" smtClean="0">
                <a:solidFill>
                  <a:schemeClr val="accent4"/>
                </a:solidFill>
              </a:rPr>
              <a:t>Thank you for your attention</a:t>
            </a: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r>
              <a:rPr lang="en-GB" altLang="en-US" b="0" noProof="1" smtClean="0">
                <a:solidFill>
                  <a:srgbClr val="0070C0"/>
                </a:solidFill>
                <a:cs typeface="+mn-cs"/>
              </a:rPr>
              <a:t>General Secretariat of Commerce and Consumer Protection 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Konstantinos Tzanetopoulos - </a:t>
            </a:r>
            <a:r>
              <a:rPr lang="en-GB" sz="2400" b="0" noProof="1" smtClean="0">
                <a:solidFill>
                  <a:srgbClr val="0070C0"/>
                </a:solidFill>
                <a:hlinkClick r:id="rId3"/>
              </a:rPr>
              <a:t>k</a:t>
            </a:r>
            <a:r>
              <a:rPr lang="en-GB" altLang="en-US" sz="2400" b="0" noProof="1" smtClean="0">
                <a:solidFill>
                  <a:srgbClr val="0070C0"/>
                </a:solidFill>
                <a:hlinkClick r:id="rId3"/>
              </a:rPr>
              <a:t>tzanetopoulos@eprocurement.gov.gr</a:t>
            </a:r>
            <a:endParaRPr lang="en-GB" altLang="en-US" sz="2400" b="0" noProof="1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Stavroula Mouzaki – </a:t>
            </a:r>
            <a:r>
              <a:rPr lang="en-GB" sz="2400" b="0" noProof="1" smtClean="0">
                <a:solidFill>
                  <a:schemeClr val="accent4"/>
                </a:solidFill>
                <a:cs typeface="+mn-cs"/>
                <a:hlinkClick r:id="rId4"/>
              </a:rPr>
              <a:t>smouzaki@eprocurement.gov.gr</a:t>
            </a:r>
            <a:endParaRPr lang="en-GB" sz="24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Ioannis Panolias – </a:t>
            </a:r>
            <a:r>
              <a:rPr lang="en-GB" sz="2400" b="0" noProof="1" smtClean="0">
                <a:solidFill>
                  <a:schemeClr val="accent4"/>
                </a:solidFill>
                <a:cs typeface="+mn-cs"/>
                <a:hlinkClick r:id="rId5"/>
              </a:rPr>
              <a:t>panolias@gge.gr</a:t>
            </a:r>
            <a:r>
              <a:rPr lang="en-GB" sz="2400" b="0" noProof="1" smtClean="0">
                <a:solidFill>
                  <a:schemeClr val="accent4"/>
                </a:solidFill>
                <a:cs typeface="+mn-cs"/>
              </a:rPr>
              <a:t> </a:t>
            </a:r>
            <a:endParaRPr lang="en-US" sz="2400" b="0" dirty="0" smtClean="0">
              <a:solidFill>
                <a:schemeClr val="accent4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				</a:t>
            </a: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GB" altLang="en-US" sz="2400" b="0" noProof="1" smtClean="0">
              <a:solidFill>
                <a:schemeClr val="accent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en-US" altLang="en-US" b="1" noProof="1" smtClean="0">
                <a:latin typeface="Arial" charset="0"/>
                <a:ea typeface="MS PGothic" pitchFamily="34" charset="-128"/>
                <a:cs typeface="Arial" charset="0"/>
              </a:rPr>
              <a:t>Our Identity - CERPP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14D10938-7EF3-4810-A469-34B33E8B1E2F}" type="slidenum">
              <a:rPr lang="fr-CH" altLang="en-US" b="1" smtClean="0"/>
              <a:pPr/>
              <a:t>3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General Secretariat of Commerce is a National CPB for public procurement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US" altLang="el-GR" sz="2100" b="0" dirty="0" smtClean="0">
                <a:solidFill>
                  <a:schemeClr val="accent4"/>
                </a:solidFill>
              </a:rPr>
              <a:t>Management and function of a free access central e-registry  (CERPP)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</a:rPr>
              <a:t>Conceived and developed as an in house project by a small group of people working in the Public Administration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</a:rPr>
              <a:t> Target groups: C.A’s, Suppliers, Citizens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Established by Law, effective from 04/02/2013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l-GR" altLang="en-US" sz="21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1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100" b="0" noProof="1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en-US" altLang="en-US" b="1" noProof="1" smtClean="0">
                <a:latin typeface="Arial" charset="0"/>
                <a:ea typeface="MS PGothic" pitchFamily="34" charset="-128"/>
                <a:cs typeface="Arial" charset="0"/>
              </a:rPr>
              <a:t>Before CERPP application</a:t>
            </a:r>
            <a:endParaRPr lang="fr-FR" altLang="en-US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14D10938-7EF3-4810-A469-34B33E8B1E2F}" type="slidenum">
              <a:rPr lang="fr-CH" altLang="en-US" b="1" smtClean="0"/>
              <a:pPr/>
              <a:t>4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Fragmented data entry                    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Dispersed publicity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Innacurate contracting authorities number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Controversial administration procedures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Lack of statistical data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buNone/>
              <a:defRPr/>
            </a:pPr>
            <a:endParaRPr lang="en-GB" altLang="en-US" sz="2100" b="0" noProof="1" smtClean="0">
              <a:solidFill>
                <a:schemeClr val="accent4"/>
              </a:solidFill>
              <a:cs typeface="+mn-cs"/>
            </a:endParaRP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100" b="0" noProof="1" smtClean="0">
                <a:solidFill>
                  <a:schemeClr val="accent4"/>
                </a:solidFill>
                <a:cs typeface="+mn-cs"/>
              </a:rPr>
              <a:t> I</a:t>
            </a:r>
            <a:r>
              <a:rPr lang="en-GB" altLang="en-US" sz="2100" b="0" noProof="1" smtClean="0">
                <a:solidFill>
                  <a:schemeClr val="accent4"/>
                </a:solidFill>
              </a:rPr>
              <a:t>nadequate decision making</a:t>
            </a:r>
            <a:endParaRPr lang="en-GB" altLang="en-US" sz="2100" b="0" noProof="1" smtClean="0">
              <a:solidFill>
                <a:schemeClr val="accent4"/>
              </a:solidFill>
              <a:cs typeface="+mn-cs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endParaRPr lang="en-GB" altLang="en-US" sz="21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 rot="5400000" flipV="1">
            <a:off x="2127449" y="4238327"/>
            <a:ext cx="588962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baseline="0" noProof="1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10242" name="Picture 2" descr="C:\Documents and Settings\ktzanetopoulos\Επιφάνεια εργασίας\FRAGMENTATI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128" y="1124744"/>
            <a:ext cx="2636912" cy="231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2"/>
          <p:cNvSpPr>
            <a:spLocks noGrp="1"/>
          </p:cNvSpPr>
          <p:nvPr>
            <p:ph type="title" idx="4294967295"/>
          </p:nvPr>
        </p:nvSpPr>
        <p:spPr>
          <a:xfrm>
            <a:off x="344488" y="187325"/>
            <a:ext cx="6408737" cy="504825"/>
          </a:xfrm>
        </p:spPr>
        <p:txBody>
          <a:bodyPr/>
          <a:lstStyle/>
          <a:p>
            <a:r>
              <a:rPr lang="fr-FR" altLang="en-US" b="1" dirty="0" smtClean="0">
                <a:latin typeface="Arial" charset="0"/>
                <a:ea typeface="MS PGothic" pitchFamily="34" charset="-128"/>
                <a:cs typeface="Arial" charset="0"/>
              </a:rPr>
              <a:t>Main Objectives</a:t>
            </a:r>
          </a:p>
        </p:txBody>
      </p:sp>
      <p:sp>
        <p:nvSpPr>
          <p:cNvPr id="1433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14D10938-7EF3-4810-A469-34B33E8B1E2F}" type="slidenum">
              <a:rPr lang="fr-CH" altLang="en-US" b="1" smtClean="0"/>
              <a:pPr/>
              <a:t>5</a:t>
            </a:fld>
            <a:endParaRPr lang="fr-CH" altLang="en-US" b="1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776288" y="1125538"/>
            <a:ext cx="8210550" cy="460851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/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Integrated data entry in a centralised system 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Open source of procurement opportunities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Create statistical database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  <a:cs typeface="+mn-cs"/>
              </a:rPr>
              <a:t>Monitoring tool for C.A’s actions on P.P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2400" b="0" noProof="1" smtClean="0">
                <a:solidFill>
                  <a:schemeClr val="accent4"/>
                </a:solidFill>
              </a:rPr>
              <a:t>Communication with civil society</a:t>
            </a:r>
            <a:endParaRPr lang="en-GB" altLang="en-US" sz="2400" b="0" noProof="1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F9210-8932-41A2-A9C8-DDB9AAD38901}" type="slidenum">
              <a:rPr lang="fr-CH" altLang="en-US" smtClean="0"/>
              <a:pPr>
                <a:defRPr/>
              </a:pPr>
              <a:t>6</a:t>
            </a:fld>
            <a:endParaRPr lang="fr-CH" altLang="en-US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764704"/>
            <a:ext cx="9505056" cy="542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F9210-8932-41A2-A9C8-DDB9AAD38901}" type="slidenum">
              <a:rPr lang="fr-CH" altLang="en-US" smtClean="0"/>
              <a:pPr>
                <a:defRPr/>
              </a:pPr>
              <a:t>7</a:t>
            </a:fld>
            <a:endParaRPr lang="fr-CH" alt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905999" cy="55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2"/>
          <p:cNvSpPr>
            <a:spLocks noGrp="1"/>
          </p:cNvSpPr>
          <p:nvPr>
            <p:ph type="title"/>
          </p:nvPr>
        </p:nvSpPr>
        <p:spPr>
          <a:xfrm>
            <a:off x="344488" y="0"/>
            <a:ext cx="6408737" cy="620713"/>
          </a:xfrm>
        </p:spPr>
        <p:txBody>
          <a:bodyPr/>
          <a:lstStyle/>
          <a:p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Gradual CERPP implementation </a:t>
            </a:r>
            <a:b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in the Public Sector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277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894CEF00-62F7-47DF-B4DD-52359C4EB47D}" type="slidenum">
              <a:rPr lang="fr-CH" altLang="en-US" b="1" smtClean="0"/>
              <a:pPr/>
              <a:t>8</a:t>
            </a:fld>
            <a:endParaRPr lang="fr-CH" altLang="en-US" b="1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5260975" y="1560513"/>
            <a:ext cx="4354513" cy="1220787"/>
          </a:xfrm>
          <a:prstGeom prst="rect">
            <a:avLst/>
          </a:prstGeom>
          <a:noFill/>
          <a:ln>
            <a:noFill/>
          </a:ln>
          <a:extLst/>
        </p:spPr>
        <p:txBody>
          <a:bodyPr lIns="108000" tIns="108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1600" b="0" noProof="1" smtClean="0">
                <a:solidFill>
                  <a:schemeClr val="accent4"/>
                </a:solidFill>
                <a:cs typeface="+mn-cs"/>
              </a:rPr>
              <a:t>Since 04/02/2013</a:t>
            </a:r>
            <a:endParaRPr lang="en-GB" altLang="en-US" sz="16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gray">
          <a:xfrm>
            <a:off x="3814763" y="2914650"/>
            <a:ext cx="5589587" cy="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gray">
          <a:xfrm>
            <a:off x="4597400" y="4284663"/>
            <a:ext cx="4806950" cy="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1784350" y="1412875"/>
            <a:ext cx="1841500" cy="15017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 rot="10800000">
            <a:off x="962025" y="3040063"/>
            <a:ext cx="3487738" cy="1235075"/>
          </a:xfrm>
          <a:custGeom>
            <a:avLst/>
            <a:gdLst>
              <a:gd name="G0" fmla="+- 4760 0 0"/>
              <a:gd name="G1" fmla="+- 21600 0 4760"/>
              <a:gd name="G2" fmla="*/ 4760 1 2"/>
              <a:gd name="G3" fmla="+- 21600 0 G2"/>
              <a:gd name="G4" fmla="+/ 4760 21600 2"/>
              <a:gd name="G5" fmla="+/ G1 0 2"/>
              <a:gd name="G6" fmla="*/ 21600 21600 4760"/>
              <a:gd name="G7" fmla="*/ G6 1 2"/>
              <a:gd name="G8" fmla="+- 21600 0 G7"/>
              <a:gd name="G9" fmla="*/ 21600 1 2"/>
              <a:gd name="G10" fmla="+- 4760 0 G9"/>
              <a:gd name="G11" fmla="?: G10 G8 0"/>
              <a:gd name="G12" fmla="?: G10 G7 21600"/>
              <a:gd name="T0" fmla="*/ 19220 w 21600"/>
              <a:gd name="T1" fmla="*/ 10800 h 21600"/>
              <a:gd name="T2" fmla="*/ 10800 w 21600"/>
              <a:gd name="T3" fmla="*/ 21600 h 21600"/>
              <a:gd name="T4" fmla="*/ 2380 w 21600"/>
              <a:gd name="T5" fmla="*/ 10800 h 21600"/>
              <a:gd name="T6" fmla="*/ 10800 w 21600"/>
              <a:gd name="T7" fmla="*/ 0 h 21600"/>
              <a:gd name="T8" fmla="*/ 4180 w 21600"/>
              <a:gd name="T9" fmla="*/ 4180 h 21600"/>
              <a:gd name="T10" fmla="*/ 17420 w 21600"/>
              <a:gd name="T11" fmla="*/ 174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60" y="21600"/>
                </a:lnTo>
                <a:lnTo>
                  <a:pt x="1684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gray">
          <a:xfrm rot="10800000">
            <a:off x="128588" y="4365625"/>
            <a:ext cx="5106987" cy="1235075"/>
          </a:xfrm>
          <a:custGeom>
            <a:avLst/>
            <a:gdLst>
              <a:gd name="G0" fmla="+- 3174 0 0"/>
              <a:gd name="G1" fmla="+- 21600 0 3174"/>
              <a:gd name="G2" fmla="*/ 3174 1 2"/>
              <a:gd name="G3" fmla="+- 21600 0 G2"/>
              <a:gd name="G4" fmla="+/ 3174 21600 2"/>
              <a:gd name="G5" fmla="+/ G1 0 2"/>
              <a:gd name="G6" fmla="*/ 21600 21600 3174"/>
              <a:gd name="G7" fmla="*/ G6 1 2"/>
              <a:gd name="G8" fmla="+- 21600 0 G7"/>
              <a:gd name="G9" fmla="*/ 21600 1 2"/>
              <a:gd name="G10" fmla="+- 3174 0 G9"/>
              <a:gd name="G11" fmla="?: G10 G8 0"/>
              <a:gd name="G12" fmla="?: G10 G7 21600"/>
              <a:gd name="T0" fmla="*/ 20013 w 21600"/>
              <a:gd name="T1" fmla="*/ 10800 h 21600"/>
              <a:gd name="T2" fmla="*/ 10800 w 21600"/>
              <a:gd name="T3" fmla="*/ 21600 h 21600"/>
              <a:gd name="T4" fmla="*/ 1587 w 21600"/>
              <a:gd name="T5" fmla="*/ 10800 h 21600"/>
              <a:gd name="T6" fmla="*/ 10800 w 21600"/>
              <a:gd name="T7" fmla="*/ 0 h 21600"/>
              <a:gd name="T8" fmla="*/ 3387 w 21600"/>
              <a:gd name="T9" fmla="*/ 3387 h 21600"/>
              <a:gd name="T10" fmla="*/ 18213 w 21600"/>
              <a:gd name="T11" fmla="*/ 182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74" y="21600"/>
                </a:lnTo>
                <a:lnTo>
                  <a:pt x="18426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gray">
          <a:xfrm>
            <a:off x="2085975" y="2516188"/>
            <a:ext cx="1201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b="1" noProof="1">
                <a:solidFill>
                  <a:srgbClr val="FFFFFF"/>
                </a:solidFill>
                <a:ea typeface="MS PGothic" pitchFamily="34" charset="-128"/>
              </a:rPr>
              <a:t>Ministries 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gray">
          <a:xfrm>
            <a:off x="1065213" y="3284538"/>
            <a:ext cx="33829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 noProof="1">
                <a:solidFill>
                  <a:srgbClr val="FF0000"/>
                </a:solidFill>
                <a:ea typeface="MS PGothic" pitchFamily="34" charset="-128"/>
              </a:rPr>
              <a:t>Central Government and Administration,</a:t>
            </a:r>
          </a:p>
          <a:p>
            <a:pPr algn="ctr" eaLnBrk="1" hangingPunct="1"/>
            <a:r>
              <a:rPr lang="en-US" altLang="en-US" sz="1600" b="1" noProof="1">
                <a:solidFill>
                  <a:srgbClr val="FF0000"/>
                </a:solidFill>
                <a:ea typeface="MS PGothic" pitchFamily="34" charset="-128"/>
              </a:rPr>
              <a:t>Independent Bodies, Hospitals e.t.c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5260975" y="3003550"/>
            <a:ext cx="4354513" cy="1220788"/>
          </a:xfrm>
          <a:prstGeom prst="rect">
            <a:avLst/>
          </a:prstGeom>
          <a:noFill/>
          <a:ln>
            <a:noFill/>
          </a:ln>
          <a:extLst/>
        </p:spPr>
        <p:txBody>
          <a:bodyPr lIns="108000" tIns="108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1600" b="0" noProof="1">
                <a:solidFill>
                  <a:schemeClr val="accent4"/>
                </a:solidFill>
              </a:rPr>
              <a:t>Since</a:t>
            </a:r>
            <a:r>
              <a:rPr lang="en-GB" altLang="en-US" sz="1600" b="0" noProof="1" smtClean="0">
                <a:solidFill>
                  <a:schemeClr val="accent4"/>
                </a:solidFill>
                <a:cs typeface="+mn-cs"/>
              </a:rPr>
              <a:t> 02/04/2013</a:t>
            </a:r>
            <a:endParaRPr lang="en-GB" altLang="en-US" sz="16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gray">
          <a:xfrm>
            <a:off x="5260975" y="4322763"/>
            <a:ext cx="4354513" cy="1335087"/>
          </a:xfrm>
          <a:prstGeom prst="rect">
            <a:avLst/>
          </a:prstGeom>
          <a:noFill/>
          <a:ln>
            <a:noFill/>
          </a:ln>
          <a:extLst/>
        </p:spPr>
        <p:txBody>
          <a:bodyPr lIns="108000" tIns="108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accent2"/>
              </a:buClr>
              <a:defRPr/>
            </a:pPr>
            <a:r>
              <a:rPr lang="en-GB" altLang="en-US" sz="1600" b="0" noProof="1">
                <a:solidFill>
                  <a:schemeClr val="accent4"/>
                </a:solidFill>
              </a:rPr>
              <a:t>Since</a:t>
            </a:r>
            <a:r>
              <a:rPr lang="en-GB" altLang="en-US" sz="1600" b="0" noProof="1" smtClean="0">
                <a:solidFill>
                  <a:schemeClr val="accent4"/>
                </a:solidFill>
                <a:cs typeface="+mn-cs"/>
              </a:rPr>
              <a:t> 02/05/2013</a:t>
            </a:r>
            <a:endParaRPr lang="en-GB" altLang="en-US" sz="16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gray">
          <a:xfrm>
            <a:off x="412750" y="5226050"/>
            <a:ext cx="4446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600" b="1" noProof="1">
                <a:solidFill>
                  <a:srgbClr val="FFFFFF"/>
                </a:solidFill>
                <a:ea typeface="MS PGothic" pitchFamily="34" charset="-128"/>
              </a:rPr>
              <a:t>Local Authorities ( Regions, Municipalities) </a:t>
            </a:r>
          </a:p>
        </p:txBody>
      </p:sp>
    </p:spTree>
    <p:extLst>
      <p:ext uri="{BB962C8B-B14F-4D97-AF65-F5344CB8AC3E}">
        <p14:creationId xmlns:p14="http://schemas.microsoft.com/office/powerpoint/2010/main" val="6085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2"/>
          <p:cNvSpPr>
            <a:spLocks noGrp="1"/>
          </p:cNvSpPr>
          <p:nvPr>
            <p:ph type="title"/>
          </p:nvPr>
        </p:nvSpPr>
        <p:spPr>
          <a:xfrm>
            <a:off x="344488" y="0"/>
            <a:ext cx="6408737" cy="620713"/>
          </a:xfrm>
        </p:spPr>
        <p:txBody>
          <a:bodyPr/>
          <a:lstStyle/>
          <a:p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Actions for Promotion and </a:t>
            </a:r>
            <a:b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Support of CERPP</a:t>
            </a:r>
            <a:endParaRPr lang="fr-FR" altLang="en-US" sz="2400" b="1" dirty="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4819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</p:spPr>
        <p:txBody>
          <a:bodyPr/>
          <a:lstStyle/>
          <a:p>
            <a:fld id="{D46B16E9-69B2-4784-80FD-DCD5857B6AB9}" type="slidenum">
              <a:rPr lang="fr-CH" altLang="en-US" b="1" smtClean="0"/>
              <a:pPr/>
              <a:t>9</a:t>
            </a:fld>
            <a:endParaRPr lang="fr-CH" altLang="en-US" b="1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7473950" y="1358901"/>
            <a:ext cx="2232025" cy="1350020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cs typeface="+mn-cs"/>
              </a:rPr>
              <a:t>Since 09/2011, </a:t>
            </a:r>
          </a:p>
          <a:p>
            <a:pPr eaLnBrk="1" hangingPunct="1">
              <a:buClr>
                <a:srgbClr val="58AB27"/>
              </a:buClr>
              <a:buNone/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cs typeface="+mn-cs"/>
              </a:rPr>
              <a:t>27 seminars took place for 667 employees from 174 C.A’s </a:t>
            </a:r>
            <a:endParaRPr lang="en-GB" altLang="en-US" sz="1700" b="0" noProof="1">
              <a:solidFill>
                <a:schemeClr val="accent4"/>
              </a:solidFill>
              <a:cs typeface="+mn-cs"/>
            </a:endParaRP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gray">
          <a:xfrm>
            <a:off x="277813" y="3340100"/>
            <a:ext cx="2222500" cy="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7080250" y="4232275"/>
            <a:ext cx="2419350" cy="996925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Consists of 7 groups to cover administrative and technical </a:t>
            </a:r>
            <a:r>
              <a:rPr lang="en-GB" altLang="en-US" sz="1700" b="0" noProof="1">
                <a:solidFill>
                  <a:schemeClr val="accent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700" b="0" noProof="1" smtClean="0">
                <a:solidFill>
                  <a:schemeClr val="accent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aspects.</a:t>
            </a:r>
            <a:endParaRPr lang="en-GB" altLang="en-US" sz="1700" b="0" noProof="1">
              <a:solidFill>
                <a:schemeClr val="accent4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82575" y="1358900"/>
            <a:ext cx="2773363" cy="1061988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Issue of circulars </a:t>
            </a:r>
          </a:p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Ad Hoc meetings with     C.A’s</a:t>
            </a:r>
          </a:p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Presentation workshops</a:t>
            </a:r>
            <a:endParaRPr lang="en-GB" altLang="en-US" sz="1700" b="0" noProof="1">
              <a:solidFill>
                <a:schemeClr val="accent4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282575" y="4232275"/>
            <a:ext cx="2510185" cy="178901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cs typeface="Arial" panose="020B0604020202020204" pitchFamily="34" charset="0"/>
              </a:rPr>
              <a:t>IT procedure for support and answering C.A’s questions</a:t>
            </a:r>
            <a:r>
              <a:rPr lang="en-GB" altLang="en-US" sz="1700" b="0" noProof="1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cs typeface="Arial" panose="020B0604020202020204" pitchFamily="34" charset="0"/>
              </a:rPr>
              <a:t>Telephone calls.</a:t>
            </a:r>
          </a:p>
          <a:p>
            <a:pPr eaLnBrk="1" hangingPunct="1">
              <a:buClr>
                <a:srgbClr val="58AB27"/>
              </a:buClr>
              <a:defRPr/>
            </a:pPr>
            <a:r>
              <a:rPr lang="en-GB" altLang="en-US" sz="1700" b="0" noProof="1" smtClean="0">
                <a:solidFill>
                  <a:schemeClr val="accent4"/>
                </a:solidFill>
                <a:cs typeface="Arial" panose="020B0604020202020204" pitchFamily="34" charset="0"/>
              </a:rPr>
              <a:t>System demonstration on Secretariat’s Premises.</a:t>
            </a:r>
            <a:endParaRPr lang="en-GB" altLang="en-US" sz="1700" b="0" noProof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34825" name="Line 8"/>
          <p:cNvSpPr>
            <a:spLocks noChangeShapeType="1"/>
          </p:cNvSpPr>
          <p:nvPr/>
        </p:nvSpPr>
        <p:spPr bwMode="gray">
          <a:xfrm>
            <a:off x="7297738" y="3340100"/>
            <a:ext cx="2222500" cy="0"/>
          </a:xfrm>
          <a:prstGeom prst="line">
            <a:avLst/>
          </a:prstGeom>
          <a:noFill/>
          <a:ln w="28575">
            <a:solidFill>
              <a:srgbClr val="5F5F5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Freeform 9"/>
          <p:cNvSpPr>
            <a:spLocks/>
          </p:cNvSpPr>
          <p:nvPr/>
        </p:nvSpPr>
        <p:spPr bwMode="gray">
          <a:xfrm>
            <a:off x="2586038" y="3375025"/>
            <a:ext cx="2249487" cy="2079625"/>
          </a:xfrm>
          <a:custGeom>
            <a:avLst/>
            <a:gdLst/>
            <a:ahLst/>
            <a:cxnLst>
              <a:cxn ang="0">
                <a:pos x="193" y="165"/>
              </a:cxn>
              <a:cxn ang="0">
                <a:pos x="94" y="0"/>
              </a:cxn>
              <a:cxn ang="0">
                <a:pos x="0" y="0"/>
              </a:cxn>
              <a:cxn ang="0">
                <a:pos x="285" y="286"/>
              </a:cxn>
              <a:cxn ang="0">
                <a:pos x="285" y="192"/>
              </a:cxn>
              <a:cxn ang="0">
                <a:pos x="193" y="165"/>
              </a:cxn>
            </a:cxnLst>
            <a:rect l="0" t="0" r="r" b="b"/>
            <a:pathLst>
              <a:path w="285" h="286">
                <a:moveTo>
                  <a:pt x="193" y="165"/>
                </a:moveTo>
                <a:cubicBezTo>
                  <a:pt x="132" y="130"/>
                  <a:pt x="97" y="66"/>
                  <a:pt x="94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56"/>
                  <a:pt x="129" y="282"/>
                  <a:pt x="285" y="286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54" y="190"/>
                  <a:pt x="222" y="182"/>
                  <a:pt x="193" y="165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>
            <a:off x="2557463" y="1196975"/>
            <a:ext cx="2251075" cy="2073275"/>
          </a:xfrm>
          <a:custGeom>
            <a:avLst/>
            <a:gdLst/>
            <a:ahLst/>
            <a:cxnLst>
              <a:cxn ang="0">
                <a:pos x="121" y="193"/>
              </a:cxn>
              <a:cxn ang="0">
                <a:pos x="285" y="94"/>
              </a:cxn>
              <a:cxn ang="0">
                <a:pos x="285" y="0"/>
              </a:cxn>
              <a:cxn ang="0">
                <a:pos x="0" y="285"/>
              </a:cxn>
              <a:cxn ang="0">
                <a:pos x="94" y="285"/>
              </a:cxn>
              <a:cxn ang="0">
                <a:pos x="121" y="193"/>
              </a:cxn>
            </a:cxnLst>
            <a:rect l="0" t="0" r="r" b="b"/>
            <a:pathLst>
              <a:path w="285" h="285">
                <a:moveTo>
                  <a:pt x="121" y="193"/>
                </a:moveTo>
                <a:cubicBezTo>
                  <a:pt x="156" y="132"/>
                  <a:pt x="219" y="96"/>
                  <a:pt x="285" y="94"/>
                </a:cubicBezTo>
                <a:cubicBezTo>
                  <a:pt x="285" y="0"/>
                  <a:pt x="285" y="0"/>
                  <a:pt x="285" y="0"/>
                </a:cubicBezTo>
                <a:cubicBezTo>
                  <a:pt x="129" y="3"/>
                  <a:pt x="4" y="129"/>
                  <a:pt x="0" y="285"/>
                </a:cubicBezTo>
                <a:cubicBezTo>
                  <a:pt x="94" y="285"/>
                  <a:pt x="94" y="285"/>
                  <a:pt x="94" y="285"/>
                </a:cubicBezTo>
                <a:cubicBezTo>
                  <a:pt x="95" y="253"/>
                  <a:pt x="104" y="222"/>
                  <a:pt x="121" y="193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gray">
          <a:xfrm>
            <a:off x="4953000" y="1196975"/>
            <a:ext cx="2244725" cy="2073275"/>
          </a:xfrm>
          <a:custGeom>
            <a:avLst/>
            <a:gdLst/>
            <a:ahLst/>
            <a:cxnLst>
              <a:cxn ang="0">
                <a:pos x="92" y="120"/>
              </a:cxn>
              <a:cxn ang="0">
                <a:pos x="191" y="285"/>
              </a:cxn>
              <a:cxn ang="0">
                <a:pos x="285" y="285"/>
              </a:cxn>
              <a:cxn ang="0">
                <a:pos x="0" y="0"/>
              </a:cxn>
              <a:cxn ang="0">
                <a:pos x="0" y="94"/>
              </a:cxn>
              <a:cxn ang="0">
                <a:pos x="92" y="120"/>
              </a:cxn>
            </a:cxnLst>
            <a:rect l="0" t="0" r="r" b="b"/>
            <a:pathLst>
              <a:path w="285" h="285">
                <a:moveTo>
                  <a:pt x="92" y="120"/>
                </a:moveTo>
                <a:cubicBezTo>
                  <a:pt x="153" y="156"/>
                  <a:pt x="188" y="219"/>
                  <a:pt x="191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1" y="129"/>
                  <a:pt x="156" y="3"/>
                  <a:pt x="0" y="0"/>
                </a:cubicBezTo>
                <a:cubicBezTo>
                  <a:pt x="0" y="94"/>
                  <a:pt x="0" y="94"/>
                  <a:pt x="0" y="94"/>
                </a:cubicBezTo>
                <a:cubicBezTo>
                  <a:pt x="31" y="95"/>
                  <a:pt x="63" y="104"/>
                  <a:pt x="92" y="120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gray">
          <a:xfrm>
            <a:off x="4953000" y="3375025"/>
            <a:ext cx="2244725" cy="2079625"/>
          </a:xfrm>
          <a:custGeom>
            <a:avLst/>
            <a:gdLst/>
            <a:ahLst/>
            <a:cxnLst>
              <a:cxn ang="0">
                <a:pos x="164" y="92"/>
              </a:cxn>
              <a:cxn ang="0">
                <a:pos x="0" y="191"/>
              </a:cxn>
              <a:cxn ang="0">
                <a:pos x="0" y="286"/>
              </a:cxn>
              <a:cxn ang="0">
                <a:pos x="285" y="0"/>
              </a:cxn>
              <a:cxn ang="0">
                <a:pos x="191" y="0"/>
              </a:cxn>
              <a:cxn ang="0">
                <a:pos x="164" y="92"/>
              </a:cxn>
            </a:cxnLst>
            <a:rect l="0" t="0" r="r" b="b"/>
            <a:pathLst>
              <a:path w="285" h="286">
                <a:moveTo>
                  <a:pt x="164" y="92"/>
                </a:moveTo>
                <a:cubicBezTo>
                  <a:pt x="129" y="154"/>
                  <a:pt x="66" y="189"/>
                  <a:pt x="0" y="191"/>
                </a:cubicBezTo>
                <a:cubicBezTo>
                  <a:pt x="0" y="286"/>
                  <a:pt x="0" y="286"/>
                  <a:pt x="0" y="286"/>
                </a:cubicBezTo>
                <a:cubicBezTo>
                  <a:pt x="156" y="282"/>
                  <a:pt x="282" y="156"/>
                  <a:pt x="285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0" y="32"/>
                  <a:pt x="181" y="63"/>
                  <a:pt x="164" y="92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gray">
          <a:xfrm>
            <a:off x="3430588" y="3375025"/>
            <a:ext cx="1404937" cy="130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3" y="154"/>
              </a:cxn>
              <a:cxn ang="0">
                <a:pos x="178" y="179"/>
              </a:cxn>
              <a:cxn ang="0">
                <a:pos x="178" y="0"/>
              </a:cxn>
              <a:cxn ang="0">
                <a:pos x="0" y="0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292929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gray">
          <a:xfrm>
            <a:off x="4953000" y="1968500"/>
            <a:ext cx="1400175" cy="1301750"/>
          </a:xfrm>
          <a:custGeom>
            <a:avLst/>
            <a:gdLst/>
            <a:ahLst/>
            <a:cxnLst>
              <a:cxn ang="0">
                <a:pos x="178" y="179"/>
              </a:cxn>
              <a:cxn ang="0">
                <a:pos x="86" y="25"/>
              </a:cxn>
              <a:cxn ang="0">
                <a:pos x="0" y="0"/>
              </a:cxn>
              <a:cxn ang="0">
                <a:pos x="0" y="179"/>
              </a:cxn>
              <a:cxn ang="0">
                <a:pos x="178" y="17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solidFill>
            <a:srgbClr val="80808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292929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gray">
          <a:xfrm>
            <a:off x="3430588" y="1968500"/>
            <a:ext cx="1404937" cy="1301750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24" y="93"/>
              </a:cxn>
              <a:cxn ang="0">
                <a:pos x="0" y="179"/>
              </a:cxn>
              <a:cxn ang="0">
                <a:pos x="178" y="179"/>
              </a:cxn>
              <a:cxn ang="0">
                <a:pos x="178" y="0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solidFill>
            <a:srgbClr val="C0C0C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292929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gray">
          <a:xfrm>
            <a:off x="4953000" y="3375025"/>
            <a:ext cx="1400175" cy="1300163"/>
          </a:xfrm>
          <a:custGeom>
            <a:avLst/>
            <a:gdLst/>
            <a:ahLst/>
            <a:cxnLst>
              <a:cxn ang="0">
                <a:pos x="0" y="179"/>
              </a:cxn>
              <a:cxn ang="0">
                <a:pos x="154" y="86"/>
              </a:cxn>
              <a:cxn ang="0">
                <a:pos x="178" y="0"/>
              </a:cxn>
              <a:cxn ang="0">
                <a:pos x="0" y="0"/>
              </a:cxn>
              <a:cxn ang="0">
                <a:pos x="0" y="17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solidFill>
            <a:srgbClr val="C0C0C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292929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34834" name="WordArt 17"/>
          <p:cNvSpPr>
            <a:spLocks noChangeArrowheads="1" noChangeShapeType="1" noTextEdit="1"/>
          </p:cNvSpPr>
          <p:nvPr/>
        </p:nvSpPr>
        <p:spPr bwMode="gray">
          <a:xfrm rot="2870101">
            <a:off x="4713287" y="1895476"/>
            <a:ext cx="2074863" cy="13827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4892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Training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4835" name="WordArt 18"/>
          <p:cNvSpPr>
            <a:spLocks noChangeArrowheads="1" noChangeShapeType="1" noTextEdit="1"/>
          </p:cNvSpPr>
          <p:nvPr/>
        </p:nvSpPr>
        <p:spPr bwMode="gray">
          <a:xfrm rot="-2650685">
            <a:off x="2982913" y="1846263"/>
            <a:ext cx="2249487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37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Actions</a:t>
            </a:r>
            <a:endParaRPr lang="el-GR" sz="3600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4836" name="WordArt 19"/>
          <p:cNvSpPr>
            <a:spLocks noChangeArrowheads="1" noChangeShapeType="1" noTextEdit="1"/>
          </p:cNvSpPr>
          <p:nvPr/>
        </p:nvSpPr>
        <p:spPr bwMode="gray">
          <a:xfrm rot="7894123" flipH="1" flipV="1">
            <a:off x="4872832" y="3645694"/>
            <a:ext cx="2051050" cy="11255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1891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Project Team</a:t>
            </a:r>
            <a:endParaRPr lang="el-GR" sz="3600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4837" name="WordArt 20"/>
          <p:cNvSpPr>
            <a:spLocks noChangeArrowheads="1" noChangeShapeType="1" noTextEdit="1"/>
          </p:cNvSpPr>
          <p:nvPr/>
        </p:nvSpPr>
        <p:spPr bwMode="gray">
          <a:xfrm rot="-8075575" flipH="1" flipV="1">
            <a:off x="2880519" y="3632994"/>
            <a:ext cx="2049462" cy="11239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650994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Help Desk</a:t>
            </a:r>
            <a:endParaRPr lang="el-GR" sz="36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373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A4 Paper (210x297 mm)</PresentationFormat>
  <Paragraphs>193</Paragraphs>
  <Slides>23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Modèle par défaut</vt:lpstr>
      <vt:lpstr>Φύλλο εργασίας</vt:lpstr>
      <vt:lpstr>8th Quality Conference</vt:lpstr>
      <vt:lpstr>Index</vt:lpstr>
      <vt:lpstr>Our Identity - CERPP</vt:lpstr>
      <vt:lpstr>Before CERPP application</vt:lpstr>
      <vt:lpstr>Main Objectives</vt:lpstr>
      <vt:lpstr>PowerPoint Presentation</vt:lpstr>
      <vt:lpstr>PowerPoint Presentation</vt:lpstr>
      <vt:lpstr>Gradual CERPP implementation  in the Public Sector</vt:lpstr>
      <vt:lpstr>Actions for Promotion and  Support of CERPP</vt:lpstr>
      <vt:lpstr>Results Achieved</vt:lpstr>
      <vt:lpstr>Benefits for Central Administration</vt:lpstr>
      <vt:lpstr>Benefits for Contracting Authorities</vt:lpstr>
      <vt:lpstr>Benefits for Economic Operators</vt:lpstr>
      <vt:lpstr>Lessons Learnt – Did Well</vt:lpstr>
      <vt:lpstr>Would Do Differently </vt:lpstr>
      <vt:lpstr>Success Factors</vt:lpstr>
      <vt:lpstr>Pitfalls to avoid</vt:lpstr>
      <vt:lpstr>Evolution and Next Steps</vt:lpstr>
      <vt:lpstr>CERPP Statistics 1/3</vt:lpstr>
      <vt:lpstr>CERPP Statistics 2/3</vt:lpstr>
      <vt:lpstr>CERPP Statistics 3/3</vt:lpstr>
      <vt:lpstr>Help Desk Data </vt:lpstr>
      <vt:lpstr>PowerPoint Presentation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Windows User</cp:lastModifiedBy>
  <cp:revision>359</cp:revision>
  <cp:lastPrinted>2015-07-15T14:17:41Z</cp:lastPrinted>
  <dcterms:created xsi:type="dcterms:W3CDTF">2014-02-06T11:46:14Z</dcterms:created>
  <dcterms:modified xsi:type="dcterms:W3CDTF">2015-09-11T12:36:04Z</dcterms:modified>
</cp:coreProperties>
</file>