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5" r:id="rId2"/>
    <p:sldMasterId id="2147483765" r:id="rId3"/>
  </p:sldMasterIdLst>
  <p:notesMasterIdLst>
    <p:notesMasterId r:id="rId13"/>
  </p:notesMasterIdLst>
  <p:handoutMasterIdLst>
    <p:handoutMasterId r:id="rId14"/>
  </p:handoutMasterIdLst>
  <p:sldIdLst>
    <p:sldId id="256" r:id="rId4"/>
    <p:sldId id="308" r:id="rId5"/>
    <p:sldId id="262" r:id="rId6"/>
    <p:sldId id="263" r:id="rId7"/>
    <p:sldId id="264" r:id="rId8"/>
    <p:sldId id="304" r:id="rId9"/>
    <p:sldId id="305" r:id="rId10"/>
    <p:sldId id="293" r:id="rId11"/>
    <p:sldId id="282" r:id="rId12"/>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46" autoAdjust="0"/>
  </p:normalViewPr>
  <p:slideViewPr>
    <p:cSldViewPr snapToGrid="0">
      <p:cViewPr>
        <p:scale>
          <a:sx n="89" d="100"/>
          <a:sy n="89" d="100"/>
        </p:scale>
        <p:origin x="-64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ri.ekholm\Desktop\euroja%20per%20palveluja%20k&#228;ytt&#228;v&#228;%20lapsi%20uudet%20laskentaperiaatteet%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638909298805E-2"/>
          <c:y val="0.195521621072933"/>
          <c:w val="0.90422851772176904"/>
          <c:h val="0.72771637990830496"/>
        </c:manualLayout>
      </c:layout>
      <c:lineChart>
        <c:grouping val="standard"/>
        <c:varyColors val="0"/>
        <c:ser>
          <c:idx val="0"/>
          <c:order val="0"/>
          <c:tx>
            <c:strRef>
              <c:f>kustannukset!$H$2</c:f>
              <c:strCache>
                <c:ptCount val="1"/>
                <c:pt idx="0">
                  <c:v>Käyttömenot €/palvelua käyttänyt lapsi</c:v>
                </c:pt>
              </c:strCache>
            </c:strRef>
          </c:tx>
          <c:spPr>
            <a:ln w="50800">
              <a:solidFill>
                <a:schemeClr val="accent1"/>
              </a:solidFill>
            </a:ln>
          </c:spPr>
          <c:marker>
            <c:symbol val="diamond"/>
            <c:size val="11"/>
            <c:spPr>
              <a:solidFill>
                <a:schemeClr val="accent1"/>
              </a:solidFill>
              <a:ln>
                <a:noFill/>
              </a:ln>
              <a:scene3d>
                <a:camera prst="orthographicFront"/>
                <a:lightRig rig="threePt" dir="t"/>
              </a:scene3d>
              <a:sp3d>
                <a:bevelT w="63500"/>
              </a:sp3d>
            </c:spPr>
          </c:marker>
          <c:dLbls>
            <c:dLbl>
              <c:idx val="5"/>
              <c:layout>
                <c:manualLayout>
                  <c:x val="-4.34833369829003E-2"/>
                  <c:y val="-4.41933546498841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kustannukset!$G$3:$G$8</c:f>
              <c:numCache>
                <c:formatCode>General</c:formatCode>
                <c:ptCount val="6"/>
                <c:pt idx="0">
                  <c:v>2009</c:v>
                </c:pt>
                <c:pt idx="1">
                  <c:v>2010</c:v>
                </c:pt>
                <c:pt idx="2">
                  <c:v>2011</c:v>
                </c:pt>
                <c:pt idx="3">
                  <c:v>2012</c:v>
                </c:pt>
                <c:pt idx="4">
                  <c:v>2013</c:v>
                </c:pt>
                <c:pt idx="5">
                  <c:v>2014</c:v>
                </c:pt>
              </c:numCache>
            </c:numRef>
          </c:cat>
          <c:val>
            <c:numRef>
              <c:f>kustannukset!$H$3:$H$8</c:f>
              <c:numCache>
                <c:formatCode>0</c:formatCode>
                <c:ptCount val="6"/>
                <c:pt idx="0">
                  <c:v>8533.9330410535531</c:v>
                </c:pt>
                <c:pt idx="1">
                  <c:v>8662.7058723127047</c:v>
                </c:pt>
                <c:pt idx="2">
                  <c:v>8873.9734334544974</c:v>
                </c:pt>
                <c:pt idx="3">
                  <c:v>8872.0354118605828</c:v>
                </c:pt>
                <c:pt idx="4">
                  <c:v>8829.097018163784</c:v>
                </c:pt>
                <c:pt idx="5">
                  <c:v>8954.8941367063344</c:v>
                </c:pt>
              </c:numCache>
            </c:numRef>
          </c:val>
          <c:smooth val="0"/>
        </c:ser>
        <c:ser>
          <c:idx val="1"/>
          <c:order val="1"/>
          <c:tx>
            <c:strRef>
              <c:f>kustannukset!$J$2</c:f>
              <c:strCache>
                <c:ptCount val="1"/>
                <c:pt idx="0">
                  <c:v>Deflatoidut*) käyttömenot €/palvelua käyttänyt lapsi</c:v>
                </c:pt>
              </c:strCache>
            </c:strRef>
          </c:tx>
          <c:spPr>
            <a:ln w="50800">
              <a:solidFill>
                <a:srgbClr val="F9E51E"/>
              </a:solidFill>
            </a:ln>
          </c:spPr>
          <c:marker>
            <c:symbol val="circle"/>
            <c:size val="10"/>
            <c:spPr>
              <a:solidFill>
                <a:srgbClr val="F9E51E"/>
              </a:solidFill>
              <a:ln>
                <a:noFill/>
              </a:ln>
              <a:scene3d>
                <a:camera prst="orthographicFront"/>
                <a:lightRig rig="threePt" dir="t"/>
              </a:scene3d>
              <a:sp3d>
                <a:bevelT w="63500"/>
              </a:sp3d>
            </c:spPr>
          </c:marker>
          <c:dLbls>
            <c:dLbl>
              <c:idx val="5"/>
              <c:delete val="1"/>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kustannukset!$G$3:$G$8</c:f>
              <c:numCache>
                <c:formatCode>General</c:formatCode>
                <c:ptCount val="6"/>
                <c:pt idx="0">
                  <c:v>2009</c:v>
                </c:pt>
                <c:pt idx="1">
                  <c:v>2010</c:v>
                </c:pt>
                <c:pt idx="2">
                  <c:v>2011</c:v>
                </c:pt>
                <c:pt idx="3">
                  <c:v>2012</c:v>
                </c:pt>
                <c:pt idx="4">
                  <c:v>2013</c:v>
                </c:pt>
                <c:pt idx="5">
                  <c:v>2014</c:v>
                </c:pt>
              </c:numCache>
            </c:numRef>
          </c:cat>
          <c:val>
            <c:numRef>
              <c:f>kustannukset!$J$3:$J$8</c:f>
              <c:numCache>
                <c:formatCode>0</c:formatCode>
                <c:ptCount val="6"/>
                <c:pt idx="0">
                  <c:v>9505.3965220841656</c:v>
                </c:pt>
                <c:pt idx="1">
                  <c:v>9377.8398890057506</c:v>
                </c:pt>
                <c:pt idx="2">
                  <c:v>9305.6011602259878</c:v>
                </c:pt>
                <c:pt idx="3">
                  <c:v>9028.1832351093271</c:v>
                </c:pt>
                <c:pt idx="4">
                  <c:v>8933.2137282836375</c:v>
                </c:pt>
                <c:pt idx="5">
                  <c:v>8954.8941367063344</c:v>
                </c:pt>
              </c:numCache>
            </c:numRef>
          </c:val>
          <c:smooth val="0"/>
        </c:ser>
        <c:dLbls>
          <c:showLegendKey val="0"/>
          <c:showVal val="0"/>
          <c:showCatName val="0"/>
          <c:showSerName val="0"/>
          <c:showPercent val="0"/>
          <c:showBubbleSize val="0"/>
        </c:dLbls>
        <c:marker val="1"/>
        <c:smooth val="0"/>
        <c:axId val="31636096"/>
        <c:axId val="31650176"/>
      </c:lineChart>
      <c:catAx>
        <c:axId val="31636096"/>
        <c:scaling>
          <c:orientation val="minMax"/>
        </c:scaling>
        <c:delete val="0"/>
        <c:axPos val="b"/>
        <c:numFmt formatCode="General" sourceLinked="1"/>
        <c:majorTickMark val="none"/>
        <c:minorTickMark val="none"/>
        <c:tickLblPos val="nextTo"/>
        <c:crossAx val="31650176"/>
        <c:crosses val="autoZero"/>
        <c:auto val="1"/>
        <c:lblAlgn val="ctr"/>
        <c:lblOffset val="100"/>
        <c:noMultiLvlLbl val="0"/>
      </c:catAx>
      <c:valAx>
        <c:axId val="31650176"/>
        <c:scaling>
          <c:orientation val="minMax"/>
          <c:max val="11000"/>
          <c:min val="7000"/>
        </c:scaling>
        <c:delete val="0"/>
        <c:axPos val="l"/>
        <c:majorGridlines/>
        <c:numFmt formatCode="0" sourceLinked="1"/>
        <c:majorTickMark val="none"/>
        <c:minorTickMark val="none"/>
        <c:tickLblPos val="nextTo"/>
        <c:spPr>
          <a:ln>
            <a:solidFill>
              <a:schemeClr val="accent1"/>
            </a:solidFill>
          </a:ln>
        </c:spPr>
        <c:crossAx val="31636096"/>
        <c:crosses val="autoZero"/>
        <c:crossBetween val="between"/>
      </c:valAx>
    </c:plotArea>
    <c:plotVisOnly val="1"/>
    <c:dispBlanksAs val="gap"/>
    <c:showDLblsOverMax val="0"/>
  </c:chart>
  <c:spPr>
    <a:noFill/>
    <a:ln>
      <a:solidFill>
        <a:schemeClr val="tx2"/>
      </a:solidFill>
    </a:ln>
  </c:spPr>
  <c:txPr>
    <a:bodyPr/>
    <a:lstStyle/>
    <a:p>
      <a:pPr>
        <a:defRPr sz="1400" b="1">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31" tIns="45716" rIns="91431" bIns="45716"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6888"/>
          </a:xfrm>
          <a:prstGeom prst="rect">
            <a:avLst/>
          </a:prstGeom>
        </p:spPr>
        <p:txBody>
          <a:bodyPr vert="horz" lIns="91431" tIns="45716" rIns="91431" bIns="45716" rtlCol="0"/>
          <a:lstStyle>
            <a:lvl1pPr algn="r">
              <a:defRPr sz="1200"/>
            </a:lvl1pPr>
          </a:lstStyle>
          <a:p>
            <a:fld id="{0E33C8DD-2DC1-4871-8272-4D3A20369CB2}" type="datetimeFigureOut">
              <a:rPr lang="fi-FI" smtClean="0"/>
              <a:t>29.9.2015</a:t>
            </a:fld>
            <a:endParaRPr lang="fi-FI"/>
          </a:p>
        </p:txBody>
      </p:sp>
      <p:sp>
        <p:nvSpPr>
          <p:cNvPr id="4" name="Alatunnisteen paikkamerkki 3"/>
          <p:cNvSpPr>
            <a:spLocks noGrp="1"/>
          </p:cNvSpPr>
          <p:nvPr>
            <p:ph type="ftr" sz="quarter" idx="2"/>
          </p:nvPr>
        </p:nvSpPr>
        <p:spPr>
          <a:xfrm>
            <a:off x="0" y="9429751"/>
            <a:ext cx="2946400" cy="496888"/>
          </a:xfrm>
          <a:prstGeom prst="rect">
            <a:avLst/>
          </a:prstGeom>
        </p:spPr>
        <p:txBody>
          <a:bodyPr vert="horz" lIns="91431" tIns="45716" rIns="91431" bIns="45716"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9751"/>
            <a:ext cx="2946400" cy="496888"/>
          </a:xfrm>
          <a:prstGeom prst="rect">
            <a:avLst/>
          </a:prstGeom>
        </p:spPr>
        <p:txBody>
          <a:bodyPr vert="horz" lIns="91431" tIns="45716" rIns="91431" bIns="45716" rtlCol="0" anchor="b"/>
          <a:lstStyle>
            <a:lvl1pPr algn="r">
              <a:defRPr sz="1200"/>
            </a:lvl1pPr>
          </a:lstStyle>
          <a:p>
            <a:fld id="{195BACF4-CB14-4257-8C81-C757C66E40DC}" type="slidenum">
              <a:rPr lang="fi-FI" smtClean="0"/>
              <a:t>‹#›</a:t>
            </a:fld>
            <a:endParaRPr lang="fi-FI"/>
          </a:p>
        </p:txBody>
      </p:sp>
    </p:spTree>
    <p:extLst>
      <p:ext uri="{BB962C8B-B14F-4D97-AF65-F5344CB8AC3E}">
        <p14:creationId xmlns:p14="http://schemas.microsoft.com/office/powerpoint/2010/main" val="1063355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fi-FI"/>
          </a:p>
        </p:txBody>
      </p:sp>
      <p:sp>
        <p:nvSpPr>
          <p:cNvPr id="3" name="Date Placeholder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C280F8A7-F7DD-4CDE-9BE7-B144424B8B86}" type="datetimeFigureOut">
              <a:rPr lang="fi-FI" smtClean="0"/>
              <a:t>29.9.2015</a:t>
            </a:fld>
            <a:endParaRPr lang="fi-FI"/>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13" tIns="45707" rIns="91413" bIns="45707" rtlCol="0" anchor="ctr"/>
          <a:lstStyle/>
          <a:p>
            <a:endParaRPr lang="fi-FI"/>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1" y="9430092"/>
            <a:ext cx="2945659" cy="498134"/>
          </a:xfrm>
          <a:prstGeom prst="rect">
            <a:avLst/>
          </a:prstGeom>
        </p:spPr>
        <p:txBody>
          <a:bodyPr vert="horz" lIns="91413" tIns="45707" rIns="91413" bIns="45707" rtlCol="0" anchor="b"/>
          <a:lstStyle>
            <a:lvl1pPr algn="l">
              <a:defRPr sz="1200"/>
            </a:lvl1pPr>
          </a:lstStyle>
          <a:p>
            <a:endParaRPr lang="fi-FI"/>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1413" tIns="45707" rIns="91413" bIns="45707"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FB72168-63E2-426B-BB82-DF02CD5CE14B}" type="slidenum">
              <a:rPr lang="fi-FI" smtClean="0"/>
              <a:t>1</a:t>
            </a:fld>
            <a:endParaRPr lang="fi-FI"/>
          </a:p>
        </p:txBody>
      </p:sp>
    </p:spTree>
    <p:extLst>
      <p:ext uri="{BB962C8B-B14F-4D97-AF65-F5344CB8AC3E}">
        <p14:creationId xmlns:p14="http://schemas.microsoft.com/office/powerpoint/2010/main" val="411355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72168-63E2-426B-BB82-DF02CD5CE14B}" type="slidenum">
              <a:rPr lang="fi-FI" smtClean="0"/>
              <a:t>3</a:t>
            </a:fld>
            <a:endParaRPr lang="fi-FI"/>
          </a:p>
        </p:txBody>
      </p:sp>
    </p:spTree>
    <p:extLst>
      <p:ext uri="{BB962C8B-B14F-4D97-AF65-F5344CB8AC3E}">
        <p14:creationId xmlns:p14="http://schemas.microsoft.com/office/powerpoint/2010/main" val="138329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72168-63E2-426B-BB82-DF02CD5CE14B}" type="slidenum">
              <a:rPr lang="fi-FI" smtClean="0"/>
              <a:t>4</a:t>
            </a:fld>
            <a:endParaRPr lang="fi-FI"/>
          </a:p>
        </p:txBody>
      </p:sp>
    </p:spTree>
    <p:extLst>
      <p:ext uri="{BB962C8B-B14F-4D97-AF65-F5344CB8AC3E}">
        <p14:creationId xmlns:p14="http://schemas.microsoft.com/office/powerpoint/2010/main" val="267746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72168-63E2-426B-BB82-DF02CD5CE14B}" type="slidenum">
              <a:rPr lang="fi-FI" smtClean="0"/>
              <a:t>9</a:t>
            </a:fld>
            <a:endParaRPr lang="fi-FI"/>
          </a:p>
        </p:txBody>
      </p:sp>
    </p:spTree>
    <p:extLst>
      <p:ext uri="{BB962C8B-B14F-4D97-AF65-F5344CB8AC3E}">
        <p14:creationId xmlns:p14="http://schemas.microsoft.com/office/powerpoint/2010/main" val="312035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9613"/>
            <a:ext cx="7772400" cy="2387600"/>
          </a:xfrm>
        </p:spPr>
        <p:txBody>
          <a:bodyPr anchor="b"/>
          <a:lstStyle>
            <a:lvl1pPr algn="ctr">
              <a:defRPr sz="6000">
                <a:solidFill>
                  <a:schemeClr val="bg1"/>
                </a:solidFill>
                <a:latin typeface="+mn-lt"/>
              </a:defRPr>
            </a:lvl1pPr>
          </a:lstStyle>
          <a:p>
            <a:r>
              <a:rPr lang="sv-SE" smtClean="0"/>
              <a:t>Klicka här för att ändra format</a:t>
            </a:r>
            <a:endParaRPr lang="en-US" dirty="0"/>
          </a:p>
        </p:txBody>
      </p:sp>
      <p:sp>
        <p:nvSpPr>
          <p:cNvPr id="3" name="Subtitle 2"/>
          <p:cNvSpPr>
            <a:spLocks noGrp="1"/>
          </p:cNvSpPr>
          <p:nvPr>
            <p:ph type="subTitle" idx="1"/>
          </p:nvPr>
        </p:nvSpPr>
        <p:spPr>
          <a:xfrm>
            <a:off x="1143000" y="4459288"/>
            <a:ext cx="6858000" cy="1208087"/>
          </a:xfrm>
        </p:spPr>
        <p:txBody>
          <a:bodyPr anchor="ct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lvl1pPr>
              <a:defRPr>
                <a:solidFill>
                  <a:schemeClr val="bg1"/>
                </a:solidFill>
                <a:latin typeface="+mj-lt"/>
              </a:defRPr>
            </a:lvl1pPr>
          </a:lstStyle>
          <a:p>
            <a:fld id="{16849EC1-4978-4EBD-ADE1-F61A728AFBC4}" type="datetime1">
              <a:rPr lang="fi-FI" smtClean="0"/>
              <a:t>29.9.2015</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DEEEF2-603A-4596-86C7-629F88E063C6}" type="slidenum">
              <a:rPr lang="fi-FI" smtClean="0"/>
              <a:pPr/>
              <a:t>‹#›</a:t>
            </a:fld>
            <a:endParaRPr lang="fi-FI"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4272591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E30A05-F75C-4FDF-B0CC-43A69C28FE1F}" type="datetime1">
              <a:rPr lang="fi-FI" smtClean="0"/>
              <a:t>29.9.2015</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2ADEEEF2-603A-4596-86C7-629F88E063C6}" type="slidenum">
              <a:rPr lang="fi-FI" smtClean="0"/>
              <a:pPr/>
              <a:t>‹#›</a:t>
            </a:fld>
            <a:endParaRPr lang="fi-FI"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4648200"/>
            <a:ext cx="3978275" cy="568325"/>
          </a:xfrm>
          <a:prstGeom prst="rect">
            <a:avLst/>
          </a:prstGeom>
        </p:spPr>
      </p:pic>
    </p:spTree>
    <p:extLst>
      <p:ext uri="{BB962C8B-B14F-4D97-AF65-F5344CB8AC3E}">
        <p14:creationId xmlns:p14="http://schemas.microsoft.com/office/powerpoint/2010/main" val="14392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E30A05-F75C-4FDF-B0CC-43A69C28FE1F}" type="datetime1">
              <a:rPr lang="fi-FI" smtClean="0"/>
              <a:t>29.9.2015</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2ADEEEF2-603A-4596-86C7-629F88E063C6}" type="slidenum">
              <a:rPr lang="fi-FI" smtClean="0"/>
              <a:pPr/>
              <a:t>‹#›</a:t>
            </a:fld>
            <a:endParaRPr lang="fi-FI"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7225" y="1031875"/>
            <a:ext cx="4048125" cy="476250"/>
          </a:xfrm>
          <a:prstGeom prst="rect">
            <a:avLst/>
          </a:prstGeom>
        </p:spPr>
      </p:pic>
    </p:spTree>
    <p:extLst>
      <p:ext uri="{BB962C8B-B14F-4D97-AF65-F5344CB8AC3E}">
        <p14:creationId xmlns:p14="http://schemas.microsoft.com/office/powerpoint/2010/main" val="209554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E1F79-43A4-409C-BB44-BEAC65994EBE}" type="datetime1">
              <a:rPr lang="fi-FI" smtClean="0"/>
              <a:t>29.9.2015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24038722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lnSpc>
                <a:spcPct val="100000"/>
              </a:lnSpc>
              <a:defRPr sz="2800">
                <a:latin typeface="+mn-lt"/>
              </a:defRPr>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146300"/>
            <a:ext cx="2949178"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1782AB8-461B-4C8E-AEC2-B96297090598}" type="datetime1">
              <a:rPr lang="fi-FI" smtClean="0"/>
              <a:t>29.9.2015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5422501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3617207" cy="1600200"/>
          </a:xfrm>
        </p:spPr>
        <p:txBody>
          <a:bodyPr anchor="ctr">
            <a:normAutofit/>
          </a:bodyPr>
          <a:lstStyle>
            <a:lvl1pPr algn="l">
              <a:lnSpc>
                <a:spcPct val="100000"/>
              </a:lnSpc>
              <a:defRPr sz="2800">
                <a:latin typeface="+mn-lt"/>
              </a:defRPr>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4594671"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0" y="2159000"/>
            <a:ext cx="3617207" cy="37099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40D39EA8-0A8D-4CF3-999D-4BF6B47E964D}" type="datetime1">
              <a:rPr lang="fi-FI" smtClean="0"/>
              <a:t>29.9.2015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9088335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2" name="Title 1"/>
          <p:cNvSpPr>
            <a:spLocks noGrp="1"/>
          </p:cNvSpPr>
          <p:nvPr>
            <p:ph type="title"/>
          </p:nvPr>
        </p:nvSpPr>
        <p:spPr>
          <a:xfrm>
            <a:off x="4898143" y="457200"/>
            <a:ext cx="3617207" cy="1600200"/>
          </a:xfrm>
        </p:spPr>
        <p:txBody>
          <a:bodyPr anchor="ctr">
            <a:normAutofit/>
          </a:bodyPr>
          <a:lstStyle>
            <a:lvl1pPr>
              <a:lnSpc>
                <a:spcPct val="100000"/>
              </a:lnSpc>
              <a:defRPr sz="2800">
                <a:latin typeface="+mn-lt"/>
              </a:defRPr>
            </a:lvl1pPr>
          </a:lstStyle>
          <a:p>
            <a:r>
              <a:rPr lang="sv-SE" smtClean="0"/>
              <a:t>Klicka här för att ändra format</a:t>
            </a:r>
            <a:endParaRPr lang="en-US" dirty="0"/>
          </a:p>
        </p:txBody>
      </p:sp>
      <p:sp>
        <p:nvSpPr>
          <p:cNvPr id="4" name="Text Placeholder 3"/>
          <p:cNvSpPr>
            <a:spLocks noGrp="1"/>
          </p:cNvSpPr>
          <p:nvPr>
            <p:ph type="body" sz="half" idx="2"/>
          </p:nvPr>
        </p:nvSpPr>
        <p:spPr>
          <a:xfrm>
            <a:off x="4898143" y="2146300"/>
            <a:ext cx="3617207"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E3266C4E-A8E0-4EF1-A903-DE52B4CBB5F9}" type="datetime1">
              <a:rPr lang="fi-FI" smtClean="0"/>
              <a:t>29.9.2015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38851031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1A060-A76F-4F6B-A732-0D62CA1D8BCE}" type="datetime1">
              <a:rPr lang="fi-FI" smtClean="0"/>
              <a:t>29.9.2015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ADEEEF2-603A-4596-86C7-629F88E063C6}" type="slidenum">
              <a:rPr lang="fi-FI" smtClean="0"/>
              <a:t>‹#›</a:t>
            </a:fld>
            <a:endParaRPr lang="fi-FI"/>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bg1"/>
                </a:solidFill>
                <a:latin typeface="+mn-lt"/>
              </a:defRPr>
            </a:lvl1pPr>
          </a:lstStyle>
          <a:p>
            <a:r>
              <a:rPr lang="sv-SE" smtClean="0"/>
              <a:t>Klicka här för att ändra format</a:t>
            </a:r>
            <a:endParaRPr lang="en-US" dirty="0"/>
          </a:p>
        </p:txBody>
      </p:sp>
    </p:spTree>
    <p:extLst>
      <p:ext uri="{BB962C8B-B14F-4D97-AF65-F5344CB8AC3E}">
        <p14:creationId xmlns:p14="http://schemas.microsoft.com/office/powerpoint/2010/main" val="17445432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EA273-39AC-425D-8705-3E4240C0F816}" type="datetime1">
              <a:rPr lang="fi-FI" smtClean="0"/>
              <a:t>29.9.2015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ADEEEF2-603A-4596-86C7-629F88E063C6}" type="slidenum">
              <a:rPr lang="fi-FI" smtClean="0"/>
              <a:t>‹#›</a:t>
            </a:fld>
            <a:endParaRPr lang="fi-FI"/>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tx2"/>
                </a:solidFill>
                <a:latin typeface="+mn-lt"/>
              </a:defRPr>
            </a:lvl1pPr>
          </a:lstStyle>
          <a:p>
            <a:r>
              <a:rPr lang="sv-SE" smtClean="0"/>
              <a:t>Klicka här för att ändra format</a:t>
            </a:r>
            <a:endParaRPr lang="en-US" dirty="0"/>
          </a:p>
        </p:txBody>
      </p:sp>
    </p:spTree>
    <p:extLst>
      <p:ext uri="{BB962C8B-B14F-4D97-AF65-F5344CB8AC3E}">
        <p14:creationId xmlns:p14="http://schemas.microsoft.com/office/powerpoint/2010/main" val="24467053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F12EE5C-90A8-4EFA-90C0-3E903A023CC6}" type="datetime1">
              <a:rPr lang="fi-FI" smtClean="0"/>
              <a:t>29.9.2015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5948752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mn-lt"/>
              </a:defRPr>
            </a:lvl1p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9030CE8-A4AD-4D27-9ACB-F0DE4CA47775}" type="datetime1">
              <a:rPr lang="fi-FI" smtClean="0"/>
              <a:t>29.9.2015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3344778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latin typeface="+mj-lt"/>
              </a:defRPr>
            </a:lvl1pPr>
          </a:lstStyle>
          <a:p>
            <a:fld id="{05934A56-FFF5-4F18-A1AE-51AF411BFE60}" type="datetime1">
              <a:rPr lang="fi-FI" smtClean="0"/>
              <a:t>29.9.2015</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DEEEF2-603A-4596-86C7-629F88E063C6}" type="slidenum">
              <a:rPr lang="fi-FI" smtClean="0"/>
              <a:pPr/>
              <a:t>‹#›</a:t>
            </a:fld>
            <a:endParaRPr lang="fi-FI" dirty="0"/>
          </a:p>
        </p:txBody>
      </p:sp>
      <p:sp>
        <p:nvSpPr>
          <p:cNvPr id="8"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sv-SE" smtClean="0"/>
              <a:t>Klicka här för att ändra format</a:t>
            </a:r>
            <a:endParaRPr lang="en-US" dirty="0"/>
          </a:p>
        </p:txBody>
      </p:sp>
      <p:sp>
        <p:nvSpPr>
          <p:cNvPr id="9"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14736520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9613"/>
            <a:ext cx="7772400" cy="2387600"/>
          </a:xfrm>
        </p:spPr>
        <p:txBody>
          <a:bodyPr anchor="b"/>
          <a:lstStyle>
            <a:lvl1pPr algn="ctr">
              <a:defRPr sz="6000">
                <a:solidFill>
                  <a:schemeClr val="bg1"/>
                </a:solidFill>
                <a:latin typeface="+mn-lt"/>
              </a:defRPr>
            </a:lvl1pPr>
          </a:lstStyle>
          <a:p>
            <a:r>
              <a:rPr lang="fi-FI" smtClean="0"/>
              <a:t>Muokkaa perustyyl. napsautt.</a:t>
            </a:r>
            <a:endParaRPr lang="en-US" dirty="0"/>
          </a:p>
        </p:txBody>
      </p:sp>
      <p:sp>
        <p:nvSpPr>
          <p:cNvPr id="3" name="Subtitle 2"/>
          <p:cNvSpPr>
            <a:spLocks noGrp="1"/>
          </p:cNvSpPr>
          <p:nvPr>
            <p:ph type="subTitle" idx="1"/>
          </p:nvPr>
        </p:nvSpPr>
        <p:spPr>
          <a:xfrm>
            <a:off x="1143000" y="4459288"/>
            <a:ext cx="6858000" cy="1208087"/>
          </a:xfrm>
        </p:spPr>
        <p:txBody>
          <a:bodyPr anchor="ct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latin typeface="+mj-lt"/>
              </a:defRPr>
            </a:lvl1pPr>
          </a:lstStyle>
          <a:p>
            <a:fld id="{16849EC1-4978-4EBD-ADE1-F61A728AFBC4}" type="datetime1">
              <a:rPr lang="fi-FI" smtClean="0">
                <a:solidFill>
                  <a:prstClr val="white"/>
                </a:solidFill>
              </a:rPr>
              <a:pPr/>
              <a:t>29.9.2015</a:t>
            </a:fld>
            <a:endParaRPr lang="fi-FI"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DEEEF2-603A-4596-86C7-629F88E063C6}" type="slidenum">
              <a:rPr lang="fi-FI" smtClean="0">
                <a:solidFill>
                  <a:prstClr val="white"/>
                </a:solidFill>
              </a:rPr>
              <a:pPr/>
              <a:t>‹#›</a:t>
            </a:fld>
            <a:endParaRPr lang="fi-FI" dirty="0">
              <a:solidFill>
                <a:prstClr val="white"/>
              </a:solidFill>
            </a:endParaRPr>
          </a:p>
        </p:txBody>
      </p:sp>
      <p:pic>
        <p:nvPicPr>
          <p:cNvPr id="7" name="Picture 6"/>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3165254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latin typeface="+mj-lt"/>
              </a:defRPr>
            </a:lvl1pPr>
          </a:lstStyle>
          <a:p>
            <a:fld id="{05934A56-FFF5-4F18-A1AE-51AF411BFE60}" type="datetime1">
              <a:rPr lang="fi-FI" smtClean="0">
                <a:solidFill>
                  <a:srgbClr val="418FDE"/>
                </a:solidFill>
              </a:rPr>
              <a:pPr/>
              <a:t>29.9.2015</a:t>
            </a:fld>
            <a:endParaRPr lang="fi-FI" dirty="0">
              <a:solidFill>
                <a:srgbClr val="418FDE"/>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dirty="0">
              <a:solidFill>
                <a:srgbClr val="418FDE"/>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DEEEF2-603A-4596-86C7-629F88E063C6}" type="slidenum">
              <a:rPr lang="fi-FI" smtClean="0">
                <a:solidFill>
                  <a:srgbClr val="418FDE"/>
                </a:solidFill>
              </a:rPr>
              <a:pPr/>
              <a:t>‹#›</a:t>
            </a:fld>
            <a:endParaRPr lang="fi-FI" dirty="0">
              <a:solidFill>
                <a:srgbClr val="418FDE"/>
              </a:solidFill>
            </a:endParaRPr>
          </a:p>
        </p:txBody>
      </p:sp>
      <p:sp>
        <p:nvSpPr>
          <p:cNvPr id="8"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fi-FI" smtClean="0"/>
              <a:t>Muokkaa perustyyl. napsautt.</a:t>
            </a:r>
            <a:endParaRPr lang="en-US" dirty="0"/>
          </a:p>
        </p:txBody>
      </p:sp>
      <p:sp>
        <p:nvSpPr>
          <p:cNvPr id="9"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pic>
        <p:nvPicPr>
          <p:cNvPr id="10" name="Picture 9"/>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7219679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j-lt"/>
              </a:defRPr>
            </a:lvl1pPr>
          </a:lstStyle>
          <a:p>
            <a:fld id="{B51B138A-8CB3-4481-A0FD-B8B8A774A8CB}" type="datetime1">
              <a:rPr lang="fi-FI" smtClean="0">
                <a:solidFill>
                  <a:prstClr val="black">
                    <a:tint val="75000"/>
                  </a:prstClr>
                </a:solidFill>
              </a:rPr>
              <a:pPr/>
              <a:t>29.9.2015</a:t>
            </a:fld>
            <a:endParaRPr lang="fi-FI"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10"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fi-FI" smtClean="0"/>
              <a:t>Muokkaa perustyyl. napsautt.</a:t>
            </a:r>
            <a:endParaRPr lang="en-US" dirty="0"/>
          </a:p>
        </p:txBody>
      </p:sp>
      <p:sp>
        <p:nvSpPr>
          <p:cNvPr id="11"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pic>
        <p:nvPicPr>
          <p:cNvPr id="12" name="Picture 11"/>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29324235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628650" y="1838325"/>
            <a:ext cx="7886700" cy="435133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70A89D-C953-410A-BEAC-558A1F3A0421}"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963468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p:txBody>
          <a:bodyPr/>
          <a:lstStyle>
            <a:lvl1pPr>
              <a:defRPr>
                <a:solidFill>
                  <a:schemeClr val="accent5"/>
                </a:solidFill>
                <a:latin typeface="+mj-lt"/>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13F690C7-74F3-4F43-9F45-940287133C9C}"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324201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mn-lt"/>
              </a:defRPr>
            </a:lvl1pPr>
          </a:lstStyle>
          <a:p>
            <a:r>
              <a:rPr lang="fi-FI" smtClean="0"/>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34A6D95-8EDA-46F6-874B-D6448EC86DD2}"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544954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030D3B6-8A4B-4B3B-A061-4075FEF6017F}"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348331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A38F9BCE-669B-4DF1-BACB-5744B993D40E}" type="datetime1">
              <a:rPr lang="fi-FI" smtClean="0">
                <a:solidFill>
                  <a:prstClr val="black">
                    <a:tint val="75000"/>
                  </a:prstClr>
                </a:solidFill>
              </a:rPr>
              <a:pPr/>
              <a:t>29.9.2015</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204211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9D45470-5403-4B97-A3C7-76A576C615B3}" type="datetime1">
              <a:rPr lang="fi-FI" smtClean="0">
                <a:solidFill>
                  <a:prstClr val="black">
                    <a:tint val="75000"/>
                  </a:prstClr>
                </a:solidFill>
              </a:rPr>
              <a:pPr/>
              <a:t>29.9.2015</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079198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14426"/>
            <a:ext cx="7886700" cy="4589464"/>
          </a:xfrm>
        </p:spPr>
        <p:txBody>
          <a:bodyPr>
            <a:noAutofit/>
          </a:bodyPr>
          <a:lstStyle>
            <a:lvl1pPr algn="ctr">
              <a:lnSpc>
                <a:spcPct val="90000"/>
              </a:lnSpc>
              <a:defRPr sz="8800" b="1" cap="all" spc="-150" baseline="0">
                <a:solidFill>
                  <a:schemeClr val="bg2"/>
                </a:solidFill>
                <a:latin typeface="+mj-lt"/>
              </a:defRPr>
            </a:lvl1pPr>
          </a:lstStyle>
          <a:p>
            <a:r>
              <a:rPr lang="en-US" dirty="0" smtClean="0"/>
              <a:t>HEADLINE</a:t>
            </a:r>
            <a:br>
              <a:rPr lang="en-US" dirty="0" smtClean="0"/>
            </a:br>
            <a:r>
              <a:rPr lang="en-US" dirty="0" smtClean="0"/>
              <a:t>IN</a:t>
            </a:r>
            <a:br>
              <a:rPr lang="en-US" dirty="0" smtClean="0"/>
            </a:br>
            <a:r>
              <a:rPr lang="en-US" dirty="0" smtClean="0"/>
              <a:t>3 ROWS</a:t>
            </a:r>
            <a:endParaRPr lang="en-US" dirty="0"/>
          </a:p>
        </p:txBody>
      </p:sp>
    </p:spTree>
    <p:extLst>
      <p:ext uri="{BB962C8B-B14F-4D97-AF65-F5344CB8AC3E}">
        <p14:creationId xmlns:p14="http://schemas.microsoft.com/office/powerpoint/2010/main" val="4278370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j-lt"/>
              </a:defRPr>
            </a:lvl1pPr>
          </a:lstStyle>
          <a:p>
            <a:fld id="{B51B138A-8CB3-4481-A0FD-B8B8A774A8CB}" type="datetime1">
              <a:rPr lang="fi-FI" smtClean="0"/>
              <a:t>29.9.2015</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ADEEEF2-603A-4596-86C7-629F88E063C6}" type="slidenum">
              <a:rPr lang="fi-FI" smtClean="0"/>
              <a:t>‹#›</a:t>
            </a:fld>
            <a:endParaRPr lang="fi-FI"/>
          </a:p>
        </p:txBody>
      </p:sp>
      <p:sp>
        <p:nvSpPr>
          <p:cNvPr id="10"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sv-SE" smtClean="0"/>
              <a:t>Klicka här för att ändra format</a:t>
            </a:r>
            <a:endParaRPr lang="en-US" dirty="0"/>
          </a:p>
        </p:txBody>
      </p:sp>
      <p:sp>
        <p:nvSpPr>
          <p:cNvPr id="11"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9396990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E1F79-43A4-409C-BB44-BEAC65994EBE}"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916892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lnSpc>
                <a:spcPct val="100000"/>
              </a:lnSpc>
              <a:defRPr sz="2800">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29841" y="2146300"/>
            <a:ext cx="2949178"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61782AB8-461B-4C8E-AEC2-B96297090598}"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9456381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3617207" cy="1600200"/>
          </a:xfrm>
        </p:spPr>
        <p:txBody>
          <a:bodyPr anchor="ctr">
            <a:normAutofit/>
          </a:bodyPr>
          <a:lstStyle>
            <a:lvl1pPr algn="l">
              <a:lnSpc>
                <a:spcPct val="100000"/>
              </a:lnSpc>
              <a:defRPr sz="2800">
                <a:latin typeface="+mn-lt"/>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594671"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29840" y="2159000"/>
            <a:ext cx="3617207" cy="37099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0D39EA8-0A8D-4CF3-999D-4BF6B47E964D}"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7141141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2" name="Title 1"/>
          <p:cNvSpPr>
            <a:spLocks noGrp="1"/>
          </p:cNvSpPr>
          <p:nvPr>
            <p:ph type="title"/>
          </p:nvPr>
        </p:nvSpPr>
        <p:spPr>
          <a:xfrm>
            <a:off x="4898143" y="457200"/>
            <a:ext cx="3617207" cy="1600200"/>
          </a:xfrm>
        </p:spPr>
        <p:txBody>
          <a:bodyPr anchor="ctr">
            <a:normAutofit/>
          </a:bodyPr>
          <a:lstStyle>
            <a:lvl1pPr>
              <a:lnSpc>
                <a:spcPct val="100000"/>
              </a:lnSpc>
              <a:defRPr sz="2800">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4898143" y="2146300"/>
            <a:ext cx="3617207"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E3266C4E-A8E0-4EF1-A903-DE52B4CBB5F9}"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646947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1A060-A76F-4F6B-A732-0D62CA1D8BCE}"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bg1"/>
                </a:solidFill>
                <a:latin typeface="+mn-lt"/>
              </a:defRPr>
            </a:lvl1pPr>
          </a:lstStyle>
          <a:p>
            <a:r>
              <a:rPr lang="fi-FI" smtClean="0"/>
              <a:t>Muokkaa perustyyl. napsautt.</a:t>
            </a:r>
            <a:endParaRPr lang="en-US" dirty="0"/>
          </a:p>
        </p:txBody>
      </p:sp>
    </p:spTree>
    <p:extLst>
      <p:ext uri="{BB962C8B-B14F-4D97-AF65-F5344CB8AC3E}">
        <p14:creationId xmlns:p14="http://schemas.microsoft.com/office/powerpoint/2010/main" val="35390473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EA273-39AC-425D-8705-3E4240C0F816}"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tx2"/>
                </a:solidFill>
                <a:latin typeface="+mn-lt"/>
              </a:defRPr>
            </a:lvl1pPr>
          </a:lstStyle>
          <a:p>
            <a:r>
              <a:rPr lang="fi-FI" smtClean="0"/>
              <a:t>Muokkaa perustyyl. napsautt.</a:t>
            </a:r>
            <a:endParaRPr lang="en-US" dirty="0"/>
          </a:p>
        </p:txBody>
      </p:sp>
    </p:spTree>
    <p:extLst>
      <p:ext uri="{BB962C8B-B14F-4D97-AF65-F5344CB8AC3E}">
        <p14:creationId xmlns:p14="http://schemas.microsoft.com/office/powerpoint/2010/main" val="12432410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12EE5C-90A8-4EFA-90C0-3E903A023CC6}"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245419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mn-lt"/>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9030CE8-A4AD-4D27-9ACB-F0DE4CA47775}"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486522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isältödia 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600" b="1">
                <a:latin typeface="Calibri"/>
                <a:cs typeface="Calibri"/>
              </a:defRPr>
            </a:lvl1pPr>
          </a:lstStyle>
          <a:p>
            <a:r>
              <a:rPr lang="fi-FI" dirty="0" smtClean="0"/>
              <a:t>MUOKKAA PERUSTYYLEJÄ NAPS.</a:t>
            </a:r>
            <a:endParaRPr lang="fi-FI" dirty="0"/>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25.3.2015</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5FAF14C8-7E88-F242-A2BF-8004B8452E05}" type="slidenum">
              <a:rPr lang="fi-FI" smtClean="0">
                <a:solidFill>
                  <a:prstClr val="black">
                    <a:tint val="75000"/>
                  </a:prstClr>
                </a:solidFill>
              </a:rPr>
              <a:pPr/>
              <a:t>‹#›</a:t>
            </a:fld>
            <a:endParaRPr lang="fi-FI" dirty="0">
              <a:solidFill>
                <a:prstClr val="black">
                  <a:tint val="75000"/>
                </a:prstClr>
              </a:solidFill>
            </a:endParaRPr>
          </a:p>
        </p:txBody>
      </p:sp>
      <p:cxnSp>
        <p:nvCxnSpPr>
          <p:cNvPr id="6" name="Suora yhdysviiva 5"/>
          <p:cNvCxnSpPr/>
          <p:nvPr userDrawn="1"/>
        </p:nvCxnSpPr>
        <p:spPr>
          <a:xfrm>
            <a:off x="469900" y="6356350"/>
            <a:ext cx="8229600" cy="0"/>
          </a:xfrm>
          <a:prstGeom prst="line">
            <a:avLst/>
          </a:prstGeom>
          <a:ln w="6350" cmpd="sng">
            <a:solidFill>
              <a:srgbClr val="474A4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0040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9613"/>
            <a:ext cx="7772400" cy="2387600"/>
          </a:xfrm>
        </p:spPr>
        <p:txBody>
          <a:bodyPr anchor="b"/>
          <a:lstStyle>
            <a:lvl1pPr algn="ctr">
              <a:defRPr sz="6000">
                <a:solidFill>
                  <a:schemeClr val="bg1"/>
                </a:solidFill>
                <a:latin typeface="+mn-lt"/>
              </a:defRPr>
            </a:lvl1pPr>
          </a:lstStyle>
          <a:p>
            <a:r>
              <a:rPr lang="fi-FI" smtClean="0"/>
              <a:t>Muokkaa perustyyl. napsautt.</a:t>
            </a:r>
            <a:endParaRPr lang="en-US" dirty="0"/>
          </a:p>
        </p:txBody>
      </p:sp>
      <p:sp>
        <p:nvSpPr>
          <p:cNvPr id="3" name="Subtitle 2"/>
          <p:cNvSpPr>
            <a:spLocks noGrp="1"/>
          </p:cNvSpPr>
          <p:nvPr>
            <p:ph type="subTitle" idx="1"/>
          </p:nvPr>
        </p:nvSpPr>
        <p:spPr>
          <a:xfrm>
            <a:off x="1143000" y="4459288"/>
            <a:ext cx="6858000" cy="1208087"/>
          </a:xfrm>
        </p:spPr>
        <p:txBody>
          <a:bodyPr anchor="ct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latin typeface="+mj-lt"/>
              </a:defRPr>
            </a:lvl1pPr>
          </a:lstStyle>
          <a:p>
            <a:fld id="{16849EC1-4978-4EBD-ADE1-F61A728AFBC4}" type="datetime1">
              <a:rPr lang="fi-FI" smtClean="0">
                <a:solidFill>
                  <a:prstClr val="white"/>
                </a:solidFill>
              </a:rPr>
              <a:pPr/>
              <a:t>29.9.2015</a:t>
            </a:fld>
            <a:endParaRPr lang="fi-FI"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DEEEF2-603A-4596-86C7-629F88E063C6}" type="slidenum">
              <a:rPr lang="fi-FI" smtClean="0">
                <a:solidFill>
                  <a:prstClr val="white"/>
                </a:solidFill>
              </a:rPr>
              <a:pPr/>
              <a:t>‹#›</a:t>
            </a:fld>
            <a:endParaRPr lang="fi-FI" dirty="0">
              <a:solidFill>
                <a:prstClr val="white"/>
              </a:solidFill>
            </a:endParaRPr>
          </a:p>
        </p:txBody>
      </p:sp>
      <p:pic>
        <p:nvPicPr>
          <p:cNvPr id="7" name="Picture 6"/>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2372874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sv-SE" smtClean="0"/>
              <a:t>Klicka här för att ändra format</a:t>
            </a:r>
            <a:endParaRPr lang="en-US" dirty="0"/>
          </a:p>
        </p:txBody>
      </p:sp>
      <p:sp>
        <p:nvSpPr>
          <p:cNvPr id="3" name="Content Placeholder 2"/>
          <p:cNvSpPr>
            <a:spLocks noGrp="1"/>
          </p:cNvSpPr>
          <p:nvPr>
            <p:ph idx="1"/>
          </p:nvPr>
        </p:nvSpPr>
        <p:spPr>
          <a:xfrm>
            <a:off x="628650" y="1838325"/>
            <a:ext cx="7886700" cy="435133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7A70A89D-C953-410A-BEAC-558A1F3A0421}" type="datetime1">
              <a:rPr lang="fi-FI" smtClean="0"/>
              <a:t>29.9.2015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33822129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latin typeface="+mj-lt"/>
              </a:defRPr>
            </a:lvl1pPr>
          </a:lstStyle>
          <a:p>
            <a:fld id="{05934A56-FFF5-4F18-A1AE-51AF411BFE60}" type="datetime1">
              <a:rPr lang="fi-FI" smtClean="0">
                <a:solidFill>
                  <a:srgbClr val="418FDE"/>
                </a:solidFill>
              </a:rPr>
              <a:pPr/>
              <a:t>29.9.2015</a:t>
            </a:fld>
            <a:endParaRPr lang="fi-FI" dirty="0">
              <a:solidFill>
                <a:srgbClr val="418FDE"/>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dirty="0">
              <a:solidFill>
                <a:srgbClr val="418FDE"/>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DEEEF2-603A-4596-86C7-629F88E063C6}" type="slidenum">
              <a:rPr lang="fi-FI" smtClean="0">
                <a:solidFill>
                  <a:srgbClr val="418FDE"/>
                </a:solidFill>
              </a:rPr>
              <a:pPr/>
              <a:t>‹#›</a:t>
            </a:fld>
            <a:endParaRPr lang="fi-FI" dirty="0">
              <a:solidFill>
                <a:srgbClr val="418FDE"/>
              </a:solidFill>
            </a:endParaRPr>
          </a:p>
        </p:txBody>
      </p:sp>
      <p:sp>
        <p:nvSpPr>
          <p:cNvPr id="8"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fi-FI" smtClean="0"/>
              <a:t>Muokkaa perustyyl. napsautt.</a:t>
            </a:r>
            <a:endParaRPr lang="en-US" dirty="0"/>
          </a:p>
        </p:txBody>
      </p:sp>
      <p:sp>
        <p:nvSpPr>
          <p:cNvPr id="9"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pic>
        <p:nvPicPr>
          <p:cNvPr id="10" name="Picture 9"/>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19153756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j-lt"/>
              </a:defRPr>
            </a:lvl1pPr>
          </a:lstStyle>
          <a:p>
            <a:fld id="{B51B138A-8CB3-4481-A0FD-B8B8A774A8CB}" type="datetime1">
              <a:rPr lang="fi-FI" smtClean="0">
                <a:solidFill>
                  <a:prstClr val="black">
                    <a:tint val="75000"/>
                  </a:prstClr>
                </a:solidFill>
              </a:rPr>
              <a:pPr/>
              <a:t>29.9.2015</a:t>
            </a:fld>
            <a:endParaRPr lang="fi-FI"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10" name="Title 1"/>
          <p:cNvSpPr>
            <a:spLocks noGrp="1"/>
          </p:cNvSpPr>
          <p:nvPr>
            <p:ph type="ctrTitle"/>
          </p:nvPr>
        </p:nvSpPr>
        <p:spPr>
          <a:xfrm>
            <a:off x="685800" y="1979613"/>
            <a:ext cx="7772400" cy="2387600"/>
          </a:xfrm>
        </p:spPr>
        <p:txBody>
          <a:bodyPr anchor="b"/>
          <a:lstStyle>
            <a:lvl1pPr algn="ctr">
              <a:defRPr sz="6000">
                <a:solidFill>
                  <a:schemeClr val="tx2"/>
                </a:solidFill>
                <a:latin typeface="+mn-lt"/>
              </a:defRPr>
            </a:lvl1pPr>
          </a:lstStyle>
          <a:p>
            <a:r>
              <a:rPr lang="fi-FI" smtClean="0"/>
              <a:t>Muokkaa perustyyl. napsautt.</a:t>
            </a:r>
            <a:endParaRPr lang="en-US" dirty="0"/>
          </a:p>
        </p:txBody>
      </p:sp>
      <p:sp>
        <p:nvSpPr>
          <p:cNvPr id="11" name="Subtitle 2"/>
          <p:cNvSpPr>
            <a:spLocks noGrp="1"/>
          </p:cNvSpPr>
          <p:nvPr>
            <p:ph type="subTitle" idx="1"/>
          </p:nvPr>
        </p:nvSpPr>
        <p:spPr>
          <a:xfrm>
            <a:off x="1143000" y="4459288"/>
            <a:ext cx="6858000" cy="1208087"/>
          </a:xfrm>
        </p:spPr>
        <p:txBody>
          <a:bodyPr anchor="ctr"/>
          <a:lstStyle>
            <a:lvl1pPr marL="0" indent="0" algn="ct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pic>
        <p:nvPicPr>
          <p:cNvPr id="12" name="Picture 11"/>
          <p:cNvPicPr>
            <a:picLocks noChangeAspect="1"/>
          </p:cNvPicPr>
          <p:nvPr userDrawn="1"/>
        </p:nvPicPr>
        <p:blipFill>
          <a:blip cstate="screen">
            <a:extLst>
              <a:ext uri="{28A0092B-C50C-407E-A947-70E740481C1C}">
                <a14:useLocalDpi xmlns:a14="http://schemas.microsoft.com/office/drawing/2010/main" val="0"/>
              </a:ext>
            </a:extLst>
          </a:blip>
          <a:stretch>
            <a:fillRect/>
          </a:stretch>
        </p:blipFill>
        <p:spPr>
          <a:xfrm>
            <a:off x="3852000" y="413475"/>
            <a:ext cx="1440000" cy="1440000"/>
          </a:xfrm>
          <a:prstGeom prst="rect">
            <a:avLst/>
          </a:prstGeom>
        </p:spPr>
      </p:pic>
    </p:spTree>
    <p:extLst>
      <p:ext uri="{BB962C8B-B14F-4D97-AF65-F5344CB8AC3E}">
        <p14:creationId xmlns:p14="http://schemas.microsoft.com/office/powerpoint/2010/main" val="19716193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628650" y="1838325"/>
            <a:ext cx="7886700" cy="435133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70A89D-C953-410A-BEAC-558A1F3A0421}"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9845197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p:txBody>
          <a:bodyPr/>
          <a:lstStyle>
            <a:lvl1pPr>
              <a:defRPr>
                <a:solidFill>
                  <a:schemeClr val="accent5"/>
                </a:solidFill>
                <a:latin typeface="+mj-lt"/>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13F690C7-74F3-4F43-9F45-940287133C9C}"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384740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mn-lt"/>
              </a:defRPr>
            </a:lvl1pPr>
          </a:lstStyle>
          <a:p>
            <a:r>
              <a:rPr lang="fi-FI" smtClean="0"/>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34A6D95-8EDA-46F6-874B-D6448EC86DD2}"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3217280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030D3B6-8A4B-4B3B-A061-4075FEF6017F}"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985421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A38F9BCE-669B-4DF1-BACB-5744B993D40E}" type="datetime1">
              <a:rPr lang="fi-FI" smtClean="0">
                <a:solidFill>
                  <a:prstClr val="black">
                    <a:tint val="75000"/>
                  </a:prstClr>
                </a:solidFill>
              </a:rPr>
              <a:pPr/>
              <a:t>29.9.2015</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283096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9D45470-5403-4B97-A3C7-76A576C615B3}" type="datetime1">
              <a:rPr lang="fi-FI" smtClean="0">
                <a:solidFill>
                  <a:prstClr val="black">
                    <a:tint val="75000"/>
                  </a:prstClr>
                </a:solidFill>
              </a:rPr>
              <a:pPr/>
              <a:t>29.9.2015</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022225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14426"/>
            <a:ext cx="7886700" cy="4589464"/>
          </a:xfrm>
        </p:spPr>
        <p:txBody>
          <a:bodyPr>
            <a:noAutofit/>
          </a:bodyPr>
          <a:lstStyle>
            <a:lvl1pPr algn="ctr">
              <a:lnSpc>
                <a:spcPct val="90000"/>
              </a:lnSpc>
              <a:defRPr sz="8800" b="1" cap="all" spc="-150" baseline="0">
                <a:solidFill>
                  <a:schemeClr val="bg2"/>
                </a:solidFill>
                <a:latin typeface="+mj-lt"/>
              </a:defRPr>
            </a:lvl1pPr>
          </a:lstStyle>
          <a:p>
            <a:r>
              <a:rPr lang="en-US" dirty="0" smtClean="0"/>
              <a:t>HEADLINE</a:t>
            </a:r>
            <a:br>
              <a:rPr lang="en-US" dirty="0" smtClean="0"/>
            </a:br>
            <a:r>
              <a:rPr lang="en-US" dirty="0" smtClean="0"/>
              <a:t>IN</a:t>
            </a:r>
            <a:br>
              <a:rPr lang="en-US" dirty="0" smtClean="0"/>
            </a:br>
            <a:r>
              <a:rPr lang="en-US" dirty="0" smtClean="0"/>
              <a:t>3 ROWS</a:t>
            </a:r>
            <a:endParaRPr lang="en-US" dirty="0"/>
          </a:p>
        </p:txBody>
      </p:sp>
    </p:spTree>
    <p:extLst>
      <p:ext uri="{BB962C8B-B14F-4D97-AF65-F5344CB8AC3E}">
        <p14:creationId xmlns:p14="http://schemas.microsoft.com/office/powerpoint/2010/main" val="1693207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E1F79-43A4-409C-BB44-BEAC65994EBE}"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35345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mn-lt"/>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34A6D95-8EDA-46F6-874B-D6448EC86DD2}" type="datetime1">
              <a:rPr lang="fi-FI" smtClean="0"/>
              <a:t>29.9.2015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10478511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lnSpc>
                <a:spcPct val="100000"/>
              </a:lnSpc>
              <a:defRPr sz="2800">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29841" y="2146300"/>
            <a:ext cx="2949178"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61782AB8-461B-4C8E-AEC2-B96297090598}"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926667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3617207" cy="1600200"/>
          </a:xfrm>
        </p:spPr>
        <p:txBody>
          <a:bodyPr anchor="ctr">
            <a:normAutofit/>
          </a:bodyPr>
          <a:lstStyle>
            <a:lvl1pPr algn="l">
              <a:lnSpc>
                <a:spcPct val="100000"/>
              </a:lnSpc>
              <a:defRPr sz="2800">
                <a:latin typeface="+mn-lt"/>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594671"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29840" y="2159000"/>
            <a:ext cx="3617207" cy="37099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0D39EA8-0A8D-4CF3-999D-4BF6B47E964D}"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4590855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4549328" cy="6858000"/>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2" name="Title 1"/>
          <p:cNvSpPr>
            <a:spLocks noGrp="1"/>
          </p:cNvSpPr>
          <p:nvPr>
            <p:ph type="title"/>
          </p:nvPr>
        </p:nvSpPr>
        <p:spPr>
          <a:xfrm>
            <a:off x="4898143" y="457200"/>
            <a:ext cx="3617207" cy="1600200"/>
          </a:xfrm>
        </p:spPr>
        <p:txBody>
          <a:bodyPr anchor="ctr">
            <a:normAutofit/>
          </a:bodyPr>
          <a:lstStyle>
            <a:lvl1pPr>
              <a:lnSpc>
                <a:spcPct val="100000"/>
              </a:lnSpc>
              <a:defRPr sz="2800">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4898143" y="2146300"/>
            <a:ext cx="3617207" cy="37226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E3266C4E-A8E0-4EF1-A903-DE52B4CBB5F9}" type="datetime1">
              <a:rPr lang="fi-FI" smtClean="0">
                <a:solidFill>
                  <a:prstClr val="black">
                    <a:tint val="75000"/>
                  </a:prstClr>
                </a:solidFill>
              </a:rPr>
              <a:pPr/>
              <a:t>29.9.2015</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956205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1A060-A76F-4F6B-A732-0D62CA1D8BCE}"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bg1"/>
                </a:solidFill>
                <a:latin typeface="+mn-lt"/>
              </a:defRPr>
            </a:lvl1pPr>
          </a:lstStyle>
          <a:p>
            <a:r>
              <a:rPr lang="fi-FI" smtClean="0"/>
              <a:t>Muokkaa perustyyl. napsautt.</a:t>
            </a:r>
            <a:endParaRPr lang="en-US" dirty="0"/>
          </a:p>
        </p:txBody>
      </p:sp>
    </p:spTree>
    <p:extLst>
      <p:ext uri="{BB962C8B-B14F-4D97-AF65-F5344CB8AC3E}">
        <p14:creationId xmlns:p14="http://schemas.microsoft.com/office/powerpoint/2010/main" val="389409168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EA273-39AC-425D-8705-3E4240C0F816}" type="datetime1">
              <a:rPr lang="fi-FI" smtClean="0">
                <a:solidFill>
                  <a:prstClr val="black">
                    <a:tint val="75000"/>
                  </a:prstClr>
                </a:solidFill>
              </a:rPr>
              <a:pPr/>
              <a:t>29.9.2015</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
        <p:nvSpPr>
          <p:cNvPr id="6" name="Title 1"/>
          <p:cNvSpPr>
            <a:spLocks noGrp="1"/>
          </p:cNvSpPr>
          <p:nvPr>
            <p:ph type="title"/>
          </p:nvPr>
        </p:nvSpPr>
        <p:spPr>
          <a:xfrm>
            <a:off x="629841" y="457200"/>
            <a:ext cx="3570684" cy="1600200"/>
          </a:xfrm>
        </p:spPr>
        <p:txBody>
          <a:bodyPr anchor="ctr" anchorCtr="0">
            <a:normAutofit/>
          </a:bodyPr>
          <a:lstStyle>
            <a:lvl1pPr>
              <a:defRPr sz="2800">
                <a:solidFill>
                  <a:schemeClr val="tx2"/>
                </a:solidFill>
                <a:latin typeface="+mn-lt"/>
              </a:defRPr>
            </a:lvl1pPr>
          </a:lstStyle>
          <a:p>
            <a:r>
              <a:rPr lang="fi-FI" smtClean="0"/>
              <a:t>Muokkaa perustyyl. napsautt.</a:t>
            </a:r>
            <a:endParaRPr lang="en-US" dirty="0"/>
          </a:p>
        </p:txBody>
      </p:sp>
    </p:spTree>
    <p:extLst>
      <p:ext uri="{BB962C8B-B14F-4D97-AF65-F5344CB8AC3E}">
        <p14:creationId xmlns:p14="http://schemas.microsoft.com/office/powerpoint/2010/main" val="14691932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12EE5C-90A8-4EFA-90C0-3E903A023CC6}"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479682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mn-lt"/>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9030CE8-A4AD-4D27-9ACB-F0DE4CA47775}" type="datetime1">
              <a:rPr lang="fi-FI" smtClean="0">
                <a:solidFill>
                  <a:prstClr val="black">
                    <a:tint val="75000"/>
                  </a:prstClr>
                </a:solidFill>
              </a:rPr>
              <a:pPr/>
              <a:t>29.9.2015</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2ADEEEF2-603A-4596-86C7-629F88E063C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4854502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isältödia 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600" b="1">
                <a:latin typeface="Calibri"/>
                <a:cs typeface="Calibri"/>
              </a:defRPr>
            </a:lvl1pPr>
          </a:lstStyle>
          <a:p>
            <a:r>
              <a:rPr lang="fi-FI" dirty="0" smtClean="0"/>
              <a:t>MUOKKAA PERUSTYYLEJÄ NAPS.</a:t>
            </a:r>
            <a:endParaRPr lang="fi-FI" dirty="0"/>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25.3.2015</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5FAF14C8-7E88-F242-A2BF-8004B8452E05}" type="slidenum">
              <a:rPr lang="fi-FI" smtClean="0">
                <a:solidFill>
                  <a:prstClr val="black">
                    <a:tint val="75000"/>
                  </a:prstClr>
                </a:solidFill>
              </a:rPr>
              <a:pPr/>
              <a:t>‹#›</a:t>
            </a:fld>
            <a:endParaRPr lang="fi-FI" dirty="0">
              <a:solidFill>
                <a:prstClr val="black">
                  <a:tint val="75000"/>
                </a:prstClr>
              </a:solidFill>
            </a:endParaRPr>
          </a:p>
        </p:txBody>
      </p:sp>
      <p:cxnSp>
        <p:nvCxnSpPr>
          <p:cNvPr id="6" name="Suora yhdysviiva 5"/>
          <p:cNvCxnSpPr/>
          <p:nvPr userDrawn="1"/>
        </p:nvCxnSpPr>
        <p:spPr>
          <a:xfrm>
            <a:off x="469900" y="6356350"/>
            <a:ext cx="8229600" cy="0"/>
          </a:xfrm>
          <a:prstGeom prst="line">
            <a:avLst/>
          </a:prstGeom>
          <a:ln w="6350" cmpd="sng">
            <a:solidFill>
              <a:srgbClr val="474A4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5296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9030D3B6-8A4B-4B3B-A061-4075FEF6017F}" type="datetime1">
              <a:rPr lang="fi-FI" smtClean="0"/>
              <a:t>29.9.2015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8483310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A38F9BCE-669B-4DF1-BACB-5744B993D40E}" type="datetime1">
              <a:rPr lang="fi-FI" smtClean="0"/>
              <a:t>29.9.2015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5361459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C9D45470-5403-4B97-A3C7-76A576C615B3}" type="datetime1">
              <a:rPr lang="fi-FI" smtClean="0"/>
              <a:t>29.9.2015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ADEEEF2-603A-4596-86C7-629F88E063C6}" type="slidenum">
              <a:rPr lang="fi-FI" smtClean="0"/>
              <a:t>‹#›</a:t>
            </a:fld>
            <a:endParaRPr lang="fi-FI"/>
          </a:p>
        </p:txBody>
      </p:sp>
    </p:spTree>
    <p:extLst>
      <p:ext uri="{BB962C8B-B14F-4D97-AF65-F5344CB8AC3E}">
        <p14:creationId xmlns:p14="http://schemas.microsoft.com/office/powerpoint/2010/main" val="13951722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14426"/>
            <a:ext cx="7886700" cy="4589464"/>
          </a:xfrm>
        </p:spPr>
        <p:txBody>
          <a:bodyPr>
            <a:noAutofit/>
          </a:bodyPr>
          <a:lstStyle>
            <a:lvl1pPr algn="ctr">
              <a:lnSpc>
                <a:spcPct val="90000"/>
              </a:lnSpc>
              <a:defRPr sz="8800" b="1" cap="all" spc="-150" baseline="0">
                <a:solidFill>
                  <a:schemeClr val="bg2"/>
                </a:solidFill>
                <a:latin typeface="+mj-lt"/>
              </a:defRPr>
            </a:lvl1pPr>
          </a:lstStyle>
          <a:p>
            <a:r>
              <a:rPr lang="en-US" dirty="0" smtClean="0"/>
              <a:t>HEADLINE</a:t>
            </a:r>
            <a:br>
              <a:rPr lang="en-US" dirty="0" smtClean="0"/>
            </a:br>
            <a:r>
              <a:rPr lang="en-US" dirty="0" smtClean="0"/>
              <a:t>IN</a:t>
            </a:r>
            <a:br>
              <a:rPr lang="en-US" dirty="0" smtClean="0"/>
            </a:br>
            <a:r>
              <a:rPr lang="en-US" dirty="0" smtClean="0"/>
              <a:t>3 ROWS</a:t>
            </a:r>
            <a:endParaRPr lang="en-US" dirty="0"/>
          </a:p>
        </p:txBody>
      </p:sp>
    </p:spTree>
    <p:extLst>
      <p:ext uri="{BB962C8B-B14F-4D97-AF65-F5344CB8AC3E}">
        <p14:creationId xmlns:p14="http://schemas.microsoft.com/office/powerpoint/2010/main" val="2764521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FE30A05-F75C-4FDF-B0CC-43A69C28FE1F}" type="datetime1">
              <a:rPr lang="fi-FI" smtClean="0"/>
              <a:t>29.9.2015</a:t>
            </a:fld>
            <a:endParaRPr lang="fi-FI"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fi-F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ADEEEF2-603A-4596-86C7-629F88E063C6}" type="slidenum">
              <a:rPr lang="fi-FI" smtClean="0"/>
              <a:pPr/>
              <a:t>‹#›</a:t>
            </a:fld>
            <a:endParaRPr lang="fi-FI" dirty="0"/>
          </a:p>
        </p:txBody>
      </p:sp>
    </p:spTree>
    <p:extLst>
      <p:ext uri="{BB962C8B-B14F-4D97-AF65-F5344CB8AC3E}">
        <p14:creationId xmlns:p14="http://schemas.microsoft.com/office/powerpoint/2010/main" val="132902680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2" r:id="rId4"/>
    <p:sldLayoutId id="2147483663" r:id="rId5"/>
    <p:sldLayoutId id="2147483664" r:id="rId6"/>
    <p:sldLayoutId id="2147483665" r:id="rId7"/>
    <p:sldLayoutId id="2147483666" r:id="rId8"/>
    <p:sldLayoutId id="2147483675" r:id="rId9"/>
    <p:sldLayoutId id="2147483683" r:id="rId10"/>
    <p:sldLayoutId id="2147483684" r:id="rId11"/>
    <p:sldLayoutId id="2147483667" r:id="rId12"/>
    <p:sldLayoutId id="2147483668" r:id="rId13"/>
    <p:sldLayoutId id="2147483669" r:id="rId14"/>
    <p:sldLayoutId id="2147483682" r:id="rId15"/>
    <p:sldLayoutId id="2147483680" r:id="rId16"/>
    <p:sldLayoutId id="2147483681" r:id="rId17"/>
    <p:sldLayoutId id="2147483670" r:id="rId18"/>
    <p:sldLayoutId id="2147483671"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FE30A05-F75C-4FDF-B0CC-43A69C28FE1F}" type="datetime1">
              <a:rPr lang="fi-FI" smtClean="0">
                <a:solidFill>
                  <a:prstClr val="black">
                    <a:tint val="75000"/>
                  </a:prstClr>
                </a:solidFill>
              </a:rPr>
              <a:pPr/>
              <a:t>29.9.2015</a:t>
            </a:fld>
            <a:endParaRPr lang="fi-FI"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fi-FI"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ADEEEF2-603A-4596-86C7-629F88E063C6}" type="slidenum">
              <a:rPr lang="fi-FI" smtClean="0">
                <a:solidFill>
                  <a:prstClr val="black">
                    <a:tint val="75000"/>
                  </a:prstClr>
                </a:solidFill>
              </a:rPr>
              <a:pPr/>
              <a:t>‹#›</a:t>
            </a:fld>
            <a:endParaRPr lang="fi-FI" dirty="0">
              <a:solidFill>
                <a:prstClr val="black">
                  <a:tint val="75000"/>
                </a:prstClr>
              </a:solidFill>
            </a:endParaRPr>
          </a:p>
        </p:txBody>
      </p:sp>
    </p:spTree>
    <p:extLst>
      <p:ext uri="{BB962C8B-B14F-4D97-AF65-F5344CB8AC3E}">
        <p14:creationId xmlns:p14="http://schemas.microsoft.com/office/powerpoint/2010/main" val="41060435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FE30A05-F75C-4FDF-B0CC-43A69C28FE1F}" type="datetime1">
              <a:rPr lang="fi-FI" smtClean="0">
                <a:solidFill>
                  <a:prstClr val="black">
                    <a:tint val="75000"/>
                  </a:prstClr>
                </a:solidFill>
              </a:rPr>
              <a:pPr/>
              <a:t>29.9.2015</a:t>
            </a:fld>
            <a:endParaRPr lang="fi-FI"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fi-FI"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ADEEEF2-603A-4596-86C7-629F88E063C6}" type="slidenum">
              <a:rPr lang="fi-FI" smtClean="0">
                <a:solidFill>
                  <a:prstClr val="black">
                    <a:tint val="75000"/>
                  </a:prstClr>
                </a:solidFill>
              </a:rPr>
              <a:pPr/>
              <a:t>‹#›</a:t>
            </a:fld>
            <a:endParaRPr lang="fi-FI" dirty="0">
              <a:solidFill>
                <a:prstClr val="black">
                  <a:tint val="75000"/>
                </a:prstClr>
              </a:solidFill>
            </a:endParaRPr>
          </a:p>
        </p:txBody>
      </p:sp>
    </p:spTree>
    <p:extLst>
      <p:ext uri="{BB962C8B-B14F-4D97-AF65-F5344CB8AC3E}">
        <p14:creationId xmlns:p14="http://schemas.microsoft.com/office/powerpoint/2010/main" val="76454279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679" y="1790164"/>
            <a:ext cx="7772400" cy="2911900"/>
          </a:xfrm>
        </p:spPr>
        <p:txBody>
          <a:bodyPr>
            <a:normAutofit fontScale="90000"/>
          </a:bodyPr>
          <a:lstStyle/>
          <a:p>
            <a:r>
              <a:rPr lang="en-GB" dirty="0" smtClean="0"/>
              <a:t>Encounter-based service as a source of effectiveness and </a:t>
            </a:r>
            <a:br>
              <a:rPr lang="en-GB" dirty="0" smtClean="0"/>
            </a:br>
            <a:r>
              <a:rPr lang="en-GB" dirty="0" smtClean="0"/>
              <a:t>user-satisfaction</a:t>
            </a:r>
            <a:endParaRPr lang="en-GB" dirty="0"/>
          </a:p>
        </p:txBody>
      </p:sp>
      <p:sp>
        <p:nvSpPr>
          <p:cNvPr id="3" name="Subtitle 2"/>
          <p:cNvSpPr>
            <a:spLocks noGrp="1"/>
          </p:cNvSpPr>
          <p:nvPr>
            <p:ph type="subTitle" idx="1"/>
          </p:nvPr>
        </p:nvSpPr>
        <p:spPr/>
        <p:txBody>
          <a:bodyPr/>
          <a:lstStyle/>
          <a:p>
            <a:r>
              <a:rPr lang="fi-FI" dirty="0" smtClean="0"/>
              <a:t>Elina Lehto-Häggroth, </a:t>
            </a:r>
            <a:r>
              <a:rPr lang="en-GB" dirty="0" smtClean="0"/>
              <a:t>Vice Mayor</a:t>
            </a:r>
            <a:endParaRPr lang="en-GB" dirty="0"/>
          </a:p>
        </p:txBody>
      </p:sp>
    </p:spTree>
    <p:extLst>
      <p:ext uri="{BB962C8B-B14F-4D97-AF65-F5344CB8AC3E}">
        <p14:creationId xmlns:p14="http://schemas.microsoft.com/office/powerpoint/2010/main" val="259355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471489" y="100014"/>
            <a:ext cx="8420584" cy="457200"/>
          </a:xfrm>
        </p:spPr>
        <p:txBody>
          <a:bodyPr>
            <a:normAutofit fontScale="90000"/>
          </a:bodyPr>
          <a:lstStyle/>
          <a:p>
            <a:r>
              <a:rPr lang="fi-FI" altLang="fi-FI" sz="2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CAF </a:t>
            </a:r>
            <a:r>
              <a:rPr lang="fi-FI" altLang="fi-FI" sz="24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self-assessment</a:t>
            </a:r>
            <a:r>
              <a:rPr lang="fi-FI" altLang="fi-FI" sz="2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in Vantaa is a </a:t>
            </a:r>
            <a:r>
              <a:rPr lang="fi-FI" altLang="fi-FI" sz="2400" b="1" dirty="0" err="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a:t>
            </a:r>
            <a:r>
              <a:rPr lang="fi-FI" altLang="fi-FI" sz="24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art</a:t>
            </a:r>
            <a:r>
              <a:rPr lang="fi-FI" altLang="fi-FI" sz="2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of </a:t>
            </a:r>
            <a:r>
              <a:rPr lang="fi-FI" altLang="fi-FI" sz="24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Budget</a:t>
            </a:r>
            <a:r>
              <a:rPr lang="fi-FI" altLang="fi-FI" sz="2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fi-FI" altLang="fi-FI" sz="2400" b="1" dirty="0" err="1"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Process</a:t>
            </a:r>
            <a:endParaRPr lang="fi-FI" altLang="fi-FI" sz="24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a:xfrm>
            <a:off x="214314" y="771526"/>
            <a:ext cx="8929686" cy="5800724"/>
          </a:xfrm>
        </p:spPr>
        <p:txBody>
          <a:bodyPr>
            <a:noAutofit/>
          </a:bodyPr>
          <a:lstStyle/>
          <a:p>
            <a:pPr>
              <a:buFont typeface="Wingdings" panose="05000000000000000000" pitchFamily="2" charset="2"/>
              <a:buChar char="§"/>
              <a:defRPr/>
            </a:pPr>
            <a:r>
              <a:rPr lang="fi-FI" sz="1800" dirty="0" smtClean="0">
                <a:latin typeface="Tahoma" panose="020B0604030504040204" pitchFamily="34" charset="0"/>
                <a:ea typeface="Tahoma" panose="020B0604030504040204" pitchFamily="34" charset="0"/>
                <a:cs typeface="Tahoma" panose="020B0604030504040204" pitchFamily="34" charset="0"/>
              </a:rPr>
              <a:t>Departments, result divisions and those </a:t>
            </a:r>
            <a:r>
              <a:rPr lang="fi-FI" sz="1800" dirty="0" err="1" smtClean="0">
                <a:latin typeface="Tahoma" panose="020B0604030504040204" pitchFamily="34" charset="0"/>
                <a:ea typeface="Tahoma" panose="020B0604030504040204" pitchFamily="34" charset="0"/>
                <a:cs typeface="Tahoma" panose="020B0604030504040204" pitchFamily="34" charset="0"/>
              </a:rPr>
              <a:t>profit</a:t>
            </a:r>
            <a:r>
              <a:rPr lang="fi-FI" sz="1800" dirty="0" smtClean="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centers</a:t>
            </a:r>
            <a:r>
              <a:rPr lang="fi-FI" sz="1800" dirty="0" smtClean="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that</a:t>
            </a:r>
            <a:r>
              <a:rPr lang="fi-FI" sz="1800" dirty="0" smtClean="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have</a:t>
            </a:r>
            <a:r>
              <a:rPr lang="fi-FI" sz="1800" dirty="0" smtClean="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their</a:t>
            </a:r>
            <a:r>
              <a:rPr lang="fi-FI" sz="1800" dirty="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own</a:t>
            </a:r>
            <a:r>
              <a:rPr lang="fi-FI" sz="1800" dirty="0" smtClean="0">
                <a:latin typeface="Tahoma" panose="020B0604030504040204" pitchFamily="34" charset="0"/>
                <a:ea typeface="Tahoma" panose="020B0604030504040204" pitchFamily="34" charset="0"/>
                <a:cs typeface="Tahoma" panose="020B0604030504040204" pitchFamily="34" charset="0"/>
              </a:rPr>
              <a:t> budgets utilize the CAF (Common Assessment Framework) model in assessing and developing their operations, </a:t>
            </a:r>
            <a:r>
              <a:rPr lang="fi-FI" sz="1800" dirty="0" err="1" smtClean="0">
                <a:latin typeface="Tahoma" panose="020B0604030504040204" pitchFamily="34" charset="0"/>
                <a:ea typeface="Tahoma" panose="020B0604030504040204" pitchFamily="34" charset="0"/>
                <a:cs typeface="Tahoma" panose="020B0604030504040204" pitchFamily="34" charset="0"/>
              </a:rPr>
              <a:t>compile</a:t>
            </a:r>
            <a:r>
              <a:rPr lang="fi-FI" sz="1800" dirty="0" smtClean="0">
                <a:latin typeface="Tahoma" panose="020B0604030504040204" pitchFamily="34" charset="0"/>
                <a:ea typeface="Tahoma" panose="020B0604030504040204" pitchFamily="34" charset="0"/>
                <a:cs typeface="Tahoma" panose="020B0604030504040204" pitchFamily="34" charset="0"/>
              </a:rPr>
              <a:t> a description of their own operations, based on the CAF questions, at least once per </a:t>
            </a:r>
            <a:r>
              <a:rPr lang="fi-FI" sz="1800" dirty="0" err="1" smtClean="0">
                <a:latin typeface="Tahoma" panose="020B0604030504040204" pitchFamily="34" charset="0"/>
                <a:ea typeface="Tahoma" panose="020B0604030504040204" pitchFamily="34" charset="0"/>
                <a:cs typeface="Tahoma" panose="020B0604030504040204" pitchFamily="34" charset="0"/>
              </a:rPr>
              <a:t>council</a:t>
            </a:r>
            <a:r>
              <a:rPr lang="fi-FI" sz="1800" dirty="0" smtClean="0">
                <a:latin typeface="Tahoma" panose="020B0604030504040204" pitchFamily="34" charset="0"/>
                <a:ea typeface="Tahoma" panose="020B0604030504040204" pitchFamily="34" charset="0"/>
                <a:cs typeface="Tahoma" panose="020B0604030504040204" pitchFamily="34" charset="0"/>
              </a:rPr>
              <a:t> </a:t>
            </a:r>
            <a:r>
              <a:rPr lang="fi-FI" sz="1800" dirty="0" err="1" smtClean="0">
                <a:latin typeface="Tahoma" panose="020B0604030504040204" pitchFamily="34" charset="0"/>
                <a:ea typeface="Tahoma" panose="020B0604030504040204" pitchFamily="34" charset="0"/>
                <a:cs typeface="Tahoma" panose="020B0604030504040204" pitchFamily="34" charset="0"/>
              </a:rPr>
              <a:t>term</a:t>
            </a:r>
            <a:r>
              <a:rPr lang="fi-FI" sz="1800" dirty="0" smtClean="0">
                <a:latin typeface="Tahoma" panose="020B0604030504040204" pitchFamily="34" charset="0"/>
                <a:ea typeface="Tahoma" panose="020B0604030504040204" pitchFamily="34" charset="0"/>
                <a:cs typeface="Tahoma" panose="020B0604030504040204" pitchFamily="34" charset="0"/>
              </a:rPr>
              <a:t>.</a:t>
            </a:r>
          </a:p>
          <a:p>
            <a:pPr marL="0" indent="0">
              <a:buNone/>
              <a:defRPr/>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fi-FI" sz="1800" b="1" i="1" dirty="0" smtClean="0">
                <a:latin typeface="Tahoma" panose="020B0604030504040204" pitchFamily="34" charset="0"/>
                <a:ea typeface="Tahoma" panose="020B0604030504040204" pitchFamily="34" charset="0"/>
                <a:cs typeface="Tahoma" panose="020B0604030504040204" pitchFamily="34" charset="0"/>
              </a:rPr>
              <a:t>2014: describing and </a:t>
            </a:r>
            <a:r>
              <a:rPr lang="fi-FI" sz="1800" b="1" i="1" dirty="0" err="1" smtClean="0">
                <a:latin typeface="Tahoma" panose="020B0604030504040204" pitchFamily="34" charset="0"/>
                <a:ea typeface="Tahoma" panose="020B0604030504040204" pitchFamily="34" charset="0"/>
                <a:cs typeface="Tahoma" panose="020B0604030504040204" pitchFamily="34" charset="0"/>
              </a:rPr>
              <a:t>assessing</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Partnerships</a:t>
            </a:r>
            <a:r>
              <a:rPr lang="fi-FI" sz="1800" b="1" i="1" dirty="0" smtClean="0">
                <a:latin typeface="Tahoma" panose="020B0604030504040204" pitchFamily="34" charset="0"/>
                <a:ea typeface="Tahoma" panose="020B0604030504040204" pitchFamily="34" charset="0"/>
                <a:cs typeface="Tahoma" panose="020B0604030504040204" pitchFamily="34" charset="0"/>
              </a:rPr>
              <a:t> and Resources, </a:t>
            </a:r>
            <a:r>
              <a:rPr lang="fi-FI" sz="1800" b="1" i="1" dirty="0" err="1" smtClean="0">
                <a:latin typeface="Tahoma" panose="020B0604030504040204" pitchFamily="34" charset="0"/>
                <a:ea typeface="Tahoma" panose="020B0604030504040204" pitchFamily="34" charset="0"/>
                <a:cs typeface="Tahoma" panose="020B0604030504040204" pitchFamily="34" charset="0"/>
              </a:rPr>
              <a:t>Processes</a:t>
            </a:r>
            <a:r>
              <a:rPr lang="fi-FI" sz="1800" b="1" i="1" dirty="0" smtClean="0">
                <a:latin typeface="Tahoma" panose="020B0604030504040204" pitchFamily="34" charset="0"/>
                <a:ea typeface="Tahoma" panose="020B0604030504040204" pitchFamily="34" charset="0"/>
                <a:cs typeface="Tahoma" panose="020B0604030504040204" pitchFamily="34" charset="0"/>
              </a:rPr>
              <a:t>, and </a:t>
            </a:r>
            <a:r>
              <a:rPr lang="fi-FI" sz="1800" b="1" i="1" dirty="0">
                <a:latin typeface="Tahoma" panose="020B0604030504040204" pitchFamily="34" charset="0"/>
                <a:ea typeface="Tahoma" panose="020B0604030504040204" pitchFamily="34" charset="0"/>
                <a:cs typeface="Tahoma" panose="020B0604030504040204" pitchFamily="34" charset="0"/>
              </a:rPr>
              <a:t>S</a:t>
            </a:r>
            <a:r>
              <a:rPr lang="fi-FI" sz="1800" b="1" i="1" dirty="0" smtClean="0">
                <a:latin typeface="Tahoma" panose="020B0604030504040204" pitchFamily="34" charset="0"/>
                <a:ea typeface="Tahoma" panose="020B0604030504040204" pitchFamily="34" charset="0"/>
                <a:cs typeface="Tahoma" panose="020B0604030504040204" pitchFamily="34" charset="0"/>
              </a:rPr>
              <a:t>ocial </a:t>
            </a:r>
            <a:r>
              <a:rPr lang="fi-FI" sz="1800" b="1" i="1" dirty="0" err="1">
                <a:latin typeface="Tahoma" panose="020B0604030504040204" pitchFamily="34" charset="0"/>
                <a:ea typeface="Tahoma" panose="020B0604030504040204" pitchFamily="34" charset="0"/>
                <a:cs typeface="Tahoma" panose="020B0604030504040204" pitchFamily="34" charset="0"/>
              </a:rPr>
              <a:t>R</a:t>
            </a:r>
            <a:r>
              <a:rPr lang="fi-FI" sz="1800" b="1" i="1" dirty="0" err="1" smtClean="0">
                <a:latin typeface="Tahoma" panose="020B0604030504040204" pitchFamily="34" charset="0"/>
                <a:ea typeface="Tahoma" panose="020B0604030504040204" pitchFamily="34" charset="0"/>
                <a:cs typeface="Tahoma" panose="020B0604030504040204" pitchFamily="34" charset="0"/>
              </a:rPr>
              <a:t>esponsibility</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results</a:t>
            </a:r>
            <a:endParaRPr lang="fi-FI" sz="1800" b="1" i="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fi-FI" sz="1800" b="1" i="1" dirty="0" smtClean="0">
                <a:latin typeface="Tahoma" panose="020B0604030504040204" pitchFamily="34" charset="0"/>
                <a:ea typeface="Tahoma" panose="020B0604030504040204" pitchFamily="34" charset="0"/>
                <a:cs typeface="Tahoma" panose="020B0604030504040204" pitchFamily="34" charset="0"/>
              </a:rPr>
              <a:t>2015: describing and </a:t>
            </a:r>
            <a:r>
              <a:rPr lang="fi-FI" sz="1800" b="1" i="1" dirty="0" err="1" smtClean="0">
                <a:latin typeface="Tahoma" panose="020B0604030504040204" pitchFamily="34" charset="0"/>
                <a:ea typeface="Tahoma" panose="020B0604030504040204" pitchFamily="34" charset="0"/>
                <a:cs typeface="Tahoma" panose="020B0604030504040204" pitchFamily="34" charset="0"/>
              </a:rPr>
              <a:t>assessing</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Leadership</a:t>
            </a:r>
            <a:r>
              <a:rPr lang="fi-FI" sz="1800" b="1" i="1" dirty="0" smtClean="0">
                <a:latin typeface="Tahoma" panose="020B0604030504040204" pitchFamily="34" charset="0"/>
                <a:ea typeface="Tahoma" panose="020B0604030504040204" pitchFamily="34" charset="0"/>
                <a:cs typeface="Tahoma" panose="020B0604030504040204" pitchFamily="34" charset="0"/>
              </a:rPr>
              <a:t>, People and People results  </a:t>
            </a:r>
          </a:p>
          <a:p>
            <a:pPr>
              <a:buFont typeface="Wingdings" panose="05000000000000000000" pitchFamily="2" charset="2"/>
              <a:buChar char="§"/>
              <a:defRPr/>
            </a:pPr>
            <a:r>
              <a:rPr lang="fi-FI" sz="1800" b="1" i="1" dirty="0" smtClean="0">
                <a:latin typeface="Tahoma" panose="020B0604030504040204" pitchFamily="34" charset="0"/>
                <a:ea typeface="Tahoma" panose="020B0604030504040204" pitchFamily="34" charset="0"/>
                <a:cs typeface="Tahoma" panose="020B0604030504040204" pitchFamily="34" charset="0"/>
              </a:rPr>
              <a:t>2016: describing and </a:t>
            </a:r>
            <a:r>
              <a:rPr lang="fi-FI" sz="1800" b="1" i="1" dirty="0" err="1" smtClean="0">
                <a:latin typeface="Tahoma" panose="020B0604030504040204" pitchFamily="34" charset="0"/>
                <a:ea typeface="Tahoma" panose="020B0604030504040204" pitchFamily="34" charset="0"/>
                <a:cs typeface="Tahoma" panose="020B0604030504040204" pitchFamily="34" charset="0"/>
              </a:rPr>
              <a:t>assessing</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Strategy</a:t>
            </a:r>
            <a:r>
              <a:rPr lang="fi-FI" sz="1800" b="1" i="1" dirty="0" smtClean="0">
                <a:latin typeface="Tahoma" panose="020B0604030504040204" pitchFamily="34" charset="0"/>
                <a:ea typeface="Tahoma" panose="020B0604030504040204" pitchFamily="34" charset="0"/>
                <a:cs typeface="Tahoma" panose="020B0604030504040204" pitchFamily="34" charset="0"/>
              </a:rPr>
              <a:t> and </a:t>
            </a:r>
            <a:r>
              <a:rPr lang="fi-FI" sz="1800" b="1" i="1" dirty="0">
                <a:latin typeface="Tahoma" panose="020B0604030504040204" pitchFamily="34" charset="0"/>
                <a:ea typeface="Tahoma" panose="020B0604030504040204" pitchFamily="34" charset="0"/>
                <a:cs typeface="Tahoma" panose="020B0604030504040204" pitchFamily="34" charset="0"/>
              </a:rPr>
              <a:t>P</a:t>
            </a:r>
            <a:r>
              <a:rPr lang="fi-FI" sz="1800" b="1" i="1" dirty="0" smtClean="0">
                <a:latin typeface="Tahoma" panose="020B0604030504040204" pitchFamily="34" charset="0"/>
                <a:ea typeface="Tahoma" panose="020B0604030504040204" pitchFamily="34" charset="0"/>
                <a:cs typeface="Tahoma" panose="020B0604030504040204" pitchFamily="34" charset="0"/>
              </a:rPr>
              <a:t>lanning, </a:t>
            </a:r>
            <a:r>
              <a:rPr lang="fi-FI" sz="1800" b="1" i="1" dirty="0" err="1" smtClean="0">
                <a:latin typeface="Tahoma" panose="020B0604030504040204" pitchFamily="34" charset="0"/>
                <a:ea typeface="Tahoma" panose="020B0604030504040204" pitchFamily="34" charset="0"/>
                <a:cs typeface="Tahoma" panose="020B0604030504040204" pitchFamily="34" charset="0"/>
              </a:rPr>
              <a:t>Citizen</a:t>
            </a:r>
            <a:r>
              <a:rPr lang="fi-FI" sz="1800" b="1" i="1" dirty="0" smtClean="0">
                <a:latin typeface="Tahoma" panose="020B0604030504040204" pitchFamily="34" charset="0"/>
                <a:ea typeface="Tahoma" panose="020B0604030504040204" pitchFamily="34" charset="0"/>
                <a:cs typeface="Tahoma" panose="020B0604030504040204" pitchFamily="34" charset="0"/>
              </a:rPr>
              <a:t>/</a:t>
            </a:r>
            <a:br>
              <a:rPr lang="fi-FI" sz="1800" b="1" i="1" dirty="0" smtClean="0">
                <a:latin typeface="Tahoma" panose="020B0604030504040204" pitchFamily="34" charset="0"/>
                <a:ea typeface="Tahoma" panose="020B0604030504040204" pitchFamily="34" charset="0"/>
                <a:cs typeface="Tahoma" panose="020B0604030504040204" pitchFamily="34" charset="0"/>
              </a:rPr>
            </a:br>
            <a:r>
              <a:rPr lang="fi-FI" sz="1800" b="1" i="1" dirty="0" err="1" smtClean="0">
                <a:latin typeface="Tahoma" panose="020B0604030504040204" pitchFamily="34" charset="0"/>
                <a:ea typeface="Tahoma" panose="020B0604030504040204" pitchFamily="34" charset="0"/>
                <a:cs typeface="Tahoma" panose="020B0604030504040204" pitchFamily="34" charset="0"/>
              </a:rPr>
              <a:t>Customer</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-oriented</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results</a:t>
            </a:r>
            <a:r>
              <a:rPr lang="fi-FI" sz="1800" b="1" i="1" dirty="0" smtClean="0">
                <a:latin typeface="Tahoma" panose="020B0604030504040204" pitchFamily="34" charset="0"/>
                <a:ea typeface="Tahoma" panose="020B0604030504040204" pitchFamily="34" charset="0"/>
                <a:cs typeface="Tahoma" panose="020B0604030504040204" pitchFamily="34" charset="0"/>
              </a:rPr>
              <a:t>, and </a:t>
            </a:r>
            <a:r>
              <a:rPr lang="fi-FI" sz="1800" b="1" i="1" dirty="0">
                <a:latin typeface="Tahoma" panose="020B0604030504040204" pitchFamily="34" charset="0"/>
                <a:ea typeface="Tahoma" panose="020B0604030504040204" pitchFamily="34" charset="0"/>
                <a:cs typeface="Tahoma" panose="020B0604030504040204" pitchFamily="34" charset="0"/>
              </a:rPr>
              <a:t>K</a:t>
            </a:r>
            <a:r>
              <a:rPr lang="fi-FI" sz="1800" b="1" i="1" dirty="0" smtClean="0">
                <a:latin typeface="Tahoma" panose="020B0604030504040204" pitchFamily="34" charset="0"/>
                <a:ea typeface="Tahoma" panose="020B0604030504040204" pitchFamily="34" charset="0"/>
                <a:cs typeface="Tahoma" panose="020B0604030504040204" pitchFamily="34" charset="0"/>
              </a:rPr>
              <a:t>ey </a:t>
            </a:r>
            <a:r>
              <a:rPr lang="fi-FI" sz="1800" b="1" i="1" dirty="0" err="1">
                <a:latin typeface="Tahoma" panose="020B0604030504040204" pitchFamily="34" charset="0"/>
                <a:ea typeface="Tahoma" panose="020B0604030504040204" pitchFamily="34" charset="0"/>
                <a:cs typeface="Tahoma" panose="020B0604030504040204" pitchFamily="34" charset="0"/>
              </a:rPr>
              <a:t>P</a:t>
            </a:r>
            <a:r>
              <a:rPr lang="fi-FI" sz="1800" b="1" i="1" dirty="0" err="1" smtClean="0">
                <a:latin typeface="Tahoma" panose="020B0604030504040204" pitchFamily="34" charset="0"/>
                <a:ea typeface="Tahoma" panose="020B0604030504040204" pitchFamily="34" charset="0"/>
                <a:cs typeface="Tahoma" panose="020B0604030504040204" pitchFamily="34" charset="0"/>
              </a:rPr>
              <a:t>erformance</a:t>
            </a:r>
            <a:r>
              <a:rPr lang="fi-FI" sz="1800" b="1" i="1" dirty="0" smtClean="0">
                <a:latin typeface="Tahoma" panose="020B0604030504040204" pitchFamily="34" charset="0"/>
                <a:ea typeface="Tahoma" panose="020B0604030504040204" pitchFamily="34" charset="0"/>
                <a:cs typeface="Tahoma" panose="020B0604030504040204" pitchFamily="34" charset="0"/>
              </a:rPr>
              <a:t> </a:t>
            </a:r>
            <a:r>
              <a:rPr lang="fi-FI" sz="1800" b="1" i="1" dirty="0" err="1" smtClean="0">
                <a:latin typeface="Tahoma" panose="020B0604030504040204" pitchFamily="34" charset="0"/>
                <a:ea typeface="Tahoma" panose="020B0604030504040204" pitchFamily="34" charset="0"/>
                <a:cs typeface="Tahoma" panose="020B0604030504040204" pitchFamily="34" charset="0"/>
              </a:rPr>
              <a:t>results</a:t>
            </a:r>
            <a:endParaRPr lang="fi-FI" sz="1800" b="1" i="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endParaRPr lang="en-US" sz="1800" i="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fi-FI" sz="1800" dirty="0" smtClean="0">
                <a:latin typeface="Tahoma" panose="020B0604030504040204" pitchFamily="34" charset="0"/>
                <a:ea typeface="Tahoma" panose="020B0604030504040204" pitchFamily="34" charset="0"/>
                <a:cs typeface="Tahoma" panose="020B0604030504040204" pitchFamily="34" charset="0"/>
              </a:rPr>
              <a:t>The results of these assessments can also be utilized in compiling a description of the operating environment. </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fi-FI" sz="1800" dirty="0" smtClean="0">
                <a:latin typeface="Tahoma" panose="020B0604030504040204" pitchFamily="34" charset="0"/>
                <a:ea typeface="Tahoma" panose="020B0604030504040204" pitchFamily="34" charset="0"/>
                <a:cs typeface="Tahoma" panose="020B0604030504040204" pitchFamily="34" charset="0"/>
              </a:rPr>
              <a:t>In the year following the assessment, the committee's budget proposals will include the conclusions—based on the assessment—of how strategy and operations should be developed</a:t>
            </a:r>
            <a:r>
              <a:rPr lang="fi-FI" sz="1800" dirty="0" smtClean="0"/>
              <a:t>.</a:t>
            </a:r>
          </a:p>
        </p:txBody>
      </p:sp>
      <p:sp>
        <p:nvSpPr>
          <p:cNvPr id="5" name="Dian numeron paikkamerkki 4"/>
          <p:cNvSpPr>
            <a:spLocks noGrp="1"/>
          </p:cNvSpPr>
          <p:nvPr>
            <p:ph type="sldNum" sz="quarter" idx="12"/>
          </p:nvPr>
        </p:nvSpPr>
        <p:spPr/>
        <p:txBody>
          <a:bodyPr/>
          <a:lstStyle/>
          <a:p>
            <a:pPr>
              <a:defRPr/>
            </a:pPr>
            <a:fld id="{1B23AA3B-DCCA-4561-89F1-1FAB64F3A7E0}" type="slidenum">
              <a:rPr lang="fi-FI">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411415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8114134" cy="1325563"/>
          </a:xfrm>
        </p:spPr>
        <p:txBody>
          <a:bodyPr>
            <a:normAutofit fontScale="90000"/>
          </a:bodyPr>
          <a:lstStyle/>
          <a:p>
            <a:r>
              <a:rPr lang="en-GB" b="1" dirty="0" smtClean="0">
                <a:solidFill>
                  <a:schemeClr val="tx2">
                    <a:lumMod val="75000"/>
                  </a:schemeClr>
                </a:solidFill>
              </a:rPr>
              <a:t>Encounter-based service as a source of effectiveness and user-satisfaction</a:t>
            </a:r>
            <a:endParaRPr lang="en-GB" b="1" dirty="0">
              <a:solidFill>
                <a:schemeClr val="tx2">
                  <a:lumMod val="75000"/>
                </a:schemeClr>
              </a:solidFill>
            </a:endParaRPr>
          </a:p>
        </p:txBody>
      </p:sp>
      <p:sp>
        <p:nvSpPr>
          <p:cNvPr id="3" name="Platshållare för innehåll 2"/>
          <p:cNvSpPr>
            <a:spLocks noGrp="1"/>
          </p:cNvSpPr>
          <p:nvPr>
            <p:ph idx="1"/>
          </p:nvPr>
        </p:nvSpPr>
        <p:spPr/>
        <p:txBody>
          <a:bodyPr>
            <a:normAutofit fontScale="92500" lnSpcReduction="10000"/>
          </a:bodyPr>
          <a:lstStyle/>
          <a:p>
            <a:pPr marL="514350" indent="-514350">
              <a:buAutoNum type="arabicPeriod"/>
            </a:pPr>
            <a:r>
              <a:rPr lang="en-GB" dirty="0" smtClean="0"/>
              <a:t>Encounter-based innovation</a:t>
            </a:r>
          </a:p>
          <a:p>
            <a:pPr lvl="1">
              <a:buFontTx/>
              <a:buChar char="-"/>
            </a:pPr>
            <a:r>
              <a:rPr lang="en-GB" dirty="0" smtClean="0"/>
              <a:t>Top down: day care</a:t>
            </a:r>
          </a:p>
          <a:p>
            <a:pPr lvl="1">
              <a:buFontTx/>
              <a:buChar char="-"/>
            </a:pPr>
            <a:r>
              <a:rPr lang="en-GB" dirty="0" smtClean="0"/>
              <a:t>Bottom up: the yards of day care units and schools</a:t>
            </a:r>
          </a:p>
          <a:p>
            <a:pPr lvl="1">
              <a:buFontTx/>
              <a:buChar char="-"/>
            </a:pPr>
            <a:r>
              <a:rPr lang="en-GB" dirty="0" smtClean="0"/>
              <a:t>Mixture: recommenders</a:t>
            </a:r>
          </a:p>
          <a:p>
            <a:pPr marL="0" indent="0">
              <a:buNone/>
            </a:pPr>
            <a:r>
              <a:rPr lang="en-GB" dirty="0" smtClean="0"/>
              <a:t>2. User-producers</a:t>
            </a:r>
          </a:p>
          <a:p>
            <a:pPr lvl="1">
              <a:buFontTx/>
              <a:buChar char="-"/>
            </a:pPr>
            <a:r>
              <a:rPr lang="en-GB" dirty="0" smtClean="0"/>
              <a:t>Self-service libraries</a:t>
            </a:r>
          </a:p>
          <a:p>
            <a:pPr lvl="1">
              <a:buFontTx/>
              <a:buChar char="-"/>
            </a:pPr>
            <a:r>
              <a:rPr lang="en-GB" dirty="0" smtClean="0"/>
              <a:t>Schools and day care units: New Learning</a:t>
            </a:r>
          </a:p>
          <a:p>
            <a:pPr marL="0" indent="0">
              <a:buNone/>
            </a:pPr>
            <a:r>
              <a:rPr lang="en-GB" dirty="0" smtClean="0"/>
              <a:t>3. Partnerships:</a:t>
            </a:r>
          </a:p>
          <a:p>
            <a:pPr lvl="1">
              <a:buFontTx/>
              <a:buChar char="-"/>
            </a:pPr>
            <a:r>
              <a:rPr lang="en-GB" dirty="0" smtClean="0"/>
              <a:t>Private day care providers</a:t>
            </a:r>
          </a:p>
          <a:p>
            <a:pPr lvl="1">
              <a:buFontTx/>
              <a:buChar char="-"/>
            </a:pPr>
            <a:r>
              <a:rPr lang="en-GB" dirty="0" smtClean="0"/>
              <a:t>Sports facilities</a:t>
            </a:r>
          </a:p>
          <a:p>
            <a:pPr lvl="1">
              <a:buFontTx/>
              <a:buChar char="-"/>
            </a:pPr>
            <a:r>
              <a:rPr lang="en-GB" dirty="0" smtClean="0"/>
              <a:t>Art galleries and concerts</a:t>
            </a:r>
          </a:p>
          <a:p>
            <a:pPr marL="514350" indent="-514350">
              <a:buAutoNum type="arabicPeriod"/>
            </a:pPr>
            <a:endParaRPr lang="sv-SE" dirty="0"/>
          </a:p>
        </p:txBody>
      </p:sp>
      <p:sp>
        <p:nvSpPr>
          <p:cNvPr id="4" name="Platshållare för datum 3"/>
          <p:cNvSpPr>
            <a:spLocks noGrp="1"/>
          </p:cNvSpPr>
          <p:nvPr>
            <p:ph type="dt" sz="half" idx="10"/>
          </p:nvPr>
        </p:nvSpPr>
        <p:spPr/>
        <p:txBody>
          <a:bodyPr/>
          <a:lstStyle/>
          <a:p>
            <a:fld id="{7A70A89D-C953-410A-BEAC-558A1F3A0421}" type="datetime1">
              <a:rPr lang="fi-FI" smtClean="0"/>
              <a:t>29.9.2015</a:t>
            </a:fld>
            <a:endParaRPr lang="fi-FI"/>
          </a:p>
        </p:txBody>
      </p:sp>
      <p:sp>
        <p:nvSpPr>
          <p:cNvPr id="6" name="Platshållare för bildnummer 5"/>
          <p:cNvSpPr>
            <a:spLocks noGrp="1"/>
          </p:cNvSpPr>
          <p:nvPr>
            <p:ph type="sldNum" sz="quarter" idx="12"/>
          </p:nvPr>
        </p:nvSpPr>
        <p:spPr/>
        <p:txBody>
          <a:bodyPr/>
          <a:lstStyle/>
          <a:p>
            <a:fld id="{2ADEEEF2-603A-4596-86C7-629F88E063C6}" type="slidenum">
              <a:rPr lang="fi-FI" smtClean="0"/>
              <a:t>3</a:t>
            </a:fld>
            <a:endParaRPr lang="fi-FI"/>
          </a:p>
        </p:txBody>
      </p:sp>
    </p:spTree>
    <p:extLst>
      <p:ext uri="{BB962C8B-B14F-4D97-AF65-F5344CB8AC3E}">
        <p14:creationId xmlns:p14="http://schemas.microsoft.com/office/powerpoint/2010/main" val="928984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fi-FI" sz="4000" b="1" dirty="0" smtClean="0">
                <a:solidFill>
                  <a:schemeClr val="tx2">
                    <a:lumMod val="75000"/>
                  </a:schemeClr>
                </a:solidFill>
              </a:rPr>
              <a:t>(</a:t>
            </a:r>
            <a:r>
              <a:rPr lang="en-GB" sz="4000" b="1" dirty="0" smtClean="0">
                <a:solidFill>
                  <a:schemeClr val="tx2">
                    <a:lumMod val="75000"/>
                  </a:schemeClr>
                </a:solidFill>
              </a:rPr>
              <a:t>continued</a:t>
            </a:r>
            <a:r>
              <a:rPr lang="fi-FI" sz="4000" b="1" dirty="0" smtClean="0">
                <a:solidFill>
                  <a:schemeClr val="tx2">
                    <a:lumMod val="75000"/>
                  </a:schemeClr>
                </a:solidFill>
              </a:rPr>
              <a:t>)</a:t>
            </a:r>
            <a:endParaRPr lang="sv-SE" sz="4000" b="1" dirty="0">
              <a:solidFill>
                <a:schemeClr val="tx2">
                  <a:lumMod val="75000"/>
                </a:schemeClr>
              </a:solidFill>
            </a:endParaRPr>
          </a:p>
        </p:txBody>
      </p:sp>
      <p:sp>
        <p:nvSpPr>
          <p:cNvPr id="3" name="Platshållare för innehåll 2"/>
          <p:cNvSpPr>
            <a:spLocks noGrp="1"/>
          </p:cNvSpPr>
          <p:nvPr>
            <p:ph idx="1"/>
          </p:nvPr>
        </p:nvSpPr>
        <p:spPr/>
        <p:txBody>
          <a:bodyPr/>
          <a:lstStyle/>
          <a:p>
            <a:pPr marL="0" indent="0">
              <a:buNone/>
            </a:pPr>
            <a:r>
              <a:rPr lang="fi-FI" dirty="0" smtClean="0"/>
              <a:t>4. </a:t>
            </a:r>
            <a:r>
              <a:rPr lang="en-GB" dirty="0" smtClean="0"/>
              <a:t>Integration</a:t>
            </a:r>
          </a:p>
          <a:p>
            <a:pPr marL="0" indent="0">
              <a:buNone/>
            </a:pPr>
            <a:r>
              <a:rPr lang="en-GB" dirty="0" smtClean="0"/>
              <a:t>	- Pähkinärinne library and youth premises</a:t>
            </a:r>
          </a:p>
          <a:p>
            <a:pPr marL="0" indent="0">
              <a:buNone/>
            </a:pPr>
            <a:r>
              <a:rPr lang="en-GB" dirty="0" smtClean="0"/>
              <a:t>	- Finnish Schools on the Move</a:t>
            </a:r>
          </a:p>
          <a:p>
            <a:pPr marL="0" indent="0">
              <a:buNone/>
            </a:pPr>
            <a:r>
              <a:rPr lang="en-GB" dirty="0" smtClean="0"/>
              <a:t>	- Child art pedagogues in early childhood 	  	   education and care</a:t>
            </a:r>
          </a:p>
          <a:p>
            <a:pPr marL="0" indent="0">
              <a:buNone/>
            </a:pPr>
            <a:endParaRPr lang="en-GB" dirty="0" smtClean="0"/>
          </a:p>
          <a:p>
            <a:pPr marL="0" indent="0">
              <a:buNone/>
            </a:pPr>
            <a:r>
              <a:rPr lang="en-GB" dirty="0" smtClean="0"/>
              <a:t>5. Space Utilisation </a:t>
            </a:r>
          </a:p>
          <a:p>
            <a:pPr marL="0" indent="0">
              <a:buNone/>
            </a:pPr>
            <a:r>
              <a:rPr lang="en-GB" dirty="0" smtClean="0"/>
              <a:t>	- Schools</a:t>
            </a:r>
          </a:p>
          <a:p>
            <a:pPr marL="0" indent="0">
              <a:buNone/>
            </a:pPr>
            <a:endParaRPr lang="sv-SE" dirty="0"/>
          </a:p>
        </p:txBody>
      </p:sp>
      <p:sp>
        <p:nvSpPr>
          <p:cNvPr id="4" name="Platshållare för datum 3"/>
          <p:cNvSpPr>
            <a:spLocks noGrp="1"/>
          </p:cNvSpPr>
          <p:nvPr>
            <p:ph type="dt" sz="half" idx="10"/>
          </p:nvPr>
        </p:nvSpPr>
        <p:spPr/>
        <p:txBody>
          <a:bodyPr/>
          <a:lstStyle/>
          <a:p>
            <a:fld id="{7A70A89D-C953-410A-BEAC-558A1F3A0421}" type="datetime1">
              <a:rPr lang="fi-FI" smtClean="0"/>
              <a:t>29.9.2015</a:t>
            </a:fld>
            <a:endParaRPr lang="fi-FI"/>
          </a:p>
        </p:txBody>
      </p:sp>
      <p:sp>
        <p:nvSpPr>
          <p:cNvPr id="6" name="Platshållare för bildnummer 5"/>
          <p:cNvSpPr>
            <a:spLocks noGrp="1"/>
          </p:cNvSpPr>
          <p:nvPr>
            <p:ph type="sldNum" sz="quarter" idx="12"/>
          </p:nvPr>
        </p:nvSpPr>
        <p:spPr/>
        <p:txBody>
          <a:bodyPr/>
          <a:lstStyle/>
          <a:p>
            <a:fld id="{2ADEEEF2-603A-4596-86C7-629F88E063C6}" type="slidenum">
              <a:rPr lang="fi-FI" smtClean="0"/>
              <a:t>4</a:t>
            </a:fld>
            <a:endParaRPr lang="fi-FI"/>
          </a:p>
        </p:txBody>
      </p:sp>
    </p:spTree>
    <p:extLst>
      <p:ext uri="{BB962C8B-B14F-4D97-AF65-F5344CB8AC3E}">
        <p14:creationId xmlns:p14="http://schemas.microsoft.com/office/powerpoint/2010/main" val="248701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4000" b="1" dirty="0" smtClean="0">
                <a:solidFill>
                  <a:schemeClr val="tx2">
                    <a:lumMod val="75000"/>
                  </a:schemeClr>
                </a:solidFill>
              </a:rPr>
              <a:t>(continued)</a:t>
            </a:r>
            <a:endParaRPr lang="en-GB" sz="4000" b="1" dirty="0">
              <a:solidFill>
                <a:schemeClr val="tx2">
                  <a:lumMod val="75000"/>
                </a:schemeClr>
              </a:solidFill>
            </a:endParaRPr>
          </a:p>
        </p:txBody>
      </p:sp>
      <p:sp>
        <p:nvSpPr>
          <p:cNvPr id="3" name="Platshållare för innehåll 2"/>
          <p:cNvSpPr>
            <a:spLocks noGrp="1"/>
          </p:cNvSpPr>
          <p:nvPr>
            <p:ph idx="1"/>
          </p:nvPr>
        </p:nvSpPr>
        <p:spPr/>
        <p:txBody>
          <a:bodyPr>
            <a:normAutofit/>
          </a:bodyPr>
          <a:lstStyle/>
          <a:p>
            <a:pPr marL="0" indent="0">
              <a:buNone/>
            </a:pPr>
            <a:r>
              <a:rPr lang="fi-FI" dirty="0" smtClean="0"/>
              <a:t>6. </a:t>
            </a:r>
            <a:r>
              <a:rPr lang="en-GB" dirty="0" smtClean="0"/>
              <a:t>New interaction and methods with citizens</a:t>
            </a:r>
          </a:p>
          <a:p>
            <a:pPr lvl="1"/>
            <a:r>
              <a:rPr lang="en-GB" sz="2000" dirty="0" smtClean="0"/>
              <a:t>service design, e.g. Hakunila library</a:t>
            </a:r>
          </a:p>
          <a:p>
            <a:pPr lvl="1"/>
            <a:r>
              <a:rPr lang="en-GB" sz="2000" dirty="0" smtClean="0"/>
              <a:t>co-planning and co-design</a:t>
            </a:r>
          </a:p>
          <a:p>
            <a:pPr lvl="1"/>
            <a:r>
              <a:rPr lang="en-GB" sz="2000" dirty="0" smtClean="0"/>
              <a:t>transparency and openness in actions</a:t>
            </a:r>
          </a:p>
          <a:p>
            <a:pPr marL="0" indent="0">
              <a:buNone/>
            </a:pPr>
            <a:r>
              <a:rPr lang="en-GB" dirty="0" smtClean="0"/>
              <a:t>7. New Leadership</a:t>
            </a:r>
          </a:p>
          <a:p>
            <a:pPr lvl="1"/>
            <a:r>
              <a:rPr lang="en-GB" sz="2000" dirty="0" smtClean="0"/>
              <a:t>delegating and supporting the encounter level</a:t>
            </a:r>
          </a:p>
          <a:p>
            <a:pPr lvl="1"/>
            <a:r>
              <a:rPr lang="en-GB" sz="2000" dirty="0" smtClean="0"/>
              <a:t>empowerment for innovation</a:t>
            </a:r>
          </a:p>
          <a:p>
            <a:pPr lvl="1"/>
            <a:r>
              <a:rPr lang="en-GB" sz="2000" dirty="0"/>
              <a:t>l</a:t>
            </a:r>
            <a:r>
              <a:rPr lang="en-GB" sz="2000" dirty="0" smtClean="0"/>
              <a:t>ow organisation</a:t>
            </a:r>
          </a:p>
          <a:p>
            <a:pPr lvl="1"/>
            <a:r>
              <a:rPr lang="en-GB" sz="2000" dirty="0" smtClean="0"/>
              <a:t>agility and flexibility</a:t>
            </a:r>
            <a:endParaRPr lang="en-GB" sz="2000" dirty="0"/>
          </a:p>
        </p:txBody>
      </p:sp>
      <p:sp>
        <p:nvSpPr>
          <p:cNvPr id="4" name="Platshållare för datum 3"/>
          <p:cNvSpPr>
            <a:spLocks noGrp="1"/>
          </p:cNvSpPr>
          <p:nvPr>
            <p:ph type="dt" sz="half" idx="10"/>
          </p:nvPr>
        </p:nvSpPr>
        <p:spPr/>
        <p:txBody>
          <a:bodyPr/>
          <a:lstStyle/>
          <a:p>
            <a:fld id="{7A70A89D-C953-410A-BEAC-558A1F3A0421}" type="datetime1">
              <a:rPr lang="fi-FI" smtClean="0"/>
              <a:t>29.9.2015</a:t>
            </a:fld>
            <a:endParaRPr lang="fi-FI"/>
          </a:p>
        </p:txBody>
      </p:sp>
      <p:sp>
        <p:nvSpPr>
          <p:cNvPr id="6" name="Platshållare för bildnummer 5"/>
          <p:cNvSpPr>
            <a:spLocks noGrp="1"/>
          </p:cNvSpPr>
          <p:nvPr>
            <p:ph type="sldNum" sz="quarter" idx="12"/>
          </p:nvPr>
        </p:nvSpPr>
        <p:spPr/>
        <p:txBody>
          <a:bodyPr/>
          <a:lstStyle/>
          <a:p>
            <a:fld id="{2ADEEEF2-603A-4596-86C7-629F88E063C6}" type="slidenum">
              <a:rPr lang="fi-FI" smtClean="0"/>
              <a:t>5</a:t>
            </a:fld>
            <a:endParaRPr lang="fi-FI"/>
          </a:p>
        </p:txBody>
      </p:sp>
    </p:spTree>
    <p:extLst>
      <p:ext uri="{BB962C8B-B14F-4D97-AF65-F5344CB8AC3E}">
        <p14:creationId xmlns:p14="http://schemas.microsoft.com/office/powerpoint/2010/main" val="334298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normAutofit/>
          </a:bodyPr>
          <a:lstStyle/>
          <a:p>
            <a:r>
              <a:rPr lang="en-US" dirty="0" smtClean="0">
                <a:solidFill>
                  <a:srgbClr val="0070C0"/>
                </a:solidFill>
              </a:rPr>
              <a:t>Change of costs 2009-2014</a:t>
            </a:r>
            <a:br>
              <a:rPr lang="en-US" dirty="0" smtClean="0">
                <a:solidFill>
                  <a:srgbClr val="0070C0"/>
                </a:solidFill>
              </a:rPr>
            </a:br>
            <a:r>
              <a:rPr lang="en-US" sz="1600" dirty="0" smtClean="0">
                <a:solidFill>
                  <a:srgbClr val="0070C0"/>
                </a:solidFill>
              </a:rPr>
              <a:t>-◊- </a:t>
            </a:r>
            <a:r>
              <a:rPr lang="en-US" sz="1800" dirty="0" smtClean="0">
                <a:solidFill>
                  <a:srgbClr val="0070C0"/>
                </a:solidFill>
              </a:rPr>
              <a:t>operational costs/child using the service</a:t>
            </a:r>
            <a:br>
              <a:rPr lang="en-US" sz="1800" dirty="0" smtClean="0">
                <a:solidFill>
                  <a:srgbClr val="0070C0"/>
                </a:solidFill>
              </a:rPr>
            </a:br>
            <a:r>
              <a:rPr lang="en-US" sz="1800" dirty="0" smtClean="0">
                <a:solidFill>
                  <a:srgbClr val="FFFF00"/>
                </a:solidFill>
              </a:rPr>
              <a:t>-o- </a:t>
            </a:r>
            <a:r>
              <a:rPr lang="en-US" sz="1800" dirty="0" smtClean="0">
                <a:solidFill>
                  <a:srgbClr val="0070C0"/>
                </a:solidFill>
              </a:rPr>
              <a:t>deflated *) operational costs/child using service</a:t>
            </a:r>
            <a:endParaRPr lang="en-US" sz="1800" dirty="0">
              <a:solidFill>
                <a:srgbClr val="0070C0"/>
              </a:solidFill>
            </a:endParaRPr>
          </a:p>
        </p:txBody>
      </p:sp>
      <p:graphicFrame>
        <p:nvGraphicFramePr>
          <p:cNvPr id="13" name="Kaavio 12"/>
          <p:cNvGraphicFramePr>
            <a:graphicFrameLocks/>
          </p:cNvGraphicFramePr>
          <p:nvPr>
            <p:extLst>
              <p:ext uri="{D42A27DB-BD31-4B8C-83A1-F6EECF244321}">
                <p14:modId xmlns:p14="http://schemas.microsoft.com/office/powerpoint/2010/main" val="2433150916"/>
              </p:ext>
            </p:extLst>
          </p:nvPr>
        </p:nvGraphicFramePr>
        <p:xfrm>
          <a:off x="1142923" y="1668026"/>
          <a:ext cx="6845517" cy="4103581"/>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3778143" y="5849483"/>
            <a:ext cx="4357315" cy="430887"/>
          </a:xfrm>
          <a:prstGeom prst="rect">
            <a:avLst/>
          </a:prstGeom>
          <a:noFill/>
        </p:spPr>
        <p:txBody>
          <a:bodyPr wrap="square" rtlCol="0">
            <a:spAutoFit/>
          </a:bodyPr>
          <a:lstStyle/>
          <a:p>
            <a:r>
              <a:rPr lang="en-US" sz="1100" dirty="0" smtClean="0">
                <a:solidFill>
                  <a:srgbClr val="418FDE"/>
                </a:solidFill>
              </a:rPr>
              <a:t>*)Statistics Finland: Price index of public expenditure, the social sector 2005=100</a:t>
            </a:r>
            <a:endParaRPr lang="en-US" sz="1100" dirty="0">
              <a:solidFill>
                <a:srgbClr val="418FDE"/>
              </a:solidFill>
            </a:endParaRPr>
          </a:p>
        </p:txBody>
      </p:sp>
    </p:spTree>
    <p:extLst>
      <p:ext uri="{BB962C8B-B14F-4D97-AF65-F5344CB8AC3E}">
        <p14:creationId xmlns:p14="http://schemas.microsoft.com/office/powerpoint/2010/main" val="218330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b="1" dirty="0" smtClean="0">
                <a:solidFill>
                  <a:srgbClr val="0070C0"/>
                </a:solidFill>
              </a:rPr>
              <a:t>Hakunila library</a:t>
            </a:r>
            <a:endParaRPr lang="fi-FI" sz="4000" b="1" dirty="0">
              <a:solidFill>
                <a:srgbClr val="0070C0"/>
              </a:solidFill>
            </a:endParaRPr>
          </a:p>
        </p:txBody>
      </p:sp>
      <p:sp>
        <p:nvSpPr>
          <p:cNvPr id="3" name="Sisällön paikkamerkki 2"/>
          <p:cNvSpPr>
            <a:spLocks noGrp="1"/>
          </p:cNvSpPr>
          <p:nvPr>
            <p:ph sz="half" idx="1"/>
          </p:nvPr>
        </p:nvSpPr>
        <p:spPr>
          <a:xfrm>
            <a:off x="529388" y="1636295"/>
            <a:ext cx="4547937" cy="4540668"/>
          </a:xfrm>
        </p:spPr>
        <p:txBody>
          <a:bodyPr>
            <a:normAutofit fontScale="85000" lnSpcReduction="20000"/>
          </a:bodyPr>
          <a:lstStyle/>
          <a:p>
            <a:pPr marL="0" indent="0">
              <a:buNone/>
            </a:pPr>
            <a:r>
              <a:rPr lang="en-US" sz="2400" dirty="0" smtClean="0"/>
              <a:t>Costs:</a:t>
            </a:r>
          </a:p>
          <a:p>
            <a:pPr marL="0" indent="0">
              <a:buNone/>
            </a:pPr>
            <a:r>
              <a:rPr lang="en-US" sz="2400" dirty="0" smtClean="0"/>
              <a:t/>
            </a:r>
            <a:br>
              <a:rPr lang="en-US" sz="2400" dirty="0" smtClean="0"/>
            </a:br>
            <a:r>
              <a:rPr lang="en-US" sz="2400" dirty="0" smtClean="0"/>
              <a:t>A similar project in the Metropolitan Helsinki Area cost 440 000 euros. </a:t>
            </a:r>
          </a:p>
          <a:p>
            <a:pPr marL="0" indent="0">
              <a:buNone/>
            </a:pPr>
            <a:r>
              <a:rPr lang="en-US" sz="2400" dirty="0" smtClean="0"/>
              <a:t>In Hakunila, the total costs were 130,000 euros, of which the City of Vantaa’s share was 90,000 euros, the Ministry of Education and culture financed the project with 25,000 euros and the remaining 15,000 euros were donated by different companies.</a:t>
            </a:r>
          </a:p>
          <a:p>
            <a:pPr marL="0" indent="0">
              <a:buNone/>
            </a:pPr>
            <a:r>
              <a:rPr lang="en-US" sz="2400" dirty="0" smtClean="0"/>
              <a:t>Making use of old materials</a:t>
            </a:r>
            <a:r>
              <a:rPr lang="en-US" sz="2400" dirty="0"/>
              <a:t>;</a:t>
            </a:r>
            <a:r>
              <a:rPr lang="en-US" sz="2400" dirty="0" smtClean="0"/>
              <a:t> inclusion of the young; listening to the client</a:t>
            </a:r>
            <a:r>
              <a:rPr lang="en-US" sz="2400" smtClean="0"/>
              <a:t>;  togetherness; </a:t>
            </a:r>
            <a:r>
              <a:rPr lang="en-US" sz="2400" dirty="0" smtClean="0"/>
              <a:t>increased use of </a:t>
            </a:r>
            <a:r>
              <a:rPr lang="en-US" sz="2400" smtClean="0"/>
              <a:t>the library; </a:t>
            </a:r>
            <a:r>
              <a:rPr lang="en-US" sz="2400" dirty="0" smtClean="0"/>
              <a:t>library granny and grandpa</a:t>
            </a:r>
          </a:p>
          <a:p>
            <a:pPr marL="0" indent="0">
              <a:buNone/>
            </a:pPr>
            <a:endParaRPr lang="fi-FI" sz="2400" dirty="0" smtClean="0"/>
          </a:p>
          <a:p>
            <a:endParaRPr lang="fi-FI" dirty="0"/>
          </a:p>
          <a:p>
            <a:endParaRPr lang="fi-FI" dirty="0" smtClean="0"/>
          </a:p>
          <a:p>
            <a:endParaRPr lang="fi-FI" dirty="0"/>
          </a:p>
        </p:txBody>
      </p:sp>
      <p:sp>
        <p:nvSpPr>
          <p:cNvPr id="5" name="Päivämäärän paikkamerkki 4"/>
          <p:cNvSpPr>
            <a:spLocks noGrp="1"/>
          </p:cNvSpPr>
          <p:nvPr>
            <p:ph type="dt" sz="half" idx="10"/>
          </p:nvPr>
        </p:nvSpPr>
        <p:spPr/>
        <p:txBody>
          <a:bodyPr/>
          <a:lstStyle/>
          <a:p>
            <a:fld id="{9030D3B6-8A4B-4B3B-A061-4075FEF6017F}" type="datetime1">
              <a:rPr lang="fi-FI" smtClean="0">
                <a:solidFill>
                  <a:prstClr val="black">
                    <a:tint val="75000"/>
                  </a:prstClr>
                </a:solidFill>
              </a:rPr>
              <a:pPr/>
              <a:t>29.9.2015</a:t>
            </a:fld>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2ADEEEF2-603A-4596-86C7-629F88E063C6}" type="slidenum">
              <a:rPr lang="fi-FI" smtClean="0">
                <a:solidFill>
                  <a:prstClr val="black">
                    <a:tint val="75000"/>
                  </a:prstClr>
                </a:solidFill>
              </a:rPr>
              <a:pPr/>
              <a:t>7</a:t>
            </a:fld>
            <a:endParaRPr lang="fi-FI">
              <a:solidFill>
                <a:prstClr val="black">
                  <a:tint val="75000"/>
                </a:prstClr>
              </a:solidFill>
            </a:endParaRPr>
          </a:p>
        </p:txBody>
      </p:sp>
      <p:pic>
        <p:nvPicPr>
          <p:cNvPr id="5122"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val="0"/>
              </a:ext>
            </a:extLst>
          </a:blip>
          <a:srcRect/>
          <a:stretch>
            <a:fillRect/>
          </a:stretch>
        </p:blipFill>
        <p:spPr bwMode="auto">
          <a:xfrm>
            <a:off x="5135145" y="3768507"/>
            <a:ext cx="3761209" cy="24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145" y="510591"/>
            <a:ext cx="36703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51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CCE1F79-43A4-409C-BB44-BEAC65994EBE}" type="datetime1">
              <a:rPr lang="fi-FI" smtClean="0"/>
              <a:t>29.9.2015</a:t>
            </a:fld>
            <a:endParaRPr lang="fi-FI"/>
          </a:p>
        </p:txBody>
      </p:sp>
      <p:sp>
        <p:nvSpPr>
          <p:cNvPr id="4" name="Dian numeron paikkamerkki 3"/>
          <p:cNvSpPr>
            <a:spLocks noGrp="1"/>
          </p:cNvSpPr>
          <p:nvPr>
            <p:ph type="sldNum" sz="quarter" idx="12"/>
          </p:nvPr>
        </p:nvSpPr>
        <p:spPr/>
        <p:txBody>
          <a:bodyPr/>
          <a:lstStyle/>
          <a:p>
            <a:fld id="{2ADEEEF2-603A-4596-86C7-629F88E063C6}" type="slidenum">
              <a:rPr lang="fi-FI" smtClean="0"/>
              <a:t>8</a:t>
            </a:fld>
            <a:endParaRPr lang="fi-FI"/>
          </a:p>
        </p:txBody>
      </p:sp>
      <p:sp>
        <p:nvSpPr>
          <p:cNvPr id="5" name="Tekstiruutu 4"/>
          <p:cNvSpPr txBox="1"/>
          <p:nvPr/>
        </p:nvSpPr>
        <p:spPr>
          <a:xfrm>
            <a:off x="548641" y="979714"/>
            <a:ext cx="8441355" cy="4893647"/>
          </a:xfrm>
          <a:prstGeom prst="rect">
            <a:avLst/>
          </a:prstGeom>
          <a:noFill/>
        </p:spPr>
        <p:txBody>
          <a:bodyPr wrap="square" rtlCol="0">
            <a:spAutoFit/>
          </a:bodyPr>
          <a:lstStyle/>
          <a:p>
            <a:pPr marL="342900" indent="-342900">
              <a:buFont typeface="Arial" panose="020B0604020202020204" pitchFamily="34" charset="0"/>
              <a:buChar char="•"/>
            </a:pPr>
            <a:r>
              <a:rPr lang="fi-FI" sz="2400" dirty="0" smtClean="0"/>
              <a:t>Service </a:t>
            </a:r>
            <a:r>
              <a:rPr lang="fi-FI" sz="2400" dirty="0" err="1" smtClean="0"/>
              <a:t>innovations</a:t>
            </a:r>
            <a:r>
              <a:rPr lang="fi-FI" sz="2400" dirty="0" smtClean="0"/>
              <a:t> </a:t>
            </a:r>
            <a:r>
              <a:rPr lang="fi-FI" sz="2400" dirty="0" err="1" smtClean="0"/>
              <a:t>do</a:t>
            </a:r>
            <a:r>
              <a:rPr lang="fi-FI" sz="2400" dirty="0" smtClean="0"/>
              <a:t> </a:t>
            </a:r>
            <a:r>
              <a:rPr lang="fi-FI" sz="2400" dirty="0" err="1" smtClean="0"/>
              <a:t>not</a:t>
            </a:r>
            <a:r>
              <a:rPr lang="fi-FI" sz="2400" dirty="0" smtClean="0"/>
              <a:t> </a:t>
            </a:r>
            <a:r>
              <a:rPr lang="fi-FI" sz="2400" dirty="0" err="1" smtClean="0"/>
              <a:t>fit</a:t>
            </a:r>
            <a:r>
              <a:rPr lang="fi-FI" sz="2400" dirty="0" smtClean="0"/>
              <a:t> the </a:t>
            </a:r>
            <a:r>
              <a:rPr lang="fi-FI" sz="2400" dirty="0" err="1" smtClean="0"/>
              <a:t>conventional</a:t>
            </a:r>
            <a:r>
              <a:rPr lang="fi-FI" sz="2400" dirty="0" smtClean="0"/>
              <a:t> </a:t>
            </a:r>
            <a:r>
              <a:rPr lang="fi-FI" sz="2400" dirty="0" err="1" smtClean="0"/>
              <a:t>perceptions</a:t>
            </a:r>
            <a:r>
              <a:rPr lang="fi-FI" sz="2400" dirty="0" smtClean="0"/>
              <a:t> and </a:t>
            </a:r>
            <a:r>
              <a:rPr lang="fi-FI" sz="2400" dirty="0" err="1" smtClean="0"/>
              <a:t>definitions</a:t>
            </a:r>
            <a:r>
              <a:rPr lang="fi-FI" sz="2400" dirty="0" smtClean="0"/>
              <a:t> of </a:t>
            </a:r>
            <a:r>
              <a:rPr lang="fi-FI" sz="2400" dirty="0" err="1" smtClean="0"/>
              <a:t>industrial</a:t>
            </a:r>
            <a:r>
              <a:rPr lang="fi-FI" sz="2400" dirty="0" smtClean="0"/>
              <a:t> </a:t>
            </a:r>
            <a:r>
              <a:rPr lang="fi-FI" sz="2400" dirty="0" err="1" smtClean="0"/>
              <a:t>innovation</a:t>
            </a:r>
            <a:r>
              <a:rPr lang="fi-FI" sz="2400" dirty="0" smtClean="0"/>
              <a: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smtClean="0"/>
              <a:t>The </a:t>
            </a:r>
            <a:r>
              <a:rPr lang="fi-FI" sz="2400" dirty="0" err="1" smtClean="0"/>
              <a:t>interaction</a:t>
            </a:r>
            <a:r>
              <a:rPr lang="fi-FI" sz="2400" dirty="0" smtClean="0"/>
              <a:t> of </a:t>
            </a:r>
            <a:r>
              <a:rPr lang="fi-FI" sz="2400" dirty="0" err="1" smtClean="0"/>
              <a:t>service</a:t>
            </a:r>
            <a:r>
              <a:rPr lang="fi-FI" sz="2400" dirty="0" smtClean="0"/>
              <a:t> </a:t>
            </a:r>
            <a:r>
              <a:rPr lang="fi-FI" sz="2400" dirty="0" err="1" smtClean="0"/>
              <a:t>personnel</a:t>
            </a:r>
            <a:r>
              <a:rPr lang="fi-FI" sz="2400" dirty="0" smtClean="0"/>
              <a:t> with </a:t>
            </a:r>
            <a:r>
              <a:rPr lang="fi-FI" sz="2400" dirty="0" err="1" smtClean="0"/>
              <a:t>clients</a:t>
            </a:r>
            <a:r>
              <a:rPr lang="fi-FI" sz="2400" dirty="0" smtClean="0"/>
              <a:t> and </a:t>
            </a:r>
            <a:r>
              <a:rPr lang="fi-FI" sz="2400" dirty="0" err="1" smtClean="0"/>
              <a:t>service-users</a:t>
            </a:r>
            <a:r>
              <a:rPr lang="fi-FI" sz="2400" dirty="0" smtClean="0"/>
              <a:t> </a:t>
            </a:r>
            <a:r>
              <a:rPr lang="fi-FI" sz="2400" dirty="0" err="1" smtClean="0"/>
              <a:t>may</a:t>
            </a:r>
            <a:r>
              <a:rPr lang="fi-FI" sz="2400" dirty="0" smtClean="0"/>
              <a:t> </a:t>
            </a:r>
            <a:r>
              <a:rPr lang="fi-FI" sz="2400" dirty="0" err="1" smtClean="0"/>
              <a:t>lead</a:t>
            </a:r>
            <a:r>
              <a:rPr lang="fi-FI" sz="2400" dirty="0" smtClean="0"/>
              <a:t> to new </a:t>
            </a:r>
            <a:r>
              <a:rPr lang="fi-FI" sz="2400" dirty="0" err="1" smtClean="0"/>
              <a:t>knowledge</a:t>
            </a:r>
            <a:r>
              <a:rPr lang="fi-FI" sz="2400" dirty="0" smtClean="0"/>
              <a:t> and </a:t>
            </a:r>
            <a:r>
              <a:rPr lang="fi-FI" sz="2400" dirty="0" err="1" smtClean="0"/>
              <a:t>this</a:t>
            </a:r>
            <a:r>
              <a:rPr lang="fi-FI" sz="2400" dirty="0" smtClean="0"/>
              <a:t> </a:t>
            </a:r>
            <a:r>
              <a:rPr lang="fi-FI" sz="2400" dirty="0" err="1" smtClean="0"/>
              <a:t>can</a:t>
            </a:r>
            <a:r>
              <a:rPr lang="fi-FI" sz="2400" dirty="0" smtClean="0"/>
              <a:t> </a:t>
            </a:r>
            <a:r>
              <a:rPr lang="fi-FI" sz="2400" dirty="0" err="1" smtClean="0"/>
              <a:t>lead</a:t>
            </a:r>
            <a:r>
              <a:rPr lang="fi-FI" sz="2400" dirty="0" smtClean="0"/>
              <a:t> to </a:t>
            </a:r>
            <a:r>
              <a:rPr lang="fi-FI" sz="2400" dirty="0" err="1" smtClean="0"/>
              <a:t>innovations</a:t>
            </a:r>
            <a:r>
              <a:rPr lang="fi-FI" sz="2400" dirty="0" smtClean="0"/>
              <a:t>.</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smtClean="0"/>
              <a:t>The </a:t>
            </a:r>
            <a:r>
              <a:rPr lang="fi-FI" sz="2400" dirty="0" err="1" smtClean="0"/>
              <a:t>aim</a:t>
            </a:r>
            <a:r>
              <a:rPr lang="fi-FI" sz="2400" dirty="0" smtClean="0"/>
              <a:t> is </a:t>
            </a:r>
            <a:r>
              <a:rPr lang="fi-FI" sz="2400" dirty="0" err="1" smtClean="0"/>
              <a:t>that</a:t>
            </a:r>
            <a:r>
              <a:rPr lang="fi-FI" sz="2400" dirty="0" smtClean="0"/>
              <a:t> </a:t>
            </a:r>
            <a:r>
              <a:rPr lang="fi-FI" sz="2400" dirty="0" err="1" smtClean="0"/>
              <a:t>ideas</a:t>
            </a:r>
            <a:r>
              <a:rPr lang="fi-FI" sz="2400" dirty="0" smtClean="0"/>
              <a:t>/</a:t>
            </a:r>
            <a:r>
              <a:rPr lang="fi-FI" sz="2400" dirty="0" err="1" smtClean="0"/>
              <a:t>new</a:t>
            </a:r>
            <a:r>
              <a:rPr lang="fi-FI" sz="2400" dirty="0" smtClean="0"/>
              <a:t> </a:t>
            </a:r>
            <a:r>
              <a:rPr lang="fi-FI" sz="2400" dirty="0" err="1" smtClean="0"/>
              <a:t>practices</a:t>
            </a:r>
            <a:r>
              <a:rPr lang="fi-FI" sz="2400" dirty="0" smtClean="0"/>
              <a:t> </a:t>
            </a:r>
            <a:r>
              <a:rPr lang="fi-FI" sz="2400" dirty="0" err="1" smtClean="0"/>
              <a:t>are</a:t>
            </a:r>
            <a:r>
              <a:rPr lang="fi-FI" sz="2400" dirty="0" smtClean="0"/>
              <a:t> </a:t>
            </a:r>
            <a:r>
              <a:rPr lang="fi-FI" sz="2400" dirty="0" err="1" smtClean="0"/>
              <a:t>developed</a:t>
            </a:r>
            <a:r>
              <a:rPr lang="fi-FI" sz="2400" dirty="0" smtClean="0"/>
              <a:t> </a:t>
            </a:r>
            <a:r>
              <a:rPr lang="fi-FI" sz="2400" dirty="0" err="1" smtClean="0"/>
              <a:t>by</a:t>
            </a:r>
            <a:r>
              <a:rPr lang="fi-FI" sz="2400" dirty="0" smtClean="0"/>
              <a:t> </a:t>
            </a:r>
            <a:r>
              <a:rPr lang="fi-FI" sz="2400" dirty="0" err="1" smtClean="0"/>
              <a:t>front</a:t>
            </a:r>
            <a:r>
              <a:rPr lang="fi-FI" sz="2400" dirty="0" smtClean="0"/>
              <a:t>-line </a:t>
            </a:r>
            <a:r>
              <a:rPr lang="fi-FI" sz="2400" dirty="0" err="1" smtClean="0"/>
              <a:t>employees</a:t>
            </a:r>
            <a:r>
              <a:rPr lang="fi-FI" sz="2400" dirty="0" smtClean="0"/>
              <a:t> </a:t>
            </a:r>
            <a:r>
              <a:rPr lang="fi-FI" sz="2400" dirty="0" err="1" smtClean="0"/>
              <a:t>together</a:t>
            </a:r>
            <a:r>
              <a:rPr lang="fi-FI" sz="2400" dirty="0" smtClean="0"/>
              <a:t> </a:t>
            </a:r>
            <a:r>
              <a:rPr lang="fi-FI" sz="2400" dirty="0" err="1" smtClean="0"/>
              <a:t>with</a:t>
            </a:r>
            <a:r>
              <a:rPr lang="fi-FI" sz="2400" dirty="0" smtClean="0"/>
              <a:t> </a:t>
            </a:r>
            <a:r>
              <a:rPr lang="fi-FI" sz="2400" dirty="0" err="1" smtClean="0"/>
              <a:t>clients</a:t>
            </a:r>
            <a:r>
              <a:rPr lang="fi-FI" sz="2400" dirty="0" smtClean="0"/>
              <a:t>/</a:t>
            </a:r>
            <a:r>
              <a:rPr lang="fi-FI" sz="2400" dirty="0" err="1" smtClean="0"/>
              <a:t>citizens</a:t>
            </a:r>
            <a:r>
              <a:rPr lang="fi-FI" sz="2400" dirty="0" smtClean="0"/>
              <a:t> and </a:t>
            </a:r>
            <a:r>
              <a:rPr lang="fi-FI" sz="2400" dirty="0" err="1" smtClean="0"/>
              <a:t>are</a:t>
            </a:r>
            <a:r>
              <a:rPr lang="fi-FI" sz="2400" dirty="0" smtClean="0"/>
              <a:t> </a:t>
            </a:r>
            <a:r>
              <a:rPr lang="fi-FI" sz="2400" dirty="0" err="1" smtClean="0"/>
              <a:t>integrated</a:t>
            </a:r>
            <a:r>
              <a:rPr lang="fi-FI" sz="2400" dirty="0" smtClean="0"/>
              <a:t> in the </a:t>
            </a:r>
            <a:r>
              <a:rPr lang="fi-FI" sz="2400" dirty="0" err="1" smtClean="0"/>
              <a:t>organisation</a:t>
            </a:r>
            <a:r>
              <a:rPr lang="fi-FI" sz="2400" dirty="0" smtClean="0"/>
              <a:t>.</a:t>
            </a:r>
          </a:p>
          <a:p>
            <a:pPr marL="342900" indent="-342900">
              <a:buFont typeface="Arial" panose="020B0604020202020204" pitchFamily="34" charset="0"/>
              <a:buChar char="•"/>
            </a:pPr>
            <a:endParaRPr lang="fi-FI" sz="2400" dirty="0"/>
          </a:p>
          <a:p>
            <a:r>
              <a:rPr lang="fi-FI" sz="2400" dirty="0"/>
              <a:t> </a:t>
            </a:r>
            <a:r>
              <a:rPr lang="fi-FI" sz="2400" dirty="0" smtClean="0"/>
              <a:t>     </a:t>
            </a:r>
            <a:r>
              <a:rPr lang="fi-FI" sz="2000" i="1" dirty="0" smtClean="0"/>
              <a:t>(</a:t>
            </a:r>
            <a:r>
              <a:rPr lang="fi-FI" sz="2000" i="1" dirty="0" err="1" smtClean="0"/>
              <a:t>Sørensen-Sundbo-Mattsson</a:t>
            </a:r>
            <a:r>
              <a:rPr lang="fi-FI" sz="2000" i="1" dirty="0" smtClean="0"/>
              <a:t>: </a:t>
            </a:r>
            <a:r>
              <a:rPr lang="fi-FI" sz="2000" i="1" dirty="0" err="1" smtClean="0"/>
              <a:t>Organisational</a:t>
            </a:r>
            <a:r>
              <a:rPr lang="fi-FI" sz="2000" i="1" dirty="0" smtClean="0"/>
              <a:t> </a:t>
            </a:r>
            <a:r>
              <a:rPr lang="fi-FI" sz="2000" i="1" dirty="0" err="1" smtClean="0"/>
              <a:t>conditions</a:t>
            </a:r>
            <a:r>
              <a:rPr lang="fi-FI" sz="2000" i="1" dirty="0" smtClean="0"/>
              <a:t> for </a:t>
            </a:r>
            <a:r>
              <a:rPr lang="fi-FI" sz="2000" i="1" dirty="0" err="1" smtClean="0"/>
              <a:t>service</a:t>
            </a:r>
            <a:r>
              <a:rPr lang="fi-FI" sz="2000" i="1" dirty="0" smtClean="0"/>
              <a:t> </a:t>
            </a:r>
            <a:r>
              <a:rPr lang="fi-FI" sz="2000" i="1" dirty="0" err="1" smtClean="0"/>
              <a:t>encouter-</a:t>
            </a:r>
            <a:r>
              <a:rPr lang="fi-FI" sz="2000" i="1" dirty="0" smtClean="0"/>
              <a:t/>
            </a:r>
            <a:br>
              <a:rPr lang="fi-FI" sz="2000" i="1" dirty="0" smtClean="0"/>
            </a:br>
            <a:r>
              <a:rPr lang="fi-FI" sz="2000" i="1" dirty="0" smtClean="0"/>
              <a:t>       </a:t>
            </a:r>
            <a:r>
              <a:rPr lang="fi-FI" sz="2000" i="1" dirty="0" err="1" smtClean="0"/>
              <a:t>based</a:t>
            </a:r>
            <a:r>
              <a:rPr lang="fi-FI" sz="2000" i="1" dirty="0" smtClean="0"/>
              <a:t> </a:t>
            </a:r>
            <a:r>
              <a:rPr lang="fi-FI" sz="2000" i="1" dirty="0" err="1" smtClean="0"/>
              <a:t>innovation</a:t>
            </a:r>
            <a:r>
              <a:rPr lang="fi-FI" sz="2000" i="1" dirty="0" smtClean="0"/>
              <a:t>. </a:t>
            </a:r>
            <a:r>
              <a:rPr lang="fi-FI" sz="2000" i="1" dirty="0" err="1" smtClean="0"/>
              <a:t>Elsevier</a:t>
            </a:r>
            <a:r>
              <a:rPr lang="fi-FI" sz="2000" i="1" dirty="0" smtClean="0"/>
              <a:t> 2013)</a:t>
            </a:r>
            <a:endParaRPr lang="fi-FI" sz="2000" i="1" dirty="0"/>
          </a:p>
        </p:txBody>
      </p:sp>
      <p:sp>
        <p:nvSpPr>
          <p:cNvPr id="7" name="Tekstiruutu 6"/>
          <p:cNvSpPr txBox="1"/>
          <p:nvPr/>
        </p:nvSpPr>
        <p:spPr>
          <a:xfrm>
            <a:off x="699796" y="279918"/>
            <a:ext cx="3228391" cy="584775"/>
          </a:xfrm>
          <a:prstGeom prst="rect">
            <a:avLst/>
          </a:prstGeom>
          <a:noFill/>
        </p:spPr>
        <p:txBody>
          <a:bodyPr wrap="square" rtlCol="0">
            <a:spAutoFit/>
          </a:bodyPr>
          <a:lstStyle/>
          <a:p>
            <a:r>
              <a:rPr lang="fi-FI" sz="3200" b="1" dirty="0" err="1">
                <a:solidFill>
                  <a:schemeClr val="tx2">
                    <a:lumMod val="75000"/>
                  </a:schemeClr>
                </a:solidFill>
              </a:rPr>
              <a:t>Conclusions</a:t>
            </a:r>
            <a:endParaRPr lang="fi-FI" sz="3200" b="1" dirty="0">
              <a:solidFill>
                <a:schemeClr val="tx2">
                  <a:lumMod val="75000"/>
                </a:schemeClr>
              </a:solidFill>
            </a:endParaRPr>
          </a:p>
        </p:txBody>
      </p:sp>
    </p:spTree>
    <p:extLst>
      <p:ext uri="{BB962C8B-B14F-4D97-AF65-F5344CB8AC3E}">
        <p14:creationId xmlns:p14="http://schemas.microsoft.com/office/powerpoint/2010/main" val="2140103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7573819"/>
          </a:xfrm>
          <a:prstGeom prst="rect">
            <a:avLst/>
          </a:prstGeom>
        </p:spPr>
      </p:pic>
      <p:sp>
        <p:nvSpPr>
          <p:cNvPr id="2" name="Otsikko 1"/>
          <p:cNvSpPr>
            <a:spLocks noGrp="1"/>
          </p:cNvSpPr>
          <p:nvPr>
            <p:ph type="title"/>
          </p:nvPr>
        </p:nvSpPr>
        <p:spPr>
          <a:xfrm>
            <a:off x="467544" y="404664"/>
            <a:ext cx="3816424" cy="1150937"/>
          </a:xfrm>
        </p:spPr>
        <p:txBody>
          <a:bodyPr/>
          <a:lstStyle/>
          <a:p>
            <a:r>
              <a:rPr lang="fi-FI" b="1" dirty="0" smtClean="0">
                <a:solidFill>
                  <a:schemeClr val="bg1"/>
                </a:solidFill>
              </a:rPr>
              <a:t>	</a:t>
            </a:r>
            <a:r>
              <a:rPr lang="fi-FI" b="1" dirty="0" err="1" smtClean="0">
                <a:solidFill>
                  <a:schemeClr val="bg1"/>
                </a:solidFill>
              </a:rPr>
              <a:t>Thank</a:t>
            </a:r>
            <a:r>
              <a:rPr lang="fi-FI" b="1" dirty="0" smtClean="0">
                <a:solidFill>
                  <a:schemeClr val="bg1"/>
                </a:solidFill>
              </a:rPr>
              <a:t> </a:t>
            </a:r>
            <a:r>
              <a:rPr lang="fi-FI" b="1" dirty="0" err="1" smtClean="0">
                <a:solidFill>
                  <a:schemeClr val="bg1"/>
                </a:solidFill>
              </a:rPr>
              <a:t>you</a:t>
            </a:r>
            <a:endParaRPr lang="fi-FI" b="1" dirty="0">
              <a:solidFill>
                <a:schemeClr val="bg1"/>
              </a:solidFill>
            </a:endParaRPr>
          </a:p>
        </p:txBody>
      </p:sp>
      <p:sp>
        <p:nvSpPr>
          <p:cNvPr id="6" name="Dian numeron paikkamerkki 5"/>
          <p:cNvSpPr>
            <a:spLocks noGrp="1"/>
          </p:cNvSpPr>
          <p:nvPr>
            <p:ph type="sldNum" sz="quarter" idx="12"/>
          </p:nvPr>
        </p:nvSpPr>
        <p:spPr/>
        <p:txBody>
          <a:bodyPr/>
          <a:lstStyle/>
          <a:p>
            <a:fld id="{B7E50EE3-94B6-4FF9-BAF2-1B371F7E832D}" type="slidenum">
              <a:rPr lang="fi-FI" smtClean="0"/>
              <a:pPr/>
              <a:t>9</a:t>
            </a:fld>
            <a:endParaRPr lang="fi-FI"/>
          </a:p>
        </p:txBody>
      </p:sp>
    </p:spTree>
    <p:extLst>
      <p:ext uri="{BB962C8B-B14F-4D97-AF65-F5344CB8AC3E}">
        <p14:creationId xmlns:p14="http://schemas.microsoft.com/office/powerpoint/2010/main" val="54742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ityspohja_kuvilla">
  <a:themeElements>
    <a:clrScheme name="Vantaa Brand">
      <a:dk1>
        <a:sysClr val="windowText" lastClr="000000"/>
      </a:dk1>
      <a:lt1>
        <a:sysClr val="window" lastClr="FFFFFF"/>
      </a:lt1>
      <a:dk2>
        <a:srgbClr val="418FDE"/>
      </a:dk2>
      <a:lt2>
        <a:srgbClr val="F9E51E"/>
      </a:lt2>
      <a:accent1>
        <a:srgbClr val="0042A5"/>
      </a:accent1>
      <a:accent2>
        <a:srgbClr val="7030A0"/>
      </a:accent2>
      <a:accent3>
        <a:srgbClr val="FA453B"/>
      </a:accent3>
      <a:accent4>
        <a:srgbClr val="6BC24A"/>
      </a:accent4>
      <a:accent5>
        <a:srgbClr val="FF8F1C"/>
      </a:accent5>
      <a:accent6>
        <a:srgbClr val="00C389"/>
      </a:accent6>
      <a:hlink>
        <a:srgbClr val="84CCF8"/>
      </a:hlink>
      <a:folHlink>
        <a:srgbClr val="DB3DB0"/>
      </a:folHlink>
    </a:clrScheme>
    <a:fontScheme name="Vantaa">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5E129AC2-0F10-43CB-9221-B7560A3CD09E}" vid="{FEBB155E-052F-4F18-8EA3-45D4398E30CF}"/>
    </a:ext>
  </a:extLst>
</a:theme>
</file>

<file path=ppt/theme/theme2.xml><?xml version="1.0" encoding="utf-8"?>
<a:theme xmlns:a="http://schemas.openxmlformats.org/drawingml/2006/main" name="95227_Esityspohja_ei_kuvia[1]">
  <a:themeElements>
    <a:clrScheme name="Vantaa Brand">
      <a:dk1>
        <a:sysClr val="windowText" lastClr="000000"/>
      </a:dk1>
      <a:lt1>
        <a:sysClr val="window" lastClr="FFFFFF"/>
      </a:lt1>
      <a:dk2>
        <a:srgbClr val="418FDE"/>
      </a:dk2>
      <a:lt2>
        <a:srgbClr val="F9E51E"/>
      </a:lt2>
      <a:accent1>
        <a:srgbClr val="0042A5"/>
      </a:accent1>
      <a:accent2>
        <a:srgbClr val="7030A0"/>
      </a:accent2>
      <a:accent3>
        <a:srgbClr val="FA453B"/>
      </a:accent3>
      <a:accent4>
        <a:srgbClr val="6BC24A"/>
      </a:accent4>
      <a:accent5>
        <a:srgbClr val="FF8F1C"/>
      </a:accent5>
      <a:accent6>
        <a:srgbClr val="00C389"/>
      </a:accent6>
      <a:hlink>
        <a:srgbClr val="84CCF8"/>
      </a:hlink>
      <a:folHlink>
        <a:srgbClr val="DB3DB0"/>
      </a:folHlink>
    </a:clrScheme>
    <a:fontScheme name="Vantaa">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5-03-25-Vantaa-ppt-master-final-calibri" id="{7859CF5D-59CC-4D48-B1B8-08CD333C0007}" vid="{E124E8FC-34E2-4468-B4B1-7DF71553335E}"/>
    </a:ext>
  </a:extLst>
</a:theme>
</file>

<file path=ppt/theme/theme3.xml><?xml version="1.0" encoding="utf-8"?>
<a:theme xmlns:a="http://schemas.openxmlformats.org/drawingml/2006/main" name="1_95227_Esityspohja_ei_kuvia[1]">
  <a:themeElements>
    <a:clrScheme name="Vantaa Brand">
      <a:dk1>
        <a:sysClr val="windowText" lastClr="000000"/>
      </a:dk1>
      <a:lt1>
        <a:sysClr val="window" lastClr="FFFFFF"/>
      </a:lt1>
      <a:dk2>
        <a:srgbClr val="418FDE"/>
      </a:dk2>
      <a:lt2>
        <a:srgbClr val="F9E51E"/>
      </a:lt2>
      <a:accent1>
        <a:srgbClr val="0042A5"/>
      </a:accent1>
      <a:accent2>
        <a:srgbClr val="7030A0"/>
      </a:accent2>
      <a:accent3>
        <a:srgbClr val="FA453B"/>
      </a:accent3>
      <a:accent4>
        <a:srgbClr val="6BC24A"/>
      </a:accent4>
      <a:accent5>
        <a:srgbClr val="FF8F1C"/>
      </a:accent5>
      <a:accent6>
        <a:srgbClr val="00C389"/>
      </a:accent6>
      <a:hlink>
        <a:srgbClr val="84CCF8"/>
      </a:hlink>
      <a:folHlink>
        <a:srgbClr val="DB3DB0"/>
      </a:folHlink>
    </a:clrScheme>
    <a:fontScheme name="Vantaa">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5-03-25-Vantaa-ppt-master-final-calibri" id="{7859CF5D-59CC-4D48-B1B8-08CD333C0007}" vid="{E124E8FC-34E2-4468-B4B1-7DF7155333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Esityspohja_kuvilla</Template>
  <TotalTime>0</TotalTime>
  <Words>322</Words>
  <Application>Microsoft Office PowerPoint</Application>
  <PresentationFormat>On-screen Show (4:3)</PresentationFormat>
  <Paragraphs>76</Paragraphs>
  <Slides>9</Slides>
  <Notes>4</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Esityspohja_kuvilla</vt:lpstr>
      <vt:lpstr>95227_Esityspohja_ei_kuvia[1]</vt:lpstr>
      <vt:lpstr>1_95227_Esityspohja_ei_kuvia[1]</vt:lpstr>
      <vt:lpstr>Encounter-based service as a source of effectiveness and  user-satisfaction</vt:lpstr>
      <vt:lpstr>CAF self-assessment in Vantaa is a Part of Budget Process</vt:lpstr>
      <vt:lpstr>Encounter-based service as a source of effectiveness and user-satisfaction</vt:lpstr>
      <vt:lpstr>(continued)</vt:lpstr>
      <vt:lpstr>(continued)</vt:lpstr>
      <vt:lpstr>Change of costs 2009-2014 -◊- operational costs/child using the service -o- deflated *) operational costs/child using service</vt:lpstr>
      <vt:lpstr>Hakunila library</vt:lpstr>
      <vt:lpstr>PowerPoint Presentation</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Encounter-based service as a source of effectiveness and satisfaction</dc:title>
  <dc:creator>Mia Eriksson-Pulkkinen</dc:creator>
  <cp:lastModifiedBy>Windows User</cp:lastModifiedBy>
  <cp:revision>66</cp:revision>
  <cp:lastPrinted>2015-09-25T06:59:11Z</cp:lastPrinted>
  <dcterms:created xsi:type="dcterms:W3CDTF">2015-09-17T07:15:20Z</dcterms:created>
  <dcterms:modified xsi:type="dcterms:W3CDTF">2015-09-29T14:52:28Z</dcterms:modified>
</cp:coreProperties>
</file>