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5" r:id="rId2"/>
    <p:sldMasterId id="2147483745" r:id="rId3"/>
    <p:sldMasterId id="2147483765" r:id="rId4"/>
  </p:sldMasterIdLst>
  <p:notesMasterIdLst>
    <p:notesMasterId r:id="rId40"/>
  </p:notesMasterIdLst>
  <p:handoutMasterIdLst>
    <p:handoutMasterId r:id="rId41"/>
  </p:handoutMasterIdLst>
  <p:sldIdLst>
    <p:sldId id="256" r:id="rId5"/>
    <p:sldId id="307" r:id="rId6"/>
    <p:sldId id="308" r:id="rId7"/>
    <p:sldId id="309" r:id="rId8"/>
    <p:sldId id="310" r:id="rId9"/>
    <p:sldId id="261" r:id="rId10"/>
    <p:sldId id="262" r:id="rId11"/>
    <p:sldId id="263" r:id="rId12"/>
    <p:sldId id="264" r:id="rId13"/>
    <p:sldId id="265" r:id="rId14"/>
    <p:sldId id="300" r:id="rId15"/>
    <p:sldId id="301" r:id="rId16"/>
    <p:sldId id="302" r:id="rId17"/>
    <p:sldId id="303" r:id="rId18"/>
    <p:sldId id="304" r:id="rId19"/>
    <p:sldId id="285" r:id="rId20"/>
    <p:sldId id="272" r:id="rId21"/>
    <p:sldId id="273" r:id="rId22"/>
    <p:sldId id="274" r:id="rId23"/>
    <p:sldId id="275" r:id="rId24"/>
    <p:sldId id="276" r:id="rId25"/>
    <p:sldId id="277" r:id="rId26"/>
    <p:sldId id="278" r:id="rId27"/>
    <p:sldId id="279" r:id="rId28"/>
    <p:sldId id="280" r:id="rId29"/>
    <p:sldId id="286" r:id="rId30"/>
    <p:sldId id="268" r:id="rId31"/>
    <p:sldId id="305" r:id="rId32"/>
    <p:sldId id="291" r:id="rId33"/>
    <p:sldId id="290" r:id="rId34"/>
    <p:sldId id="284" r:id="rId35"/>
    <p:sldId id="292" r:id="rId36"/>
    <p:sldId id="293" r:id="rId37"/>
    <p:sldId id="294" r:id="rId38"/>
    <p:sldId id="282" r:id="rId39"/>
  </p:sldIdLst>
  <p:sldSz cx="9144000" cy="6858000" type="screen4x3"/>
  <p:notesSz cx="6797675" cy="9928225"/>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246" autoAdjust="0"/>
  </p:normalViewPr>
  <p:slideViewPr>
    <p:cSldViewPr snapToGrid="0">
      <p:cViewPr>
        <p:scale>
          <a:sx n="89" d="100"/>
          <a:sy n="89" d="100"/>
        </p:scale>
        <p:origin x="-648"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ari.ekholm\Desktop\euroja%20per%20palveluja%20k&#228;ytt&#228;v&#228;%20lapsi%20uudet%20laskentaperiaatteet%20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261638909298777E-2"/>
          <c:y val="0.19552162107293306"/>
          <c:w val="0.90422851772176915"/>
          <c:h val="0.72771637990830484"/>
        </c:manualLayout>
      </c:layout>
      <c:lineChart>
        <c:grouping val="standard"/>
        <c:varyColors val="0"/>
        <c:ser>
          <c:idx val="0"/>
          <c:order val="0"/>
          <c:tx>
            <c:strRef>
              <c:f>kustannukset!$H$2</c:f>
              <c:strCache>
                <c:ptCount val="1"/>
                <c:pt idx="0">
                  <c:v>Käyttömenot €/palvelua käyttänyt lapsi</c:v>
                </c:pt>
              </c:strCache>
            </c:strRef>
          </c:tx>
          <c:spPr>
            <a:ln w="50800">
              <a:solidFill>
                <a:schemeClr val="accent1"/>
              </a:solidFill>
            </a:ln>
          </c:spPr>
          <c:marker>
            <c:symbol val="diamond"/>
            <c:size val="11"/>
            <c:spPr>
              <a:solidFill>
                <a:schemeClr val="accent1"/>
              </a:solidFill>
              <a:ln>
                <a:noFill/>
              </a:ln>
              <a:scene3d>
                <a:camera prst="orthographicFront"/>
                <a:lightRig rig="threePt" dir="t"/>
              </a:scene3d>
              <a:sp3d>
                <a:bevelT w="63500"/>
              </a:sp3d>
            </c:spPr>
          </c:marker>
          <c:dLbls>
            <c:dLbl>
              <c:idx val="5"/>
              <c:layout>
                <c:manualLayout>
                  <c:x val="-4.3483336982900307E-2"/>
                  <c:y val="-4.4193354649884109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kustannukset!$G$3:$G$8</c:f>
              <c:numCache>
                <c:formatCode>General</c:formatCode>
                <c:ptCount val="6"/>
                <c:pt idx="0">
                  <c:v>2009</c:v>
                </c:pt>
                <c:pt idx="1">
                  <c:v>2010</c:v>
                </c:pt>
                <c:pt idx="2">
                  <c:v>2011</c:v>
                </c:pt>
                <c:pt idx="3">
                  <c:v>2012</c:v>
                </c:pt>
                <c:pt idx="4">
                  <c:v>2013</c:v>
                </c:pt>
                <c:pt idx="5">
                  <c:v>2014</c:v>
                </c:pt>
              </c:numCache>
            </c:numRef>
          </c:cat>
          <c:val>
            <c:numRef>
              <c:f>kustannukset!$H$3:$H$8</c:f>
              <c:numCache>
                <c:formatCode>0</c:formatCode>
                <c:ptCount val="6"/>
                <c:pt idx="0">
                  <c:v>8533.9330410535513</c:v>
                </c:pt>
                <c:pt idx="1">
                  <c:v>8662.7058723127029</c:v>
                </c:pt>
                <c:pt idx="2">
                  <c:v>8873.9734334544992</c:v>
                </c:pt>
                <c:pt idx="3">
                  <c:v>8872.035411860581</c:v>
                </c:pt>
                <c:pt idx="4">
                  <c:v>8829.097018163784</c:v>
                </c:pt>
                <c:pt idx="5">
                  <c:v>8954.8941367063362</c:v>
                </c:pt>
              </c:numCache>
            </c:numRef>
          </c:val>
          <c:smooth val="0"/>
        </c:ser>
        <c:ser>
          <c:idx val="1"/>
          <c:order val="1"/>
          <c:tx>
            <c:strRef>
              <c:f>kustannukset!$J$2</c:f>
              <c:strCache>
                <c:ptCount val="1"/>
                <c:pt idx="0">
                  <c:v>Deflatoidut*) käyttömenot €/palvelua käyttänyt lapsi</c:v>
                </c:pt>
              </c:strCache>
            </c:strRef>
          </c:tx>
          <c:spPr>
            <a:ln w="50800">
              <a:solidFill>
                <a:srgbClr val="F9E51E"/>
              </a:solidFill>
            </a:ln>
          </c:spPr>
          <c:marker>
            <c:symbol val="circle"/>
            <c:size val="10"/>
            <c:spPr>
              <a:solidFill>
                <a:srgbClr val="F9E51E"/>
              </a:solidFill>
              <a:ln>
                <a:noFill/>
              </a:ln>
              <a:scene3d>
                <a:camera prst="orthographicFront"/>
                <a:lightRig rig="threePt" dir="t"/>
              </a:scene3d>
              <a:sp3d>
                <a:bevelT w="63500"/>
              </a:sp3d>
            </c:spPr>
          </c:marker>
          <c:dLbls>
            <c:dLbl>
              <c:idx val="5"/>
              <c:delete val="1"/>
              <c:extLst>
                <c:ext xmlns:c15="http://schemas.microsoft.com/office/drawing/2012/chart" uri="{CE6537A1-D6FC-4f65-9D91-7224C49458BB}"/>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kustannukset!$G$3:$G$8</c:f>
              <c:numCache>
                <c:formatCode>General</c:formatCode>
                <c:ptCount val="6"/>
                <c:pt idx="0">
                  <c:v>2009</c:v>
                </c:pt>
                <c:pt idx="1">
                  <c:v>2010</c:v>
                </c:pt>
                <c:pt idx="2">
                  <c:v>2011</c:v>
                </c:pt>
                <c:pt idx="3">
                  <c:v>2012</c:v>
                </c:pt>
                <c:pt idx="4">
                  <c:v>2013</c:v>
                </c:pt>
                <c:pt idx="5">
                  <c:v>2014</c:v>
                </c:pt>
              </c:numCache>
            </c:numRef>
          </c:cat>
          <c:val>
            <c:numRef>
              <c:f>kustannukset!$J$3:$J$8</c:f>
              <c:numCache>
                <c:formatCode>0</c:formatCode>
                <c:ptCount val="6"/>
                <c:pt idx="0">
                  <c:v>9505.3965220841674</c:v>
                </c:pt>
                <c:pt idx="1">
                  <c:v>9377.8398890057524</c:v>
                </c:pt>
                <c:pt idx="2">
                  <c:v>9305.6011602259878</c:v>
                </c:pt>
                <c:pt idx="3">
                  <c:v>9028.1832351093271</c:v>
                </c:pt>
                <c:pt idx="4">
                  <c:v>8933.2137282836375</c:v>
                </c:pt>
                <c:pt idx="5">
                  <c:v>8954.8941367063362</c:v>
                </c:pt>
              </c:numCache>
            </c:numRef>
          </c:val>
          <c:smooth val="0"/>
        </c:ser>
        <c:dLbls>
          <c:showLegendKey val="0"/>
          <c:showVal val="0"/>
          <c:showCatName val="0"/>
          <c:showSerName val="0"/>
          <c:showPercent val="0"/>
          <c:showBubbleSize val="0"/>
        </c:dLbls>
        <c:marker val="1"/>
        <c:smooth val="0"/>
        <c:axId val="80042624"/>
        <c:axId val="80056704"/>
      </c:lineChart>
      <c:catAx>
        <c:axId val="80042624"/>
        <c:scaling>
          <c:orientation val="minMax"/>
        </c:scaling>
        <c:delete val="0"/>
        <c:axPos val="b"/>
        <c:numFmt formatCode="General" sourceLinked="1"/>
        <c:majorTickMark val="none"/>
        <c:minorTickMark val="none"/>
        <c:tickLblPos val="nextTo"/>
        <c:crossAx val="80056704"/>
        <c:crosses val="autoZero"/>
        <c:auto val="1"/>
        <c:lblAlgn val="ctr"/>
        <c:lblOffset val="100"/>
        <c:noMultiLvlLbl val="0"/>
      </c:catAx>
      <c:valAx>
        <c:axId val="80056704"/>
        <c:scaling>
          <c:orientation val="minMax"/>
          <c:max val="11000"/>
          <c:min val="7000"/>
        </c:scaling>
        <c:delete val="0"/>
        <c:axPos val="l"/>
        <c:majorGridlines/>
        <c:numFmt formatCode="0" sourceLinked="1"/>
        <c:majorTickMark val="none"/>
        <c:minorTickMark val="none"/>
        <c:tickLblPos val="nextTo"/>
        <c:spPr>
          <a:ln>
            <a:solidFill>
              <a:schemeClr val="accent1"/>
            </a:solidFill>
          </a:ln>
        </c:spPr>
        <c:crossAx val="80042624"/>
        <c:crosses val="autoZero"/>
        <c:crossBetween val="between"/>
      </c:valAx>
    </c:plotArea>
    <c:plotVisOnly val="1"/>
    <c:dispBlanksAs val="gap"/>
    <c:showDLblsOverMax val="0"/>
  </c:chart>
  <c:spPr>
    <a:noFill/>
    <a:ln>
      <a:solidFill>
        <a:schemeClr val="tx2"/>
      </a:solidFill>
    </a:ln>
  </c:spPr>
  <c:txPr>
    <a:bodyPr/>
    <a:lstStyle/>
    <a:p>
      <a:pPr>
        <a:defRPr sz="1400" b="1">
          <a:solidFill>
            <a:schemeClr val="tx2"/>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277E28-1C5A-4188-BAC4-7D4C14279C22}"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fi-FI"/>
        </a:p>
      </dgm:t>
    </dgm:pt>
    <dgm:pt modelId="{51FEF403-3DC6-46BC-BFB7-AF2C8C1F2B21}">
      <dgm:prSet phldrT="[Teksti]" custT="1"/>
      <dgm:spPr>
        <a:solidFill>
          <a:srgbClr val="92D050"/>
        </a:solidFill>
      </dgm:spPr>
      <dgm:t>
        <a:bodyPr/>
        <a:lstStyle/>
        <a:p>
          <a:r>
            <a:rPr lang="en-US" sz="1400" b="1" noProof="0" dirty="0" smtClean="0"/>
            <a:t>Steering group</a:t>
          </a:r>
          <a:endParaRPr lang="en-US" sz="1400" b="1" noProof="0" dirty="0"/>
        </a:p>
      </dgm:t>
    </dgm:pt>
    <dgm:pt modelId="{86E712F0-0D55-4513-B498-D275FC66DC8A}" type="parTrans" cxnId="{AC1379BA-076A-419C-B003-8678B5CD84A3}">
      <dgm:prSet/>
      <dgm:spPr/>
      <dgm:t>
        <a:bodyPr/>
        <a:lstStyle/>
        <a:p>
          <a:endParaRPr lang="fi-FI"/>
        </a:p>
      </dgm:t>
    </dgm:pt>
    <dgm:pt modelId="{D62AC491-2AA4-48AC-8919-4A4A2143B3B2}" type="sibTrans" cxnId="{AC1379BA-076A-419C-B003-8678B5CD84A3}">
      <dgm:prSet/>
      <dgm:spPr/>
      <dgm:t>
        <a:bodyPr/>
        <a:lstStyle/>
        <a:p>
          <a:endParaRPr lang="fi-FI"/>
        </a:p>
      </dgm:t>
    </dgm:pt>
    <dgm:pt modelId="{A55644E3-CAC0-4E93-B1E3-EE18D9B4DD89}">
      <dgm:prSet phldrT="[Teksti]" custT="1"/>
      <dgm:spPr>
        <a:solidFill>
          <a:srgbClr val="3333FF"/>
        </a:solidFill>
      </dgm:spPr>
      <dgm:t>
        <a:bodyPr/>
        <a:lstStyle/>
        <a:p>
          <a:r>
            <a:rPr lang="fi-FI" sz="1600" b="1" dirty="0" smtClean="0"/>
            <a:t>Coaching</a:t>
          </a:r>
          <a:endParaRPr lang="fi-FI" sz="1600" b="1" dirty="0"/>
        </a:p>
      </dgm:t>
    </dgm:pt>
    <dgm:pt modelId="{E3945795-B6C5-466B-A28F-2B6FF18E8F4A}" type="parTrans" cxnId="{916092BC-449E-4422-B37C-BFC588158120}">
      <dgm:prSet/>
      <dgm:spPr/>
      <dgm:t>
        <a:bodyPr/>
        <a:lstStyle/>
        <a:p>
          <a:endParaRPr lang="fi-FI"/>
        </a:p>
      </dgm:t>
    </dgm:pt>
    <dgm:pt modelId="{7A6F7254-CD7A-4516-8A74-5825BE99D310}" type="sibTrans" cxnId="{916092BC-449E-4422-B37C-BFC588158120}">
      <dgm:prSet/>
      <dgm:spPr/>
      <dgm:t>
        <a:bodyPr/>
        <a:lstStyle/>
        <a:p>
          <a:endParaRPr lang="fi-FI"/>
        </a:p>
      </dgm:t>
    </dgm:pt>
    <dgm:pt modelId="{9B5D05B4-1847-4383-A826-628E7A41BC7D}">
      <dgm:prSet phldrT="[Teksti]"/>
      <dgm:spPr>
        <a:solidFill>
          <a:srgbClr val="FF0000"/>
        </a:solidFill>
      </dgm:spPr>
      <dgm:t>
        <a:bodyPr/>
        <a:lstStyle/>
        <a:p>
          <a:r>
            <a:rPr lang="en-US" b="1" noProof="0" dirty="0" smtClean="0"/>
            <a:t>Forums and workshops</a:t>
          </a:r>
          <a:endParaRPr lang="en-US" b="1" noProof="0" dirty="0"/>
        </a:p>
      </dgm:t>
    </dgm:pt>
    <dgm:pt modelId="{8866D4CA-84D7-42A9-A78D-F3ED018CD92B}" type="parTrans" cxnId="{8C3629B4-2362-4408-94A8-8A6A780FAA72}">
      <dgm:prSet/>
      <dgm:spPr/>
      <dgm:t>
        <a:bodyPr/>
        <a:lstStyle/>
        <a:p>
          <a:endParaRPr lang="fi-FI"/>
        </a:p>
      </dgm:t>
    </dgm:pt>
    <dgm:pt modelId="{563C3E1E-9CEF-4EE4-9A1F-E02CD34FF246}" type="sibTrans" cxnId="{8C3629B4-2362-4408-94A8-8A6A780FAA72}">
      <dgm:prSet/>
      <dgm:spPr/>
      <dgm:t>
        <a:bodyPr/>
        <a:lstStyle/>
        <a:p>
          <a:endParaRPr lang="fi-FI"/>
        </a:p>
      </dgm:t>
    </dgm:pt>
    <dgm:pt modelId="{E524B4C9-716B-4AC4-BC3E-70C4EAAA0403}">
      <dgm:prSet phldrT="[Teksti]" custT="1"/>
      <dgm:spPr/>
      <dgm:t>
        <a:bodyPr/>
        <a:lstStyle/>
        <a:p>
          <a:r>
            <a:rPr lang="en-US" sz="2000" noProof="0" dirty="0" smtClean="0"/>
            <a:t>Local service design process</a:t>
          </a:r>
        </a:p>
        <a:p>
          <a:r>
            <a:rPr lang="fi-FI" sz="2000" dirty="0" smtClean="0"/>
            <a:t>and </a:t>
          </a:r>
        </a:p>
        <a:p>
          <a:r>
            <a:rPr lang="en-US" sz="2000" noProof="0" dirty="0" smtClean="0"/>
            <a:t>Prototypes for services</a:t>
          </a:r>
          <a:endParaRPr lang="en-US" sz="2000" noProof="0" dirty="0"/>
        </a:p>
      </dgm:t>
    </dgm:pt>
    <dgm:pt modelId="{C4C90B6B-664F-4D06-900C-4649A0B62F55}" type="parTrans" cxnId="{D331F6A3-81AE-4238-A996-E99C5C34DEFC}">
      <dgm:prSet/>
      <dgm:spPr/>
      <dgm:t>
        <a:bodyPr/>
        <a:lstStyle/>
        <a:p>
          <a:endParaRPr lang="fi-FI"/>
        </a:p>
      </dgm:t>
    </dgm:pt>
    <dgm:pt modelId="{D493D6D7-5256-4AF3-AC42-90462BE19FD7}" type="sibTrans" cxnId="{D331F6A3-81AE-4238-A996-E99C5C34DEFC}">
      <dgm:prSet/>
      <dgm:spPr/>
      <dgm:t>
        <a:bodyPr/>
        <a:lstStyle/>
        <a:p>
          <a:endParaRPr lang="fi-FI"/>
        </a:p>
      </dgm:t>
    </dgm:pt>
    <dgm:pt modelId="{78DAAAC3-60C8-4471-ABAF-F93C364C5D09}" type="pres">
      <dgm:prSet presAssocID="{79277E28-1C5A-4188-BAC4-7D4C14279C22}" presName="Name0" presStyleCnt="0">
        <dgm:presLayoutVars>
          <dgm:chMax val="4"/>
          <dgm:resizeHandles val="exact"/>
        </dgm:presLayoutVars>
      </dgm:prSet>
      <dgm:spPr/>
      <dgm:t>
        <a:bodyPr/>
        <a:lstStyle/>
        <a:p>
          <a:endParaRPr lang="fi-FI"/>
        </a:p>
      </dgm:t>
    </dgm:pt>
    <dgm:pt modelId="{914BC077-69D9-4E11-B435-F5B991CFD129}" type="pres">
      <dgm:prSet presAssocID="{79277E28-1C5A-4188-BAC4-7D4C14279C22}" presName="ellipse" presStyleLbl="trBgShp" presStyleIdx="0" presStyleCnt="1" custLinFactNeighborX="-26762" custLinFactNeighborY="-6794"/>
      <dgm:spPr/>
    </dgm:pt>
    <dgm:pt modelId="{518C1868-2389-47A7-8819-1F4CB4830DC9}" type="pres">
      <dgm:prSet presAssocID="{79277E28-1C5A-4188-BAC4-7D4C14279C22}" presName="arrow1" presStyleLbl="fgShp" presStyleIdx="0" presStyleCnt="1" custLinFactX="-32607" custLinFactNeighborX="-100000" custLinFactNeighborY="-24841"/>
      <dgm:spPr>
        <a:solidFill>
          <a:srgbClr val="0099FF"/>
        </a:solidFill>
      </dgm:spPr>
    </dgm:pt>
    <dgm:pt modelId="{4A4595F2-8F1C-459C-B410-DF2AAEC62D03}" type="pres">
      <dgm:prSet presAssocID="{79277E28-1C5A-4188-BAC4-7D4C14279C22}" presName="rectangle" presStyleLbl="revTx" presStyleIdx="0" presStyleCnt="1" custScaleX="123268" custScaleY="108185" custLinFactNeighborX="-29919" custLinFactNeighborY="22425">
        <dgm:presLayoutVars>
          <dgm:bulletEnabled val="1"/>
        </dgm:presLayoutVars>
      </dgm:prSet>
      <dgm:spPr/>
      <dgm:t>
        <a:bodyPr/>
        <a:lstStyle/>
        <a:p>
          <a:endParaRPr lang="fi-FI"/>
        </a:p>
      </dgm:t>
    </dgm:pt>
    <dgm:pt modelId="{74C7C344-B19E-44B1-A30D-78AB9E24737F}" type="pres">
      <dgm:prSet presAssocID="{A55644E3-CAC0-4E93-B1E3-EE18D9B4DD89}" presName="item1" presStyleLbl="node1" presStyleIdx="0" presStyleCnt="3" custScaleY="97406" custLinFactNeighborX="-76703" custLinFactNeighborY="-19671">
        <dgm:presLayoutVars>
          <dgm:bulletEnabled val="1"/>
        </dgm:presLayoutVars>
      </dgm:prSet>
      <dgm:spPr/>
      <dgm:t>
        <a:bodyPr/>
        <a:lstStyle/>
        <a:p>
          <a:endParaRPr lang="fi-FI"/>
        </a:p>
      </dgm:t>
    </dgm:pt>
    <dgm:pt modelId="{43123871-71F5-4930-BDE8-43455ED307DB}" type="pres">
      <dgm:prSet presAssocID="{9B5D05B4-1847-4383-A826-628E7A41BC7D}" presName="item2" presStyleLbl="node1" presStyleIdx="1" presStyleCnt="3" custScaleX="126118" custScaleY="117768" custLinFactNeighborX="-74011" custLinFactNeighborY="-14585">
        <dgm:presLayoutVars>
          <dgm:bulletEnabled val="1"/>
        </dgm:presLayoutVars>
      </dgm:prSet>
      <dgm:spPr/>
      <dgm:t>
        <a:bodyPr/>
        <a:lstStyle/>
        <a:p>
          <a:endParaRPr lang="fi-FI"/>
        </a:p>
      </dgm:t>
    </dgm:pt>
    <dgm:pt modelId="{2B9CED3B-F253-45E1-8EBB-788DA868D193}" type="pres">
      <dgm:prSet presAssocID="{E524B4C9-716B-4AC4-BC3E-70C4EAAA0403}" presName="item3" presStyleLbl="node1" presStyleIdx="2" presStyleCnt="3" custLinFactNeighborX="-71133" custLinFactNeighborY="-5129">
        <dgm:presLayoutVars>
          <dgm:bulletEnabled val="1"/>
        </dgm:presLayoutVars>
      </dgm:prSet>
      <dgm:spPr/>
      <dgm:t>
        <a:bodyPr/>
        <a:lstStyle/>
        <a:p>
          <a:endParaRPr lang="fi-FI"/>
        </a:p>
      </dgm:t>
    </dgm:pt>
    <dgm:pt modelId="{880386E2-8469-44C0-96AB-ABAEE8963E5D}" type="pres">
      <dgm:prSet presAssocID="{79277E28-1C5A-4188-BAC4-7D4C14279C22}" presName="funnel" presStyleLbl="trAlignAcc1" presStyleIdx="0" presStyleCnt="1" custLinFactNeighborX="-24082" custLinFactNeighborY="1432"/>
      <dgm:spPr>
        <a:solidFill>
          <a:srgbClr val="3399FF">
            <a:alpha val="40000"/>
          </a:srgbClr>
        </a:solidFill>
      </dgm:spPr>
    </dgm:pt>
  </dgm:ptLst>
  <dgm:cxnLst>
    <dgm:cxn modelId="{0594C1D3-DA9C-478B-8723-621770B2C785}" type="presOf" srcId="{79277E28-1C5A-4188-BAC4-7D4C14279C22}" destId="{78DAAAC3-60C8-4471-ABAF-F93C364C5D09}" srcOrd="0" destOrd="0" presId="urn:microsoft.com/office/officeart/2005/8/layout/funnel1"/>
    <dgm:cxn modelId="{916092BC-449E-4422-B37C-BFC588158120}" srcId="{79277E28-1C5A-4188-BAC4-7D4C14279C22}" destId="{A55644E3-CAC0-4E93-B1E3-EE18D9B4DD89}" srcOrd="1" destOrd="0" parTransId="{E3945795-B6C5-466B-A28F-2B6FF18E8F4A}" sibTransId="{7A6F7254-CD7A-4516-8A74-5825BE99D310}"/>
    <dgm:cxn modelId="{60A574A3-1D7B-415B-AEA8-1D10D3B19727}" type="presOf" srcId="{51FEF403-3DC6-46BC-BFB7-AF2C8C1F2B21}" destId="{2B9CED3B-F253-45E1-8EBB-788DA868D193}" srcOrd="0" destOrd="0" presId="urn:microsoft.com/office/officeart/2005/8/layout/funnel1"/>
    <dgm:cxn modelId="{8C3629B4-2362-4408-94A8-8A6A780FAA72}" srcId="{79277E28-1C5A-4188-BAC4-7D4C14279C22}" destId="{9B5D05B4-1847-4383-A826-628E7A41BC7D}" srcOrd="2" destOrd="0" parTransId="{8866D4CA-84D7-42A9-A78D-F3ED018CD92B}" sibTransId="{563C3E1E-9CEF-4EE4-9A1F-E02CD34FF246}"/>
    <dgm:cxn modelId="{B115A926-5DA0-409E-B12C-85439AC33CFB}" type="presOf" srcId="{9B5D05B4-1847-4383-A826-628E7A41BC7D}" destId="{74C7C344-B19E-44B1-A30D-78AB9E24737F}" srcOrd="0" destOrd="0" presId="urn:microsoft.com/office/officeart/2005/8/layout/funnel1"/>
    <dgm:cxn modelId="{1C9848A3-C5A8-4F4C-A6EE-10F24EE072F3}" type="presOf" srcId="{A55644E3-CAC0-4E93-B1E3-EE18D9B4DD89}" destId="{43123871-71F5-4930-BDE8-43455ED307DB}" srcOrd="0" destOrd="0" presId="urn:microsoft.com/office/officeart/2005/8/layout/funnel1"/>
    <dgm:cxn modelId="{AC1379BA-076A-419C-B003-8678B5CD84A3}" srcId="{79277E28-1C5A-4188-BAC4-7D4C14279C22}" destId="{51FEF403-3DC6-46BC-BFB7-AF2C8C1F2B21}" srcOrd="0" destOrd="0" parTransId="{86E712F0-0D55-4513-B498-D275FC66DC8A}" sibTransId="{D62AC491-2AA4-48AC-8919-4A4A2143B3B2}"/>
    <dgm:cxn modelId="{57920634-C637-4D7B-9658-7EC0C0D656D1}" type="presOf" srcId="{E524B4C9-716B-4AC4-BC3E-70C4EAAA0403}" destId="{4A4595F2-8F1C-459C-B410-DF2AAEC62D03}" srcOrd="0" destOrd="0" presId="urn:microsoft.com/office/officeart/2005/8/layout/funnel1"/>
    <dgm:cxn modelId="{D331F6A3-81AE-4238-A996-E99C5C34DEFC}" srcId="{79277E28-1C5A-4188-BAC4-7D4C14279C22}" destId="{E524B4C9-716B-4AC4-BC3E-70C4EAAA0403}" srcOrd="3" destOrd="0" parTransId="{C4C90B6B-664F-4D06-900C-4649A0B62F55}" sibTransId="{D493D6D7-5256-4AF3-AC42-90462BE19FD7}"/>
    <dgm:cxn modelId="{83D89B10-6975-47A2-A097-DF4E6EEB32E6}" type="presParOf" srcId="{78DAAAC3-60C8-4471-ABAF-F93C364C5D09}" destId="{914BC077-69D9-4E11-B435-F5B991CFD129}" srcOrd="0" destOrd="0" presId="urn:microsoft.com/office/officeart/2005/8/layout/funnel1"/>
    <dgm:cxn modelId="{39A2E023-BFC2-478F-86B1-425D52C1886C}" type="presParOf" srcId="{78DAAAC3-60C8-4471-ABAF-F93C364C5D09}" destId="{518C1868-2389-47A7-8819-1F4CB4830DC9}" srcOrd="1" destOrd="0" presId="urn:microsoft.com/office/officeart/2005/8/layout/funnel1"/>
    <dgm:cxn modelId="{3008CD2E-6285-452D-B756-7F4CEEF527DB}" type="presParOf" srcId="{78DAAAC3-60C8-4471-ABAF-F93C364C5D09}" destId="{4A4595F2-8F1C-459C-B410-DF2AAEC62D03}" srcOrd="2" destOrd="0" presId="urn:microsoft.com/office/officeart/2005/8/layout/funnel1"/>
    <dgm:cxn modelId="{5494E1C2-0357-4494-956E-6B200BAE07CF}" type="presParOf" srcId="{78DAAAC3-60C8-4471-ABAF-F93C364C5D09}" destId="{74C7C344-B19E-44B1-A30D-78AB9E24737F}" srcOrd="3" destOrd="0" presId="urn:microsoft.com/office/officeart/2005/8/layout/funnel1"/>
    <dgm:cxn modelId="{C132AC55-C35F-471E-9716-B5F19F139DAC}" type="presParOf" srcId="{78DAAAC3-60C8-4471-ABAF-F93C364C5D09}" destId="{43123871-71F5-4930-BDE8-43455ED307DB}" srcOrd="4" destOrd="0" presId="urn:microsoft.com/office/officeart/2005/8/layout/funnel1"/>
    <dgm:cxn modelId="{523F72F2-7F77-4183-9166-695160C49DD7}" type="presParOf" srcId="{78DAAAC3-60C8-4471-ABAF-F93C364C5D09}" destId="{2B9CED3B-F253-45E1-8EBB-788DA868D193}" srcOrd="5" destOrd="0" presId="urn:microsoft.com/office/officeart/2005/8/layout/funnel1"/>
    <dgm:cxn modelId="{49A510F0-C7D9-4C6A-925B-07187E88862F}" type="presParOf" srcId="{78DAAAC3-60C8-4471-ABAF-F93C364C5D09}" destId="{880386E2-8469-44C0-96AB-ABAEE8963E5D}"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31" tIns="45716" rIns="91431" bIns="45716" rtlCol="0"/>
          <a:lstStyle>
            <a:lvl1pPr algn="l">
              <a:defRPr sz="1200"/>
            </a:lvl1pPr>
          </a:lstStyle>
          <a:p>
            <a:endParaRPr lang="fi-FI"/>
          </a:p>
        </p:txBody>
      </p:sp>
      <p:sp>
        <p:nvSpPr>
          <p:cNvPr id="3" name="Päivämäärän paikkamerkki 2"/>
          <p:cNvSpPr>
            <a:spLocks noGrp="1"/>
          </p:cNvSpPr>
          <p:nvPr>
            <p:ph type="dt" sz="quarter" idx="1"/>
          </p:nvPr>
        </p:nvSpPr>
        <p:spPr>
          <a:xfrm>
            <a:off x="3849688" y="0"/>
            <a:ext cx="2946400" cy="496888"/>
          </a:xfrm>
          <a:prstGeom prst="rect">
            <a:avLst/>
          </a:prstGeom>
        </p:spPr>
        <p:txBody>
          <a:bodyPr vert="horz" lIns="91431" tIns="45716" rIns="91431" bIns="45716" rtlCol="0"/>
          <a:lstStyle>
            <a:lvl1pPr algn="r">
              <a:defRPr sz="1200"/>
            </a:lvl1pPr>
          </a:lstStyle>
          <a:p>
            <a:fld id="{0E33C8DD-2DC1-4871-8272-4D3A20369CB2}" type="datetimeFigureOut">
              <a:rPr lang="fi-FI" smtClean="0"/>
              <a:t>29.9.2015</a:t>
            </a:fld>
            <a:endParaRPr lang="fi-FI"/>
          </a:p>
        </p:txBody>
      </p:sp>
      <p:sp>
        <p:nvSpPr>
          <p:cNvPr id="4" name="Alatunnisteen paikkamerkki 3"/>
          <p:cNvSpPr>
            <a:spLocks noGrp="1"/>
          </p:cNvSpPr>
          <p:nvPr>
            <p:ph type="ftr" sz="quarter" idx="2"/>
          </p:nvPr>
        </p:nvSpPr>
        <p:spPr>
          <a:xfrm>
            <a:off x="0" y="9429751"/>
            <a:ext cx="2946400" cy="496888"/>
          </a:xfrm>
          <a:prstGeom prst="rect">
            <a:avLst/>
          </a:prstGeom>
        </p:spPr>
        <p:txBody>
          <a:bodyPr vert="horz" lIns="91431" tIns="45716" rIns="91431" bIns="45716" rtlCol="0" anchor="b"/>
          <a:lstStyle>
            <a:lvl1pPr algn="l">
              <a:defRPr sz="1200"/>
            </a:lvl1pPr>
          </a:lstStyle>
          <a:p>
            <a:endParaRPr lang="fi-FI"/>
          </a:p>
        </p:txBody>
      </p:sp>
      <p:sp>
        <p:nvSpPr>
          <p:cNvPr id="5" name="Dian numeron paikkamerkki 4"/>
          <p:cNvSpPr>
            <a:spLocks noGrp="1"/>
          </p:cNvSpPr>
          <p:nvPr>
            <p:ph type="sldNum" sz="quarter" idx="3"/>
          </p:nvPr>
        </p:nvSpPr>
        <p:spPr>
          <a:xfrm>
            <a:off x="3849688" y="9429751"/>
            <a:ext cx="2946400" cy="496888"/>
          </a:xfrm>
          <a:prstGeom prst="rect">
            <a:avLst/>
          </a:prstGeom>
        </p:spPr>
        <p:txBody>
          <a:bodyPr vert="horz" lIns="91431" tIns="45716" rIns="91431" bIns="45716" rtlCol="0" anchor="b"/>
          <a:lstStyle>
            <a:lvl1pPr algn="r">
              <a:defRPr sz="1200"/>
            </a:lvl1pPr>
          </a:lstStyle>
          <a:p>
            <a:fld id="{195BACF4-CB14-4257-8C81-C757C66E40DC}" type="slidenum">
              <a:rPr lang="fi-FI" smtClean="0"/>
              <a:t>‹#›</a:t>
            </a:fld>
            <a:endParaRPr lang="fi-FI"/>
          </a:p>
        </p:txBody>
      </p:sp>
    </p:spTree>
    <p:extLst>
      <p:ext uri="{BB962C8B-B14F-4D97-AF65-F5344CB8AC3E}">
        <p14:creationId xmlns:p14="http://schemas.microsoft.com/office/powerpoint/2010/main" val="1063355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8135"/>
          </a:xfrm>
          <a:prstGeom prst="rect">
            <a:avLst/>
          </a:prstGeom>
        </p:spPr>
        <p:txBody>
          <a:bodyPr vert="horz" lIns="91413" tIns="45707" rIns="91413" bIns="45707" rtlCol="0"/>
          <a:lstStyle>
            <a:lvl1pPr algn="l">
              <a:defRPr sz="1200"/>
            </a:lvl1pPr>
          </a:lstStyle>
          <a:p>
            <a:endParaRPr lang="fi-FI"/>
          </a:p>
        </p:txBody>
      </p:sp>
      <p:sp>
        <p:nvSpPr>
          <p:cNvPr id="3" name="Date Placeholder 2"/>
          <p:cNvSpPr>
            <a:spLocks noGrp="1"/>
          </p:cNvSpPr>
          <p:nvPr>
            <p:ph type="dt" idx="1"/>
          </p:nvPr>
        </p:nvSpPr>
        <p:spPr>
          <a:xfrm>
            <a:off x="3850444" y="2"/>
            <a:ext cx="2945659" cy="498135"/>
          </a:xfrm>
          <a:prstGeom prst="rect">
            <a:avLst/>
          </a:prstGeom>
        </p:spPr>
        <p:txBody>
          <a:bodyPr vert="horz" lIns="91413" tIns="45707" rIns="91413" bIns="45707" rtlCol="0"/>
          <a:lstStyle>
            <a:lvl1pPr algn="r">
              <a:defRPr sz="1200"/>
            </a:lvl1pPr>
          </a:lstStyle>
          <a:p>
            <a:fld id="{C280F8A7-F7DD-4CDE-9BE7-B144424B8B86}" type="datetimeFigureOut">
              <a:rPr lang="fi-FI" smtClean="0"/>
              <a:t>29.9.2015</a:t>
            </a:fld>
            <a:endParaRPr lang="fi-FI"/>
          </a:p>
        </p:txBody>
      </p:sp>
      <p:sp>
        <p:nvSpPr>
          <p:cNvPr id="4" name="Slide Image Placeholder 3"/>
          <p:cNvSpPr>
            <a:spLocks noGrp="1" noRot="1" noChangeAspect="1"/>
          </p:cNvSpPr>
          <p:nvPr>
            <p:ph type="sldImg" idx="2"/>
          </p:nvPr>
        </p:nvSpPr>
        <p:spPr>
          <a:xfrm>
            <a:off x="1165225" y="1241425"/>
            <a:ext cx="4467225" cy="3351213"/>
          </a:xfrm>
          <a:prstGeom prst="rect">
            <a:avLst/>
          </a:prstGeom>
          <a:noFill/>
          <a:ln w="12700">
            <a:solidFill>
              <a:prstClr val="black"/>
            </a:solidFill>
          </a:ln>
        </p:spPr>
        <p:txBody>
          <a:bodyPr vert="horz" lIns="91413" tIns="45707" rIns="91413" bIns="45707" rtlCol="0" anchor="ctr"/>
          <a:lstStyle/>
          <a:p>
            <a:endParaRPr lang="fi-FI"/>
          </a:p>
        </p:txBody>
      </p:sp>
      <p:sp>
        <p:nvSpPr>
          <p:cNvPr id="5" name="Notes Placeholder 4"/>
          <p:cNvSpPr>
            <a:spLocks noGrp="1"/>
          </p:cNvSpPr>
          <p:nvPr>
            <p:ph type="body" sz="quarter" idx="3"/>
          </p:nvPr>
        </p:nvSpPr>
        <p:spPr>
          <a:xfrm>
            <a:off x="679768" y="4777959"/>
            <a:ext cx="5438140" cy="3909239"/>
          </a:xfrm>
          <a:prstGeom prst="rect">
            <a:avLst/>
          </a:prstGeom>
        </p:spPr>
        <p:txBody>
          <a:bodyPr vert="horz" lIns="91413" tIns="45707" rIns="91413" bIns="4570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Footer Placeholder 5"/>
          <p:cNvSpPr>
            <a:spLocks noGrp="1"/>
          </p:cNvSpPr>
          <p:nvPr>
            <p:ph type="ftr" sz="quarter" idx="4"/>
          </p:nvPr>
        </p:nvSpPr>
        <p:spPr>
          <a:xfrm>
            <a:off x="1" y="9430092"/>
            <a:ext cx="2945659" cy="498134"/>
          </a:xfrm>
          <a:prstGeom prst="rect">
            <a:avLst/>
          </a:prstGeom>
        </p:spPr>
        <p:txBody>
          <a:bodyPr vert="horz" lIns="91413" tIns="45707" rIns="91413" bIns="45707" rtlCol="0" anchor="b"/>
          <a:lstStyle>
            <a:lvl1pPr algn="l">
              <a:defRPr sz="1200"/>
            </a:lvl1pPr>
          </a:lstStyle>
          <a:p>
            <a:endParaRPr lang="fi-FI"/>
          </a:p>
        </p:txBody>
      </p:sp>
      <p:sp>
        <p:nvSpPr>
          <p:cNvPr id="7" name="Slide Number Placeholder 6"/>
          <p:cNvSpPr>
            <a:spLocks noGrp="1"/>
          </p:cNvSpPr>
          <p:nvPr>
            <p:ph type="sldNum" sz="quarter" idx="5"/>
          </p:nvPr>
        </p:nvSpPr>
        <p:spPr>
          <a:xfrm>
            <a:off x="3850444" y="9430092"/>
            <a:ext cx="2945659" cy="498134"/>
          </a:xfrm>
          <a:prstGeom prst="rect">
            <a:avLst/>
          </a:prstGeom>
        </p:spPr>
        <p:txBody>
          <a:bodyPr vert="horz" lIns="91413" tIns="45707" rIns="91413" bIns="45707" rtlCol="0" anchor="b"/>
          <a:lstStyle>
            <a:lvl1pPr algn="r">
              <a:defRPr sz="1200"/>
            </a:lvl1pPr>
          </a:lstStyle>
          <a:p>
            <a:fld id="{FFB72168-63E2-426B-BB82-DF02CD5CE14B}" type="slidenum">
              <a:rPr lang="fi-FI" smtClean="0"/>
              <a:t>‹#›</a:t>
            </a:fld>
            <a:endParaRPr lang="fi-FI"/>
          </a:p>
        </p:txBody>
      </p:sp>
    </p:spTree>
    <p:extLst>
      <p:ext uri="{BB962C8B-B14F-4D97-AF65-F5344CB8AC3E}">
        <p14:creationId xmlns:p14="http://schemas.microsoft.com/office/powerpoint/2010/main" val="904459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FB72168-63E2-426B-BB82-DF02CD5CE14B}" type="slidenum">
              <a:rPr lang="fi-FI" smtClean="0"/>
              <a:t>1</a:t>
            </a:fld>
            <a:endParaRPr lang="fi-FI"/>
          </a:p>
        </p:txBody>
      </p:sp>
    </p:spTree>
    <p:extLst>
      <p:ext uri="{BB962C8B-B14F-4D97-AF65-F5344CB8AC3E}">
        <p14:creationId xmlns:p14="http://schemas.microsoft.com/office/powerpoint/2010/main" val="4113552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FB72168-63E2-426B-BB82-DF02CD5CE14B}" type="slidenum">
              <a:rPr lang="fi-FI" smtClean="0"/>
              <a:t>6</a:t>
            </a:fld>
            <a:endParaRPr lang="fi-FI"/>
          </a:p>
        </p:txBody>
      </p:sp>
    </p:spTree>
    <p:extLst>
      <p:ext uri="{BB962C8B-B14F-4D97-AF65-F5344CB8AC3E}">
        <p14:creationId xmlns:p14="http://schemas.microsoft.com/office/powerpoint/2010/main" val="66491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FB72168-63E2-426B-BB82-DF02CD5CE14B}" type="slidenum">
              <a:rPr lang="fi-FI" smtClean="0"/>
              <a:t>7</a:t>
            </a:fld>
            <a:endParaRPr lang="fi-FI"/>
          </a:p>
        </p:txBody>
      </p:sp>
    </p:spTree>
    <p:extLst>
      <p:ext uri="{BB962C8B-B14F-4D97-AF65-F5344CB8AC3E}">
        <p14:creationId xmlns:p14="http://schemas.microsoft.com/office/powerpoint/2010/main" val="138329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FB72168-63E2-426B-BB82-DF02CD5CE14B}" type="slidenum">
              <a:rPr lang="fi-FI" smtClean="0"/>
              <a:t>8</a:t>
            </a:fld>
            <a:endParaRPr lang="fi-FI"/>
          </a:p>
        </p:txBody>
      </p:sp>
    </p:spTree>
    <p:extLst>
      <p:ext uri="{BB962C8B-B14F-4D97-AF65-F5344CB8AC3E}">
        <p14:creationId xmlns:p14="http://schemas.microsoft.com/office/powerpoint/2010/main" val="267746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Samaa voisi </a:t>
            </a:r>
            <a:r>
              <a:rPr lang="fi-FI" dirty="0" err="1" smtClean="0"/>
              <a:t>jatkaa…Opettajajohtoinen</a:t>
            </a:r>
            <a:r>
              <a:rPr lang="fi-FI" dirty="0" smtClean="0"/>
              <a:t> oppiminen – yhteisöllinen oppiminen.</a:t>
            </a:r>
            <a:endParaRPr lang="fi-FI" dirty="0"/>
          </a:p>
        </p:txBody>
      </p:sp>
      <p:sp>
        <p:nvSpPr>
          <p:cNvPr id="4" name="Dian numeron paikkamerkki 3"/>
          <p:cNvSpPr>
            <a:spLocks noGrp="1"/>
          </p:cNvSpPr>
          <p:nvPr>
            <p:ph type="sldNum" sz="quarter" idx="10"/>
          </p:nvPr>
        </p:nvSpPr>
        <p:spPr/>
        <p:txBody>
          <a:bodyPr/>
          <a:lstStyle/>
          <a:p>
            <a:fld id="{CF97D21A-6C0C-4A30-9219-EDB361C328FD}" type="slidenum">
              <a:rPr lang="fi-FI" smtClean="0"/>
              <a:t>22</a:t>
            </a:fld>
            <a:endParaRPr lang="fi-FI"/>
          </a:p>
        </p:txBody>
      </p:sp>
    </p:spTree>
    <p:extLst>
      <p:ext uri="{BB962C8B-B14F-4D97-AF65-F5344CB8AC3E}">
        <p14:creationId xmlns:p14="http://schemas.microsoft.com/office/powerpoint/2010/main" val="1473075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FB72168-63E2-426B-BB82-DF02CD5CE14B}" type="slidenum">
              <a:rPr lang="fi-FI" smtClean="0"/>
              <a:t>25</a:t>
            </a:fld>
            <a:endParaRPr lang="fi-FI"/>
          </a:p>
        </p:txBody>
      </p:sp>
    </p:spTree>
    <p:extLst>
      <p:ext uri="{BB962C8B-B14F-4D97-AF65-F5344CB8AC3E}">
        <p14:creationId xmlns:p14="http://schemas.microsoft.com/office/powerpoint/2010/main" val="39778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FB72168-63E2-426B-BB82-DF02CD5CE14B}" type="slidenum">
              <a:rPr lang="fi-FI" smtClean="0"/>
              <a:t>27</a:t>
            </a:fld>
            <a:endParaRPr lang="fi-FI"/>
          </a:p>
        </p:txBody>
      </p:sp>
    </p:spTree>
    <p:extLst>
      <p:ext uri="{BB962C8B-B14F-4D97-AF65-F5344CB8AC3E}">
        <p14:creationId xmlns:p14="http://schemas.microsoft.com/office/powerpoint/2010/main" val="2310695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FB72168-63E2-426B-BB82-DF02CD5CE14B}" type="slidenum">
              <a:rPr lang="fi-FI" smtClean="0"/>
              <a:t>31</a:t>
            </a:fld>
            <a:endParaRPr lang="fi-FI"/>
          </a:p>
        </p:txBody>
      </p:sp>
    </p:spTree>
    <p:extLst>
      <p:ext uri="{BB962C8B-B14F-4D97-AF65-F5344CB8AC3E}">
        <p14:creationId xmlns:p14="http://schemas.microsoft.com/office/powerpoint/2010/main" val="231738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FB72168-63E2-426B-BB82-DF02CD5CE14B}" type="slidenum">
              <a:rPr lang="fi-FI" smtClean="0"/>
              <a:t>35</a:t>
            </a:fld>
            <a:endParaRPr lang="fi-FI"/>
          </a:p>
        </p:txBody>
      </p:sp>
    </p:spTree>
    <p:extLst>
      <p:ext uri="{BB962C8B-B14F-4D97-AF65-F5344CB8AC3E}">
        <p14:creationId xmlns:p14="http://schemas.microsoft.com/office/powerpoint/2010/main" val="312035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79613"/>
            <a:ext cx="7772400" cy="2387600"/>
          </a:xfrm>
        </p:spPr>
        <p:txBody>
          <a:bodyPr anchor="b"/>
          <a:lstStyle>
            <a:lvl1pPr algn="ctr">
              <a:defRPr sz="6000">
                <a:solidFill>
                  <a:schemeClr val="bg1"/>
                </a:solidFill>
                <a:latin typeface="+mn-lt"/>
              </a:defRPr>
            </a:lvl1pPr>
          </a:lstStyle>
          <a:p>
            <a:r>
              <a:rPr lang="sv-SE" smtClean="0"/>
              <a:t>Klicka här för att ändra format</a:t>
            </a:r>
            <a:endParaRPr lang="en-US" dirty="0"/>
          </a:p>
        </p:txBody>
      </p:sp>
      <p:sp>
        <p:nvSpPr>
          <p:cNvPr id="3" name="Subtitle 2"/>
          <p:cNvSpPr>
            <a:spLocks noGrp="1"/>
          </p:cNvSpPr>
          <p:nvPr>
            <p:ph type="subTitle" idx="1"/>
          </p:nvPr>
        </p:nvSpPr>
        <p:spPr>
          <a:xfrm>
            <a:off x="1143000" y="4459288"/>
            <a:ext cx="6858000" cy="1208087"/>
          </a:xfrm>
        </p:spPr>
        <p:txBody>
          <a:bodyPr anchor="ctr"/>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en-US" dirty="0"/>
          </a:p>
        </p:txBody>
      </p:sp>
      <p:sp>
        <p:nvSpPr>
          <p:cNvPr id="4" name="Date Placeholder 3"/>
          <p:cNvSpPr>
            <a:spLocks noGrp="1"/>
          </p:cNvSpPr>
          <p:nvPr>
            <p:ph type="dt" sz="half" idx="10"/>
          </p:nvPr>
        </p:nvSpPr>
        <p:spPr/>
        <p:txBody>
          <a:bodyPr/>
          <a:lstStyle>
            <a:lvl1pPr>
              <a:defRPr>
                <a:solidFill>
                  <a:schemeClr val="bg1"/>
                </a:solidFill>
                <a:latin typeface="+mj-lt"/>
              </a:defRPr>
            </a:lvl1pPr>
          </a:lstStyle>
          <a:p>
            <a:fld id="{16849EC1-4978-4EBD-ADE1-F61A728AFBC4}" type="datetime1">
              <a:rPr lang="fi-FI" smtClean="0"/>
              <a:t>29.9.2015</a:t>
            </a:fld>
            <a:endParaRPr lang="fi-FI"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fi-FI"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DEEEF2-603A-4596-86C7-629F88E063C6}" type="slidenum">
              <a:rPr lang="fi-FI" smtClean="0"/>
              <a:pPr/>
              <a:t>‹#›</a:t>
            </a:fld>
            <a:endParaRPr lang="fi-FI"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52000" y="413475"/>
            <a:ext cx="1440000" cy="1440000"/>
          </a:xfrm>
          <a:prstGeom prst="rect">
            <a:avLst/>
          </a:prstGeom>
        </p:spPr>
      </p:pic>
    </p:spTree>
    <p:extLst>
      <p:ext uri="{BB962C8B-B14F-4D97-AF65-F5344CB8AC3E}">
        <p14:creationId xmlns:p14="http://schemas.microsoft.com/office/powerpoint/2010/main" val="42725917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passad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FE30A05-F75C-4FDF-B0CC-43A69C28FE1F}" type="datetime1">
              <a:rPr lang="fi-FI" smtClean="0"/>
              <a:t>29.9.2015</a:t>
            </a:fld>
            <a:endParaRPr lang="fi-FI" dirty="0"/>
          </a:p>
        </p:txBody>
      </p:sp>
      <p:sp>
        <p:nvSpPr>
          <p:cNvPr id="4" name="Footer Placeholder 3"/>
          <p:cNvSpPr>
            <a:spLocks noGrp="1"/>
          </p:cNvSpPr>
          <p:nvPr>
            <p:ph type="ftr" sz="quarter" idx="11"/>
          </p:nvPr>
        </p:nvSpPr>
        <p:spPr/>
        <p:txBody>
          <a:bodyPr/>
          <a:lstStyle/>
          <a:p>
            <a:endParaRPr lang="fi-FI" dirty="0"/>
          </a:p>
        </p:txBody>
      </p:sp>
      <p:sp>
        <p:nvSpPr>
          <p:cNvPr id="5" name="Slide Number Placeholder 4"/>
          <p:cNvSpPr>
            <a:spLocks noGrp="1"/>
          </p:cNvSpPr>
          <p:nvPr>
            <p:ph type="sldNum" sz="quarter" idx="12"/>
          </p:nvPr>
        </p:nvSpPr>
        <p:spPr/>
        <p:txBody>
          <a:bodyPr/>
          <a:lstStyle/>
          <a:p>
            <a:fld id="{2ADEEEF2-603A-4596-86C7-629F88E063C6}" type="slidenum">
              <a:rPr lang="fi-FI" smtClean="0"/>
              <a:pPr/>
              <a:t>‹#›</a:t>
            </a:fld>
            <a:endParaRPr lang="fi-FI"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49" y="4648200"/>
            <a:ext cx="3978275" cy="568325"/>
          </a:xfrm>
          <a:prstGeom prst="rect">
            <a:avLst/>
          </a:prstGeom>
        </p:spPr>
      </p:pic>
    </p:spTree>
    <p:extLst>
      <p:ext uri="{BB962C8B-B14F-4D97-AF65-F5344CB8AC3E}">
        <p14:creationId xmlns:p14="http://schemas.microsoft.com/office/powerpoint/2010/main" val="14392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FE30A05-F75C-4FDF-B0CC-43A69C28FE1F}" type="datetime1">
              <a:rPr lang="fi-FI" smtClean="0"/>
              <a:t>29.9.2015</a:t>
            </a:fld>
            <a:endParaRPr lang="fi-FI" dirty="0"/>
          </a:p>
        </p:txBody>
      </p:sp>
      <p:sp>
        <p:nvSpPr>
          <p:cNvPr id="4" name="Footer Placeholder 3"/>
          <p:cNvSpPr>
            <a:spLocks noGrp="1"/>
          </p:cNvSpPr>
          <p:nvPr>
            <p:ph type="ftr" sz="quarter" idx="11"/>
          </p:nvPr>
        </p:nvSpPr>
        <p:spPr/>
        <p:txBody>
          <a:bodyPr/>
          <a:lstStyle/>
          <a:p>
            <a:endParaRPr lang="fi-FI" dirty="0"/>
          </a:p>
        </p:txBody>
      </p:sp>
      <p:sp>
        <p:nvSpPr>
          <p:cNvPr id="5" name="Slide Number Placeholder 4"/>
          <p:cNvSpPr>
            <a:spLocks noGrp="1"/>
          </p:cNvSpPr>
          <p:nvPr>
            <p:ph type="sldNum" sz="quarter" idx="12"/>
          </p:nvPr>
        </p:nvSpPr>
        <p:spPr/>
        <p:txBody>
          <a:bodyPr/>
          <a:lstStyle/>
          <a:p>
            <a:fld id="{2ADEEEF2-603A-4596-86C7-629F88E063C6}" type="slidenum">
              <a:rPr lang="fi-FI" smtClean="0"/>
              <a:pPr/>
              <a:t>‹#›</a:t>
            </a:fld>
            <a:endParaRPr lang="fi-FI"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7225" y="1031875"/>
            <a:ext cx="4048125" cy="476250"/>
          </a:xfrm>
          <a:prstGeom prst="rect">
            <a:avLst/>
          </a:prstGeom>
        </p:spPr>
      </p:pic>
    </p:spTree>
    <p:extLst>
      <p:ext uri="{BB962C8B-B14F-4D97-AF65-F5344CB8AC3E}">
        <p14:creationId xmlns:p14="http://schemas.microsoft.com/office/powerpoint/2010/main" val="209554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CE1F79-43A4-409C-BB44-BEAC65994EBE}" type="datetime1">
              <a:rPr lang="fi-FI" smtClean="0"/>
              <a:t>29.9.2015</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2ADEEEF2-603A-4596-86C7-629F88E063C6}" type="slidenum">
              <a:rPr lang="fi-FI" smtClean="0"/>
              <a:t>‹#›</a:t>
            </a:fld>
            <a:endParaRPr lang="fi-FI"/>
          </a:p>
        </p:txBody>
      </p:sp>
    </p:spTree>
    <p:extLst>
      <p:ext uri="{BB962C8B-B14F-4D97-AF65-F5344CB8AC3E}">
        <p14:creationId xmlns:p14="http://schemas.microsoft.com/office/powerpoint/2010/main" val="24038722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lnSpc>
                <a:spcPct val="100000"/>
              </a:lnSpc>
              <a:defRPr sz="2800">
                <a:latin typeface="+mn-lt"/>
              </a:defRPr>
            </a:lvl1pPr>
          </a:lstStyle>
          <a:p>
            <a:r>
              <a:rPr lang="sv-SE" smtClean="0"/>
              <a:t>Klicka här för att ändra format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629841" y="2146300"/>
            <a:ext cx="2949178" cy="37226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61782AB8-461B-4C8E-AEC2-B96297090598}" type="datetime1">
              <a:rPr lang="fi-FI" smtClean="0"/>
              <a:t>29.9.2015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2ADEEEF2-603A-4596-86C7-629F88E063C6}" type="slidenum">
              <a:rPr lang="fi-FI" smtClean="0"/>
              <a:t>‹#›</a:t>
            </a:fld>
            <a:endParaRPr lang="fi-FI"/>
          </a:p>
        </p:txBody>
      </p:sp>
    </p:spTree>
    <p:extLst>
      <p:ext uri="{BB962C8B-B14F-4D97-AF65-F5344CB8AC3E}">
        <p14:creationId xmlns:p14="http://schemas.microsoft.com/office/powerpoint/2010/main" val="54225014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0" y="457200"/>
            <a:ext cx="3617207" cy="1600200"/>
          </a:xfrm>
        </p:spPr>
        <p:txBody>
          <a:bodyPr anchor="ctr">
            <a:normAutofit/>
          </a:bodyPr>
          <a:lstStyle>
            <a:lvl1pPr algn="l">
              <a:lnSpc>
                <a:spcPct val="100000"/>
              </a:lnSpc>
              <a:defRPr sz="2800">
                <a:latin typeface="+mn-lt"/>
              </a:defRPr>
            </a:lvl1pPr>
          </a:lstStyle>
          <a:p>
            <a:r>
              <a:rPr lang="sv-SE" smtClean="0"/>
              <a:t>Klicka här för att ändra format</a:t>
            </a:r>
            <a:endParaRPr lang="en-US" dirty="0"/>
          </a:p>
        </p:txBody>
      </p:sp>
      <p:sp>
        <p:nvSpPr>
          <p:cNvPr id="3" name="Picture Placeholder 2"/>
          <p:cNvSpPr>
            <a:spLocks noGrp="1" noChangeAspect="1"/>
          </p:cNvSpPr>
          <p:nvPr>
            <p:ph type="pic" idx="1"/>
          </p:nvPr>
        </p:nvSpPr>
        <p:spPr>
          <a:xfrm>
            <a:off x="4594671" y="1"/>
            <a:ext cx="4549328" cy="6858000"/>
          </a:xfrm>
        </p:spPr>
        <p:txBody>
          <a:bodyPr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629840" y="2159000"/>
            <a:ext cx="3617207" cy="37099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40D39EA8-0A8D-4CF3-999D-4BF6B47E964D}" type="datetime1">
              <a:rPr lang="fi-FI" smtClean="0"/>
              <a:t>29.9.2015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2ADEEEF2-603A-4596-86C7-629F88E063C6}" type="slidenum">
              <a:rPr lang="fi-FI" smtClean="0"/>
              <a:t>‹#›</a:t>
            </a:fld>
            <a:endParaRPr lang="fi-FI"/>
          </a:p>
        </p:txBody>
      </p:sp>
    </p:spTree>
    <p:extLst>
      <p:ext uri="{BB962C8B-B14F-4D97-AF65-F5344CB8AC3E}">
        <p14:creationId xmlns:p14="http://schemas.microsoft.com/office/powerpoint/2010/main" val="90883354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1"/>
            <a:ext cx="4549328" cy="6858000"/>
          </a:xfrm>
        </p:spPr>
        <p:txBody>
          <a:bodyPr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2" name="Title 1"/>
          <p:cNvSpPr>
            <a:spLocks noGrp="1"/>
          </p:cNvSpPr>
          <p:nvPr>
            <p:ph type="title"/>
          </p:nvPr>
        </p:nvSpPr>
        <p:spPr>
          <a:xfrm>
            <a:off x="4898143" y="457200"/>
            <a:ext cx="3617207" cy="1600200"/>
          </a:xfrm>
        </p:spPr>
        <p:txBody>
          <a:bodyPr anchor="ctr">
            <a:normAutofit/>
          </a:bodyPr>
          <a:lstStyle>
            <a:lvl1pPr>
              <a:lnSpc>
                <a:spcPct val="100000"/>
              </a:lnSpc>
              <a:defRPr sz="2800">
                <a:latin typeface="+mn-lt"/>
              </a:defRPr>
            </a:lvl1pPr>
          </a:lstStyle>
          <a:p>
            <a:r>
              <a:rPr lang="sv-SE" smtClean="0"/>
              <a:t>Klicka här för att ändra format</a:t>
            </a:r>
            <a:endParaRPr lang="en-US" dirty="0"/>
          </a:p>
        </p:txBody>
      </p:sp>
      <p:sp>
        <p:nvSpPr>
          <p:cNvPr id="4" name="Text Placeholder 3"/>
          <p:cNvSpPr>
            <a:spLocks noGrp="1"/>
          </p:cNvSpPr>
          <p:nvPr>
            <p:ph type="body" sz="half" idx="2"/>
          </p:nvPr>
        </p:nvSpPr>
        <p:spPr>
          <a:xfrm>
            <a:off x="4898143" y="2146300"/>
            <a:ext cx="3617207" cy="37226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E3266C4E-A8E0-4EF1-A903-DE52B4CBB5F9}" type="datetime1">
              <a:rPr lang="fi-FI" smtClean="0"/>
              <a:t>29.9.2015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2ADEEEF2-603A-4596-86C7-629F88E063C6}" type="slidenum">
              <a:rPr lang="fi-FI" smtClean="0"/>
              <a:t>‹#›</a:t>
            </a:fld>
            <a:endParaRPr lang="fi-FI"/>
          </a:p>
        </p:txBody>
      </p:sp>
    </p:spTree>
    <p:extLst>
      <p:ext uri="{BB962C8B-B14F-4D97-AF65-F5344CB8AC3E}">
        <p14:creationId xmlns:p14="http://schemas.microsoft.com/office/powerpoint/2010/main" val="388510313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1A060-A76F-4F6B-A732-0D62CA1D8BCE}" type="datetime1">
              <a:rPr lang="fi-FI" smtClean="0"/>
              <a:t>29.9.2015</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2ADEEEF2-603A-4596-86C7-629F88E063C6}" type="slidenum">
              <a:rPr lang="fi-FI" smtClean="0"/>
              <a:t>‹#›</a:t>
            </a:fld>
            <a:endParaRPr lang="fi-FI"/>
          </a:p>
        </p:txBody>
      </p:sp>
      <p:sp>
        <p:nvSpPr>
          <p:cNvPr id="6" name="Title 1"/>
          <p:cNvSpPr>
            <a:spLocks noGrp="1"/>
          </p:cNvSpPr>
          <p:nvPr>
            <p:ph type="title"/>
          </p:nvPr>
        </p:nvSpPr>
        <p:spPr>
          <a:xfrm>
            <a:off x="629841" y="457200"/>
            <a:ext cx="3570684" cy="1600200"/>
          </a:xfrm>
        </p:spPr>
        <p:txBody>
          <a:bodyPr anchor="ctr" anchorCtr="0">
            <a:normAutofit/>
          </a:bodyPr>
          <a:lstStyle>
            <a:lvl1pPr>
              <a:defRPr sz="2800">
                <a:solidFill>
                  <a:schemeClr val="bg1"/>
                </a:solidFill>
                <a:latin typeface="+mn-lt"/>
              </a:defRPr>
            </a:lvl1pPr>
          </a:lstStyle>
          <a:p>
            <a:r>
              <a:rPr lang="sv-SE" smtClean="0"/>
              <a:t>Klicka här för att ändra format</a:t>
            </a:r>
            <a:endParaRPr lang="en-US" dirty="0"/>
          </a:p>
        </p:txBody>
      </p:sp>
    </p:spTree>
    <p:extLst>
      <p:ext uri="{BB962C8B-B14F-4D97-AF65-F5344CB8AC3E}">
        <p14:creationId xmlns:p14="http://schemas.microsoft.com/office/powerpoint/2010/main" val="174454323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EA273-39AC-425D-8705-3E4240C0F816}" type="datetime1">
              <a:rPr lang="fi-FI" smtClean="0"/>
              <a:t>29.9.2015</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2ADEEEF2-603A-4596-86C7-629F88E063C6}" type="slidenum">
              <a:rPr lang="fi-FI" smtClean="0"/>
              <a:t>‹#›</a:t>
            </a:fld>
            <a:endParaRPr lang="fi-FI"/>
          </a:p>
        </p:txBody>
      </p:sp>
      <p:sp>
        <p:nvSpPr>
          <p:cNvPr id="6" name="Title 1"/>
          <p:cNvSpPr>
            <a:spLocks noGrp="1"/>
          </p:cNvSpPr>
          <p:nvPr>
            <p:ph type="title"/>
          </p:nvPr>
        </p:nvSpPr>
        <p:spPr>
          <a:xfrm>
            <a:off x="629841" y="457200"/>
            <a:ext cx="3570684" cy="1600200"/>
          </a:xfrm>
        </p:spPr>
        <p:txBody>
          <a:bodyPr anchor="ctr" anchorCtr="0">
            <a:normAutofit/>
          </a:bodyPr>
          <a:lstStyle>
            <a:lvl1pPr>
              <a:defRPr sz="2800">
                <a:solidFill>
                  <a:schemeClr val="tx2"/>
                </a:solidFill>
                <a:latin typeface="+mn-lt"/>
              </a:defRPr>
            </a:lvl1pPr>
          </a:lstStyle>
          <a:p>
            <a:r>
              <a:rPr lang="sv-SE" smtClean="0"/>
              <a:t>Klicka här för att ändra format</a:t>
            </a:r>
            <a:endParaRPr lang="en-US" dirty="0"/>
          </a:p>
        </p:txBody>
      </p:sp>
    </p:spTree>
    <p:extLst>
      <p:ext uri="{BB962C8B-B14F-4D97-AF65-F5344CB8AC3E}">
        <p14:creationId xmlns:p14="http://schemas.microsoft.com/office/powerpoint/2010/main" val="244670530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sv-SE" smtClean="0"/>
              <a:t>Klicka här för att ändra format</a:t>
            </a:r>
            <a:endParaRPr lang="en-US" dirty="0"/>
          </a:p>
        </p:txBody>
      </p:sp>
      <p:sp>
        <p:nvSpPr>
          <p:cNvPr id="3" name="Vertical Text Placeholder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CF12EE5C-90A8-4EFA-90C0-3E903A023CC6}" type="datetime1">
              <a:rPr lang="fi-FI" smtClean="0"/>
              <a:t>29.9.2015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2ADEEEF2-603A-4596-86C7-629F88E063C6}" type="slidenum">
              <a:rPr lang="fi-FI" smtClean="0"/>
              <a:t>‹#›</a:t>
            </a:fld>
            <a:endParaRPr lang="fi-FI"/>
          </a:p>
        </p:txBody>
      </p:sp>
    </p:spTree>
    <p:extLst>
      <p:ext uri="{BB962C8B-B14F-4D97-AF65-F5344CB8AC3E}">
        <p14:creationId xmlns:p14="http://schemas.microsoft.com/office/powerpoint/2010/main" val="59487522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a:latin typeface="+mn-lt"/>
              </a:defRPr>
            </a:lvl1pPr>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89030CE8-A4AD-4D27-9ACB-F0DE4CA47775}" type="datetime1">
              <a:rPr lang="fi-FI" smtClean="0"/>
              <a:t>29.9.2015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2ADEEEF2-603A-4596-86C7-629F88E063C6}" type="slidenum">
              <a:rPr lang="fi-FI" smtClean="0"/>
              <a:t>‹#›</a:t>
            </a:fld>
            <a:endParaRPr lang="fi-FI"/>
          </a:p>
        </p:txBody>
      </p:sp>
    </p:spTree>
    <p:extLst>
      <p:ext uri="{BB962C8B-B14F-4D97-AF65-F5344CB8AC3E}">
        <p14:creationId xmlns:p14="http://schemas.microsoft.com/office/powerpoint/2010/main" val="33447786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latin typeface="+mj-lt"/>
              </a:defRPr>
            </a:lvl1pPr>
          </a:lstStyle>
          <a:p>
            <a:fld id="{05934A56-FFF5-4F18-A1AE-51AF411BFE60}" type="datetime1">
              <a:rPr lang="fi-FI" smtClean="0"/>
              <a:t>29.9.2015</a:t>
            </a:fld>
            <a:endParaRPr lang="fi-FI"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fi-FI"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ADEEEF2-603A-4596-86C7-629F88E063C6}" type="slidenum">
              <a:rPr lang="fi-FI" smtClean="0"/>
              <a:pPr/>
              <a:t>‹#›</a:t>
            </a:fld>
            <a:endParaRPr lang="fi-FI" dirty="0"/>
          </a:p>
        </p:txBody>
      </p:sp>
      <p:sp>
        <p:nvSpPr>
          <p:cNvPr id="8" name="Title 1"/>
          <p:cNvSpPr>
            <a:spLocks noGrp="1"/>
          </p:cNvSpPr>
          <p:nvPr>
            <p:ph type="ctrTitle"/>
          </p:nvPr>
        </p:nvSpPr>
        <p:spPr>
          <a:xfrm>
            <a:off x="685800" y="1979613"/>
            <a:ext cx="7772400" cy="2387600"/>
          </a:xfrm>
        </p:spPr>
        <p:txBody>
          <a:bodyPr anchor="b"/>
          <a:lstStyle>
            <a:lvl1pPr algn="ctr">
              <a:defRPr sz="6000">
                <a:solidFill>
                  <a:schemeClr val="tx2"/>
                </a:solidFill>
                <a:latin typeface="+mn-lt"/>
              </a:defRPr>
            </a:lvl1pPr>
          </a:lstStyle>
          <a:p>
            <a:r>
              <a:rPr lang="sv-SE" smtClean="0"/>
              <a:t>Klicka här för att ändra format</a:t>
            </a:r>
            <a:endParaRPr lang="en-US" dirty="0"/>
          </a:p>
        </p:txBody>
      </p:sp>
      <p:sp>
        <p:nvSpPr>
          <p:cNvPr id="9" name="Subtitle 2"/>
          <p:cNvSpPr>
            <a:spLocks noGrp="1"/>
          </p:cNvSpPr>
          <p:nvPr>
            <p:ph type="subTitle" idx="1"/>
          </p:nvPr>
        </p:nvSpPr>
        <p:spPr>
          <a:xfrm>
            <a:off x="1143000" y="4459288"/>
            <a:ext cx="6858000" cy="1208087"/>
          </a:xfrm>
        </p:spPr>
        <p:txBody>
          <a:bodyPr anchor="ct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52000" y="413475"/>
            <a:ext cx="1440000" cy="1440000"/>
          </a:xfrm>
          <a:prstGeom prst="rect">
            <a:avLst/>
          </a:prstGeom>
        </p:spPr>
      </p:pic>
    </p:spTree>
    <p:extLst>
      <p:ext uri="{BB962C8B-B14F-4D97-AF65-F5344CB8AC3E}">
        <p14:creationId xmlns:p14="http://schemas.microsoft.com/office/powerpoint/2010/main" val="14736520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79613"/>
            <a:ext cx="7772400" cy="2387600"/>
          </a:xfrm>
        </p:spPr>
        <p:txBody>
          <a:bodyPr anchor="b"/>
          <a:lstStyle>
            <a:lvl1pPr algn="ctr">
              <a:defRPr sz="6000">
                <a:solidFill>
                  <a:schemeClr val="bg1"/>
                </a:solidFill>
                <a:latin typeface="+mn-lt"/>
              </a:defRPr>
            </a:lvl1pPr>
          </a:lstStyle>
          <a:p>
            <a:r>
              <a:rPr lang="sv-SE" smtClean="0"/>
              <a:t>Klicka här för att ändra format</a:t>
            </a:r>
            <a:endParaRPr lang="en-US" dirty="0"/>
          </a:p>
        </p:txBody>
      </p:sp>
      <p:sp>
        <p:nvSpPr>
          <p:cNvPr id="3" name="Subtitle 2"/>
          <p:cNvSpPr>
            <a:spLocks noGrp="1"/>
          </p:cNvSpPr>
          <p:nvPr>
            <p:ph type="subTitle" idx="1"/>
          </p:nvPr>
        </p:nvSpPr>
        <p:spPr>
          <a:xfrm>
            <a:off x="1143000" y="4459288"/>
            <a:ext cx="6858000" cy="1208087"/>
          </a:xfrm>
        </p:spPr>
        <p:txBody>
          <a:bodyPr anchor="ctr"/>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en-US" dirty="0"/>
          </a:p>
        </p:txBody>
      </p:sp>
      <p:sp>
        <p:nvSpPr>
          <p:cNvPr id="4" name="Date Placeholder 3"/>
          <p:cNvSpPr>
            <a:spLocks noGrp="1"/>
          </p:cNvSpPr>
          <p:nvPr>
            <p:ph type="dt" sz="half" idx="10"/>
          </p:nvPr>
        </p:nvSpPr>
        <p:spPr/>
        <p:txBody>
          <a:bodyPr/>
          <a:lstStyle>
            <a:lvl1pPr>
              <a:defRPr>
                <a:solidFill>
                  <a:schemeClr val="bg1"/>
                </a:solidFill>
                <a:latin typeface="+mj-lt"/>
              </a:defRPr>
            </a:lvl1pPr>
          </a:lstStyle>
          <a:p>
            <a:fld id="{16849EC1-4978-4EBD-ADE1-F61A728AFBC4}" type="datetime1">
              <a:rPr lang="fi-FI" smtClean="0">
                <a:solidFill>
                  <a:prstClr val="white"/>
                </a:solidFill>
              </a:rPr>
              <a:pPr/>
              <a:t>29.9.2015</a:t>
            </a:fld>
            <a:endParaRPr lang="fi-FI"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fi-FI"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DEEEF2-603A-4596-86C7-629F88E063C6}" type="slidenum">
              <a:rPr lang="fi-FI" smtClean="0">
                <a:solidFill>
                  <a:prstClr val="white"/>
                </a:solidFill>
              </a:rPr>
              <a:pPr/>
              <a:t>‹#›</a:t>
            </a:fld>
            <a:endParaRPr lang="fi-FI" dirty="0">
              <a:solidFill>
                <a:prstClr val="white"/>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52000" y="413475"/>
            <a:ext cx="1440000" cy="1440000"/>
          </a:xfrm>
          <a:prstGeom prst="rect">
            <a:avLst/>
          </a:prstGeom>
        </p:spPr>
      </p:pic>
    </p:spTree>
    <p:extLst>
      <p:ext uri="{BB962C8B-B14F-4D97-AF65-F5344CB8AC3E}">
        <p14:creationId xmlns:p14="http://schemas.microsoft.com/office/powerpoint/2010/main" val="14959296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latin typeface="+mj-lt"/>
              </a:defRPr>
            </a:lvl1pPr>
          </a:lstStyle>
          <a:p>
            <a:fld id="{05934A56-FFF5-4F18-A1AE-51AF411BFE60}" type="datetime1">
              <a:rPr lang="fi-FI" smtClean="0">
                <a:solidFill>
                  <a:srgbClr val="418FDE"/>
                </a:solidFill>
              </a:rPr>
              <a:pPr/>
              <a:t>29.9.2015</a:t>
            </a:fld>
            <a:endParaRPr lang="fi-FI" dirty="0">
              <a:solidFill>
                <a:srgbClr val="418FDE"/>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fi-FI" dirty="0">
              <a:solidFill>
                <a:srgbClr val="418FDE"/>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ADEEEF2-603A-4596-86C7-629F88E063C6}" type="slidenum">
              <a:rPr lang="fi-FI" smtClean="0">
                <a:solidFill>
                  <a:srgbClr val="418FDE"/>
                </a:solidFill>
              </a:rPr>
              <a:pPr/>
              <a:t>‹#›</a:t>
            </a:fld>
            <a:endParaRPr lang="fi-FI" dirty="0">
              <a:solidFill>
                <a:srgbClr val="418FDE"/>
              </a:solidFill>
            </a:endParaRPr>
          </a:p>
        </p:txBody>
      </p:sp>
      <p:sp>
        <p:nvSpPr>
          <p:cNvPr id="8" name="Title 1"/>
          <p:cNvSpPr>
            <a:spLocks noGrp="1"/>
          </p:cNvSpPr>
          <p:nvPr>
            <p:ph type="ctrTitle"/>
          </p:nvPr>
        </p:nvSpPr>
        <p:spPr>
          <a:xfrm>
            <a:off x="685800" y="1979613"/>
            <a:ext cx="7772400" cy="2387600"/>
          </a:xfrm>
        </p:spPr>
        <p:txBody>
          <a:bodyPr anchor="b"/>
          <a:lstStyle>
            <a:lvl1pPr algn="ctr">
              <a:defRPr sz="6000">
                <a:solidFill>
                  <a:schemeClr val="tx2"/>
                </a:solidFill>
                <a:latin typeface="+mn-lt"/>
              </a:defRPr>
            </a:lvl1pPr>
          </a:lstStyle>
          <a:p>
            <a:r>
              <a:rPr lang="sv-SE" smtClean="0"/>
              <a:t>Klicka här för att ändra format</a:t>
            </a:r>
            <a:endParaRPr lang="en-US" dirty="0"/>
          </a:p>
        </p:txBody>
      </p:sp>
      <p:sp>
        <p:nvSpPr>
          <p:cNvPr id="9" name="Subtitle 2"/>
          <p:cNvSpPr>
            <a:spLocks noGrp="1"/>
          </p:cNvSpPr>
          <p:nvPr>
            <p:ph type="subTitle" idx="1"/>
          </p:nvPr>
        </p:nvSpPr>
        <p:spPr>
          <a:xfrm>
            <a:off x="1143000" y="4459288"/>
            <a:ext cx="6858000" cy="1208087"/>
          </a:xfrm>
        </p:spPr>
        <p:txBody>
          <a:bodyPr anchor="ct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52000" y="413475"/>
            <a:ext cx="1440000" cy="1440000"/>
          </a:xfrm>
          <a:prstGeom prst="rect">
            <a:avLst/>
          </a:prstGeom>
        </p:spPr>
      </p:pic>
    </p:spTree>
    <p:extLst>
      <p:ext uri="{BB962C8B-B14F-4D97-AF65-F5344CB8AC3E}">
        <p14:creationId xmlns:p14="http://schemas.microsoft.com/office/powerpoint/2010/main" val="256523404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mj-lt"/>
              </a:defRPr>
            </a:lvl1pPr>
          </a:lstStyle>
          <a:p>
            <a:fld id="{B51B138A-8CB3-4481-A0FD-B8B8A774A8CB}" type="datetime1">
              <a:rPr lang="fi-FI" smtClean="0">
                <a:solidFill>
                  <a:prstClr val="black">
                    <a:tint val="75000"/>
                  </a:prstClr>
                </a:solidFill>
              </a:rPr>
              <a:pPr/>
              <a:t>29.9.2015</a:t>
            </a:fld>
            <a:endParaRPr lang="fi-FI"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
        <p:nvSpPr>
          <p:cNvPr id="10" name="Title 1"/>
          <p:cNvSpPr>
            <a:spLocks noGrp="1"/>
          </p:cNvSpPr>
          <p:nvPr>
            <p:ph type="ctrTitle"/>
          </p:nvPr>
        </p:nvSpPr>
        <p:spPr>
          <a:xfrm>
            <a:off x="685800" y="1979613"/>
            <a:ext cx="7772400" cy="2387600"/>
          </a:xfrm>
        </p:spPr>
        <p:txBody>
          <a:bodyPr anchor="b"/>
          <a:lstStyle>
            <a:lvl1pPr algn="ctr">
              <a:defRPr sz="6000">
                <a:solidFill>
                  <a:schemeClr val="tx2"/>
                </a:solidFill>
                <a:latin typeface="+mn-lt"/>
              </a:defRPr>
            </a:lvl1pPr>
          </a:lstStyle>
          <a:p>
            <a:r>
              <a:rPr lang="sv-SE" smtClean="0"/>
              <a:t>Klicka här för att ändra format</a:t>
            </a:r>
            <a:endParaRPr lang="en-US" dirty="0"/>
          </a:p>
        </p:txBody>
      </p:sp>
      <p:sp>
        <p:nvSpPr>
          <p:cNvPr id="11" name="Subtitle 2"/>
          <p:cNvSpPr>
            <a:spLocks noGrp="1"/>
          </p:cNvSpPr>
          <p:nvPr>
            <p:ph type="subTitle" idx="1"/>
          </p:nvPr>
        </p:nvSpPr>
        <p:spPr>
          <a:xfrm>
            <a:off x="1143000" y="4459288"/>
            <a:ext cx="6858000" cy="1208087"/>
          </a:xfrm>
        </p:spPr>
        <p:txBody>
          <a:bodyPr anchor="ct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52000" y="413475"/>
            <a:ext cx="1440000" cy="1440000"/>
          </a:xfrm>
          <a:prstGeom prst="rect">
            <a:avLst/>
          </a:prstGeom>
        </p:spPr>
      </p:pic>
    </p:spTree>
    <p:extLst>
      <p:ext uri="{BB962C8B-B14F-4D97-AF65-F5344CB8AC3E}">
        <p14:creationId xmlns:p14="http://schemas.microsoft.com/office/powerpoint/2010/main" val="164363106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sv-SE" smtClean="0"/>
              <a:t>Klicka här för att ändra format</a:t>
            </a:r>
            <a:endParaRPr lang="en-US" dirty="0"/>
          </a:p>
        </p:txBody>
      </p:sp>
      <p:sp>
        <p:nvSpPr>
          <p:cNvPr id="3" name="Content Placeholder 2"/>
          <p:cNvSpPr>
            <a:spLocks noGrp="1"/>
          </p:cNvSpPr>
          <p:nvPr>
            <p:ph idx="1"/>
          </p:nvPr>
        </p:nvSpPr>
        <p:spPr>
          <a:xfrm>
            <a:off x="628650" y="1838325"/>
            <a:ext cx="7886700" cy="4351338"/>
          </a:xfrm>
        </p:spPr>
        <p:txBody>
          <a:bodyPr/>
          <a:lstStyle>
            <a:lvl1pPr>
              <a:defRPr>
                <a:latin typeface="+mj-lt"/>
              </a:defRPr>
            </a:lvl1pPr>
            <a:lvl2pPr>
              <a:lnSpc>
                <a:spcPct val="100000"/>
              </a:lnSpc>
              <a:defRPr>
                <a:latin typeface="+mj-lt"/>
              </a:defRPr>
            </a:lvl2pPr>
            <a:lvl3pPr>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7A70A89D-C953-410A-BEAC-558A1F3A0421}"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2166539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mn-lt"/>
              </a:defRPr>
            </a:lvl1pPr>
          </a:lstStyle>
          <a:p>
            <a:r>
              <a:rPr lang="sv-SE" smtClean="0"/>
              <a:t>Klicka här för att ändra format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Date Placeholder 3"/>
          <p:cNvSpPr>
            <a:spLocks noGrp="1"/>
          </p:cNvSpPr>
          <p:nvPr>
            <p:ph type="dt" sz="half" idx="10"/>
          </p:nvPr>
        </p:nvSpPr>
        <p:spPr/>
        <p:txBody>
          <a:bodyPr/>
          <a:lstStyle/>
          <a:p>
            <a:fld id="{B34A6D95-8EDA-46F6-874B-D6448EC86DD2}"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95611718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sv-SE" smtClean="0"/>
              <a:t>Klicka här för att ändra format</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mj-lt"/>
              </a:defRPr>
            </a:lvl1pPr>
            <a:lvl2pPr>
              <a:defRPr>
                <a:latin typeface="+mj-lt"/>
              </a:defRPr>
            </a:lvl2pPr>
            <a:lvl3pPr>
              <a:lnSpc>
                <a:spcPct val="100000"/>
              </a:lnSpc>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p:txBody>
          <a:bodyPr/>
          <a:lstStyle/>
          <a:p>
            <a:fld id="{9030D3B6-8A4B-4B3B-A061-4075FEF6017F}" type="datetime1">
              <a:rPr lang="fi-FI" smtClean="0">
                <a:solidFill>
                  <a:prstClr val="black">
                    <a:tint val="75000"/>
                  </a:prstClr>
                </a:solidFill>
              </a:rPr>
              <a:pPr/>
              <a:t>29.9.2015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57966459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smtClean="0"/>
              <a:t>Klicka här för att ändra format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Content Placeholder 3"/>
          <p:cNvSpPr>
            <a:spLocks noGrp="1"/>
          </p:cNvSpPr>
          <p:nvPr>
            <p:ph sz="half" idx="2"/>
          </p:nvPr>
        </p:nvSpPr>
        <p:spPr>
          <a:xfrm>
            <a:off x="629842" y="2505075"/>
            <a:ext cx="3868340" cy="36845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4629150" y="2505075"/>
            <a:ext cx="3887391" cy="3684588"/>
          </a:xfrm>
        </p:spPr>
        <p:txBody>
          <a:bodyPr/>
          <a:lstStyle>
            <a:lvl1pPr>
              <a:defRPr>
                <a:latin typeface="+mj-lt"/>
              </a:defRPr>
            </a:lvl1pPr>
            <a:lvl2pPr>
              <a:lnSpc>
                <a:spcPct val="100000"/>
              </a:lnSpc>
              <a:defRPr>
                <a:latin typeface="+mj-lt"/>
              </a:defRPr>
            </a:lvl2pPr>
            <a:lvl3pPr>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A38F9BCE-669B-4DF1-BACB-5744B993D40E}" type="datetime1">
              <a:rPr lang="fi-FI" smtClean="0">
                <a:solidFill>
                  <a:prstClr val="black">
                    <a:tint val="75000"/>
                  </a:prstClr>
                </a:solidFill>
              </a:rPr>
              <a:pPr/>
              <a:t>29.9.2015</a:t>
            </a:fld>
            <a:endParaRPr lang="fi-FI">
              <a:solidFill>
                <a:prstClr val="black">
                  <a:tint val="75000"/>
                </a:prstClr>
              </a:solidFill>
            </a:endParaRPr>
          </a:p>
        </p:txBody>
      </p:sp>
      <p:sp>
        <p:nvSpPr>
          <p:cNvPr id="8" name="Footer Placeholder 7"/>
          <p:cNvSpPr>
            <a:spLocks noGrp="1"/>
          </p:cNvSpPr>
          <p:nvPr>
            <p:ph type="ftr" sz="quarter" idx="11"/>
          </p:nvPr>
        </p:nvSpPr>
        <p:spPr/>
        <p:txBody>
          <a:bodyPr/>
          <a:lstStyle/>
          <a:p>
            <a:endParaRPr lang="fi-FI">
              <a:solidFill>
                <a:prstClr val="black">
                  <a:tint val="75000"/>
                </a:prstClr>
              </a:solidFill>
            </a:endParaRPr>
          </a:p>
        </p:txBody>
      </p:sp>
      <p:sp>
        <p:nvSpPr>
          <p:cNvPr id="9" name="Slide Number Placeholder 8"/>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56276359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sv-SE" smtClean="0"/>
              <a:t>Klicka här för att ändra format</a:t>
            </a:r>
            <a:endParaRPr lang="en-US" dirty="0"/>
          </a:p>
        </p:txBody>
      </p:sp>
      <p:sp>
        <p:nvSpPr>
          <p:cNvPr id="3" name="Date Placeholder 2"/>
          <p:cNvSpPr>
            <a:spLocks noGrp="1"/>
          </p:cNvSpPr>
          <p:nvPr>
            <p:ph type="dt" sz="half" idx="10"/>
          </p:nvPr>
        </p:nvSpPr>
        <p:spPr/>
        <p:txBody>
          <a:bodyPr/>
          <a:lstStyle/>
          <a:p>
            <a:fld id="{C9D45470-5403-4B97-A3C7-76A576C615B3}" type="datetime1">
              <a:rPr lang="fi-FI" smtClean="0">
                <a:solidFill>
                  <a:prstClr val="black">
                    <a:tint val="75000"/>
                  </a:prstClr>
                </a:solidFill>
              </a:rPr>
              <a:pPr/>
              <a:t>29.9.2015</a:t>
            </a:fld>
            <a:endParaRPr lang="fi-FI">
              <a:solidFill>
                <a:prstClr val="black">
                  <a:tint val="75000"/>
                </a:prstClr>
              </a:solidFill>
            </a:endParaRPr>
          </a:p>
        </p:txBody>
      </p:sp>
      <p:sp>
        <p:nvSpPr>
          <p:cNvPr id="4" name="Footer Placeholder 3"/>
          <p:cNvSpPr>
            <a:spLocks noGrp="1"/>
          </p:cNvSpPr>
          <p:nvPr>
            <p:ph type="ftr" sz="quarter" idx="11"/>
          </p:nvPr>
        </p:nvSpPr>
        <p:spPr/>
        <p:txBody>
          <a:bodyPr/>
          <a:lstStyle/>
          <a:p>
            <a:endParaRPr lang="fi-FI">
              <a:solidFill>
                <a:prstClr val="black">
                  <a:tint val="75000"/>
                </a:prstClr>
              </a:solidFill>
            </a:endParaRPr>
          </a:p>
        </p:txBody>
      </p:sp>
      <p:sp>
        <p:nvSpPr>
          <p:cNvPr id="5" name="Slide Number Placeholder 4"/>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75465306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114426"/>
            <a:ext cx="7886700" cy="4589464"/>
          </a:xfrm>
        </p:spPr>
        <p:txBody>
          <a:bodyPr>
            <a:noAutofit/>
          </a:bodyPr>
          <a:lstStyle>
            <a:lvl1pPr algn="ctr">
              <a:lnSpc>
                <a:spcPct val="90000"/>
              </a:lnSpc>
              <a:defRPr sz="8800" b="1" cap="all" spc="-150" baseline="0">
                <a:solidFill>
                  <a:schemeClr val="bg2"/>
                </a:solidFill>
                <a:latin typeface="+mj-lt"/>
              </a:defRPr>
            </a:lvl1pPr>
          </a:lstStyle>
          <a:p>
            <a:r>
              <a:rPr lang="en-US" dirty="0" smtClean="0"/>
              <a:t>HEADLINE</a:t>
            </a:r>
            <a:br>
              <a:rPr lang="en-US" dirty="0" smtClean="0"/>
            </a:br>
            <a:r>
              <a:rPr lang="en-US" dirty="0" smtClean="0"/>
              <a:t>IN</a:t>
            </a:r>
            <a:br>
              <a:rPr lang="en-US" dirty="0" smtClean="0"/>
            </a:br>
            <a:r>
              <a:rPr lang="en-US" dirty="0" smtClean="0"/>
              <a:t>3 ROWS</a:t>
            </a:r>
            <a:endParaRPr lang="en-US" dirty="0"/>
          </a:p>
        </p:txBody>
      </p:sp>
    </p:spTree>
    <p:extLst>
      <p:ext uri="{BB962C8B-B14F-4D97-AF65-F5344CB8AC3E}">
        <p14:creationId xmlns:p14="http://schemas.microsoft.com/office/powerpoint/2010/main" val="257852414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npassad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FE30A05-F75C-4FDF-B0CC-43A69C28FE1F}" type="datetime1">
              <a:rPr lang="fi-FI" smtClean="0">
                <a:solidFill>
                  <a:prstClr val="black">
                    <a:tint val="75000"/>
                  </a:prstClr>
                </a:solidFill>
              </a:rPr>
              <a:pPr/>
              <a:t>29.9.2015</a:t>
            </a:fld>
            <a:endParaRPr lang="fi-FI"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fi-FI"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dirty="0">
              <a:solidFill>
                <a:prstClr val="black">
                  <a:tint val="75000"/>
                </a:prstClr>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49" y="4648200"/>
            <a:ext cx="3978275" cy="568325"/>
          </a:xfrm>
          <a:prstGeom prst="rect">
            <a:avLst/>
          </a:prstGeom>
        </p:spPr>
      </p:pic>
    </p:spTree>
    <p:extLst>
      <p:ext uri="{BB962C8B-B14F-4D97-AF65-F5344CB8AC3E}">
        <p14:creationId xmlns:p14="http://schemas.microsoft.com/office/powerpoint/2010/main" val="184148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mj-lt"/>
              </a:defRPr>
            </a:lvl1pPr>
          </a:lstStyle>
          <a:p>
            <a:fld id="{B51B138A-8CB3-4481-A0FD-B8B8A774A8CB}" type="datetime1">
              <a:rPr lang="fi-FI" smtClean="0"/>
              <a:t>29.9.2015</a:t>
            </a:fld>
            <a:endParaRPr lang="fi-FI" dirty="0"/>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2ADEEEF2-603A-4596-86C7-629F88E063C6}" type="slidenum">
              <a:rPr lang="fi-FI" smtClean="0"/>
              <a:t>‹#›</a:t>
            </a:fld>
            <a:endParaRPr lang="fi-FI"/>
          </a:p>
        </p:txBody>
      </p:sp>
      <p:sp>
        <p:nvSpPr>
          <p:cNvPr id="10" name="Title 1"/>
          <p:cNvSpPr>
            <a:spLocks noGrp="1"/>
          </p:cNvSpPr>
          <p:nvPr>
            <p:ph type="ctrTitle"/>
          </p:nvPr>
        </p:nvSpPr>
        <p:spPr>
          <a:xfrm>
            <a:off x="685800" y="1979613"/>
            <a:ext cx="7772400" cy="2387600"/>
          </a:xfrm>
        </p:spPr>
        <p:txBody>
          <a:bodyPr anchor="b"/>
          <a:lstStyle>
            <a:lvl1pPr algn="ctr">
              <a:defRPr sz="6000">
                <a:solidFill>
                  <a:schemeClr val="tx2"/>
                </a:solidFill>
                <a:latin typeface="+mn-lt"/>
              </a:defRPr>
            </a:lvl1pPr>
          </a:lstStyle>
          <a:p>
            <a:r>
              <a:rPr lang="sv-SE" smtClean="0"/>
              <a:t>Klicka här för att ändra format</a:t>
            </a:r>
            <a:endParaRPr lang="en-US" dirty="0"/>
          </a:p>
        </p:txBody>
      </p:sp>
      <p:sp>
        <p:nvSpPr>
          <p:cNvPr id="11" name="Subtitle 2"/>
          <p:cNvSpPr>
            <a:spLocks noGrp="1"/>
          </p:cNvSpPr>
          <p:nvPr>
            <p:ph type="subTitle" idx="1"/>
          </p:nvPr>
        </p:nvSpPr>
        <p:spPr>
          <a:xfrm>
            <a:off x="1143000" y="4459288"/>
            <a:ext cx="6858000" cy="1208087"/>
          </a:xfrm>
        </p:spPr>
        <p:txBody>
          <a:bodyPr anchor="ct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52000" y="413475"/>
            <a:ext cx="1440000" cy="1440000"/>
          </a:xfrm>
          <a:prstGeom prst="rect">
            <a:avLst/>
          </a:prstGeom>
        </p:spPr>
      </p:pic>
    </p:spTree>
    <p:extLst>
      <p:ext uri="{BB962C8B-B14F-4D97-AF65-F5344CB8AC3E}">
        <p14:creationId xmlns:p14="http://schemas.microsoft.com/office/powerpoint/2010/main" val="93969904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FE30A05-F75C-4FDF-B0CC-43A69C28FE1F}" type="datetime1">
              <a:rPr lang="fi-FI" smtClean="0">
                <a:solidFill>
                  <a:prstClr val="black">
                    <a:tint val="75000"/>
                  </a:prstClr>
                </a:solidFill>
              </a:rPr>
              <a:pPr/>
              <a:t>29.9.2015</a:t>
            </a:fld>
            <a:endParaRPr lang="fi-FI"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fi-FI"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dirty="0">
              <a:solidFill>
                <a:prstClr val="black">
                  <a:tint val="75000"/>
                </a:prstClr>
              </a:solidFill>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67225" y="1031875"/>
            <a:ext cx="4048125" cy="476250"/>
          </a:xfrm>
          <a:prstGeom prst="rect">
            <a:avLst/>
          </a:prstGeom>
        </p:spPr>
      </p:pic>
    </p:spTree>
    <p:extLst>
      <p:ext uri="{BB962C8B-B14F-4D97-AF65-F5344CB8AC3E}">
        <p14:creationId xmlns:p14="http://schemas.microsoft.com/office/powerpoint/2010/main" val="4252699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CE1F79-43A4-409C-BB44-BEAC65994EBE}" type="datetime1">
              <a:rPr lang="fi-FI" smtClean="0">
                <a:solidFill>
                  <a:prstClr val="black">
                    <a:tint val="75000"/>
                  </a:prstClr>
                </a:solidFill>
              </a:rPr>
              <a:pPr/>
              <a:t>29.9.2015</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3569017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lnSpc>
                <a:spcPct val="100000"/>
              </a:lnSpc>
              <a:defRPr sz="2800">
                <a:latin typeface="+mn-lt"/>
              </a:defRPr>
            </a:lvl1pPr>
          </a:lstStyle>
          <a:p>
            <a:r>
              <a:rPr lang="sv-SE" smtClean="0"/>
              <a:t>Klicka här för att ändra format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629841" y="2146300"/>
            <a:ext cx="2949178" cy="37226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61782AB8-461B-4C8E-AEC2-B96297090598}" type="datetime1">
              <a:rPr lang="fi-FI" smtClean="0">
                <a:solidFill>
                  <a:prstClr val="black">
                    <a:tint val="75000"/>
                  </a:prstClr>
                </a:solidFill>
              </a:rPr>
              <a:pPr/>
              <a:t>29.9.2015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77497576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0" y="457200"/>
            <a:ext cx="3617207" cy="1600200"/>
          </a:xfrm>
        </p:spPr>
        <p:txBody>
          <a:bodyPr anchor="ctr">
            <a:normAutofit/>
          </a:bodyPr>
          <a:lstStyle>
            <a:lvl1pPr algn="l">
              <a:lnSpc>
                <a:spcPct val="100000"/>
              </a:lnSpc>
              <a:defRPr sz="2800">
                <a:latin typeface="+mn-lt"/>
              </a:defRPr>
            </a:lvl1pPr>
          </a:lstStyle>
          <a:p>
            <a:r>
              <a:rPr lang="sv-SE" smtClean="0"/>
              <a:t>Klicka här för att ändra format</a:t>
            </a:r>
            <a:endParaRPr lang="en-US" dirty="0"/>
          </a:p>
        </p:txBody>
      </p:sp>
      <p:sp>
        <p:nvSpPr>
          <p:cNvPr id="3" name="Picture Placeholder 2"/>
          <p:cNvSpPr>
            <a:spLocks noGrp="1" noChangeAspect="1"/>
          </p:cNvSpPr>
          <p:nvPr>
            <p:ph type="pic" idx="1"/>
          </p:nvPr>
        </p:nvSpPr>
        <p:spPr>
          <a:xfrm>
            <a:off x="4594671" y="1"/>
            <a:ext cx="4549328" cy="6858000"/>
          </a:xfrm>
        </p:spPr>
        <p:txBody>
          <a:bodyPr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629840" y="2159000"/>
            <a:ext cx="3617207" cy="37099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40D39EA8-0A8D-4CF3-999D-4BF6B47E964D}" type="datetime1">
              <a:rPr lang="fi-FI" smtClean="0">
                <a:solidFill>
                  <a:prstClr val="black">
                    <a:tint val="75000"/>
                  </a:prstClr>
                </a:solidFill>
              </a:rPr>
              <a:pPr/>
              <a:t>29.9.2015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4244471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1"/>
            <a:ext cx="4549328" cy="6858000"/>
          </a:xfrm>
        </p:spPr>
        <p:txBody>
          <a:bodyPr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2" name="Title 1"/>
          <p:cNvSpPr>
            <a:spLocks noGrp="1"/>
          </p:cNvSpPr>
          <p:nvPr>
            <p:ph type="title"/>
          </p:nvPr>
        </p:nvSpPr>
        <p:spPr>
          <a:xfrm>
            <a:off x="4898143" y="457200"/>
            <a:ext cx="3617207" cy="1600200"/>
          </a:xfrm>
        </p:spPr>
        <p:txBody>
          <a:bodyPr anchor="ctr">
            <a:normAutofit/>
          </a:bodyPr>
          <a:lstStyle>
            <a:lvl1pPr>
              <a:lnSpc>
                <a:spcPct val="100000"/>
              </a:lnSpc>
              <a:defRPr sz="2800">
                <a:latin typeface="+mn-lt"/>
              </a:defRPr>
            </a:lvl1pPr>
          </a:lstStyle>
          <a:p>
            <a:r>
              <a:rPr lang="sv-SE" smtClean="0"/>
              <a:t>Klicka här för att ändra format</a:t>
            </a:r>
            <a:endParaRPr lang="en-US" dirty="0"/>
          </a:p>
        </p:txBody>
      </p:sp>
      <p:sp>
        <p:nvSpPr>
          <p:cNvPr id="4" name="Text Placeholder 3"/>
          <p:cNvSpPr>
            <a:spLocks noGrp="1"/>
          </p:cNvSpPr>
          <p:nvPr>
            <p:ph type="body" sz="half" idx="2"/>
          </p:nvPr>
        </p:nvSpPr>
        <p:spPr>
          <a:xfrm>
            <a:off x="4898143" y="2146300"/>
            <a:ext cx="3617207" cy="37226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E3266C4E-A8E0-4EF1-A903-DE52B4CBB5F9}" type="datetime1">
              <a:rPr lang="fi-FI" smtClean="0">
                <a:solidFill>
                  <a:prstClr val="black">
                    <a:tint val="75000"/>
                  </a:prstClr>
                </a:solidFill>
              </a:rPr>
              <a:pPr/>
              <a:t>29.9.2015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07462741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1A060-A76F-4F6B-A732-0D62CA1D8BCE}" type="datetime1">
              <a:rPr lang="fi-FI" smtClean="0">
                <a:solidFill>
                  <a:prstClr val="black">
                    <a:tint val="75000"/>
                  </a:prstClr>
                </a:solidFill>
              </a:rPr>
              <a:pPr/>
              <a:t>29.9.2015</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
        <p:nvSpPr>
          <p:cNvPr id="6" name="Title 1"/>
          <p:cNvSpPr>
            <a:spLocks noGrp="1"/>
          </p:cNvSpPr>
          <p:nvPr>
            <p:ph type="title"/>
          </p:nvPr>
        </p:nvSpPr>
        <p:spPr>
          <a:xfrm>
            <a:off x="629841" y="457200"/>
            <a:ext cx="3570684" cy="1600200"/>
          </a:xfrm>
        </p:spPr>
        <p:txBody>
          <a:bodyPr anchor="ctr" anchorCtr="0">
            <a:normAutofit/>
          </a:bodyPr>
          <a:lstStyle>
            <a:lvl1pPr>
              <a:defRPr sz="2800">
                <a:solidFill>
                  <a:schemeClr val="bg1"/>
                </a:solidFill>
                <a:latin typeface="+mn-lt"/>
              </a:defRPr>
            </a:lvl1pPr>
          </a:lstStyle>
          <a:p>
            <a:r>
              <a:rPr lang="sv-SE" smtClean="0"/>
              <a:t>Klicka här för att ändra format</a:t>
            </a:r>
            <a:endParaRPr lang="en-US" dirty="0"/>
          </a:p>
        </p:txBody>
      </p:sp>
    </p:spTree>
    <p:extLst>
      <p:ext uri="{BB962C8B-B14F-4D97-AF65-F5344CB8AC3E}">
        <p14:creationId xmlns:p14="http://schemas.microsoft.com/office/powerpoint/2010/main" val="37325405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EA273-39AC-425D-8705-3E4240C0F816}" type="datetime1">
              <a:rPr lang="fi-FI" smtClean="0">
                <a:solidFill>
                  <a:prstClr val="black">
                    <a:tint val="75000"/>
                  </a:prstClr>
                </a:solidFill>
              </a:rPr>
              <a:pPr/>
              <a:t>29.9.2015</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
        <p:nvSpPr>
          <p:cNvPr id="6" name="Title 1"/>
          <p:cNvSpPr>
            <a:spLocks noGrp="1"/>
          </p:cNvSpPr>
          <p:nvPr>
            <p:ph type="title"/>
          </p:nvPr>
        </p:nvSpPr>
        <p:spPr>
          <a:xfrm>
            <a:off x="629841" y="457200"/>
            <a:ext cx="3570684" cy="1600200"/>
          </a:xfrm>
        </p:spPr>
        <p:txBody>
          <a:bodyPr anchor="ctr" anchorCtr="0">
            <a:normAutofit/>
          </a:bodyPr>
          <a:lstStyle>
            <a:lvl1pPr>
              <a:defRPr sz="2800">
                <a:solidFill>
                  <a:schemeClr val="tx2"/>
                </a:solidFill>
                <a:latin typeface="+mn-lt"/>
              </a:defRPr>
            </a:lvl1pPr>
          </a:lstStyle>
          <a:p>
            <a:r>
              <a:rPr lang="sv-SE" smtClean="0"/>
              <a:t>Klicka här för att ändra format</a:t>
            </a:r>
            <a:endParaRPr lang="en-US" dirty="0"/>
          </a:p>
        </p:txBody>
      </p:sp>
    </p:spTree>
    <p:extLst>
      <p:ext uri="{BB962C8B-B14F-4D97-AF65-F5344CB8AC3E}">
        <p14:creationId xmlns:p14="http://schemas.microsoft.com/office/powerpoint/2010/main" val="13212170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sv-SE" smtClean="0"/>
              <a:t>Klicka här för att ändra format</a:t>
            </a:r>
            <a:endParaRPr lang="en-US" dirty="0"/>
          </a:p>
        </p:txBody>
      </p:sp>
      <p:sp>
        <p:nvSpPr>
          <p:cNvPr id="3" name="Vertical Text Placeholder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CF12EE5C-90A8-4EFA-90C0-3E903A023CC6}"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00972227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a:latin typeface="+mn-lt"/>
              </a:defRPr>
            </a:lvl1pPr>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89030CE8-A4AD-4D27-9ACB-F0DE4CA47775}"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06809055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79613"/>
            <a:ext cx="7772400" cy="2387600"/>
          </a:xfrm>
        </p:spPr>
        <p:txBody>
          <a:bodyPr anchor="b"/>
          <a:lstStyle>
            <a:lvl1pPr algn="ctr">
              <a:defRPr sz="6000">
                <a:solidFill>
                  <a:schemeClr val="bg1"/>
                </a:solidFill>
                <a:latin typeface="+mn-lt"/>
              </a:defRPr>
            </a:lvl1pPr>
          </a:lstStyle>
          <a:p>
            <a:r>
              <a:rPr lang="fi-FI" smtClean="0"/>
              <a:t>Muokkaa perustyyl. napsautt.</a:t>
            </a:r>
            <a:endParaRPr lang="en-US" dirty="0"/>
          </a:p>
        </p:txBody>
      </p:sp>
      <p:sp>
        <p:nvSpPr>
          <p:cNvPr id="3" name="Subtitle 2"/>
          <p:cNvSpPr>
            <a:spLocks noGrp="1"/>
          </p:cNvSpPr>
          <p:nvPr>
            <p:ph type="subTitle" idx="1"/>
          </p:nvPr>
        </p:nvSpPr>
        <p:spPr>
          <a:xfrm>
            <a:off x="1143000" y="4459288"/>
            <a:ext cx="6858000" cy="1208087"/>
          </a:xfrm>
        </p:spPr>
        <p:txBody>
          <a:bodyPr anchor="ctr"/>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latin typeface="+mj-lt"/>
              </a:defRPr>
            </a:lvl1pPr>
          </a:lstStyle>
          <a:p>
            <a:fld id="{16849EC1-4978-4EBD-ADE1-F61A728AFBC4}" type="datetime1">
              <a:rPr lang="fi-FI" smtClean="0">
                <a:solidFill>
                  <a:prstClr val="white"/>
                </a:solidFill>
              </a:rPr>
              <a:pPr/>
              <a:t>29.9.2015</a:t>
            </a:fld>
            <a:endParaRPr lang="fi-FI"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fi-FI"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DEEEF2-603A-4596-86C7-629F88E063C6}" type="slidenum">
              <a:rPr lang="fi-FI" smtClean="0">
                <a:solidFill>
                  <a:prstClr val="white"/>
                </a:solidFill>
              </a:rPr>
              <a:pPr/>
              <a:t>‹#›</a:t>
            </a:fld>
            <a:endParaRPr lang="fi-FI" dirty="0">
              <a:solidFill>
                <a:prstClr val="white"/>
              </a:solidFill>
            </a:endParaRPr>
          </a:p>
        </p:txBody>
      </p:sp>
      <p:pic>
        <p:nvPicPr>
          <p:cNvPr id="7" name="Picture 6"/>
          <p:cNvPicPr>
            <a:picLocks noChangeAspect="1"/>
          </p:cNvPicPr>
          <p:nvPr userDrawn="1"/>
        </p:nvPicPr>
        <p:blipFill>
          <a:blip cstate="screen">
            <a:extLst>
              <a:ext uri="{28A0092B-C50C-407E-A947-70E740481C1C}">
                <a14:useLocalDpi xmlns:a14="http://schemas.microsoft.com/office/drawing/2010/main" val="0"/>
              </a:ext>
            </a:extLst>
          </a:blip>
          <a:stretch>
            <a:fillRect/>
          </a:stretch>
        </p:blipFill>
        <p:spPr>
          <a:xfrm>
            <a:off x="3852000" y="413475"/>
            <a:ext cx="1440000" cy="1440000"/>
          </a:xfrm>
          <a:prstGeom prst="rect">
            <a:avLst/>
          </a:prstGeom>
        </p:spPr>
      </p:pic>
    </p:spTree>
    <p:extLst>
      <p:ext uri="{BB962C8B-B14F-4D97-AF65-F5344CB8AC3E}">
        <p14:creationId xmlns:p14="http://schemas.microsoft.com/office/powerpoint/2010/main" val="31652548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sv-SE" smtClean="0"/>
              <a:t>Klicka här för att ändra format</a:t>
            </a:r>
            <a:endParaRPr lang="en-US" dirty="0"/>
          </a:p>
        </p:txBody>
      </p:sp>
      <p:sp>
        <p:nvSpPr>
          <p:cNvPr id="3" name="Content Placeholder 2"/>
          <p:cNvSpPr>
            <a:spLocks noGrp="1"/>
          </p:cNvSpPr>
          <p:nvPr>
            <p:ph idx="1"/>
          </p:nvPr>
        </p:nvSpPr>
        <p:spPr>
          <a:xfrm>
            <a:off x="628650" y="1838325"/>
            <a:ext cx="7886700" cy="4351338"/>
          </a:xfrm>
        </p:spPr>
        <p:txBody>
          <a:bodyPr/>
          <a:lstStyle>
            <a:lvl1pPr>
              <a:defRPr>
                <a:latin typeface="+mj-lt"/>
              </a:defRPr>
            </a:lvl1pPr>
            <a:lvl2pPr>
              <a:lnSpc>
                <a:spcPct val="100000"/>
              </a:lnSpc>
              <a:defRPr>
                <a:latin typeface="+mj-lt"/>
              </a:defRPr>
            </a:lvl2pPr>
            <a:lvl3pPr>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7A70A89D-C953-410A-BEAC-558A1F3A0421}" type="datetime1">
              <a:rPr lang="fi-FI" smtClean="0"/>
              <a:t>29.9.2015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2ADEEEF2-603A-4596-86C7-629F88E063C6}" type="slidenum">
              <a:rPr lang="fi-FI" smtClean="0"/>
              <a:t>‹#›</a:t>
            </a:fld>
            <a:endParaRPr lang="fi-FI"/>
          </a:p>
        </p:txBody>
      </p:sp>
    </p:spTree>
    <p:extLst>
      <p:ext uri="{BB962C8B-B14F-4D97-AF65-F5344CB8AC3E}">
        <p14:creationId xmlns:p14="http://schemas.microsoft.com/office/powerpoint/2010/main" val="338221290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latin typeface="+mj-lt"/>
              </a:defRPr>
            </a:lvl1pPr>
          </a:lstStyle>
          <a:p>
            <a:fld id="{05934A56-FFF5-4F18-A1AE-51AF411BFE60}" type="datetime1">
              <a:rPr lang="fi-FI" smtClean="0">
                <a:solidFill>
                  <a:srgbClr val="418FDE"/>
                </a:solidFill>
              </a:rPr>
              <a:pPr/>
              <a:t>29.9.2015</a:t>
            </a:fld>
            <a:endParaRPr lang="fi-FI" dirty="0">
              <a:solidFill>
                <a:srgbClr val="418FDE"/>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fi-FI" dirty="0">
              <a:solidFill>
                <a:srgbClr val="418FDE"/>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ADEEEF2-603A-4596-86C7-629F88E063C6}" type="slidenum">
              <a:rPr lang="fi-FI" smtClean="0">
                <a:solidFill>
                  <a:srgbClr val="418FDE"/>
                </a:solidFill>
              </a:rPr>
              <a:pPr/>
              <a:t>‹#›</a:t>
            </a:fld>
            <a:endParaRPr lang="fi-FI" dirty="0">
              <a:solidFill>
                <a:srgbClr val="418FDE"/>
              </a:solidFill>
            </a:endParaRPr>
          </a:p>
        </p:txBody>
      </p:sp>
      <p:sp>
        <p:nvSpPr>
          <p:cNvPr id="8" name="Title 1"/>
          <p:cNvSpPr>
            <a:spLocks noGrp="1"/>
          </p:cNvSpPr>
          <p:nvPr>
            <p:ph type="ctrTitle"/>
          </p:nvPr>
        </p:nvSpPr>
        <p:spPr>
          <a:xfrm>
            <a:off x="685800" y="1979613"/>
            <a:ext cx="7772400" cy="2387600"/>
          </a:xfrm>
        </p:spPr>
        <p:txBody>
          <a:bodyPr anchor="b"/>
          <a:lstStyle>
            <a:lvl1pPr algn="ctr">
              <a:defRPr sz="6000">
                <a:solidFill>
                  <a:schemeClr val="tx2"/>
                </a:solidFill>
                <a:latin typeface="+mn-lt"/>
              </a:defRPr>
            </a:lvl1pPr>
          </a:lstStyle>
          <a:p>
            <a:r>
              <a:rPr lang="fi-FI" smtClean="0"/>
              <a:t>Muokkaa perustyyl. napsautt.</a:t>
            </a:r>
            <a:endParaRPr lang="en-US" dirty="0"/>
          </a:p>
        </p:txBody>
      </p:sp>
      <p:sp>
        <p:nvSpPr>
          <p:cNvPr id="9" name="Subtitle 2"/>
          <p:cNvSpPr>
            <a:spLocks noGrp="1"/>
          </p:cNvSpPr>
          <p:nvPr>
            <p:ph type="subTitle" idx="1"/>
          </p:nvPr>
        </p:nvSpPr>
        <p:spPr>
          <a:xfrm>
            <a:off x="1143000" y="4459288"/>
            <a:ext cx="6858000" cy="1208087"/>
          </a:xfrm>
        </p:spPr>
        <p:txBody>
          <a:bodyPr anchor="ct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en-US" dirty="0"/>
          </a:p>
        </p:txBody>
      </p:sp>
      <p:pic>
        <p:nvPicPr>
          <p:cNvPr id="10" name="Picture 9"/>
          <p:cNvPicPr>
            <a:picLocks noChangeAspect="1"/>
          </p:cNvPicPr>
          <p:nvPr userDrawn="1"/>
        </p:nvPicPr>
        <p:blipFill>
          <a:blip cstate="screen">
            <a:extLst>
              <a:ext uri="{28A0092B-C50C-407E-A947-70E740481C1C}">
                <a14:useLocalDpi xmlns:a14="http://schemas.microsoft.com/office/drawing/2010/main" val="0"/>
              </a:ext>
            </a:extLst>
          </a:blip>
          <a:stretch>
            <a:fillRect/>
          </a:stretch>
        </p:blipFill>
        <p:spPr>
          <a:xfrm>
            <a:off x="3852000" y="413475"/>
            <a:ext cx="1440000" cy="1440000"/>
          </a:xfrm>
          <a:prstGeom prst="rect">
            <a:avLst/>
          </a:prstGeom>
        </p:spPr>
      </p:pic>
    </p:spTree>
    <p:extLst>
      <p:ext uri="{BB962C8B-B14F-4D97-AF65-F5344CB8AC3E}">
        <p14:creationId xmlns:p14="http://schemas.microsoft.com/office/powerpoint/2010/main" val="72196799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mj-lt"/>
              </a:defRPr>
            </a:lvl1pPr>
          </a:lstStyle>
          <a:p>
            <a:fld id="{B51B138A-8CB3-4481-A0FD-B8B8A774A8CB}" type="datetime1">
              <a:rPr lang="fi-FI" smtClean="0">
                <a:solidFill>
                  <a:prstClr val="black">
                    <a:tint val="75000"/>
                  </a:prstClr>
                </a:solidFill>
              </a:rPr>
              <a:pPr/>
              <a:t>29.9.2015</a:t>
            </a:fld>
            <a:endParaRPr lang="fi-FI"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
        <p:nvSpPr>
          <p:cNvPr id="10" name="Title 1"/>
          <p:cNvSpPr>
            <a:spLocks noGrp="1"/>
          </p:cNvSpPr>
          <p:nvPr>
            <p:ph type="ctrTitle"/>
          </p:nvPr>
        </p:nvSpPr>
        <p:spPr>
          <a:xfrm>
            <a:off x="685800" y="1979613"/>
            <a:ext cx="7772400" cy="2387600"/>
          </a:xfrm>
        </p:spPr>
        <p:txBody>
          <a:bodyPr anchor="b"/>
          <a:lstStyle>
            <a:lvl1pPr algn="ctr">
              <a:defRPr sz="6000">
                <a:solidFill>
                  <a:schemeClr val="tx2"/>
                </a:solidFill>
                <a:latin typeface="+mn-lt"/>
              </a:defRPr>
            </a:lvl1pPr>
          </a:lstStyle>
          <a:p>
            <a:r>
              <a:rPr lang="fi-FI" smtClean="0"/>
              <a:t>Muokkaa perustyyl. napsautt.</a:t>
            </a:r>
            <a:endParaRPr lang="en-US" dirty="0"/>
          </a:p>
        </p:txBody>
      </p:sp>
      <p:sp>
        <p:nvSpPr>
          <p:cNvPr id="11" name="Subtitle 2"/>
          <p:cNvSpPr>
            <a:spLocks noGrp="1"/>
          </p:cNvSpPr>
          <p:nvPr>
            <p:ph type="subTitle" idx="1"/>
          </p:nvPr>
        </p:nvSpPr>
        <p:spPr>
          <a:xfrm>
            <a:off x="1143000" y="4459288"/>
            <a:ext cx="6858000" cy="1208087"/>
          </a:xfrm>
        </p:spPr>
        <p:txBody>
          <a:bodyPr anchor="ct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en-US" dirty="0"/>
          </a:p>
        </p:txBody>
      </p:sp>
      <p:pic>
        <p:nvPicPr>
          <p:cNvPr id="12" name="Picture 11"/>
          <p:cNvPicPr>
            <a:picLocks noChangeAspect="1"/>
          </p:cNvPicPr>
          <p:nvPr userDrawn="1"/>
        </p:nvPicPr>
        <p:blipFill>
          <a:blip cstate="screen">
            <a:extLst>
              <a:ext uri="{28A0092B-C50C-407E-A947-70E740481C1C}">
                <a14:useLocalDpi xmlns:a14="http://schemas.microsoft.com/office/drawing/2010/main" val="0"/>
              </a:ext>
            </a:extLst>
          </a:blip>
          <a:stretch>
            <a:fillRect/>
          </a:stretch>
        </p:blipFill>
        <p:spPr>
          <a:xfrm>
            <a:off x="3852000" y="413475"/>
            <a:ext cx="1440000" cy="1440000"/>
          </a:xfrm>
          <a:prstGeom prst="rect">
            <a:avLst/>
          </a:prstGeom>
        </p:spPr>
      </p:pic>
    </p:spTree>
    <p:extLst>
      <p:ext uri="{BB962C8B-B14F-4D97-AF65-F5344CB8AC3E}">
        <p14:creationId xmlns:p14="http://schemas.microsoft.com/office/powerpoint/2010/main" val="293242353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fi-FI" smtClean="0"/>
              <a:t>Muokkaa perustyyl. napsautt.</a:t>
            </a:r>
            <a:endParaRPr lang="en-US" dirty="0"/>
          </a:p>
        </p:txBody>
      </p:sp>
      <p:sp>
        <p:nvSpPr>
          <p:cNvPr id="3" name="Content Placeholder 2"/>
          <p:cNvSpPr>
            <a:spLocks noGrp="1"/>
          </p:cNvSpPr>
          <p:nvPr>
            <p:ph idx="1"/>
          </p:nvPr>
        </p:nvSpPr>
        <p:spPr>
          <a:xfrm>
            <a:off x="628650" y="1838325"/>
            <a:ext cx="7886700" cy="4351338"/>
          </a:xfrm>
        </p:spPr>
        <p:txBody>
          <a:bodyPr/>
          <a:lstStyle>
            <a:lvl1pPr>
              <a:defRPr>
                <a:latin typeface="+mj-lt"/>
              </a:defRPr>
            </a:lvl1pPr>
            <a:lvl2pPr>
              <a:lnSpc>
                <a:spcPct val="100000"/>
              </a:lnSpc>
              <a:defRPr>
                <a:latin typeface="+mj-lt"/>
              </a:defRPr>
            </a:lvl2pPr>
            <a:lvl3pPr>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7A70A89D-C953-410A-BEAC-558A1F3A0421}"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96346853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latin typeface="+mn-lt"/>
              </a:defRPr>
            </a:lvl1pPr>
          </a:lstStyle>
          <a:p>
            <a:r>
              <a:rPr lang="fi-FI" smtClean="0"/>
              <a:t>Muokkaa perustyyl. napsautt.</a:t>
            </a:r>
            <a:endParaRPr lang="en-US" dirty="0"/>
          </a:p>
        </p:txBody>
      </p:sp>
      <p:sp>
        <p:nvSpPr>
          <p:cNvPr id="3" name="Content Placeholder 2"/>
          <p:cNvSpPr>
            <a:spLocks noGrp="1"/>
          </p:cNvSpPr>
          <p:nvPr>
            <p:ph idx="1"/>
          </p:nvPr>
        </p:nvSpPr>
        <p:spPr/>
        <p:txBody>
          <a:bodyPr/>
          <a:lstStyle>
            <a:lvl1pPr>
              <a:defRPr>
                <a:solidFill>
                  <a:schemeClr val="accent5"/>
                </a:solidFill>
                <a:latin typeface="+mj-lt"/>
              </a:defRPr>
            </a:lvl1pPr>
            <a:lvl2pPr>
              <a:defRPr>
                <a:solidFill>
                  <a:schemeClr val="accent5"/>
                </a:solidFill>
                <a:latin typeface="+mj-lt"/>
              </a:defRPr>
            </a:lvl2pPr>
            <a:lvl3pPr>
              <a:defRPr>
                <a:solidFill>
                  <a:schemeClr val="accent5"/>
                </a:solidFill>
                <a:latin typeface="+mj-lt"/>
              </a:defRPr>
            </a:lvl3pPr>
            <a:lvl4pPr>
              <a:defRPr>
                <a:solidFill>
                  <a:schemeClr val="accent5"/>
                </a:solidFill>
                <a:latin typeface="+mj-lt"/>
              </a:defRPr>
            </a:lvl4pPr>
            <a:lvl5pPr>
              <a:defRPr>
                <a:solidFill>
                  <a:schemeClr val="accent5"/>
                </a:solidFill>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13F690C7-74F3-4F43-9F45-940287133C9C}"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63242011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mn-lt"/>
              </a:defRPr>
            </a:lvl1pPr>
          </a:lstStyle>
          <a:p>
            <a:r>
              <a:rPr lang="fi-FI" smtClean="0"/>
              <a:t>Muokkaa perustyyl. napsautt.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B34A6D95-8EDA-46F6-874B-D6448EC86DD2}"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65449545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fi-FI" smtClean="0"/>
              <a:t>Muokkaa perustyyl. napsautt.</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mj-lt"/>
              </a:defRPr>
            </a:lvl1pPr>
            <a:lvl2pPr>
              <a:defRPr>
                <a:latin typeface="+mj-lt"/>
              </a:defRPr>
            </a:lvl2pPr>
            <a:lvl3pPr>
              <a:lnSpc>
                <a:spcPct val="100000"/>
              </a:lnSpc>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9030D3B6-8A4B-4B3B-A061-4075FEF6017F}" type="datetime1">
              <a:rPr lang="fi-FI" smtClean="0">
                <a:solidFill>
                  <a:prstClr val="black">
                    <a:tint val="75000"/>
                  </a:prstClr>
                </a:solidFill>
              </a:rPr>
              <a:pPr/>
              <a:t>29.9.2015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83483316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i-FI" smtClean="0"/>
              <a:t>Muokkaa perustyyl. napsautt.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629842" y="2505075"/>
            <a:ext cx="3868340" cy="36845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4629150" y="2505075"/>
            <a:ext cx="3887391" cy="3684588"/>
          </a:xfrm>
        </p:spPr>
        <p:txBody>
          <a:bodyPr/>
          <a:lstStyle>
            <a:lvl1pPr>
              <a:defRPr>
                <a:latin typeface="+mj-lt"/>
              </a:defRPr>
            </a:lvl1pPr>
            <a:lvl2pPr>
              <a:lnSpc>
                <a:spcPct val="100000"/>
              </a:lnSpc>
              <a:defRPr>
                <a:latin typeface="+mj-lt"/>
              </a:defRPr>
            </a:lvl2pPr>
            <a:lvl3pPr>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A38F9BCE-669B-4DF1-BACB-5744B993D40E}" type="datetime1">
              <a:rPr lang="fi-FI" smtClean="0">
                <a:solidFill>
                  <a:prstClr val="black">
                    <a:tint val="75000"/>
                  </a:prstClr>
                </a:solidFill>
              </a:rPr>
              <a:pPr/>
              <a:t>29.9.2015</a:t>
            </a:fld>
            <a:endParaRPr lang="fi-FI">
              <a:solidFill>
                <a:prstClr val="black">
                  <a:tint val="75000"/>
                </a:prstClr>
              </a:solidFill>
            </a:endParaRPr>
          </a:p>
        </p:txBody>
      </p:sp>
      <p:sp>
        <p:nvSpPr>
          <p:cNvPr id="8" name="Footer Placeholder 7"/>
          <p:cNvSpPr>
            <a:spLocks noGrp="1"/>
          </p:cNvSpPr>
          <p:nvPr>
            <p:ph type="ftr" sz="quarter" idx="11"/>
          </p:nvPr>
        </p:nvSpPr>
        <p:spPr/>
        <p:txBody>
          <a:bodyPr/>
          <a:lstStyle/>
          <a:p>
            <a:endParaRPr lang="fi-FI">
              <a:solidFill>
                <a:prstClr val="black">
                  <a:tint val="75000"/>
                </a:prstClr>
              </a:solidFill>
            </a:endParaRPr>
          </a:p>
        </p:txBody>
      </p:sp>
      <p:sp>
        <p:nvSpPr>
          <p:cNvPr id="9" name="Slide Number Placeholder 8"/>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02042112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C9D45470-5403-4B97-A3C7-76A576C615B3}" type="datetime1">
              <a:rPr lang="fi-FI" smtClean="0">
                <a:solidFill>
                  <a:prstClr val="black">
                    <a:tint val="75000"/>
                  </a:prstClr>
                </a:solidFill>
              </a:rPr>
              <a:pPr/>
              <a:t>29.9.2015</a:t>
            </a:fld>
            <a:endParaRPr lang="fi-FI">
              <a:solidFill>
                <a:prstClr val="black">
                  <a:tint val="75000"/>
                </a:prstClr>
              </a:solidFill>
            </a:endParaRPr>
          </a:p>
        </p:txBody>
      </p:sp>
      <p:sp>
        <p:nvSpPr>
          <p:cNvPr id="4" name="Footer Placeholder 3"/>
          <p:cNvSpPr>
            <a:spLocks noGrp="1"/>
          </p:cNvSpPr>
          <p:nvPr>
            <p:ph type="ftr" sz="quarter" idx="11"/>
          </p:nvPr>
        </p:nvSpPr>
        <p:spPr/>
        <p:txBody>
          <a:bodyPr/>
          <a:lstStyle/>
          <a:p>
            <a:endParaRPr lang="fi-FI">
              <a:solidFill>
                <a:prstClr val="black">
                  <a:tint val="75000"/>
                </a:prstClr>
              </a:solidFill>
            </a:endParaRPr>
          </a:p>
        </p:txBody>
      </p:sp>
      <p:sp>
        <p:nvSpPr>
          <p:cNvPr id="5" name="Slide Number Placeholder 4"/>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40791985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114426"/>
            <a:ext cx="7886700" cy="4589464"/>
          </a:xfrm>
        </p:spPr>
        <p:txBody>
          <a:bodyPr>
            <a:noAutofit/>
          </a:bodyPr>
          <a:lstStyle>
            <a:lvl1pPr algn="ctr">
              <a:lnSpc>
                <a:spcPct val="90000"/>
              </a:lnSpc>
              <a:defRPr sz="8800" b="1" cap="all" spc="-150" baseline="0">
                <a:solidFill>
                  <a:schemeClr val="bg2"/>
                </a:solidFill>
                <a:latin typeface="+mj-lt"/>
              </a:defRPr>
            </a:lvl1pPr>
          </a:lstStyle>
          <a:p>
            <a:r>
              <a:rPr lang="en-US" dirty="0" smtClean="0"/>
              <a:t>HEADLINE</a:t>
            </a:r>
            <a:br>
              <a:rPr lang="en-US" dirty="0" smtClean="0"/>
            </a:br>
            <a:r>
              <a:rPr lang="en-US" dirty="0" smtClean="0"/>
              <a:t>IN</a:t>
            </a:r>
            <a:br>
              <a:rPr lang="en-US" dirty="0" smtClean="0"/>
            </a:br>
            <a:r>
              <a:rPr lang="en-US" dirty="0" smtClean="0"/>
              <a:t>3 ROWS</a:t>
            </a:r>
            <a:endParaRPr lang="en-US" dirty="0"/>
          </a:p>
        </p:txBody>
      </p:sp>
    </p:spTree>
    <p:extLst>
      <p:ext uri="{BB962C8B-B14F-4D97-AF65-F5344CB8AC3E}">
        <p14:creationId xmlns:p14="http://schemas.microsoft.com/office/powerpoint/2010/main" val="427837095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CE1F79-43A4-409C-BB44-BEAC65994EBE}" type="datetime1">
              <a:rPr lang="fi-FI" smtClean="0">
                <a:solidFill>
                  <a:prstClr val="black">
                    <a:tint val="75000"/>
                  </a:prstClr>
                </a:solidFill>
              </a:rPr>
              <a:pPr/>
              <a:t>29.9.2015</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916892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mn-lt"/>
              </a:defRPr>
            </a:lvl1pPr>
          </a:lstStyle>
          <a:p>
            <a:r>
              <a:rPr lang="sv-SE" smtClean="0"/>
              <a:t>Klicka här för att ändra format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Date Placeholder 3"/>
          <p:cNvSpPr>
            <a:spLocks noGrp="1"/>
          </p:cNvSpPr>
          <p:nvPr>
            <p:ph type="dt" sz="half" idx="10"/>
          </p:nvPr>
        </p:nvSpPr>
        <p:spPr/>
        <p:txBody>
          <a:bodyPr/>
          <a:lstStyle/>
          <a:p>
            <a:fld id="{B34A6D95-8EDA-46F6-874B-D6448EC86DD2}" type="datetime1">
              <a:rPr lang="fi-FI" smtClean="0"/>
              <a:t>29.9.2015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2ADEEEF2-603A-4596-86C7-629F88E063C6}" type="slidenum">
              <a:rPr lang="fi-FI" smtClean="0"/>
              <a:t>‹#›</a:t>
            </a:fld>
            <a:endParaRPr lang="fi-FI"/>
          </a:p>
        </p:txBody>
      </p:sp>
    </p:spTree>
    <p:extLst>
      <p:ext uri="{BB962C8B-B14F-4D97-AF65-F5344CB8AC3E}">
        <p14:creationId xmlns:p14="http://schemas.microsoft.com/office/powerpoint/2010/main" val="104785119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lnSpc>
                <a:spcPct val="100000"/>
              </a:lnSpc>
              <a:defRPr sz="2800">
                <a:latin typeface="+mn-lt"/>
              </a:defRPr>
            </a:lvl1pPr>
          </a:lstStyle>
          <a:p>
            <a:r>
              <a:rPr lang="fi-FI" smtClean="0"/>
              <a:t>Muokkaa perustyyl. napsautt.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629841" y="2146300"/>
            <a:ext cx="2949178" cy="37226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61782AB8-461B-4C8E-AEC2-B96297090598}" type="datetime1">
              <a:rPr lang="fi-FI" smtClean="0">
                <a:solidFill>
                  <a:prstClr val="black">
                    <a:tint val="75000"/>
                  </a:prstClr>
                </a:solidFill>
              </a:rPr>
              <a:pPr/>
              <a:t>29.9.2015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94563810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629840" y="457200"/>
            <a:ext cx="3617207" cy="1600200"/>
          </a:xfrm>
        </p:spPr>
        <p:txBody>
          <a:bodyPr anchor="ctr">
            <a:normAutofit/>
          </a:bodyPr>
          <a:lstStyle>
            <a:lvl1pPr algn="l">
              <a:lnSpc>
                <a:spcPct val="100000"/>
              </a:lnSpc>
              <a:defRPr sz="2800">
                <a:latin typeface="+mn-lt"/>
              </a:defRPr>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4594671" y="1"/>
            <a:ext cx="4549328" cy="6858000"/>
          </a:xfrm>
        </p:spPr>
        <p:txBody>
          <a:bodyPr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629840" y="2159000"/>
            <a:ext cx="3617207" cy="37099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40D39EA8-0A8D-4CF3-999D-4BF6B47E964D}" type="datetime1">
              <a:rPr lang="fi-FI" smtClean="0">
                <a:solidFill>
                  <a:prstClr val="black">
                    <a:tint val="75000"/>
                  </a:prstClr>
                </a:solidFill>
              </a:rPr>
              <a:pPr/>
              <a:t>29.9.2015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1411416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1"/>
            <a:ext cx="4549328" cy="6858000"/>
          </a:xfrm>
        </p:spPr>
        <p:txBody>
          <a:bodyPr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Lisää kuva napsauttamalla kuvaketta</a:t>
            </a:r>
            <a:endParaRPr lang="en-US" dirty="0"/>
          </a:p>
        </p:txBody>
      </p:sp>
      <p:sp>
        <p:nvSpPr>
          <p:cNvPr id="2" name="Title 1"/>
          <p:cNvSpPr>
            <a:spLocks noGrp="1"/>
          </p:cNvSpPr>
          <p:nvPr>
            <p:ph type="title"/>
          </p:nvPr>
        </p:nvSpPr>
        <p:spPr>
          <a:xfrm>
            <a:off x="4898143" y="457200"/>
            <a:ext cx="3617207" cy="1600200"/>
          </a:xfrm>
        </p:spPr>
        <p:txBody>
          <a:bodyPr anchor="ctr">
            <a:normAutofit/>
          </a:bodyPr>
          <a:lstStyle>
            <a:lvl1pPr>
              <a:lnSpc>
                <a:spcPct val="100000"/>
              </a:lnSpc>
              <a:defRPr sz="2800">
                <a:latin typeface="+mn-lt"/>
              </a:defRPr>
            </a:lvl1pPr>
          </a:lstStyle>
          <a:p>
            <a:r>
              <a:rPr lang="fi-FI" smtClean="0"/>
              <a:t>Muokkaa perustyyl. napsautt.</a:t>
            </a:r>
            <a:endParaRPr lang="en-US" dirty="0"/>
          </a:p>
        </p:txBody>
      </p:sp>
      <p:sp>
        <p:nvSpPr>
          <p:cNvPr id="4" name="Text Placeholder 3"/>
          <p:cNvSpPr>
            <a:spLocks noGrp="1"/>
          </p:cNvSpPr>
          <p:nvPr>
            <p:ph type="body" sz="half" idx="2"/>
          </p:nvPr>
        </p:nvSpPr>
        <p:spPr>
          <a:xfrm>
            <a:off x="4898143" y="2146300"/>
            <a:ext cx="3617207" cy="37226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E3266C4E-A8E0-4EF1-A903-DE52B4CBB5F9}" type="datetime1">
              <a:rPr lang="fi-FI" smtClean="0">
                <a:solidFill>
                  <a:prstClr val="black">
                    <a:tint val="75000"/>
                  </a:prstClr>
                </a:solidFill>
              </a:rPr>
              <a:pPr/>
              <a:t>29.9.2015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16469478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1A060-A76F-4F6B-A732-0D62CA1D8BCE}" type="datetime1">
              <a:rPr lang="fi-FI" smtClean="0">
                <a:solidFill>
                  <a:prstClr val="black">
                    <a:tint val="75000"/>
                  </a:prstClr>
                </a:solidFill>
              </a:rPr>
              <a:pPr/>
              <a:t>29.9.2015</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
        <p:nvSpPr>
          <p:cNvPr id="6" name="Title 1"/>
          <p:cNvSpPr>
            <a:spLocks noGrp="1"/>
          </p:cNvSpPr>
          <p:nvPr>
            <p:ph type="title"/>
          </p:nvPr>
        </p:nvSpPr>
        <p:spPr>
          <a:xfrm>
            <a:off x="629841" y="457200"/>
            <a:ext cx="3570684" cy="1600200"/>
          </a:xfrm>
        </p:spPr>
        <p:txBody>
          <a:bodyPr anchor="ctr" anchorCtr="0">
            <a:normAutofit/>
          </a:bodyPr>
          <a:lstStyle>
            <a:lvl1pPr>
              <a:defRPr sz="2800">
                <a:solidFill>
                  <a:schemeClr val="bg1"/>
                </a:solidFill>
                <a:latin typeface="+mn-lt"/>
              </a:defRPr>
            </a:lvl1pPr>
          </a:lstStyle>
          <a:p>
            <a:r>
              <a:rPr lang="fi-FI" smtClean="0"/>
              <a:t>Muokkaa perustyyl. napsautt.</a:t>
            </a:r>
            <a:endParaRPr lang="en-US" dirty="0"/>
          </a:p>
        </p:txBody>
      </p:sp>
    </p:spTree>
    <p:extLst>
      <p:ext uri="{BB962C8B-B14F-4D97-AF65-F5344CB8AC3E}">
        <p14:creationId xmlns:p14="http://schemas.microsoft.com/office/powerpoint/2010/main" val="353904735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EA273-39AC-425D-8705-3E4240C0F816}" type="datetime1">
              <a:rPr lang="fi-FI" smtClean="0">
                <a:solidFill>
                  <a:prstClr val="black">
                    <a:tint val="75000"/>
                  </a:prstClr>
                </a:solidFill>
              </a:rPr>
              <a:pPr/>
              <a:t>29.9.2015</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
        <p:nvSpPr>
          <p:cNvPr id="6" name="Title 1"/>
          <p:cNvSpPr>
            <a:spLocks noGrp="1"/>
          </p:cNvSpPr>
          <p:nvPr>
            <p:ph type="title"/>
          </p:nvPr>
        </p:nvSpPr>
        <p:spPr>
          <a:xfrm>
            <a:off x="629841" y="457200"/>
            <a:ext cx="3570684" cy="1600200"/>
          </a:xfrm>
        </p:spPr>
        <p:txBody>
          <a:bodyPr anchor="ctr" anchorCtr="0">
            <a:normAutofit/>
          </a:bodyPr>
          <a:lstStyle>
            <a:lvl1pPr>
              <a:defRPr sz="2800">
                <a:solidFill>
                  <a:schemeClr val="tx2"/>
                </a:solidFill>
                <a:latin typeface="+mn-lt"/>
              </a:defRPr>
            </a:lvl1pPr>
          </a:lstStyle>
          <a:p>
            <a:r>
              <a:rPr lang="fi-FI" smtClean="0"/>
              <a:t>Muokkaa perustyyl. napsautt.</a:t>
            </a:r>
            <a:endParaRPr lang="en-US" dirty="0"/>
          </a:p>
        </p:txBody>
      </p:sp>
    </p:spTree>
    <p:extLst>
      <p:ext uri="{BB962C8B-B14F-4D97-AF65-F5344CB8AC3E}">
        <p14:creationId xmlns:p14="http://schemas.microsoft.com/office/powerpoint/2010/main" val="124324102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CF12EE5C-90A8-4EFA-90C0-3E903A023CC6}"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2454193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a:latin typeface="+mn-lt"/>
              </a:defRPr>
            </a:lvl1pPr>
          </a:lstStyle>
          <a:p>
            <a:r>
              <a:rPr lang="fi-FI" smtClean="0"/>
              <a:t>Muokkaa perustyyl. napsautt.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89030CE8-A4AD-4D27-9ACB-F0DE4CA47775}"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4865228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isältödia 2">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normAutofit/>
          </a:bodyPr>
          <a:lstStyle>
            <a:lvl1pPr>
              <a:defRPr sz="3600" b="1">
                <a:latin typeface="Calibri"/>
                <a:cs typeface="Calibri"/>
              </a:defRPr>
            </a:lvl1pPr>
          </a:lstStyle>
          <a:p>
            <a:r>
              <a:rPr lang="fi-FI" dirty="0" smtClean="0"/>
              <a:t>MUOKKAA PERUSTYYLEJÄ NAPS.</a:t>
            </a:r>
            <a:endParaRPr lang="fi-FI" dirty="0"/>
          </a:p>
        </p:txBody>
      </p:sp>
      <p:sp>
        <p:nvSpPr>
          <p:cNvPr id="4" name="Alatunnisteen paikkamerkki 3"/>
          <p:cNvSpPr>
            <a:spLocks noGrp="1"/>
          </p:cNvSpPr>
          <p:nvPr>
            <p:ph type="ftr" sz="quarter" idx="11"/>
          </p:nvPr>
        </p:nvSpPr>
        <p:spPr/>
        <p:txBody>
          <a:bodyPr/>
          <a:lstStyle/>
          <a:p>
            <a:r>
              <a:rPr lang="fi-FI" smtClean="0">
                <a:solidFill>
                  <a:prstClr val="black">
                    <a:tint val="75000"/>
                  </a:prstClr>
                </a:solidFill>
              </a:rPr>
              <a:t>25.3.2015</a:t>
            </a:r>
            <a:endParaRPr lang="fi-FI" dirty="0">
              <a:solidFill>
                <a:prstClr val="black">
                  <a:tint val="75000"/>
                </a:prstClr>
              </a:solidFill>
            </a:endParaRPr>
          </a:p>
        </p:txBody>
      </p:sp>
      <p:sp>
        <p:nvSpPr>
          <p:cNvPr id="5" name="Dian numeron paikkamerkki 4"/>
          <p:cNvSpPr>
            <a:spLocks noGrp="1"/>
          </p:cNvSpPr>
          <p:nvPr>
            <p:ph type="sldNum" sz="quarter" idx="12"/>
          </p:nvPr>
        </p:nvSpPr>
        <p:spPr/>
        <p:txBody>
          <a:bodyPr/>
          <a:lstStyle/>
          <a:p>
            <a:fld id="{5FAF14C8-7E88-F242-A2BF-8004B8452E05}" type="slidenum">
              <a:rPr lang="fi-FI" smtClean="0">
                <a:solidFill>
                  <a:prstClr val="black">
                    <a:tint val="75000"/>
                  </a:prstClr>
                </a:solidFill>
              </a:rPr>
              <a:pPr/>
              <a:t>‹#›</a:t>
            </a:fld>
            <a:endParaRPr lang="fi-FI" dirty="0">
              <a:solidFill>
                <a:prstClr val="black">
                  <a:tint val="75000"/>
                </a:prstClr>
              </a:solidFill>
            </a:endParaRPr>
          </a:p>
        </p:txBody>
      </p:sp>
      <p:cxnSp>
        <p:nvCxnSpPr>
          <p:cNvPr id="6" name="Suora yhdysviiva 5"/>
          <p:cNvCxnSpPr/>
          <p:nvPr userDrawn="1"/>
        </p:nvCxnSpPr>
        <p:spPr>
          <a:xfrm>
            <a:off x="469900" y="6356350"/>
            <a:ext cx="8229600" cy="0"/>
          </a:xfrm>
          <a:prstGeom prst="line">
            <a:avLst/>
          </a:prstGeom>
          <a:ln w="6350" cmpd="sng">
            <a:solidFill>
              <a:srgbClr val="474A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500408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79613"/>
            <a:ext cx="7772400" cy="2387600"/>
          </a:xfrm>
        </p:spPr>
        <p:txBody>
          <a:bodyPr anchor="b"/>
          <a:lstStyle>
            <a:lvl1pPr algn="ctr">
              <a:defRPr sz="6000">
                <a:solidFill>
                  <a:schemeClr val="bg1"/>
                </a:solidFill>
                <a:latin typeface="+mn-lt"/>
              </a:defRPr>
            </a:lvl1pPr>
          </a:lstStyle>
          <a:p>
            <a:r>
              <a:rPr lang="fi-FI" smtClean="0"/>
              <a:t>Muokkaa perustyyl. napsautt.</a:t>
            </a:r>
            <a:endParaRPr lang="en-US" dirty="0"/>
          </a:p>
        </p:txBody>
      </p:sp>
      <p:sp>
        <p:nvSpPr>
          <p:cNvPr id="3" name="Subtitle 2"/>
          <p:cNvSpPr>
            <a:spLocks noGrp="1"/>
          </p:cNvSpPr>
          <p:nvPr>
            <p:ph type="subTitle" idx="1"/>
          </p:nvPr>
        </p:nvSpPr>
        <p:spPr>
          <a:xfrm>
            <a:off x="1143000" y="4459288"/>
            <a:ext cx="6858000" cy="1208087"/>
          </a:xfrm>
        </p:spPr>
        <p:txBody>
          <a:bodyPr anchor="ctr"/>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latin typeface="+mj-lt"/>
              </a:defRPr>
            </a:lvl1pPr>
          </a:lstStyle>
          <a:p>
            <a:fld id="{16849EC1-4978-4EBD-ADE1-F61A728AFBC4}" type="datetime1">
              <a:rPr lang="fi-FI" smtClean="0">
                <a:solidFill>
                  <a:prstClr val="white"/>
                </a:solidFill>
              </a:rPr>
              <a:pPr/>
              <a:t>29.9.2015</a:t>
            </a:fld>
            <a:endParaRPr lang="fi-FI"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fi-FI"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DEEEF2-603A-4596-86C7-629F88E063C6}" type="slidenum">
              <a:rPr lang="fi-FI" smtClean="0">
                <a:solidFill>
                  <a:prstClr val="white"/>
                </a:solidFill>
              </a:rPr>
              <a:pPr/>
              <a:t>‹#›</a:t>
            </a:fld>
            <a:endParaRPr lang="fi-FI" dirty="0">
              <a:solidFill>
                <a:prstClr val="white"/>
              </a:solidFill>
            </a:endParaRPr>
          </a:p>
        </p:txBody>
      </p:sp>
      <p:pic>
        <p:nvPicPr>
          <p:cNvPr id="7" name="Picture 6"/>
          <p:cNvPicPr>
            <a:picLocks noChangeAspect="1"/>
          </p:cNvPicPr>
          <p:nvPr userDrawn="1"/>
        </p:nvPicPr>
        <p:blipFill>
          <a:blip cstate="screen">
            <a:extLst>
              <a:ext uri="{28A0092B-C50C-407E-A947-70E740481C1C}">
                <a14:useLocalDpi xmlns:a14="http://schemas.microsoft.com/office/drawing/2010/main" val="0"/>
              </a:ext>
            </a:extLst>
          </a:blip>
          <a:stretch>
            <a:fillRect/>
          </a:stretch>
        </p:blipFill>
        <p:spPr>
          <a:xfrm>
            <a:off x="3852000" y="413475"/>
            <a:ext cx="1440000" cy="1440000"/>
          </a:xfrm>
          <a:prstGeom prst="rect">
            <a:avLst/>
          </a:prstGeom>
        </p:spPr>
      </p:pic>
    </p:spTree>
    <p:extLst>
      <p:ext uri="{BB962C8B-B14F-4D97-AF65-F5344CB8AC3E}">
        <p14:creationId xmlns:p14="http://schemas.microsoft.com/office/powerpoint/2010/main" val="237287402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latin typeface="+mj-lt"/>
              </a:defRPr>
            </a:lvl1pPr>
          </a:lstStyle>
          <a:p>
            <a:fld id="{05934A56-FFF5-4F18-A1AE-51AF411BFE60}" type="datetime1">
              <a:rPr lang="fi-FI" smtClean="0">
                <a:solidFill>
                  <a:srgbClr val="418FDE"/>
                </a:solidFill>
              </a:rPr>
              <a:pPr/>
              <a:t>29.9.2015</a:t>
            </a:fld>
            <a:endParaRPr lang="fi-FI" dirty="0">
              <a:solidFill>
                <a:srgbClr val="418FDE"/>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fi-FI" dirty="0">
              <a:solidFill>
                <a:srgbClr val="418FDE"/>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ADEEEF2-603A-4596-86C7-629F88E063C6}" type="slidenum">
              <a:rPr lang="fi-FI" smtClean="0">
                <a:solidFill>
                  <a:srgbClr val="418FDE"/>
                </a:solidFill>
              </a:rPr>
              <a:pPr/>
              <a:t>‹#›</a:t>
            </a:fld>
            <a:endParaRPr lang="fi-FI" dirty="0">
              <a:solidFill>
                <a:srgbClr val="418FDE"/>
              </a:solidFill>
            </a:endParaRPr>
          </a:p>
        </p:txBody>
      </p:sp>
      <p:sp>
        <p:nvSpPr>
          <p:cNvPr id="8" name="Title 1"/>
          <p:cNvSpPr>
            <a:spLocks noGrp="1"/>
          </p:cNvSpPr>
          <p:nvPr>
            <p:ph type="ctrTitle"/>
          </p:nvPr>
        </p:nvSpPr>
        <p:spPr>
          <a:xfrm>
            <a:off x="685800" y="1979613"/>
            <a:ext cx="7772400" cy="2387600"/>
          </a:xfrm>
        </p:spPr>
        <p:txBody>
          <a:bodyPr anchor="b"/>
          <a:lstStyle>
            <a:lvl1pPr algn="ctr">
              <a:defRPr sz="6000">
                <a:solidFill>
                  <a:schemeClr val="tx2"/>
                </a:solidFill>
                <a:latin typeface="+mn-lt"/>
              </a:defRPr>
            </a:lvl1pPr>
          </a:lstStyle>
          <a:p>
            <a:r>
              <a:rPr lang="fi-FI" smtClean="0"/>
              <a:t>Muokkaa perustyyl. napsautt.</a:t>
            </a:r>
            <a:endParaRPr lang="en-US" dirty="0"/>
          </a:p>
        </p:txBody>
      </p:sp>
      <p:sp>
        <p:nvSpPr>
          <p:cNvPr id="9" name="Subtitle 2"/>
          <p:cNvSpPr>
            <a:spLocks noGrp="1"/>
          </p:cNvSpPr>
          <p:nvPr>
            <p:ph type="subTitle" idx="1"/>
          </p:nvPr>
        </p:nvSpPr>
        <p:spPr>
          <a:xfrm>
            <a:off x="1143000" y="4459288"/>
            <a:ext cx="6858000" cy="1208087"/>
          </a:xfrm>
        </p:spPr>
        <p:txBody>
          <a:bodyPr anchor="ct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en-US" dirty="0"/>
          </a:p>
        </p:txBody>
      </p:sp>
      <p:pic>
        <p:nvPicPr>
          <p:cNvPr id="10" name="Picture 9"/>
          <p:cNvPicPr>
            <a:picLocks noChangeAspect="1"/>
          </p:cNvPicPr>
          <p:nvPr userDrawn="1"/>
        </p:nvPicPr>
        <p:blipFill>
          <a:blip cstate="screen">
            <a:extLst>
              <a:ext uri="{28A0092B-C50C-407E-A947-70E740481C1C}">
                <a14:useLocalDpi xmlns:a14="http://schemas.microsoft.com/office/drawing/2010/main" val="0"/>
              </a:ext>
            </a:extLst>
          </a:blip>
          <a:stretch>
            <a:fillRect/>
          </a:stretch>
        </p:blipFill>
        <p:spPr>
          <a:xfrm>
            <a:off x="3852000" y="413475"/>
            <a:ext cx="1440000" cy="1440000"/>
          </a:xfrm>
          <a:prstGeom prst="rect">
            <a:avLst/>
          </a:prstGeom>
        </p:spPr>
      </p:pic>
    </p:spTree>
    <p:extLst>
      <p:ext uri="{BB962C8B-B14F-4D97-AF65-F5344CB8AC3E}">
        <p14:creationId xmlns:p14="http://schemas.microsoft.com/office/powerpoint/2010/main" val="19153756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sv-SE" smtClean="0"/>
              <a:t>Klicka här för att ändra format</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mj-lt"/>
              </a:defRPr>
            </a:lvl1pPr>
            <a:lvl2pPr>
              <a:defRPr>
                <a:latin typeface="+mj-lt"/>
              </a:defRPr>
            </a:lvl2pPr>
            <a:lvl3pPr>
              <a:lnSpc>
                <a:spcPct val="100000"/>
              </a:lnSpc>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p:txBody>
          <a:bodyPr/>
          <a:lstStyle/>
          <a:p>
            <a:fld id="{9030D3B6-8A4B-4B3B-A061-4075FEF6017F}" type="datetime1">
              <a:rPr lang="fi-FI" smtClean="0"/>
              <a:t>29.9.2015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2ADEEEF2-603A-4596-86C7-629F88E063C6}" type="slidenum">
              <a:rPr lang="fi-FI" smtClean="0"/>
              <a:t>‹#›</a:t>
            </a:fld>
            <a:endParaRPr lang="fi-FI"/>
          </a:p>
        </p:txBody>
      </p:sp>
    </p:spTree>
    <p:extLst>
      <p:ext uri="{BB962C8B-B14F-4D97-AF65-F5344CB8AC3E}">
        <p14:creationId xmlns:p14="http://schemas.microsoft.com/office/powerpoint/2010/main" val="84833104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mj-lt"/>
              </a:defRPr>
            </a:lvl1pPr>
          </a:lstStyle>
          <a:p>
            <a:fld id="{B51B138A-8CB3-4481-A0FD-B8B8A774A8CB}" type="datetime1">
              <a:rPr lang="fi-FI" smtClean="0">
                <a:solidFill>
                  <a:prstClr val="black">
                    <a:tint val="75000"/>
                  </a:prstClr>
                </a:solidFill>
              </a:rPr>
              <a:pPr/>
              <a:t>29.9.2015</a:t>
            </a:fld>
            <a:endParaRPr lang="fi-FI"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
        <p:nvSpPr>
          <p:cNvPr id="10" name="Title 1"/>
          <p:cNvSpPr>
            <a:spLocks noGrp="1"/>
          </p:cNvSpPr>
          <p:nvPr>
            <p:ph type="ctrTitle"/>
          </p:nvPr>
        </p:nvSpPr>
        <p:spPr>
          <a:xfrm>
            <a:off x="685800" y="1979613"/>
            <a:ext cx="7772400" cy="2387600"/>
          </a:xfrm>
        </p:spPr>
        <p:txBody>
          <a:bodyPr anchor="b"/>
          <a:lstStyle>
            <a:lvl1pPr algn="ctr">
              <a:defRPr sz="6000">
                <a:solidFill>
                  <a:schemeClr val="tx2"/>
                </a:solidFill>
                <a:latin typeface="+mn-lt"/>
              </a:defRPr>
            </a:lvl1pPr>
          </a:lstStyle>
          <a:p>
            <a:r>
              <a:rPr lang="fi-FI" smtClean="0"/>
              <a:t>Muokkaa perustyyl. napsautt.</a:t>
            </a:r>
            <a:endParaRPr lang="en-US" dirty="0"/>
          </a:p>
        </p:txBody>
      </p:sp>
      <p:sp>
        <p:nvSpPr>
          <p:cNvPr id="11" name="Subtitle 2"/>
          <p:cNvSpPr>
            <a:spLocks noGrp="1"/>
          </p:cNvSpPr>
          <p:nvPr>
            <p:ph type="subTitle" idx="1"/>
          </p:nvPr>
        </p:nvSpPr>
        <p:spPr>
          <a:xfrm>
            <a:off x="1143000" y="4459288"/>
            <a:ext cx="6858000" cy="1208087"/>
          </a:xfrm>
        </p:spPr>
        <p:txBody>
          <a:bodyPr anchor="ct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en-US" dirty="0"/>
          </a:p>
        </p:txBody>
      </p:sp>
      <p:pic>
        <p:nvPicPr>
          <p:cNvPr id="12" name="Picture 11"/>
          <p:cNvPicPr>
            <a:picLocks noChangeAspect="1"/>
          </p:cNvPicPr>
          <p:nvPr userDrawn="1"/>
        </p:nvPicPr>
        <p:blipFill>
          <a:blip cstate="screen">
            <a:extLst>
              <a:ext uri="{28A0092B-C50C-407E-A947-70E740481C1C}">
                <a14:useLocalDpi xmlns:a14="http://schemas.microsoft.com/office/drawing/2010/main" val="0"/>
              </a:ext>
            </a:extLst>
          </a:blip>
          <a:stretch>
            <a:fillRect/>
          </a:stretch>
        </p:blipFill>
        <p:spPr>
          <a:xfrm>
            <a:off x="3852000" y="413475"/>
            <a:ext cx="1440000" cy="1440000"/>
          </a:xfrm>
          <a:prstGeom prst="rect">
            <a:avLst/>
          </a:prstGeom>
        </p:spPr>
      </p:pic>
    </p:spTree>
    <p:extLst>
      <p:ext uri="{BB962C8B-B14F-4D97-AF65-F5344CB8AC3E}">
        <p14:creationId xmlns:p14="http://schemas.microsoft.com/office/powerpoint/2010/main" val="197161939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fi-FI" smtClean="0"/>
              <a:t>Muokkaa perustyyl. napsautt.</a:t>
            </a:r>
            <a:endParaRPr lang="en-US" dirty="0"/>
          </a:p>
        </p:txBody>
      </p:sp>
      <p:sp>
        <p:nvSpPr>
          <p:cNvPr id="3" name="Content Placeholder 2"/>
          <p:cNvSpPr>
            <a:spLocks noGrp="1"/>
          </p:cNvSpPr>
          <p:nvPr>
            <p:ph idx="1"/>
          </p:nvPr>
        </p:nvSpPr>
        <p:spPr>
          <a:xfrm>
            <a:off x="628650" y="1838325"/>
            <a:ext cx="7886700" cy="4351338"/>
          </a:xfrm>
        </p:spPr>
        <p:txBody>
          <a:bodyPr/>
          <a:lstStyle>
            <a:lvl1pPr>
              <a:defRPr>
                <a:latin typeface="+mj-lt"/>
              </a:defRPr>
            </a:lvl1pPr>
            <a:lvl2pPr>
              <a:lnSpc>
                <a:spcPct val="100000"/>
              </a:lnSpc>
              <a:defRPr>
                <a:latin typeface="+mj-lt"/>
              </a:defRPr>
            </a:lvl2pPr>
            <a:lvl3pPr>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7A70A89D-C953-410A-BEAC-558A1F3A0421}"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9845197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latin typeface="+mn-lt"/>
              </a:defRPr>
            </a:lvl1pPr>
          </a:lstStyle>
          <a:p>
            <a:r>
              <a:rPr lang="fi-FI" smtClean="0"/>
              <a:t>Muokkaa perustyyl. napsautt.</a:t>
            </a:r>
            <a:endParaRPr lang="en-US" dirty="0"/>
          </a:p>
        </p:txBody>
      </p:sp>
      <p:sp>
        <p:nvSpPr>
          <p:cNvPr id="3" name="Content Placeholder 2"/>
          <p:cNvSpPr>
            <a:spLocks noGrp="1"/>
          </p:cNvSpPr>
          <p:nvPr>
            <p:ph idx="1"/>
          </p:nvPr>
        </p:nvSpPr>
        <p:spPr/>
        <p:txBody>
          <a:bodyPr/>
          <a:lstStyle>
            <a:lvl1pPr>
              <a:defRPr>
                <a:solidFill>
                  <a:schemeClr val="accent5"/>
                </a:solidFill>
                <a:latin typeface="+mj-lt"/>
              </a:defRPr>
            </a:lvl1pPr>
            <a:lvl2pPr>
              <a:defRPr>
                <a:solidFill>
                  <a:schemeClr val="accent5"/>
                </a:solidFill>
                <a:latin typeface="+mj-lt"/>
              </a:defRPr>
            </a:lvl2pPr>
            <a:lvl3pPr>
              <a:defRPr>
                <a:solidFill>
                  <a:schemeClr val="accent5"/>
                </a:solidFill>
                <a:latin typeface="+mj-lt"/>
              </a:defRPr>
            </a:lvl3pPr>
            <a:lvl4pPr>
              <a:defRPr>
                <a:solidFill>
                  <a:schemeClr val="accent5"/>
                </a:solidFill>
                <a:latin typeface="+mj-lt"/>
              </a:defRPr>
            </a:lvl4pPr>
            <a:lvl5pPr>
              <a:defRPr>
                <a:solidFill>
                  <a:schemeClr val="accent5"/>
                </a:solidFill>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13F690C7-74F3-4F43-9F45-940287133C9C}"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83847403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mn-lt"/>
              </a:defRPr>
            </a:lvl1pPr>
          </a:lstStyle>
          <a:p>
            <a:r>
              <a:rPr lang="fi-FI" smtClean="0"/>
              <a:t>Muokkaa perustyyl. napsautt.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B34A6D95-8EDA-46F6-874B-D6448EC86DD2}"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32172804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fi-FI" smtClean="0"/>
              <a:t>Muokkaa perustyyl. napsautt.</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mj-lt"/>
              </a:defRPr>
            </a:lvl1pPr>
            <a:lvl2pPr>
              <a:defRPr>
                <a:latin typeface="+mj-lt"/>
              </a:defRPr>
            </a:lvl2pPr>
            <a:lvl3pPr>
              <a:lnSpc>
                <a:spcPct val="100000"/>
              </a:lnSpc>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9030D3B6-8A4B-4B3B-A061-4075FEF6017F}" type="datetime1">
              <a:rPr lang="fi-FI" smtClean="0">
                <a:solidFill>
                  <a:prstClr val="black">
                    <a:tint val="75000"/>
                  </a:prstClr>
                </a:solidFill>
              </a:rPr>
              <a:pPr/>
              <a:t>29.9.2015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09854219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i-FI" smtClean="0"/>
              <a:t>Muokkaa perustyyl. napsautt.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629842" y="2505075"/>
            <a:ext cx="3868340" cy="36845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4629150" y="2505075"/>
            <a:ext cx="3887391" cy="3684588"/>
          </a:xfrm>
        </p:spPr>
        <p:txBody>
          <a:bodyPr/>
          <a:lstStyle>
            <a:lvl1pPr>
              <a:defRPr>
                <a:latin typeface="+mj-lt"/>
              </a:defRPr>
            </a:lvl1pPr>
            <a:lvl2pPr>
              <a:lnSpc>
                <a:spcPct val="100000"/>
              </a:lnSpc>
              <a:defRPr>
                <a:latin typeface="+mj-lt"/>
              </a:defRPr>
            </a:lvl2pPr>
            <a:lvl3pPr>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A38F9BCE-669B-4DF1-BACB-5744B993D40E}" type="datetime1">
              <a:rPr lang="fi-FI" smtClean="0">
                <a:solidFill>
                  <a:prstClr val="black">
                    <a:tint val="75000"/>
                  </a:prstClr>
                </a:solidFill>
              </a:rPr>
              <a:pPr/>
              <a:t>29.9.2015</a:t>
            </a:fld>
            <a:endParaRPr lang="fi-FI">
              <a:solidFill>
                <a:prstClr val="black">
                  <a:tint val="75000"/>
                </a:prstClr>
              </a:solidFill>
            </a:endParaRPr>
          </a:p>
        </p:txBody>
      </p:sp>
      <p:sp>
        <p:nvSpPr>
          <p:cNvPr id="8" name="Footer Placeholder 7"/>
          <p:cNvSpPr>
            <a:spLocks noGrp="1"/>
          </p:cNvSpPr>
          <p:nvPr>
            <p:ph type="ftr" sz="quarter" idx="11"/>
          </p:nvPr>
        </p:nvSpPr>
        <p:spPr/>
        <p:txBody>
          <a:bodyPr/>
          <a:lstStyle/>
          <a:p>
            <a:endParaRPr lang="fi-FI">
              <a:solidFill>
                <a:prstClr val="black">
                  <a:tint val="75000"/>
                </a:prstClr>
              </a:solidFill>
            </a:endParaRPr>
          </a:p>
        </p:txBody>
      </p:sp>
      <p:sp>
        <p:nvSpPr>
          <p:cNvPr id="9" name="Slide Number Placeholder 8"/>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2830968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C9D45470-5403-4B97-A3C7-76A576C615B3}" type="datetime1">
              <a:rPr lang="fi-FI" smtClean="0">
                <a:solidFill>
                  <a:prstClr val="black">
                    <a:tint val="75000"/>
                  </a:prstClr>
                </a:solidFill>
              </a:rPr>
              <a:pPr/>
              <a:t>29.9.2015</a:t>
            </a:fld>
            <a:endParaRPr lang="fi-FI">
              <a:solidFill>
                <a:prstClr val="black">
                  <a:tint val="75000"/>
                </a:prstClr>
              </a:solidFill>
            </a:endParaRPr>
          </a:p>
        </p:txBody>
      </p:sp>
      <p:sp>
        <p:nvSpPr>
          <p:cNvPr id="4" name="Footer Placeholder 3"/>
          <p:cNvSpPr>
            <a:spLocks noGrp="1"/>
          </p:cNvSpPr>
          <p:nvPr>
            <p:ph type="ftr" sz="quarter" idx="11"/>
          </p:nvPr>
        </p:nvSpPr>
        <p:spPr/>
        <p:txBody>
          <a:bodyPr/>
          <a:lstStyle/>
          <a:p>
            <a:endParaRPr lang="fi-FI">
              <a:solidFill>
                <a:prstClr val="black">
                  <a:tint val="75000"/>
                </a:prstClr>
              </a:solidFill>
            </a:endParaRPr>
          </a:p>
        </p:txBody>
      </p:sp>
      <p:sp>
        <p:nvSpPr>
          <p:cNvPr id="5" name="Slide Number Placeholder 4"/>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0222255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114426"/>
            <a:ext cx="7886700" cy="4589464"/>
          </a:xfrm>
        </p:spPr>
        <p:txBody>
          <a:bodyPr>
            <a:noAutofit/>
          </a:bodyPr>
          <a:lstStyle>
            <a:lvl1pPr algn="ctr">
              <a:lnSpc>
                <a:spcPct val="90000"/>
              </a:lnSpc>
              <a:defRPr sz="8800" b="1" cap="all" spc="-150" baseline="0">
                <a:solidFill>
                  <a:schemeClr val="bg2"/>
                </a:solidFill>
                <a:latin typeface="+mj-lt"/>
              </a:defRPr>
            </a:lvl1pPr>
          </a:lstStyle>
          <a:p>
            <a:r>
              <a:rPr lang="en-US" dirty="0" smtClean="0"/>
              <a:t>HEADLINE</a:t>
            </a:r>
            <a:br>
              <a:rPr lang="en-US" dirty="0" smtClean="0"/>
            </a:br>
            <a:r>
              <a:rPr lang="en-US" dirty="0" smtClean="0"/>
              <a:t>IN</a:t>
            </a:r>
            <a:br>
              <a:rPr lang="en-US" dirty="0" smtClean="0"/>
            </a:br>
            <a:r>
              <a:rPr lang="en-US" dirty="0" smtClean="0"/>
              <a:t>3 ROWS</a:t>
            </a:r>
            <a:endParaRPr lang="en-US" dirty="0"/>
          </a:p>
        </p:txBody>
      </p:sp>
    </p:spTree>
    <p:extLst>
      <p:ext uri="{BB962C8B-B14F-4D97-AF65-F5344CB8AC3E}">
        <p14:creationId xmlns:p14="http://schemas.microsoft.com/office/powerpoint/2010/main" val="16932077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CE1F79-43A4-409C-BB44-BEAC65994EBE}" type="datetime1">
              <a:rPr lang="fi-FI" smtClean="0">
                <a:solidFill>
                  <a:prstClr val="black">
                    <a:tint val="75000"/>
                  </a:prstClr>
                </a:solidFill>
              </a:rPr>
              <a:pPr/>
              <a:t>29.9.2015</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83534583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lnSpc>
                <a:spcPct val="100000"/>
              </a:lnSpc>
              <a:defRPr sz="2800">
                <a:latin typeface="+mn-lt"/>
              </a:defRPr>
            </a:lvl1pPr>
          </a:lstStyle>
          <a:p>
            <a:r>
              <a:rPr lang="fi-FI" smtClean="0"/>
              <a:t>Muokkaa perustyyl. napsautt.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629841" y="2146300"/>
            <a:ext cx="2949178" cy="37226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61782AB8-461B-4C8E-AEC2-B96297090598}" type="datetime1">
              <a:rPr lang="fi-FI" smtClean="0">
                <a:solidFill>
                  <a:prstClr val="black">
                    <a:tint val="75000"/>
                  </a:prstClr>
                </a:solidFill>
              </a:rPr>
              <a:pPr/>
              <a:t>29.9.2015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6926667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smtClean="0"/>
              <a:t>Klicka här för att ändra format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Content Placeholder 3"/>
          <p:cNvSpPr>
            <a:spLocks noGrp="1"/>
          </p:cNvSpPr>
          <p:nvPr>
            <p:ph sz="half" idx="2"/>
          </p:nvPr>
        </p:nvSpPr>
        <p:spPr>
          <a:xfrm>
            <a:off x="629842" y="2505075"/>
            <a:ext cx="3868340" cy="36845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4629150" y="2505075"/>
            <a:ext cx="3887391" cy="3684588"/>
          </a:xfrm>
        </p:spPr>
        <p:txBody>
          <a:bodyPr/>
          <a:lstStyle>
            <a:lvl1pPr>
              <a:defRPr>
                <a:latin typeface="+mj-lt"/>
              </a:defRPr>
            </a:lvl1pPr>
            <a:lvl2pPr>
              <a:lnSpc>
                <a:spcPct val="100000"/>
              </a:lnSpc>
              <a:defRPr>
                <a:latin typeface="+mj-lt"/>
              </a:defRPr>
            </a:lvl2pPr>
            <a:lvl3pPr>
              <a:defRPr>
                <a:latin typeface="+mj-lt"/>
              </a:defRPr>
            </a:lvl3pPr>
            <a:lvl4pPr>
              <a:defRPr>
                <a:latin typeface="+mj-lt"/>
              </a:defRPr>
            </a:lvl4pPr>
            <a:lvl5pPr>
              <a:defRPr>
                <a:latin typeface="+mj-lt"/>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A38F9BCE-669B-4DF1-BACB-5744B993D40E}" type="datetime1">
              <a:rPr lang="fi-FI" smtClean="0"/>
              <a:t>29.9.2015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2ADEEEF2-603A-4596-86C7-629F88E063C6}" type="slidenum">
              <a:rPr lang="fi-FI" smtClean="0"/>
              <a:t>‹#›</a:t>
            </a:fld>
            <a:endParaRPr lang="fi-FI"/>
          </a:p>
        </p:txBody>
      </p:sp>
    </p:spTree>
    <p:extLst>
      <p:ext uri="{BB962C8B-B14F-4D97-AF65-F5344CB8AC3E}">
        <p14:creationId xmlns:p14="http://schemas.microsoft.com/office/powerpoint/2010/main" val="53614594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629840" y="457200"/>
            <a:ext cx="3617207" cy="1600200"/>
          </a:xfrm>
        </p:spPr>
        <p:txBody>
          <a:bodyPr anchor="ctr">
            <a:normAutofit/>
          </a:bodyPr>
          <a:lstStyle>
            <a:lvl1pPr algn="l">
              <a:lnSpc>
                <a:spcPct val="100000"/>
              </a:lnSpc>
              <a:defRPr sz="2800">
                <a:latin typeface="+mn-lt"/>
              </a:defRPr>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4594671" y="1"/>
            <a:ext cx="4549328" cy="6858000"/>
          </a:xfrm>
        </p:spPr>
        <p:txBody>
          <a:bodyPr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629840" y="2159000"/>
            <a:ext cx="3617207" cy="37099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40D39EA8-0A8D-4CF3-999D-4BF6B47E964D}" type="datetime1">
              <a:rPr lang="fi-FI" smtClean="0">
                <a:solidFill>
                  <a:prstClr val="black">
                    <a:tint val="75000"/>
                  </a:prstClr>
                </a:solidFill>
              </a:rPr>
              <a:pPr/>
              <a:t>29.9.2015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84590855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1"/>
            <a:ext cx="4549328" cy="6858000"/>
          </a:xfrm>
        </p:spPr>
        <p:txBody>
          <a:bodyPr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Lisää kuva napsauttamalla kuvaketta</a:t>
            </a:r>
            <a:endParaRPr lang="en-US" dirty="0"/>
          </a:p>
        </p:txBody>
      </p:sp>
      <p:sp>
        <p:nvSpPr>
          <p:cNvPr id="2" name="Title 1"/>
          <p:cNvSpPr>
            <a:spLocks noGrp="1"/>
          </p:cNvSpPr>
          <p:nvPr>
            <p:ph type="title"/>
          </p:nvPr>
        </p:nvSpPr>
        <p:spPr>
          <a:xfrm>
            <a:off x="4898143" y="457200"/>
            <a:ext cx="3617207" cy="1600200"/>
          </a:xfrm>
        </p:spPr>
        <p:txBody>
          <a:bodyPr anchor="ctr">
            <a:normAutofit/>
          </a:bodyPr>
          <a:lstStyle>
            <a:lvl1pPr>
              <a:lnSpc>
                <a:spcPct val="100000"/>
              </a:lnSpc>
              <a:defRPr sz="2800">
                <a:latin typeface="+mn-lt"/>
              </a:defRPr>
            </a:lvl1pPr>
          </a:lstStyle>
          <a:p>
            <a:r>
              <a:rPr lang="fi-FI" smtClean="0"/>
              <a:t>Muokkaa perustyyl. napsautt.</a:t>
            </a:r>
            <a:endParaRPr lang="en-US" dirty="0"/>
          </a:p>
        </p:txBody>
      </p:sp>
      <p:sp>
        <p:nvSpPr>
          <p:cNvPr id="4" name="Text Placeholder 3"/>
          <p:cNvSpPr>
            <a:spLocks noGrp="1"/>
          </p:cNvSpPr>
          <p:nvPr>
            <p:ph type="body" sz="half" idx="2"/>
          </p:nvPr>
        </p:nvSpPr>
        <p:spPr>
          <a:xfrm>
            <a:off x="4898143" y="2146300"/>
            <a:ext cx="3617207" cy="37226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E3266C4E-A8E0-4EF1-A903-DE52B4CBB5F9}" type="datetime1">
              <a:rPr lang="fi-FI" smtClean="0">
                <a:solidFill>
                  <a:prstClr val="black">
                    <a:tint val="75000"/>
                  </a:prstClr>
                </a:solidFill>
              </a:rPr>
              <a:pPr/>
              <a:t>29.9.2015</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69562053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1A060-A76F-4F6B-A732-0D62CA1D8BCE}" type="datetime1">
              <a:rPr lang="fi-FI" smtClean="0">
                <a:solidFill>
                  <a:prstClr val="black">
                    <a:tint val="75000"/>
                  </a:prstClr>
                </a:solidFill>
              </a:rPr>
              <a:pPr/>
              <a:t>29.9.2015</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
        <p:nvSpPr>
          <p:cNvPr id="6" name="Title 1"/>
          <p:cNvSpPr>
            <a:spLocks noGrp="1"/>
          </p:cNvSpPr>
          <p:nvPr>
            <p:ph type="title"/>
          </p:nvPr>
        </p:nvSpPr>
        <p:spPr>
          <a:xfrm>
            <a:off x="629841" y="457200"/>
            <a:ext cx="3570684" cy="1600200"/>
          </a:xfrm>
        </p:spPr>
        <p:txBody>
          <a:bodyPr anchor="ctr" anchorCtr="0">
            <a:normAutofit/>
          </a:bodyPr>
          <a:lstStyle>
            <a:lvl1pPr>
              <a:defRPr sz="2800">
                <a:solidFill>
                  <a:schemeClr val="bg1"/>
                </a:solidFill>
                <a:latin typeface="+mn-lt"/>
              </a:defRPr>
            </a:lvl1pPr>
          </a:lstStyle>
          <a:p>
            <a:r>
              <a:rPr lang="fi-FI" smtClean="0"/>
              <a:t>Muokkaa perustyyl. napsautt.</a:t>
            </a:r>
            <a:endParaRPr lang="en-US" dirty="0"/>
          </a:p>
        </p:txBody>
      </p:sp>
    </p:spTree>
    <p:extLst>
      <p:ext uri="{BB962C8B-B14F-4D97-AF65-F5344CB8AC3E}">
        <p14:creationId xmlns:p14="http://schemas.microsoft.com/office/powerpoint/2010/main" val="389409168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EA273-39AC-425D-8705-3E4240C0F816}" type="datetime1">
              <a:rPr lang="fi-FI" smtClean="0">
                <a:solidFill>
                  <a:prstClr val="black">
                    <a:tint val="75000"/>
                  </a:prstClr>
                </a:solidFill>
              </a:rPr>
              <a:pPr/>
              <a:t>29.9.2015</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
        <p:nvSpPr>
          <p:cNvPr id="6" name="Title 1"/>
          <p:cNvSpPr>
            <a:spLocks noGrp="1"/>
          </p:cNvSpPr>
          <p:nvPr>
            <p:ph type="title"/>
          </p:nvPr>
        </p:nvSpPr>
        <p:spPr>
          <a:xfrm>
            <a:off x="629841" y="457200"/>
            <a:ext cx="3570684" cy="1600200"/>
          </a:xfrm>
        </p:spPr>
        <p:txBody>
          <a:bodyPr anchor="ctr" anchorCtr="0">
            <a:normAutofit/>
          </a:bodyPr>
          <a:lstStyle>
            <a:lvl1pPr>
              <a:defRPr sz="2800">
                <a:solidFill>
                  <a:schemeClr val="tx2"/>
                </a:solidFill>
                <a:latin typeface="+mn-lt"/>
              </a:defRPr>
            </a:lvl1pPr>
          </a:lstStyle>
          <a:p>
            <a:r>
              <a:rPr lang="fi-FI" smtClean="0"/>
              <a:t>Muokkaa perustyyl. napsautt.</a:t>
            </a:r>
            <a:endParaRPr lang="en-US" dirty="0"/>
          </a:p>
        </p:txBody>
      </p:sp>
    </p:spTree>
    <p:extLst>
      <p:ext uri="{BB962C8B-B14F-4D97-AF65-F5344CB8AC3E}">
        <p14:creationId xmlns:p14="http://schemas.microsoft.com/office/powerpoint/2010/main" val="146919321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CF12EE5C-90A8-4EFA-90C0-3E903A023CC6}"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04796827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a:latin typeface="+mn-lt"/>
              </a:defRPr>
            </a:lvl1pPr>
          </a:lstStyle>
          <a:p>
            <a:r>
              <a:rPr lang="fi-FI" smtClean="0"/>
              <a:t>Muokkaa perustyyl. napsautt.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89030CE8-A4AD-4D27-9ACB-F0DE4CA47775}" type="datetime1">
              <a:rPr lang="fi-FI" smtClean="0">
                <a:solidFill>
                  <a:prstClr val="black">
                    <a:tint val="75000"/>
                  </a:prstClr>
                </a:solidFill>
              </a:rPr>
              <a:pPr/>
              <a:t>29.9.2015</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2ADEEEF2-603A-4596-86C7-629F88E063C6}"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85450233"/>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Sisältödia 2">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normAutofit/>
          </a:bodyPr>
          <a:lstStyle>
            <a:lvl1pPr>
              <a:defRPr sz="3600" b="1">
                <a:latin typeface="Calibri"/>
                <a:cs typeface="Calibri"/>
              </a:defRPr>
            </a:lvl1pPr>
          </a:lstStyle>
          <a:p>
            <a:r>
              <a:rPr lang="fi-FI" dirty="0" smtClean="0"/>
              <a:t>MUOKKAA PERUSTYYLEJÄ NAPS.</a:t>
            </a:r>
            <a:endParaRPr lang="fi-FI" dirty="0"/>
          </a:p>
        </p:txBody>
      </p:sp>
      <p:sp>
        <p:nvSpPr>
          <p:cNvPr id="4" name="Alatunnisteen paikkamerkki 3"/>
          <p:cNvSpPr>
            <a:spLocks noGrp="1"/>
          </p:cNvSpPr>
          <p:nvPr>
            <p:ph type="ftr" sz="quarter" idx="11"/>
          </p:nvPr>
        </p:nvSpPr>
        <p:spPr/>
        <p:txBody>
          <a:bodyPr/>
          <a:lstStyle/>
          <a:p>
            <a:r>
              <a:rPr lang="fi-FI" smtClean="0">
                <a:solidFill>
                  <a:prstClr val="black">
                    <a:tint val="75000"/>
                  </a:prstClr>
                </a:solidFill>
              </a:rPr>
              <a:t>25.3.2015</a:t>
            </a:r>
            <a:endParaRPr lang="fi-FI" dirty="0">
              <a:solidFill>
                <a:prstClr val="black">
                  <a:tint val="75000"/>
                </a:prstClr>
              </a:solidFill>
            </a:endParaRPr>
          </a:p>
        </p:txBody>
      </p:sp>
      <p:sp>
        <p:nvSpPr>
          <p:cNvPr id="5" name="Dian numeron paikkamerkki 4"/>
          <p:cNvSpPr>
            <a:spLocks noGrp="1"/>
          </p:cNvSpPr>
          <p:nvPr>
            <p:ph type="sldNum" sz="quarter" idx="12"/>
          </p:nvPr>
        </p:nvSpPr>
        <p:spPr/>
        <p:txBody>
          <a:bodyPr/>
          <a:lstStyle/>
          <a:p>
            <a:fld id="{5FAF14C8-7E88-F242-A2BF-8004B8452E05}" type="slidenum">
              <a:rPr lang="fi-FI" smtClean="0">
                <a:solidFill>
                  <a:prstClr val="black">
                    <a:tint val="75000"/>
                  </a:prstClr>
                </a:solidFill>
              </a:rPr>
              <a:pPr/>
              <a:t>‹#›</a:t>
            </a:fld>
            <a:endParaRPr lang="fi-FI" dirty="0">
              <a:solidFill>
                <a:prstClr val="black">
                  <a:tint val="75000"/>
                </a:prstClr>
              </a:solidFill>
            </a:endParaRPr>
          </a:p>
        </p:txBody>
      </p:sp>
      <p:cxnSp>
        <p:nvCxnSpPr>
          <p:cNvPr id="6" name="Suora yhdysviiva 5"/>
          <p:cNvCxnSpPr/>
          <p:nvPr userDrawn="1"/>
        </p:nvCxnSpPr>
        <p:spPr>
          <a:xfrm>
            <a:off x="469900" y="6356350"/>
            <a:ext cx="8229600" cy="0"/>
          </a:xfrm>
          <a:prstGeom prst="line">
            <a:avLst/>
          </a:prstGeom>
          <a:ln w="6350" cmpd="sng">
            <a:solidFill>
              <a:srgbClr val="474A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75296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sv-SE" smtClean="0"/>
              <a:t>Klicka här för att ändra format</a:t>
            </a:r>
            <a:endParaRPr lang="en-US" dirty="0"/>
          </a:p>
        </p:txBody>
      </p:sp>
      <p:sp>
        <p:nvSpPr>
          <p:cNvPr id="3" name="Date Placeholder 2"/>
          <p:cNvSpPr>
            <a:spLocks noGrp="1"/>
          </p:cNvSpPr>
          <p:nvPr>
            <p:ph type="dt" sz="half" idx="10"/>
          </p:nvPr>
        </p:nvSpPr>
        <p:spPr/>
        <p:txBody>
          <a:bodyPr/>
          <a:lstStyle/>
          <a:p>
            <a:fld id="{C9D45470-5403-4B97-A3C7-76A576C615B3}" type="datetime1">
              <a:rPr lang="fi-FI" smtClean="0"/>
              <a:t>29.9.2015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2ADEEEF2-603A-4596-86C7-629F88E063C6}" type="slidenum">
              <a:rPr lang="fi-FI" smtClean="0"/>
              <a:t>‹#›</a:t>
            </a:fld>
            <a:endParaRPr lang="fi-FI"/>
          </a:p>
        </p:txBody>
      </p:sp>
    </p:spTree>
    <p:extLst>
      <p:ext uri="{BB962C8B-B14F-4D97-AF65-F5344CB8AC3E}">
        <p14:creationId xmlns:p14="http://schemas.microsoft.com/office/powerpoint/2010/main" val="13951722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114426"/>
            <a:ext cx="7886700" cy="4589464"/>
          </a:xfrm>
        </p:spPr>
        <p:txBody>
          <a:bodyPr>
            <a:noAutofit/>
          </a:bodyPr>
          <a:lstStyle>
            <a:lvl1pPr algn="ctr">
              <a:lnSpc>
                <a:spcPct val="90000"/>
              </a:lnSpc>
              <a:defRPr sz="8800" b="1" cap="all" spc="-150" baseline="0">
                <a:solidFill>
                  <a:schemeClr val="bg2"/>
                </a:solidFill>
                <a:latin typeface="+mj-lt"/>
              </a:defRPr>
            </a:lvl1pPr>
          </a:lstStyle>
          <a:p>
            <a:r>
              <a:rPr lang="en-US" dirty="0" smtClean="0"/>
              <a:t>HEADLINE</a:t>
            </a:r>
            <a:br>
              <a:rPr lang="en-US" dirty="0" smtClean="0"/>
            </a:br>
            <a:r>
              <a:rPr lang="en-US" dirty="0" smtClean="0"/>
              <a:t>IN</a:t>
            </a:r>
            <a:br>
              <a:rPr lang="en-US" dirty="0" smtClean="0"/>
            </a:br>
            <a:r>
              <a:rPr lang="en-US" dirty="0" smtClean="0"/>
              <a:t>3 ROWS</a:t>
            </a:r>
            <a:endParaRPr lang="en-US" dirty="0"/>
          </a:p>
        </p:txBody>
      </p:sp>
    </p:spTree>
    <p:extLst>
      <p:ext uri="{BB962C8B-B14F-4D97-AF65-F5344CB8AC3E}">
        <p14:creationId xmlns:p14="http://schemas.microsoft.com/office/powerpoint/2010/main" val="27645216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smtClean="0"/>
              <a:t>Klicka här för att ändra format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8FE30A05-F75C-4FDF-B0CC-43A69C28FE1F}" type="datetime1">
              <a:rPr lang="fi-FI" smtClean="0"/>
              <a:t>29.9.2015</a:t>
            </a:fld>
            <a:endParaRPr lang="fi-FI"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fi-FI"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ADEEEF2-603A-4596-86C7-629F88E063C6}" type="slidenum">
              <a:rPr lang="fi-FI" smtClean="0"/>
              <a:pPr/>
              <a:t>‹#›</a:t>
            </a:fld>
            <a:endParaRPr lang="fi-FI" dirty="0"/>
          </a:p>
        </p:txBody>
      </p:sp>
    </p:spTree>
    <p:extLst>
      <p:ext uri="{BB962C8B-B14F-4D97-AF65-F5344CB8AC3E}">
        <p14:creationId xmlns:p14="http://schemas.microsoft.com/office/powerpoint/2010/main" val="1329026806"/>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2" r:id="rId3"/>
    <p:sldLayoutId id="2147483662" r:id="rId4"/>
    <p:sldLayoutId id="2147483663" r:id="rId5"/>
    <p:sldLayoutId id="2147483664" r:id="rId6"/>
    <p:sldLayoutId id="2147483665" r:id="rId7"/>
    <p:sldLayoutId id="2147483666" r:id="rId8"/>
    <p:sldLayoutId id="2147483675" r:id="rId9"/>
    <p:sldLayoutId id="2147483683" r:id="rId10"/>
    <p:sldLayoutId id="2147483684" r:id="rId11"/>
    <p:sldLayoutId id="2147483667" r:id="rId12"/>
    <p:sldLayoutId id="2147483668" r:id="rId13"/>
    <p:sldLayoutId id="2147483669" r:id="rId14"/>
    <p:sldLayoutId id="2147483682" r:id="rId15"/>
    <p:sldLayoutId id="2147483680" r:id="rId16"/>
    <p:sldLayoutId id="2147483681" r:id="rId17"/>
    <p:sldLayoutId id="2147483670" r:id="rId18"/>
    <p:sldLayoutId id="2147483671" r:id="rId1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smtClean="0"/>
              <a:t>Klicka här för att ändra format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8FE30A05-F75C-4FDF-B0CC-43A69C28FE1F}" type="datetime1">
              <a:rPr lang="fi-FI" smtClean="0">
                <a:solidFill>
                  <a:prstClr val="black">
                    <a:tint val="75000"/>
                  </a:prstClr>
                </a:solidFill>
              </a:rPr>
              <a:pPr/>
              <a:t>29.9.2015</a:t>
            </a:fld>
            <a:endParaRPr lang="fi-FI"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fi-FI"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ADEEEF2-603A-4596-86C7-629F88E063C6}" type="slidenum">
              <a:rPr lang="fi-FI" smtClean="0">
                <a:solidFill>
                  <a:prstClr val="black">
                    <a:tint val="75000"/>
                  </a:prstClr>
                </a:solidFill>
              </a:rPr>
              <a:pPr/>
              <a:t>‹#›</a:t>
            </a:fld>
            <a:endParaRPr lang="fi-FI" dirty="0">
              <a:solidFill>
                <a:prstClr val="black">
                  <a:tint val="75000"/>
                </a:prstClr>
              </a:solidFill>
            </a:endParaRPr>
          </a:p>
        </p:txBody>
      </p:sp>
    </p:spTree>
    <p:extLst>
      <p:ext uri="{BB962C8B-B14F-4D97-AF65-F5344CB8AC3E}">
        <p14:creationId xmlns:p14="http://schemas.microsoft.com/office/powerpoint/2010/main" val="178509931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smtClean="0"/>
              <a:t>Muokkaa perustyyl. napsautt.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8FE30A05-F75C-4FDF-B0CC-43A69C28FE1F}" type="datetime1">
              <a:rPr lang="fi-FI" smtClean="0">
                <a:solidFill>
                  <a:prstClr val="black">
                    <a:tint val="75000"/>
                  </a:prstClr>
                </a:solidFill>
              </a:rPr>
              <a:pPr/>
              <a:t>29.9.2015</a:t>
            </a:fld>
            <a:endParaRPr lang="fi-FI"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fi-FI"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ADEEEF2-603A-4596-86C7-629F88E063C6}" type="slidenum">
              <a:rPr lang="fi-FI" smtClean="0">
                <a:solidFill>
                  <a:prstClr val="black">
                    <a:tint val="75000"/>
                  </a:prstClr>
                </a:solidFill>
              </a:rPr>
              <a:pPr/>
              <a:t>‹#›</a:t>
            </a:fld>
            <a:endParaRPr lang="fi-FI" dirty="0">
              <a:solidFill>
                <a:prstClr val="black">
                  <a:tint val="75000"/>
                </a:prstClr>
              </a:solidFill>
            </a:endParaRPr>
          </a:p>
        </p:txBody>
      </p:sp>
    </p:spTree>
    <p:extLst>
      <p:ext uri="{BB962C8B-B14F-4D97-AF65-F5344CB8AC3E}">
        <p14:creationId xmlns:p14="http://schemas.microsoft.com/office/powerpoint/2010/main" val="41060435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smtClean="0"/>
              <a:t>Muokkaa perustyyl. napsautt.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8FE30A05-F75C-4FDF-B0CC-43A69C28FE1F}" type="datetime1">
              <a:rPr lang="fi-FI" smtClean="0">
                <a:solidFill>
                  <a:prstClr val="black">
                    <a:tint val="75000"/>
                  </a:prstClr>
                </a:solidFill>
              </a:rPr>
              <a:pPr/>
              <a:t>29.9.2015</a:t>
            </a:fld>
            <a:endParaRPr lang="fi-FI"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fi-FI"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ADEEEF2-603A-4596-86C7-629F88E063C6}" type="slidenum">
              <a:rPr lang="fi-FI" smtClean="0">
                <a:solidFill>
                  <a:prstClr val="black">
                    <a:tint val="75000"/>
                  </a:prstClr>
                </a:solidFill>
              </a:rPr>
              <a:pPr/>
              <a:t>‹#›</a:t>
            </a:fld>
            <a:endParaRPr lang="fi-FI" dirty="0">
              <a:solidFill>
                <a:prstClr val="black">
                  <a:tint val="75000"/>
                </a:prstClr>
              </a:solidFill>
            </a:endParaRPr>
          </a:p>
        </p:txBody>
      </p:sp>
    </p:spTree>
    <p:extLst>
      <p:ext uri="{BB962C8B-B14F-4D97-AF65-F5344CB8AC3E}">
        <p14:creationId xmlns:p14="http://schemas.microsoft.com/office/powerpoint/2010/main" val="76454279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8679" y="1790164"/>
            <a:ext cx="7772400" cy="2911900"/>
          </a:xfrm>
        </p:spPr>
        <p:txBody>
          <a:bodyPr>
            <a:normAutofit fontScale="90000"/>
          </a:bodyPr>
          <a:lstStyle/>
          <a:p>
            <a:r>
              <a:rPr lang="en-GB" dirty="0" smtClean="0"/>
              <a:t>Encounter-based service as a source of effectiveness and </a:t>
            </a:r>
            <a:br>
              <a:rPr lang="en-GB" dirty="0" smtClean="0"/>
            </a:br>
            <a:r>
              <a:rPr lang="en-GB" dirty="0" smtClean="0"/>
              <a:t>user-satisfaction</a:t>
            </a:r>
            <a:endParaRPr lang="en-GB" dirty="0"/>
          </a:p>
        </p:txBody>
      </p:sp>
      <p:sp>
        <p:nvSpPr>
          <p:cNvPr id="3" name="Subtitle 2"/>
          <p:cNvSpPr>
            <a:spLocks noGrp="1"/>
          </p:cNvSpPr>
          <p:nvPr>
            <p:ph type="subTitle" idx="1"/>
          </p:nvPr>
        </p:nvSpPr>
        <p:spPr/>
        <p:txBody>
          <a:bodyPr/>
          <a:lstStyle/>
          <a:p>
            <a:r>
              <a:rPr lang="fi-FI" dirty="0" smtClean="0"/>
              <a:t>Elina Lehto-Häggroth, </a:t>
            </a:r>
            <a:r>
              <a:rPr lang="en-GB" dirty="0" smtClean="0"/>
              <a:t>Vice Mayor</a:t>
            </a:r>
            <a:endParaRPr lang="en-GB" dirty="0"/>
          </a:p>
        </p:txBody>
      </p:sp>
    </p:spTree>
    <p:extLst>
      <p:ext uri="{BB962C8B-B14F-4D97-AF65-F5344CB8AC3E}">
        <p14:creationId xmlns:p14="http://schemas.microsoft.com/office/powerpoint/2010/main" val="2593555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b="1" dirty="0" smtClean="0">
                <a:solidFill>
                  <a:schemeClr val="tx2">
                    <a:lumMod val="75000"/>
                  </a:schemeClr>
                </a:solidFill>
              </a:rPr>
              <a:t>Examples:</a:t>
            </a:r>
            <a:endParaRPr lang="en-GB" b="1" dirty="0">
              <a:solidFill>
                <a:schemeClr val="tx2">
                  <a:lumMod val="75000"/>
                </a:schemeClr>
              </a:solidFill>
            </a:endParaRPr>
          </a:p>
        </p:txBody>
      </p:sp>
      <p:sp>
        <p:nvSpPr>
          <p:cNvPr id="3" name="Platshållare för innehåll 2"/>
          <p:cNvSpPr>
            <a:spLocks noGrp="1"/>
          </p:cNvSpPr>
          <p:nvPr>
            <p:ph idx="1"/>
          </p:nvPr>
        </p:nvSpPr>
        <p:spPr/>
        <p:txBody>
          <a:bodyPr/>
          <a:lstStyle/>
          <a:p>
            <a:endParaRPr lang="en-GB" dirty="0" smtClean="0"/>
          </a:p>
          <a:p>
            <a:r>
              <a:rPr lang="en-GB" dirty="0" smtClean="0"/>
              <a:t>Early education and care: directing the service demand</a:t>
            </a:r>
          </a:p>
          <a:p>
            <a:r>
              <a:rPr lang="en-GB" dirty="0" smtClean="0"/>
              <a:t>New learning</a:t>
            </a:r>
          </a:p>
          <a:p>
            <a:r>
              <a:rPr lang="en-GB" dirty="0" smtClean="0"/>
              <a:t>Digilibrary</a:t>
            </a:r>
          </a:p>
          <a:p>
            <a:r>
              <a:rPr lang="en-GB" dirty="0" smtClean="0"/>
              <a:t>Service design in </a:t>
            </a:r>
            <a:r>
              <a:rPr lang="en-GB" dirty="0" err="1" smtClean="0"/>
              <a:t>Hakunila</a:t>
            </a:r>
            <a:r>
              <a:rPr lang="en-GB" dirty="0" smtClean="0"/>
              <a:t> library</a:t>
            </a:r>
          </a:p>
        </p:txBody>
      </p:sp>
      <p:sp>
        <p:nvSpPr>
          <p:cNvPr id="4" name="Platshållare för datum 3"/>
          <p:cNvSpPr>
            <a:spLocks noGrp="1"/>
          </p:cNvSpPr>
          <p:nvPr>
            <p:ph type="dt" sz="half" idx="10"/>
          </p:nvPr>
        </p:nvSpPr>
        <p:spPr/>
        <p:txBody>
          <a:bodyPr/>
          <a:lstStyle/>
          <a:p>
            <a:fld id="{7A70A89D-C953-410A-BEAC-558A1F3A0421}" type="datetime1">
              <a:rPr lang="fi-FI" smtClean="0"/>
              <a:t>29.9.2015</a:t>
            </a:fld>
            <a:endParaRPr lang="fi-FI"/>
          </a:p>
        </p:txBody>
      </p:sp>
      <p:sp>
        <p:nvSpPr>
          <p:cNvPr id="6" name="Platshållare för bildnummer 5"/>
          <p:cNvSpPr>
            <a:spLocks noGrp="1"/>
          </p:cNvSpPr>
          <p:nvPr>
            <p:ph type="sldNum" sz="quarter" idx="12"/>
          </p:nvPr>
        </p:nvSpPr>
        <p:spPr/>
        <p:txBody>
          <a:bodyPr/>
          <a:lstStyle/>
          <a:p>
            <a:fld id="{2ADEEEF2-603A-4596-86C7-629F88E063C6}" type="slidenum">
              <a:rPr lang="fi-FI" smtClean="0"/>
              <a:t>10</a:t>
            </a:fld>
            <a:endParaRPr lang="fi-FI"/>
          </a:p>
        </p:txBody>
      </p:sp>
    </p:spTree>
    <p:extLst>
      <p:ext uri="{BB962C8B-B14F-4D97-AF65-F5344CB8AC3E}">
        <p14:creationId xmlns:p14="http://schemas.microsoft.com/office/powerpoint/2010/main" val="631154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FE71A060-A76F-4F6B-A732-0D62CA1D8BCE}" type="datetime1">
              <a:rPr lang="fi-FI" smtClean="0">
                <a:solidFill>
                  <a:prstClr val="black">
                    <a:tint val="75000"/>
                  </a:prstClr>
                </a:solidFill>
              </a:rPr>
              <a:pPr/>
              <a:t>29.9.2015</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2ADEEEF2-603A-4596-86C7-629F88E063C6}" type="slidenum">
              <a:rPr lang="fi-FI" smtClean="0">
                <a:solidFill>
                  <a:prstClr val="black">
                    <a:tint val="75000"/>
                  </a:prstClr>
                </a:solidFill>
              </a:rPr>
              <a:pPr/>
              <a:t>11</a:t>
            </a:fld>
            <a:endParaRPr lang="fi-FI">
              <a:solidFill>
                <a:prstClr val="black">
                  <a:tint val="75000"/>
                </a:prstClr>
              </a:solidFill>
            </a:endParaRPr>
          </a:p>
        </p:txBody>
      </p:sp>
      <p:sp>
        <p:nvSpPr>
          <p:cNvPr id="5" name="Otsikko 4"/>
          <p:cNvSpPr>
            <a:spLocks noGrp="1"/>
          </p:cNvSpPr>
          <p:nvPr>
            <p:ph type="title"/>
          </p:nvPr>
        </p:nvSpPr>
        <p:spPr>
          <a:xfrm>
            <a:off x="629840" y="457200"/>
            <a:ext cx="8161233" cy="1600200"/>
          </a:xfrm>
        </p:spPr>
        <p:txBody>
          <a:bodyPr>
            <a:normAutofit/>
          </a:bodyPr>
          <a:lstStyle/>
          <a:p>
            <a:r>
              <a:rPr lang="en-US" sz="3600" dirty="0" smtClean="0"/>
              <a:t/>
            </a:r>
            <a:br>
              <a:rPr lang="en-US" sz="3600" dirty="0" smtClean="0"/>
            </a:br>
            <a:r>
              <a:rPr lang="en-US" sz="3600" b="1" dirty="0" smtClean="0"/>
              <a:t>Early childhood education and care</a:t>
            </a:r>
            <a:endParaRPr lang="en-US" sz="3600" b="1" dirty="0"/>
          </a:p>
        </p:txBody>
      </p:sp>
    </p:spTree>
    <p:extLst>
      <p:ext uri="{BB962C8B-B14F-4D97-AF65-F5344CB8AC3E}">
        <p14:creationId xmlns:p14="http://schemas.microsoft.com/office/powerpoint/2010/main" val="3820340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US" altLang="fi-FI" sz="3600" b="1" dirty="0" smtClean="0">
                <a:solidFill>
                  <a:srgbClr val="0070C0"/>
                </a:solidFill>
              </a:rPr>
              <a:t>Redesigning early childhood education and care - how did we do it?</a:t>
            </a:r>
            <a:endParaRPr lang="en-US" sz="3600" dirty="0"/>
          </a:p>
        </p:txBody>
      </p:sp>
      <p:sp>
        <p:nvSpPr>
          <p:cNvPr id="3" name="Sisällön paikkamerkki 2"/>
          <p:cNvSpPr>
            <a:spLocks noGrp="1"/>
          </p:cNvSpPr>
          <p:nvPr>
            <p:ph sz="half" idx="1"/>
          </p:nvPr>
        </p:nvSpPr>
        <p:spPr/>
        <p:txBody>
          <a:bodyPr>
            <a:normAutofit fontScale="70000" lnSpcReduction="20000"/>
          </a:bodyPr>
          <a:lstStyle/>
          <a:p>
            <a:pPr marL="342900" indent="-342900"/>
            <a:endParaRPr lang="fi-FI" altLang="fi-FI" dirty="0" smtClean="0"/>
          </a:p>
          <a:p>
            <a:pPr marL="342900" indent="-342900"/>
            <a:r>
              <a:rPr lang="en-US" altLang="fi-FI" dirty="0" smtClean="0"/>
              <a:t>Interactive design and realization of services together with the client (service design) became an established modus operandi</a:t>
            </a:r>
          </a:p>
          <a:p>
            <a:pPr marL="342900" indent="-342900"/>
            <a:r>
              <a:rPr lang="en-US" altLang="fi-FI" dirty="0" smtClean="0"/>
              <a:t>Service design know-how is further increased by including the users as equals into the different stages of the service design process (co-planning)</a:t>
            </a:r>
          </a:p>
          <a:p>
            <a:pPr marL="342900" indent="-342900"/>
            <a:r>
              <a:rPr lang="en-US" altLang="fi-FI" dirty="0" smtClean="0"/>
              <a:t>Change is achieved through leadership</a:t>
            </a:r>
          </a:p>
          <a:p>
            <a:pPr marL="342900" indent="-342900"/>
            <a:r>
              <a:rPr lang="en-US" altLang="fi-FI" dirty="0" smtClean="0"/>
              <a:t>Expert support and guidance</a:t>
            </a:r>
            <a:endParaRPr lang="en-US" dirty="0"/>
          </a:p>
        </p:txBody>
      </p:sp>
      <p:sp>
        <p:nvSpPr>
          <p:cNvPr id="5" name="Päivämäärän paikkamerkki 4"/>
          <p:cNvSpPr>
            <a:spLocks noGrp="1"/>
          </p:cNvSpPr>
          <p:nvPr>
            <p:ph type="dt" sz="half" idx="10"/>
          </p:nvPr>
        </p:nvSpPr>
        <p:spPr/>
        <p:txBody>
          <a:bodyPr/>
          <a:lstStyle/>
          <a:p>
            <a:fld id="{9030D3B6-8A4B-4B3B-A061-4075FEF6017F}" type="datetime1">
              <a:rPr lang="fi-FI" smtClean="0">
                <a:solidFill>
                  <a:prstClr val="black">
                    <a:tint val="75000"/>
                  </a:prstClr>
                </a:solidFill>
              </a:rPr>
              <a:pPr/>
              <a:t>29.9.2015</a:t>
            </a:fld>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2ADEEEF2-603A-4596-86C7-629F88E063C6}" type="slidenum">
              <a:rPr lang="fi-FI" smtClean="0">
                <a:solidFill>
                  <a:prstClr val="black">
                    <a:tint val="75000"/>
                  </a:prstClr>
                </a:solidFill>
              </a:rPr>
              <a:pPr/>
              <a:t>12</a:t>
            </a:fld>
            <a:endParaRPr lang="fi-FI">
              <a:solidFill>
                <a:prstClr val="black">
                  <a:tint val="75000"/>
                </a:prstClr>
              </a:solidFill>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484" y="1537117"/>
            <a:ext cx="3994484" cy="528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2671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28650" y="365126"/>
            <a:ext cx="7886700" cy="1030537"/>
          </a:xfrm>
        </p:spPr>
        <p:txBody>
          <a:bodyPr>
            <a:normAutofit/>
          </a:bodyPr>
          <a:lstStyle/>
          <a:p>
            <a:r>
              <a:rPr lang="en-US" sz="3600" b="1" dirty="0" smtClean="0">
                <a:solidFill>
                  <a:srgbClr val="0070C0"/>
                </a:solidFill>
              </a:rPr>
              <a:t>The service design process consists of:</a:t>
            </a:r>
            <a:endParaRPr lang="en-US" sz="3600" b="1" dirty="0">
              <a:solidFill>
                <a:srgbClr val="0070C0"/>
              </a:solidFill>
            </a:endParaRPr>
          </a:p>
        </p:txBody>
      </p:sp>
      <p:sp>
        <p:nvSpPr>
          <p:cNvPr id="3" name="Päivämäärän paikkamerkki 2"/>
          <p:cNvSpPr>
            <a:spLocks noGrp="1"/>
          </p:cNvSpPr>
          <p:nvPr>
            <p:ph type="dt" sz="half" idx="10"/>
          </p:nvPr>
        </p:nvSpPr>
        <p:spPr/>
        <p:txBody>
          <a:bodyPr/>
          <a:lstStyle/>
          <a:p>
            <a:fld id="{C9D45470-5403-4B97-A3C7-76A576C615B3}" type="datetime1">
              <a:rPr lang="fi-FI" smtClean="0">
                <a:solidFill>
                  <a:prstClr val="black">
                    <a:tint val="75000"/>
                  </a:prstClr>
                </a:solidFill>
              </a:rPr>
              <a:pPr/>
              <a:t>29.9.2015</a:t>
            </a:fld>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2ADEEEF2-603A-4596-86C7-629F88E063C6}" type="slidenum">
              <a:rPr lang="fi-FI" smtClean="0">
                <a:solidFill>
                  <a:prstClr val="black">
                    <a:tint val="75000"/>
                  </a:prstClr>
                </a:solidFill>
              </a:rPr>
              <a:pPr/>
              <a:t>13</a:t>
            </a:fld>
            <a:endParaRPr lang="fi-FI">
              <a:solidFill>
                <a:prstClr val="black">
                  <a:tint val="75000"/>
                </a:prstClr>
              </a:solidFill>
            </a:endParaRPr>
          </a:p>
        </p:txBody>
      </p:sp>
      <p:sp>
        <p:nvSpPr>
          <p:cNvPr id="6" name="Tekstiruutu 5"/>
          <p:cNvSpPr txBox="1"/>
          <p:nvPr/>
        </p:nvSpPr>
        <p:spPr>
          <a:xfrm>
            <a:off x="713874" y="1515979"/>
            <a:ext cx="7924800" cy="369332"/>
          </a:xfrm>
          <a:prstGeom prst="rect">
            <a:avLst/>
          </a:prstGeom>
          <a:noFill/>
        </p:spPr>
        <p:txBody>
          <a:bodyPr wrap="square" rtlCol="0">
            <a:spAutoFit/>
          </a:bodyPr>
          <a:lstStyle/>
          <a:p>
            <a:endParaRPr lang="fi-FI" dirty="0">
              <a:solidFill>
                <a:prstClr val="black"/>
              </a:solidFill>
            </a:endParaRPr>
          </a:p>
        </p:txBody>
      </p:sp>
      <p:pic>
        <p:nvPicPr>
          <p:cNvPr id="7"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508104" y="5210698"/>
            <a:ext cx="2937332" cy="1647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cstate="screen">
            <a:extLst>
              <a:ext uri="{28A0092B-C50C-407E-A947-70E740481C1C}">
                <a14:useLocalDpi xmlns:a14="http://schemas.microsoft.com/office/drawing/2010/main" val="0"/>
              </a:ext>
            </a:extLst>
          </a:blip>
          <a:srcRect/>
          <a:stretch>
            <a:fillRect/>
          </a:stretch>
        </p:blipFill>
        <p:spPr bwMode="auto">
          <a:xfrm>
            <a:off x="5552775" y="3410498"/>
            <a:ext cx="2892661" cy="1625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Kuva 8"/>
          <p:cNvPicPr>
            <a:picLocks noChangeAspect="1"/>
          </p:cNvPicPr>
          <p:nvPr/>
        </p:nvPicPr>
        <p:blipFill rotWithShape="1">
          <a:blip cstate="screen">
            <a:extLst>
              <a:ext uri="{28A0092B-C50C-407E-A947-70E740481C1C}">
                <a14:useLocalDpi xmlns:a14="http://schemas.microsoft.com/office/drawing/2010/main" val="0"/>
              </a:ext>
            </a:extLst>
          </a:blip>
          <a:srcRect t="14042"/>
          <a:stretch/>
        </p:blipFill>
        <p:spPr>
          <a:xfrm>
            <a:off x="5530439" y="1610684"/>
            <a:ext cx="2892661" cy="1559447"/>
          </a:xfrm>
          <a:prstGeom prst="rect">
            <a:avLst/>
          </a:prstGeom>
        </p:spPr>
      </p:pic>
      <p:graphicFrame>
        <p:nvGraphicFramePr>
          <p:cNvPr id="10" name="Kaaviokuva 9"/>
          <p:cNvGraphicFramePr/>
          <p:nvPr>
            <p:extLst>
              <p:ext uri="{D42A27DB-BD31-4B8C-83A1-F6EECF244321}">
                <p14:modId xmlns:p14="http://schemas.microsoft.com/office/powerpoint/2010/main" val="4170637315"/>
              </p:ext>
            </p:extLst>
          </p:nvPr>
        </p:nvGraphicFramePr>
        <p:xfrm>
          <a:off x="435836" y="1145135"/>
          <a:ext cx="4913831" cy="5161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5"/>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508104" y="3410498"/>
            <a:ext cx="2892661" cy="1625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Kuva 11"/>
          <p:cNvPicPr>
            <a:picLocks noChangeAspect="1"/>
          </p:cNvPicPr>
          <p:nvPr/>
        </p:nvPicPr>
        <p:blipFill rotWithShape="1">
          <a:blip r:embed="rId9" cstate="screen">
            <a:extLst>
              <a:ext uri="{28A0092B-C50C-407E-A947-70E740481C1C}">
                <a14:useLocalDpi xmlns:a14="http://schemas.microsoft.com/office/drawing/2010/main" val="0"/>
              </a:ext>
            </a:extLst>
          </a:blip>
          <a:srcRect t="14042"/>
          <a:stretch/>
        </p:blipFill>
        <p:spPr>
          <a:xfrm>
            <a:off x="5530438" y="1610684"/>
            <a:ext cx="2892661" cy="1559447"/>
          </a:xfrm>
          <a:prstGeom prst="rect">
            <a:avLst/>
          </a:prstGeom>
        </p:spPr>
      </p:pic>
    </p:spTree>
    <p:extLst>
      <p:ext uri="{BB962C8B-B14F-4D97-AF65-F5344CB8AC3E}">
        <p14:creationId xmlns:p14="http://schemas.microsoft.com/office/powerpoint/2010/main" val="3696844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Päivämäärän paikkamerkki 2"/>
          <p:cNvSpPr>
            <a:spLocks noGrp="1"/>
          </p:cNvSpPr>
          <p:nvPr>
            <p:ph type="dt" sz="half" idx="10"/>
          </p:nvPr>
        </p:nvSpPr>
        <p:spPr/>
        <p:txBody>
          <a:bodyPr/>
          <a:lstStyle/>
          <a:p>
            <a:fld id="{C9D45470-5403-4B97-A3C7-76A576C615B3}" type="datetime1">
              <a:rPr lang="fi-FI" smtClean="0">
                <a:solidFill>
                  <a:prstClr val="black">
                    <a:tint val="75000"/>
                  </a:prstClr>
                </a:solidFill>
              </a:rPr>
              <a:pPr/>
              <a:t>29.9.2015</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2ADEEEF2-603A-4596-86C7-629F88E063C6}" type="slidenum">
              <a:rPr lang="fi-FI" smtClean="0">
                <a:solidFill>
                  <a:prstClr val="black">
                    <a:tint val="75000"/>
                  </a:prstClr>
                </a:solidFill>
              </a:rPr>
              <a:pPr/>
              <a:t>14</a:t>
            </a:fld>
            <a:endParaRPr lang="fi-FI">
              <a:solidFill>
                <a:prstClr val="black">
                  <a:tint val="75000"/>
                </a:prstClr>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08"/>
            <a:ext cx="5038952" cy="376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61016" y="3072168"/>
            <a:ext cx="4882983" cy="378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kstiruutu 8"/>
          <p:cNvSpPr txBox="1"/>
          <p:nvPr/>
        </p:nvSpPr>
        <p:spPr>
          <a:xfrm>
            <a:off x="3610113" y="1340768"/>
            <a:ext cx="5533887" cy="1446550"/>
          </a:xfrm>
          <a:prstGeom prst="rect">
            <a:avLst/>
          </a:prstGeom>
          <a:noFill/>
        </p:spPr>
        <p:txBody>
          <a:bodyPr wrap="none" rtlCol="0">
            <a:spAutoFit/>
          </a:bodyPr>
          <a:lstStyle/>
          <a:p>
            <a:r>
              <a:rPr lang="fi-FI" sz="4400" b="1" dirty="0" smtClean="0">
                <a:solidFill>
                  <a:srgbClr val="F8F8F8"/>
                </a:solidFill>
                <a:latin typeface="Tahoma" pitchFamily="34" charset="0"/>
                <a:ea typeface="Tahoma" pitchFamily="34" charset="0"/>
                <a:cs typeface="Tahoma" pitchFamily="34" charset="0"/>
              </a:rPr>
              <a:t>Palvelun käyttäjät </a:t>
            </a:r>
            <a:br>
              <a:rPr lang="fi-FI" sz="4400" b="1" dirty="0" smtClean="0">
                <a:solidFill>
                  <a:srgbClr val="F8F8F8"/>
                </a:solidFill>
                <a:latin typeface="Tahoma" pitchFamily="34" charset="0"/>
                <a:ea typeface="Tahoma" pitchFamily="34" charset="0"/>
                <a:cs typeface="Tahoma" pitchFamily="34" charset="0"/>
              </a:rPr>
            </a:br>
            <a:r>
              <a:rPr lang="fi-FI" sz="4400" b="1" dirty="0" smtClean="0">
                <a:solidFill>
                  <a:srgbClr val="F8F8F8"/>
                </a:solidFill>
                <a:latin typeface="Tahoma" pitchFamily="34" charset="0"/>
                <a:ea typeface="Tahoma" pitchFamily="34" charset="0"/>
                <a:cs typeface="Tahoma" pitchFamily="34" charset="0"/>
              </a:rPr>
              <a:t>asiantuntijoina</a:t>
            </a:r>
            <a:endParaRPr lang="fi-FI" sz="4400" b="1" dirty="0">
              <a:solidFill>
                <a:srgbClr val="F8F8F8"/>
              </a:solidFill>
              <a:latin typeface="Tahoma" pitchFamily="34" charset="0"/>
              <a:ea typeface="Tahoma" pitchFamily="34" charset="0"/>
              <a:cs typeface="Tahoma" pitchFamily="34"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08"/>
            <a:ext cx="5191352" cy="3915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13417" y="3208576"/>
            <a:ext cx="4730583" cy="378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 y="3942475"/>
            <a:ext cx="4261016" cy="306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kstiruutu 12"/>
          <p:cNvSpPr txBox="1"/>
          <p:nvPr/>
        </p:nvSpPr>
        <p:spPr>
          <a:xfrm>
            <a:off x="5191352" y="1493168"/>
            <a:ext cx="447448" cy="1446550"/>
          </a:xfrm>
          <a:prstGeom prst="rect">
            <a:avLst/>
          </a:prstGeom>
          <a:noFill/>
        </p:spPr>
        <p:txBody>
          <a:bodyPr wrap="square" rtlCol="0">
            <a:spAutoFit/>
          </a:bodyPr>
          <a:lstStyle/>
          <a:p>
            <a:r>
              <a:rPr lang="fi-FI" sz="4400" b="1" dirty="0" smtClean="0">
                <a:solidFill>
                  <a:srgbClr val="F8F8F8"/>
                </a:solidFill>
                <a:latin typeface="Tahoma" pitchFamily="34" charset="0"/>
                <a:ea typeface="Tahoma" pitchFamily="34" charset="0"/>
                <a:cs typeface="Tahoma" pitchFamily="34" charset="0"/>
              </a:rPr>
              <a:t/>
            </a:r>
            <a:br>
              <a:rPr lang="fi-FI" sz="4400" b="1" dirty="0" smtClean="0">
                <a:solidFill>
                  <a:srgbClr val="F8F8F8"/>
                </a:solidFill>
                <a:latin typeface="Tahoma" pitchFamily="34" charset="0"/>
                <a:ea typeface="Tahoma" pitchFamily="34" charset="0"/>
                <a:cs typeface="Tahoma" pitchFamily="34" charset="0"/>
              </a:rPr>
            </a:br>
            <a:endParaRPr lang="fi-FI" sz="4400" b="1" dirty="0">
              <a:solidFill>
                <a:srgbClr val="F8F8F8"/>
              </a:solidFill>
              <a:latin typeface="Tahoma" pitchFamily="34" charset="0"/>
              <a:ea typeface="Tahoma" pitchFamily="34" charset="0"/>
              <a:cs typeface="Tahoma" pitchFamily="34" charset="0"/>
            </a:endParaRPr>
          </a:p>
        </p:txBody>
      </p:sp>
      <p:pic>
        <p:nvPicPr>
          <p:cNvPr id="16" name="Picture 3"/>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t="35133" b="6486"/>
          <a:stretch/>
        </p:blipFill>
        <p:spPr bwMode="auto">
          <a:xfrm>
            <a:off x="5191352" y="26608"/>
            <a:ext cx="3952648" cy="3109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kstiruutu 16"/>
          <p:cNvSpPr txBox="1"/>
          <p:nvPr/>
        </p:nvSpPr>
        <p:spPr>
          <a:xfrm>
            <a:off x="3762513" y="1493168"/>
            <a:ext cx="4732386" cy="1446550"/>
          </a:xfrm>
          <a:prstGeom prst="rect">
            <a:avLst/>
          </a:prstGeom>
          <a:noFill/>
        </p:spPr>
        <p:txBody>
          <a:bodyPr wrap="none" rtlCol="0">
            <a:spAutoFit/>
          </a:bodyPr>
          <a:lstStyle/>
          <a:p>
            <a:r>
              <a:rPr lang="en-US" sz="4400" b="1" dirty="0" smtClean="0">
                <a:solidFill>
                  <a:srgbClr val="F8F8F8"/>
                </a:solidFill>
                <a:latin typeface="Tahoma" pitchFamily="34" charset="0"/>
                <a:ea typeface="Tahoma" pitchFamily="34" charset="0"/>
                <a:cs typeface="Tahoma" pitchFamily="34" charset="0"/>
              </a:rPr>
              <a:t>Service users as</a:t>
            </a:r>
            <a:br>
              <a:rPr lang="en-US" sz="4400" b="1" dirty="0" smtClean="0">
                <a:solidFill>
                  <a:srgbClr val="F8F8F8"/>
                </a:solidFill>
                <a:latin typeface="Tahoma" pitchFamily="34" charset="0"/>
                <a:ea typeface="Tahoma" pitchFamily="34" charset="0"/>
                <a:cs typeface="Tahoma" pitchFamily="34" charset="0"/>
              </a:rPr>
            </a:br>
            <a:r>
              <a:rPr lang="en-US" sz="4400" b="1" dirty="0" smtClean="0">
                <a:solidFill>
                  <a:srgbClr val="F8F8F8"/>
                </a:solidFill>
                <a:latin typeface="Tahoma" pitchFamily="34" charset="0"/>
                <a:ea typeface="Tahoma" pitchFamily="34" charset="0"/>
                <a:cs typeface="Tahoma" pitchFamily="34" charset="0"/>
              </a:rPr>
              <a:t>experts</a:t>
            </a:r>
            <a:endParaRPr lang="en-US" sz="4400" b="1" dirty="0">
              <a:solidFill>
                <a:srgbClr val="F8F8F8"/>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080380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p:txBody>
          <a:bodyPr>
            <a:normAutofit/>
          </a:bodyPr>
          <a:lstStyle/>
          <a:p>
            <a:r>
              <a:rPr lang="en-US" dirty="0" smtClean="0">
                <a:solidFill>
                  <a:srgbClr val="0070C0"/>
                </a:solidFill>
              </a:rPr>
              <a:t>Change of costs 2009-2014</a:t>
            </a:r>
            <a:br>
              <a:rPr lang="en-US" dirty="0" smtClean="0">
                <a:solidFill>
                  <a:srgbClr val="0070C0"/>
                </a:solidFill>
              </a:rPr>
            </a:br>
            <a:r>
              <a:rPr lang="en-US" sz="1600" dirty="0" smtClean="0">
                <a:solidFill>
                  <a:srgbClr val="0070C0"/>
                </a:solidFill>
              </a:rPr>
              <a:t>-◊- </a:t>
            </a:r>
            <a:r>
              <a:rPr lang="en-US" sz="1800" dirty="0" smtClean="0">
                <a:solidFill>
                  <a:srgbClr val="0070C0"/>
                </a:solidFill>
              </a:rPr>
              <a:t>operational costs/child using the service</a:t>
            </a:r>
            <a:br>
              <a:rPr lang="en-US" sz="1800" dirty="0" smtClean="0">
                <a:solidFill>
                  <a:srgbClr val="0070C0"/>
                </a:solidFill>
              </a:rPr>
            </a:br>
            <a:r>
              <a:rPr lang="en-US" sz="1800" dirty="0" smtClean="0">
                <a:solidFill>
                  <a:srgbClr val="FFFF00"/>
                </a:solidFill>
              </a:rPr>
              <a:t>-o- </a:t>
            </a:r>
            <a:r>
              <a:rPr lang="en-US" sz="1800" dirty="0" smtClean="0">
                <a:solidFill>
                  <a:srgbClr val="0070C0"/>
                </a:solidFill>
              </a:rPr>
              <a:t>deflated *) operational costs/child using service</a:t>
            </a:r>
            <a:endParaRPr lang="en-US" sz="1800" dirty="0">
              <a:solidFill>
                <a:srgbClr val="0070C0"/>
              </a:solidFill>
            </a:endParaRPr>
          </a:p>
        </p:txBody>
      </p:sp>
      <p:graphicFrame>
        <p:nvGraphicFramePr>
          <p:cNvPr id="13" name="Kaavio 12"/>
          <p:cNvGraphicFramePr>
            <a:graphicFrameLocks/>
          </p:cNvGraphicFramePr>
          <p:nvPr>
            <p:extLst>
              <p:ext uri="{D42A27DB-BD31-4B8C-83A1-F6EECF244321}">
                <p14:modId xmlns:p14="http://schemas.microsoft.com/office/powerpoint/2010/main" val="2433150916"/>
              </p:ext>
            </p:extLst>
          </p:nvPr>
        </p:nvGraphicFramePr>
        <p:xfrm>
          <a:off x="1142923" y="1668026"/>
          <a:ext cx="6845517" cy="4103581"/>
        </p:xfrm>
        <a:graphic>
          <a:graphicData uri="http://schemas.openxmlformats.org/drawingml/2006/chart">
            <c:chart xmlns:c="http://schemas.openxmlformats.org/drawingml/2006/chart" xmlns:r="http://schemas.openxmlformats.org/officeDocument/2006/relationships" r:id="rId2"/>
          </a:graphicData>
        </a:graphic>
      </p:graphicFrame>
      <p:sp>
        <p:nvSpPr>
          <p:cNvPr id="2" name="Tekstiruutu 1"/>
          <p:cNvSpPr txBox="1"/>
          <p:nvPr/>
        </p:nvSpPr>
        <p:spPr>
          <a:xfrm>
            <a:off x="3778143" y="5849483"/>
            <a:ext cx="4357315" cy="430887"/>
          </a:xfrm>
          <a:prstGeom prst="rect">
            <a:avLst/>
          </a:prstGeom>
          <a:noFill/>
        </p:spPr>
        <p:txBody>
          <a:bodyPr wrap="square" rtlCol="0">
            <a:spAutoFit/>
          </a:bodyPr>
          <a:lstStyle/>
          <a:p>
            <a:r>
              <a:rPr lang="en-US" sz="1100" dirty="0" smtClean="0">
                <a:solidFill>
                  <a:srgbClr val="418FDE"/>
                </a:solidFill>
              </a:rPr>
              <a:t>*)Statistics Finland: Price index of public expenditure, the social sector 2005=100</a:t>
            </a:r>
            <a:endParaRPr lang="en-US" sz="1100" dirty="0">
              <a:solidFill>
                <a:srgbClr val="418FDE"/>
              </a:solidFill>
            </a:endParaRPr>
          </a:p>
        </p:txBody>
      </p:sp>
    </p:spTree>
    <p:extLst>
      <p:ext uri="{BB962C8B-B14F-4D97-AF65-F5344CB8AC3E}">
        <p14:creationId xmlns:p14="http://schemas.microsoft.com/office/powerpoint/2010/main" val="2183309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FE71A060-A76F-4F6B-A732-0D62CA1D8BCE}" type="datetime1">
              <a:rPr lang="fi-FI" smtClean="0"/>
              <a:t>29.9.2015</a:t>
            </a:fld>
            <a:endParaRPr lang="fi-FI"/>
          </a:p>
        </p:txBody>
      </p:sp>
      <p:sp>
        <p:nvSpPr>
          <p:cNvPr id="4" name="Dian numeron paikkamerkki 3"/>
          <p:cNvSpPr>
            <a:spLocks noGrp="1"/>
          </p:cNvSpPr>
          <p:nvPr>
            <p:ph type="sldNum" sz="quarter" idx="12"/>
          </p:nvPr>
        </p:nvSpPr>
        <p:spPr/>
        <p:txBody>
          <a:bodyPr/>
          <a:lstStyle/>
          <a:p>
            <a:fld id="{2ADEEEF2-603A-4596-86C7-629F88E063C6}" type="slidenum">
              <a:rPr lang="fi-FI" smtClean="0"/>
              <a:t>16</a:t>
            </a:fld>
            <a:endParaRPr lang="fi-FI"/>
          </a:p>
        </p:txBody>
      </p:sp>
      <p:sp>
        <p:nvSpPr>
          <p:cNvPr id="5" name="Otsikko 4"/>
          <p:cNvSpPr>
            <a:spLocks noGrp="1"/>
          </p:cNvSpPr>
          <p:nvPr>
            <p:ph type="title"/>
          </p:nvPr>
        </p:nvSpPr>
        <p:spPr/>
        <p:txBody>
          <a:bodyPr>
            <a:normAutofit/>
          </a:bodyPr>
          <a:lstStyle/>
          <a:p>
            <a:r>
              <a:rPr lang="fi-FI" sz="3600" b="1" dirty="0"/>
              <a:t>New </a:t>
            </a:r>
            <a:r>
              <a:rPr lang="fi-FI" sz="3600" b="1" dirty="0" err="1"/>
              <a:t>learning</a:t>
            </a:r>
            <a:endParaRPr lang="fi-FI" sz="3600" b="1" dirty="0"/>
          </a:p>
        </p:txBody>
      </p:sp>
    </p:spTree>
    <p:extLst>
      <p:ext uri="{BB962C8B-B14F-4D97-AF65-F5344CB8AC3E}">
        <p14:creationId xmlns:p14="http://schemas.microsoft.com/office/powerpoint/2010/main" val="16754147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BCCE1F79-43A4-409C-BB44-BEAC65994EBE}" type="datetime1">
              <a:rPr lang="fi-FI" smtClean="0">
                <a:solidFill>
                  <a:prstClr val="black">
                    <a:tint val="75000"/>
                  </a:prstClr>
                </a:solidFill>
              </a:rPr>
              <a:pPr/>
              <a:t>29.9.2015</a:t>
            </a:fld>
            <a:endParaRPr lang="fi-FI" dirty="0">
              <a:solidFill>
                <a:prstClr val="black">
                  <a:tint val="75000"/>
                </a:prstClr>
              </a:solidFill>
            </a:endParaRPr>
          </a:p>
        </p:txBody>
      </p:sp>
      <p:sp>
        <p:nvSpPr>
          <p:cNvPr id="4" name="Dian numeron paikkamerkki 3"/>
          <p:cNvSpPr>
            <a:spLocks noGrp="1"/>
          </p:cNvSpPr>
          <p:nvPr>
            <p:ph type="sldNum" sz="quarter" idx="12"/>
          </p:nvPr>
        </p:nvSpPr>
        <p:spPr/>
        <p:txBody>
          <a:bodyPr/>
          <a:lstStyle/>
          <a:p>
            <a:fld id="{2ADEEEF2-603A-4596-86C7-629F88E063C6}" type="slidenum">
              <a:rPr lang="fi-FI" smtClean="0">
                <a:solidFill>
                  <a:prstClr val="black">
                    <a:tint val="75000"/>
                  </a:prstClr>
                </a:solidFill>
              </a:rPr>
              <a:pPr/>
              <a:t>17</a:t>
            </a:fld>
            <a:endParaRPr lang="fi-FI">
              <a:solidFill>
                <a:prstClr val="black">
                  <a:tint val="75000"/>
                </a:prstClr>
              </a:solidFill>
            </a:endParaRPr>
          </a:p>
        </p:txBody>
      </p:sp>
      <p:pic>
        <p:nvPicPr>
          <p:cNvPr id="5" name="Kuva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604849" y="0"/>
            <a:ext cx="5539152" cy="3429000"/>
          </a:xfrm>
          <a:prstGeom prst="rect">
            <a:avLst/>
          </a:prstGeom>
        </p:spPr>
      </p:pic>
      <p:pic>
        <p:nvPicPr>
          <p:cNvPr id="6" name="Kuva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04849" y="3179011"/>
            <a:ext cx="5539152" cy="3678989"/>
          </a:xfrm>
          <a:prstGeom prst="rect">
            <a:avLst/>
          </a:prstGeom>
        </p:spPr>
      </p:pic>
      <p:sp>
        <p:nvSpPr>
          <p:cNvPr id="7" name="Tekstiruutu 6"/>
          <p:cNvSpPr txBox="1"/>
          <p:nvPr/>
        </p:nvSpPr>
        <p:spPr>
          <a:xfrm>
            <a:off x="350763" y="1837044"/>
            <a:ext cx="3103638" cy="3416320"/>
          </a:xfrm>
          <a:prstGeom prst="rect">
            <a:avLst/>
          </a:prstGeom>
          <a:noFill/>
        </p:spPr>
        <p:txBody>
          <a:bodyPr wrap="square" rtlCol="0">
            <a:spAutoFit/>
          </a:bodyPr>
          <a:lstStyle/>
          <a:p>
            <a:pPr defTabSz="914400"/>
            <a:r>
              <a:rPr lang="en-GB" sz="3600" b="1" dirty="0" smtClean="0">
                <a:solidFill>
                  <a:schemeClr val="tx2">
                    <a:lumMod val="75000"/>
                  </a:schemeClr>
                </a:solidFill>
              </a:rPr>
              <a:t>What has changed between 1964 and the present moment?</a:t>
            </a:r>
            <a:endParaRPr lang="en-GB" sz="3600" b="1" dirty="0">
              <a:solidFill>
                <a:schemeClr val="tx2">
                  <a:lumMod val="75000"/>
                </a:schemeClr>
              </a:solidFill>
            </a:endParaRPr>
          </a:p>
        </p:txBody>
      </p:sp>
      <p:cxnSp>
        <p:nvCxnSpPr>
          <p:cNvPr id="8" name="Suora yhdysviiva 7"/>
          <p:cNvCxnSpPr/>
          <p:nvPr/>
        </p:nvCxnSpPr>
        <p:spPr>
          <a:xfrm>
            <a:off x="3604849" y="3179011"/>
            <a:ext cx="55391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982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Tekstiruutu 5"/>
          <p:cNvSpPr txBox="1"/>
          <p:nvPr/>
        </p:nvSpPr>
        <p:spPr>
          <a:xfrm>
            <a:off x="2608289" y="100726"/>
            <a:ext cx="6275735" cy="1938992"/>
          </a:xfrm>
          <a:prstGeom prst="rect">
            <a:avLst/>
          </a:prstGeom>
          <a:noFill/>
        </p:spPr>
        <p:txBody>
          <a:bodyPr wrap="square" rtlCol="0">
            <a:spAutoFit/>
          </a:bodyPr>
          <a:lstStyle/>
          <a:p>
            <a:pPr defTabSz="914400"/>
            <a:r>
              <a:rPr lang="en-GB" sz="4000" b="1" dirty="0" smtClean="0">
                <a:solidFill>
                  <a:prstClr val="white"/>
                </a:solidFill>
              </a:rPr>
              <a:t>THE STUDENT</a:t>
            </a:r>
          </a:p>
          <a:p>
            <a:pPr defTabSz="914400"/>
            <a:r>
              <a:rPr lang="en-GB" sz="4000" b="1" dirty="0" smtClean="0">
                <a:solidFill>
                  <a:prstClr val="white"/>
                </a:solidFill>
              </a:rPr>
              <a:t>- An active learner or a  passive listener? </a:t>
            </a:r>
            <a:endParaRPr lang="en-GB" sz="4000" b="1" dirty="0">
              <a:solidFill>
                <a:prstClr val="white"/>
              </a:solidFill>
            </a:endParaRPr>
          </a:p>
        </p:txBody>
      </p:sp>
    </p:spTree>
    <p:extLst>
      <p:ext uri="{BB962C8B-B14F-4D97-AF65-F5344CB8AC3E}">
        <p14:creationId xmlns:p14="http://schemas.microsoft.com/office/powerpoint/2010/main" val="21430877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Ryhmä 5"/>
          <p:cNvGrpSpPr/>
          <p:nvPr/>
        </p:nvGrpSpPr>
        <p:grpSpPr>
          <a:xfrm>
            <a:off x="5292263" y="302214"/>
            <a:ext cx="3681642" cy="2525847"/>
            <a:chOff x="5292263" y="302214"/>
            <a:chExt cx="3681642" cy="2525847"/>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92263" y="593099"/>
              <a:ext cx="3681642" cy="223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04138" y="302214"/>
              <a:ext cx="3607169" cy="41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Otsikko 1"/>
          <p:cNvSpPr>
            <a:spLocks noGrp="1"/>
          </p:cNvSpPr>
          <p:nvPr>
            <p:ph type="title"/>
          </p:nvPr>
        </p:nvSpPr>
        <p:spPr>
          <a:xfrm>
            <a:off x="201271" y="262346"/>
            <a:ext cx="5925952" cy="906227"/>
          </a:xfrm>
        </p:spPr>
        <p:txBody>
          <a:bodyPr>
            <a:normAutofit/>
          </a:bodyPr>
          <a:lstStyle/>
          <a:p>
            <a:r>
              <a:rPr lang="en-GB" b="1" dirty="0" smtClean="0">
                <a:solidFill>
                  <a:schemeClr val="tx2">
                    <a:lumMod val="75000"/>
                  </a:schemeClr>
                </a:solidFill>
              </a:rPr>
              <a:t>A turning point?</a:t>
            </a:r>
            <a:endParaRPr lang="en-GB" sz="3100" b="1" dirty="0">
              <a:solidFill>
                <a:schemeClr val="tx2">
                  <a:lumMod val="75000"/>
                </a:schemeClr>
              </a:solidFill>
            </a:endParaRPr>
          </a:p>
        </p:txBody>
      </p:sp>
      <p:sp>
        <p:nvSpPr>
          <p:cNvPr id="3" name="Päivämäärän paikkamerkki 2"/>
          <p:cNvSpPr>
            <a:spLocks noGrp="1"/>
          </p:cNvSpPr>
          <p:nvPr>
            <p:ph type="dt" sz="half" idx="10"/>
          </p:nvPr>
        </p:nvSpPr>
        <p:spPr/>
        <p:txBody>
          <a:bodyPr/>
          <a:lstStyle/>
          <a:p>
            <a:fld id="{C9D45470-5403-4B97-A3C7-76A576C615B3}" type="datetime1">
              <a:rPr lang="fi-FI" smtClean="0">
                <a:solidFill>
                  <a:prstClr val="black">
                    <a:tint val="75000"/>
                  </a:prstClr>
                </a:solidFill>
              </a:rPr>
              <a:pPr/>
              <a:t>29.9.2015</a:t>
            </a:fld>
            <a:endParaRPr lang="fi-FI">
              <a:solidFill>
                <a:prstClr val="black">
                  <a:tint val="75000"/>
                </a:prstClr>
              </a:solidFill>
            </a:endParaRPr>
          </a:p>
        </p:txBody>
      </p:sp>
      <p:pic>
        <p:nvPicPr>
          <p:cNvPr id="12"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458817" y="1204545"/>
            <a:ext cx="3278332" cy="3853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an numeron paikkamerkki 4"/>
          <p:cNvSpPr>
            <a:spLocks noGrp="1"/>
          </p:cNvSpPr>
          <p:nvPr>
            <p:ph type="sldNum" sz="quarter" idx="12"/>
          </p:nvPr>
        </p:nvSpPr>
        <p:spPr/>
        <p:txBody>
          <a:bodyPr/>
          <a:lstStyle/>
          <a:p>
            <a:fld id="{2ADEEEF2-603A-4596-86C7-629F88E063C6}" type="slidenum">
              <a:rPr lang="fi-FI" smtClean="0">
                <a:solidFill>
                  <a:prstClr val="black">
                    <a:tint val="75000"/>
                  </a:prstClr>
                </a:solidFill>
              </a:rPr>
              <a:pPr/>
              <a:t>19</a:t>
            </a:fld>
            <a:endParaRPr lang="fi-FI">
              <a:solidFill>
                <a:prstClr val="black">
                  <a:tint val="75000"/>
                </a:prstClr>
              </a:solidFill>
            </a:endParaRPr>
          </a:p>
        </p:txBody>
      </p:sp>
      <p:grpSp>
        <p:nvGrpSpPr>
          <p:cNvPr id="7" name="Ryhmä 6"/>
          <p:cNvGrpSpPr/>
          <p:nvPr/>
        </p:nvGrpSpPr>
        <p:grpSpPr>
          <a:xfrm>
            <a:off x="304398" y="1346992"/>
            <a:ext cx="2544232" cy="4853848"/>
            <a:chOff x="313205" y="1286981"/>
            <a:chExt cx="2544232" cy="4853848"/>
          </a:xfrm>
        </p:grpSpPr>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6995" y="1286981"/>
              <a:ext cx="2456778" cy="315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13205" y="4451541"/>
              <a:ext cx="1423303" cy="1474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736508" y="4451541"/>
              <a:ext cx="1120929" cy="168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3" name="Picture 9"/>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223526" y="1640603"/>
            <a:ext cx="2501556" cy="2097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042185" y="1858164"/>
            <a:ext cx="3869122" cy="308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a:stretch/>
        </p:blipFill>
        <p:spPr bwMode="auto">
          <a:xfrm>
            <a:off x="1313133" y="3316679"/>
            <a:ext cx="3177230" cy="3117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Ryhmä 10"/>
          <p:cNvGrpSpPr/>
          <p:nvPr/>
        </p:nvGrpSpPr>
        <p:grpSpPr>
          <a:xfrm>
            <a:off x="1906403" y="2231875"/>
            <a:ext cx="3960412" cy="2799316"/>
            <a:chOff x="1727701" y="2330411"/>
            <a:chExt cx="3960412" cy="2799316"/>
          </a:xfrm>
        </p:grpSpPr>
        <p:pic>
          <p:nvPicPr>
            <p:cNvPr id="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7701" y="2689473"/>
              <a:ext cx="3960412" cy="2440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7701" y="2330411"/>
              <a:ext cx="3960412" cy="35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27264" y="2489394"/>
            <a:ext cx="4056993" cy="404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94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33"/>
                                        </p:tgtEl>
                                        <p:attrNameLst>
                                          <p:attrName>style.visibility</p:attrName>
                                        </p:attrNameLst>
                                      </p:cBhvr>
                                      <p:to>
                                        <p:strVal val="visible"/>
                                      </p:to>
                                    </p:set>
                                    <p:animEffect transition="in" filter="fade">
                                      <p:cBhvr>
                                        <p:cTn id="28" dur="1000"/>
                                        <p:tgtEl>
                                          <p:spTgt spid="1033"/>
                                        </p:tgtEl>
                                      </p:cBhvr>
                                    </p:animEffect>
                                    <p:anim calcmode="lin" valueType="num">
                                      <p:cBhvr>
                                        <p:cTn id="29" dur="1000" fill="hold"/>
                                        <p:tgtEl>
                                          <p:spTgt spid="1033"/>
                                        </p:tgtEl>
                                        <p:attrNameLst>
                                          <p:attrName>ppt_x</p:attrName>
                                        </p:attrNameLst>
                                      </p:cBhvr>
                                      <p:tavLst>
                                        <p:tav tm="0">
                                          <p:val>
                                            <p:strVal val="#ppt_x"/>
                                          </p:val>
                                        </p:tav>
                                        <p:tav tm="100000">
                                          <p:val>
                                            <p:strVal val="#ppt_x"/>
                                          </p:val>
                                        </p:tav>
                                      </p:tavLst>
                                    </p:anim>
                                    <p:anim calcmode="lin" valueType="num">
                                      <p:cBhvr>
                                        <p:cTn id="30"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fade">
                                      <p:cBhvr>
                                        <p:cTn id="42" dur="1000"/>
                                        <p:tgtEl>
                                          <p:spTgt spid="1032"/>
                                        </p:tgtEl>
                                      </p:cBhvr>
                                    </p:animEffect>
                                    <p:anim calcmode="lin" valueType="num">
                                      <p:cBhvr>
                                        <p:cTn id="43" dur="1000" fill="hold"/>
                                        <p:tgtEl>
                                          <p:spTgt spid="1032"/>
                                        </p:tgtEl>
                                        <p:attrNameLst>
                                          <p:attrName>ppt_x</p:attrName>
                                        </p:attrNameLst>
                                      </p:cBhvr>
                                      <p:tavLst>
                                        <p:tav tm="0">
                                          <p:val>
                                            <p:strVal val="#ppt_x"/>
                                          </p:val>
                                        </p:tav>
                                        <p:tav tm="100000">
                                          <p:val>
                                            <p:strVal val="#ppt_x"/>
                                          </p:val>
                                        </p:tav>
                                      </p:tavLst>
                                    </p:anim>
                                    <p:anim calcmode="lin" valueType="num">
                                      <p:cBhvr>
                                        <p:cTn id="44"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FE71A060-A76F-4F6B-A732-0D62CA1D8BCE}" type="datetime1">
              <a:rPr lang="fi-FI" smtClean="0"/>
              <a:t>29.9.2015</a:t>
            </a:fld>
            <a:endParaRPr lang="fi-FI"/>
          </a:p>
        </p:txBody>
      </p:sp>
      <p:sp>
        <p:nvSpPr>
          <p:cNvPr id="4" name="Dian numeron paikkamerkki 3"/>
          <p:cNvSpPr>
            <a:spLocks noGrp="1"/>
          </p:cNvSpPr>
          <p:nvPr>
            <p:ph type="sldNum" sz="quarter" idx="12"/>
          </p:nvPr>
        </p:nvSpPr>
        <p:spPr/>
        <p:txBody>
          <a:bodyPr/>
          <a:lstStyle/>
          <a:p>
            <a:fld id="{2ADEEEF2-603A-4596-86C7-629F88E063C6}" type="slidenum">
              <a:rPr lang="fi-FI" smtClean="0"/>
              <a:t>2</a:t>
            </a:fld>
            <a:endParaRPr lang="fi-FI"/>
          </a:p>
        </p:txBody>
      </p:sp>
      <p:sp>
        <p:nvSpPr>
          <p:cNvPr id="5" name="Otsikko 4"/>
          <p:cNvSpPr>
            <a:spLocks noGrp="1"/>
          </p:cNvSpPr>
          <p:nvPr>
            <p:ph type="title"/>
          </p:nvPr>
        </p:nvSpPr>
        <p:spPr>
          <a:xfrm>
            <a:off x="629840" y="457200"/>
            <a:ext cx="6377450" cy="1600200"/>
          </a:xfrm>
        </p:spPr>
        <p:txBody>
          <a:bodyPr>
            <a:normAutofit/>
          </a:bodyPr>
          <a:lstStyle/>
          <a:p>
            <a:r>
              <a:rPr lang="fi-FI" sz="3600" b="1" dirty="0" smtClean="0"/>
              <a:t>CAF </a:t>
            </a:r>
            <a:r>
              <a:rPr lang="fi-FI" sz="3600" b="1" dirty="0" err="1" smtClean="0"/>
              <a:t>self-assessment</a:t>
            </a:r>
            <a:r>
              <a:rPr lang="fi-FI" sz="3600" b="1" dirty="0" smtClean="0"/>
              <a:t> in Vantaa</a:t>
            </a:r>
            <a:endParaRPr lang="fi-FI" sz="3600" b="1" dirty="0"/>
          </a:p>
        </p:txBody>
      </p:sp>
    </p:spTree>
    <p:extLst>
      <p:ext uri="{BB962C8B-B14F-4D97-AF65-F5344CB8AC3E}">
        <p14:creationId xmlns:p14="http://schemas.microsoft.com/office/powerpoint/2010/main" val="439310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9143999" cy="6858000"/>
          </a:xfrm>
          <a:prstGeom prst="rect">
            <a:avLst/>
          </a:prstGeom>
        </p:spPr>
      </p:pic>
      <p:sp>
        <p:nvSpPr>
          <p:cNvPr id="3" name="Tekstiruutu 2"/>
          <p:cNvSpPr txBox="1"/>
          <p:nvPr/>
        </p:nvSpPr>
        <p:spPr>
          <a:xfrm>
            <a:off x="3269608" y="104930"/>
            <a:ext cx="5696261" cy="2308324"/>
          </a:xfrm>
          <a:prstGeom prst="rect">
            <a:avLst/>
          </a:prstGeom>
          <a:noFill/>
        </p:spPr>
        <p:txBody>
          <a:bodyPr wrap="square" rtlCol="0">
            <a:spAutoFit/>
          </a:bodyPr>
          <a:lstStyle/>
          <a:p>
            <a:pPr defTabSz="914400"/>
            <a:r>
              <a:rPr lang="en-GB" sz="3600" dirty="0" smtClean="0">
                <a:solidFill>
                  <a:prstClr val="white"/>
                </a:solidFill>
              </a:rPr>
              <a:t>The learning environment supports the growth, learning and interaction of both  individuals and groups</a:t>
            </a:r>
            <a:endParaRPr lang="en-GB" sz="3600" dirty="0">
              <a:solidFill>
                <a:prstClr val="white"/>
              </a:solidFill>
            </a:endParaRPr>
          </a:p>
        </p:txBody>
      </p:sp>
    </p:spTree>
    <p:extLst>
      <p:ext uri="{BB962C8B-B14F-4D97-AF65-F5344CB8AC3E}">
        <p14:creationId xmlns:p14="http://schemas.microsoft.com/office/powerpoint/2010/main" val="35028032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7A70A89D-C953-410A-BEAC-558A1F3A0421}" type="datetime1">
              <a:rPr lang="fi-FI" smtClean="0">
                <a:solidFill>
                  <a:prstClr val="black">
                    <a:tint val="75000"/>
                  </a:prstClr>
                </a:solidFill>
              </a:rPr>
              <a:pPr/>
              <a:t>29.9.2015</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2ADEEEF2-603A-4596-86C7-629F88E063C6}" type="slidenum">
              <a:rPr lang="fi-FI" smtClean="0">
                <a:solidFill>
                  <a:prstClr val="black">
                    <a:tint val="75000"/>
                  </a:prstClr>
                </a:solidFill>
              </a:rPr>
              <a:pPr/>
              <a:t>21</a:t>
            </a:fld>
            <a:endParaRPr lang="fi-FI">
              <a:solidFill>
                <a:prstClr val="black">
                  <a:tint val="75000"/>
                </a:prstClr>
              </a:solidFill>
            </a:endParaRPr>
          </a:p>
        </p:txBody>
      </p:sp>
      <p:pic>
        <p:nvPicPr>
          <p:cNvPr id="7" name="Kuva 6"/>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p:blipFill>
        <p:spPr>
          <a:xfrm rot="5400000">
            <a:off x="1235189" y="1850274"/>
            <a:ext cx="3783916" cy="6254294"/>
          </a:xfrm>
          <a:prstGeom prst="rect">
            <a:avLst/>
          </a:prstGeom>
        </p:spPr>
      </p:pic>
      <p:pic>
        <p:nvPicPr>
          <p:cNvPr id="8" name="Kuva 7"/>
          <p:cNvPicPr>
            <a:picLocks noChangeAspect="1"/>
          </p:cNvPicPr>
          <p:nvPr/>
        </p:nvPicPr>
        <p:blipFill rotWithShape="1">
          <a:blip r:embed="rId4" cstate="email">
            <a:extLst>
              <a:ext uri="{28A0092B-C50C-407E-A947-70E740481C1C}">
                <a14:useLocalDpi xmlns:a14="http://schemas.microsoft.com/office/drawing/2010/main" val="0"/>
              </a:ext>
            </a:extLst>
          </a:blip>
          <a:srcRect b="18070"/>
          <a:stretch/>
        </p:blipFill>
        <p:spPr>
          <a:xfrm>
            <a:off x="6254294" y="0"/>
            <a:ext cx="2892055" cy="3085463"/>
          </a:xfrm>
          <a:prstGeom prst="rect">
            <a:avLst/>
          </a:prstGeom>
        </p:spPr>
      </p:pic>
      <p:sp>
        <p:nvSpPr>
          <p:cNvPr id="2" name="Otsikko 1"/>
          <p:cNvSpPr>
            <a:spLocks noGrp="1"/>
          </p:cNvSpPr>
          <p:nvPr>
            <p:ph type="title"/>
          </p:nvPr>
        </p:nvSpPr>
        <p:spPr>
          <a:xfrm>
            <a:off x="279027" y="248586"/>
            <a:ext cx="5975268" cy="2696495"/>
          </a:xfrm>
        </p:spPr>
        <p:txBody>
          <a:bodyPr>
            <a:noAutofit/>
          </a:bodyPr>
          <a:lstStyle/>
          <a:p>
            <a:pPr marL="0" lvl="0" indent="0"/>
            <a:r>
              <a:rPr lang="en-GB" sz="4000" b="1" dirty="0" smtClean="0">
                <a:solidFill>
                  <a:schemeClr val="tx2">
                    <a:lumMod val="75000"/>
                  </a:schemeClr>
                </a:solidFill>
              </a:rPr>
              <a:t>The learning environment promotes</a:t>
            </a:r>
            <a:r>
              <a:rPr lang="en-GB" sz="4000" dirty="0" smtClean="0"/>
              <a:t/>
            </a:r>
            <a:br>
              <a:rPr lang="en-GB" sz="4000" dirty="0" smtClean="0"/>
            </a:br>
            <a:r>
              <a:rPr lang="en-GB" sz="1100" dirty="0" smtClean="0"/>
              <a:t> </a:t>
            </a:r>
            <a:r>
              <a:rPr lang="en-GB" sz="2400" dirty="0" smtClean="0"/>
              <a:t/>
            </a:r>
            <a:br>
              <a:rPr lang="en-GB" sz="2400" dirty="0" smtClean="0"/>
            </a:br>
            <a:r>
              <a:rPr lang="en-GB" sz="2400" dirty="0" smtClean="0"/>
              <a:t>interaction, </a:t>
            </a:r>
            <a:br>
              <a:rPr lang="en-GB" sz="2400" dirty="0" smtClean="0"/>
            </a:br>
            <a:r>
              <a:rPr lang="en-GB" sz="2400" dirty="0" smtClean="0"/>
              <a:t>participation and </a:t>
            </a:r>
            <a:br>
              <a:rPr lang="en-GB" sz="2400" dirty="0" smtClean="0"/>
            </a:br>
            <a:r>
              <a:rPr lang="en-GB" sz="2400" dirty="0" smtClean="0"/>
              <a:t>collaborative knowledge construction</a:t>
            </a:r>
            <a:endParaRPr lang="en-GB" sz="4000" dirty="0"/>
          </a:p>
        </p:txBody>
      </p:sp>
      <p:pic>
        <p:nvPicPr>
          <p:cNvPr id="9" name="Kuva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54294" y="3085463"/>
            <a:ext cx="2892055" cy="3783916"/>
          </a:xfrm>
          <a:prstGeom prst="rect">
            <a:avLst/>
          </a:prstGeom>
        </p:spPr>
      </p:pic>
      <p:cxnSp>
        <p:nvCxnSpPr>
          <p:cNvPr id="11" name="Suora yhdysviiva 10"/>
          <p:cNvCxnSpPr/>
          <p:nvPr/>
        </p:nvCxnSpPr>
        <p:spPr>
          <a:xfrm>
            <a:off x="6254294" y="0"/>
            <a:ext cx="0" cy="68693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uora yhdysviiva 12"/>
          <p:cNvCxnSpPr/>
          <p:nvPr/>
        </p:nvCxnSpPr>
        <p:spPr>
          <a:xfrm>
            <a:off x="0" y="3064904"/>
            <a:ext cx="9144000" cy="205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9972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Ryhmä 8"/>
          <p:cNvGrpSpPr/>
          <p:nvPr/>
        </p:nvGrpSpPr>
        <p:grpSpPr>
          <a:xfrm>
            <a:off x="323528" y="3369953"/>
            <a:ext cx="4562973" cy="2611253"/>
            <a:chOff x="323528" y="3781740"/>
            <a:chExt cx="4562973" cy="2611253"/>
          </a:xfrm>
        </p:grpSpPr>
        <p:pic>
          <p:nvPicPr>
            <p:cNvPr id="2050" name="Picture 2" descr="http://www.menonen.fi/koulumuseokuvat/RIHVELITAULU%20PIENI.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3528" y="5077160"/>
              <a:ext cx="2220816" cy="1315833"/>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3010499" y="3781740"/>
              <a:ext cx="1876002" cy="830997"/>
            </a:xfrm>
            <a:prstGeom prst="rect">
              <a:avLst/>
            </a:prstGeom>
            <a:noFill/>
          </p:spPr>
          <p:txBody>
            <a:bodyPr wrap="square" rtlCol="0">
              <a:spAutoFit/>
            </a:bodyPr>
            <a:lstStyle/>
            <a:p>
              <a:endParaRPr lang="fi-FI" sz="4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054" name="Picture 6" descr="http://www.tihinetti.info/_Media/koulumuseo-3.jpeg"/>
          <p:cNvPicPr>
            <a:picLocks noChangeAspect="1" noChangeArrowheads="1"/>
          </p:cNvPicPr>
          <p:nvPr/>
        </p:nvPicPr>
        <p:blipFill>
          <a:blip r:embed="rId4" cstate="screen">
            <a:grayscl/>
            <a:extLst>
              <a:ext uri="{28A0092B-C50C-407E-A947-70E740481C1C}">
                <a14:useLocalDpi xmlns:a14="http://schemas.microsoft.com/office/drawing/2010/main" val="0"/>
              </a:ext>
            </a:extLst>
          </a:blip>
          <a:srcRect/>
          <a:stretch>
            <a:fillRect/>
          </a:stretch>
        </p:blipFill>
        <p:spPr bwMode="auto">
          <a:xfrm flipH="1">
            <a:off x="323528" y="1024998"/>
            <a:ext cx="2496714" cy="19351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martela.fi/files/styles/large/public/media/Get_inspired/school_0101_0.jpg?itok=FHlvI2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0901" y="784965"/>
            <a:ext cx="3693015" cy="244827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Ryhmä 10"/>
          <p:cNvGrpSpPr/>
          <p:nvPr/>
        </p:nvGrpSpPr>
        <p:grpSpPr>
          <a:xfrm>
            <a:off x="5325438" y="4246160"/>
            <a:ext cx="3643193" cy="1987411"/>
            <a:chOff x="5325438" y="4657947"/>
            <a:chExt cx="3643193" cy="1987411"/>
          </a:xfrm>
        </p:grpSpPr>
        <p:pic>
          <p:nvPicPr>
            <p:cNvPr id="2052" name="Picture 4" descr="http://images.apple.com/support/assets/images/products/ipad/hero_ipadair2_ipadmini3_2014.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25438" y="4657947"/>
              <a:ext cx="1838634" cy="13232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open-mobile-share.com/wp-content/uploads/2015/04/video-to-chromebook.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168431" y="5445224"/>
              <a:ext cx="1800200" cy="120013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Lovettu nuoli oikealle 2"/>
          <p:cNvSpPr/>
          <p:nvPr/>
        </p:nvSpPr>
        <p:spPr>
          <a:xfrm>
            <a:off x="3010499" y="1579520"/>
            <a:ext cx="2035629" cy="85916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Lovettu nuoli oikealle 13"/>
          <p:cNvSpPr/>
          <p:nvPr/>
        </p:nvSpPr>
        <p:spPr>
          <a:xfrm>
            <a:off x="2850872" y="4907789"/>
            <a:ext cx="2035629" cy="85916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23727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500"/>
                                        <p:tgtEl>
                                          <p:spTgt spid="20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7A70A89D-C953-410A-BEAC-558A1F3A0421}" type="datetime1">
              <a:rPr lang="fi-FI" smtClean="0">
                <a:solidFill>
                  <a:prstClr val="black">
                    <a:tint val="75000"/>
                  </a:prstClr>
                </a:solidFill>
              </a:rPr>
              <a:pPr/>
              <a:t>29.9.2015</a:t>
            </a:fld>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2ADEEEF2-603A-4596-86C7-629F88E063C6}" type="slidenum">
              <a:rPr lang="fi-FI" smtClean="0">
                <a:solidFill>
                  <a:prstClr val="black">
                    <a:tint val="75000"/>
                  </a:prstClr>
                </a:solidFill>
              </a:rPr>
              <a:pPr/>
              <a:t>23</a:t>
            </a:fld>
            <a:endParaRPr lang="fi-FI">
              <a:solidFill>
                <a:prstClr val="black">
                  <a:tint val="75000"/>
                </a:prstClr>
              </a:solidFill>
            </a:endParaRPr>
          </a:p>
        </p:txBody>
      </p:sp>
      <p:pic>
        <p:nvPicPr>
          <p:cNvPr id="13" name="Kuva 1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136642" y="2443740"/>
            <a:ext cx="1668721" cy="1106435"/>
          </a:xfrm>
          <a:prstGeom prst="ellipse">
            <a:avLst/>
          </a:prstGeom>
          <a:ln>
            <a:noFill/>
          </a:ln>
          <a:effectLst>
            <a:softEdge rad="112500"/>
          </a:effectLst>
        </p:spPr>
      </p:pic>
      <p:pic>
        <p:nvPicPr>
          <p:cNvPr id="14" name="Kuva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77871" y="111378"/>
            <a:ext cx="2854004" cy="2140503"/>
          </a:xfrm>
          <a:prstGeom prst="ellipse">
            <a:avLst/>
          </a:prstGeom>
          <a:ln>
            <a:noFill/>
          </a:ln>
          <a:effectLst>
            <a:softEdge rad="112500"/>
          </a:effectLst>
        </p:spPr>
      </p:pic>
      <p:pic>
        <p:nvPicPr>
          <p:cNvPr id="18" name="Kuva 17"/>
          <p:cNvPicPr>
            <a:picLocks noChangeAspect="1"/>
          </p:cNvPicPr>
          <p:nvPr/>
        </p:nvPicPr>
        <p:blipFill rotWithShape="1">
          <a:blip r:embed="rId4" cstate="screen">
            <a:extLst>
              <a:ext uri="{28A0092B-C50C-407E-A947-70E740481C1C}">
                <a14:useLocalDpi xmlns:a14="http://schemas.microsoft.com/office/drawing/2010/main" val="0"/>
              </a:ext>
            </a:extLst>
          </a:blip>
          <a:srcRect t="25044"/>
          <a:stretch/>
        </p:blipFill>
        <p:spPr>
          <a:xfrm>
            <a:off x="902963" y="188449"/>
            <a:ext cx="3033684" cy="2273917"/>
          </a:xfrm>
          <a:prstGeom prst="ellipse">
            <a:avLst/>
          </a:prstGeom>
          <a:ln>
            <a:noFill/>
          </a:ln>
          <a:effectLst>
            <a:softEdge rad="112500"/>
          </a:effectLst>
        </p:spPr>
      </p:pic>
      <p:pic>
        <p:nvPicPr>
          <p:cNvPr id="19" name="Kuva 1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979330" y="3114345"/>
            <a:ext cx="2191966" cy="3032635"/>
          </a:xfrm>
          <a:prstGeom prst="ellipse">
            <a:avLst/>
          </a:prstGeom>
          <a:ln>
            <a:noFill/>
          </a:ln>
          <a:effectLst>
            <a:softEdge rad="112500"/>
          </a:effectLst>
        </p:spPr>
      </p:pic>
      <p:grpSp>
        <p:nvGrpSpPr>
          <p:cNvPr id="20" name="Ryhmä 19"/>
          <p:cNvGrpSpPr/>
          <p:nvPr/>
        </p:nvGrpSpPr>
        <p:grpSpPr>
          <a:xfrm>
            <a:off x="3322489" y="451263"/>
            <a:ext cx="2776161" cy="2822060"/>
            <a:chOff x="1613558" y="0"/>
            <a:chExt cx="2776161" cy="2776161"/>
          </a:xfrm>
          <a:solidFill>
            <a:schemeClr val="tx2">
              <a:lumMod val="60000"/>
              <a:lumOff val="40000"/>
            </a:schemeClr>
          </a:solidFill>
        </p:grpSpPr>
        <p:sp>
          <p:nvSpPr>
            <p:cNvPr id="21" name="Tasakylkinen kolmio 20"/>
            <p:cNvSpPr/>
            <p:nvPr/>
          </p:nvSpPr>
          <p:spPr>
            <a:xfrm>
              <a:off x="1613558" y="0"/>
              <a:ext cx="2776161" cy="2776161"/>
            </a:xfrm>
            <a:prstGeom prst="triangl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Tasakylkinen kolmio 4"/>
            <p:cNvSpPr/>
            <p:nvPr/>
          </p:nvSpPr>
          <p:spPr>
            <a:xfrm>
              <a:off x="2274614" y="1495925"/>
              <a:ext cx="1504949" cy="12802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GB" sz="2000" dirty="0" err="1" smtClean="0">
                  <a:solidFill>
                    <a:prstClr val="black"/>
                  </a:solidFill>
                </a:rPr>
                <a:t>Communi</a:t>
              </a:r>
              <a:r>
                <a:rPr lang="en-GB" sz="2000" dirty="0" smtClean="0">
                  <a:solidFill>
                    <a:prstClr val="black"/>
                  </a:solidFill>
                </a:rPr>
                <a:t>-ties and methods of operation</a:t>
              </a:r>
              <a:endParaRPr lang="en-GB" sz="2000" dirty="0" smtClean="0">
                <a:solidFill>
                  <a:prstClr val="white"/>
                </a:solidFill>
              </a:endParaRPr>
            </a:p>
            <a:p>
              <a:pPr algn="ctr" defTabSz="889000">
                <a:lnSpc>
                  <a:spcPct val="90000"/>
                </a:lnSpc>
                <a:spcBef>
                  <a:spcPct val="0"/>
                </a:spcBef>
                <a:spcAft>
                  <a:spcPct val="35000"/>
                </a:spcAft>
              </a:pPr>
              <a:endParaRPr lang="fi-FI" sz="2000" dirty="0" smtClean="0">
                <a:solidFill>
                  <a:prstClr val="white"/>
                </a:solidFill>
              </a:endParaRPr>
            </a:p>
          </p:txBody>
        </p:sp>
      </p:grpSp>
      <p:grpSp>
        <p:nvGrpSpPr>
          <p:cNvPr id="23" name="Ryhmä 22"/>
          <p:cNvGrpSpPr/>
          <p:nvPr/>
        </p:nvGrpSpPr>
        <p:grpSpPr>
          <a:xfrm>
            <a:off x="1930543" y="3270131"/>
            <a:ext cx="2776161" cy="2822060"/>
            <a:chOff x="1556408" y="18740"/>
            <a:chExt cx="2776161" cy="2776161"/>
          </a:xfrm>
          <a:solidFill>
            <a:schemeClr val="tx2">
              <a:lumMod val="60000"/>
              <a:lumOff val="40000"/>
            </a:schemeClr>
          </a:solidFill>
        </p:grpSpPr>
        <p:sp>
          <p:nvSpPr>
            <p:cNvPr id="24" name="Tasakylkinen kolmio 23"/>
            <p:cNvSpPr/>
            <p:nvPr/>
          </p:nvSpPr>
          <p:spPr>
            <a:xfrm>
              <a:off x="1556408" y="18740"/>
              <a:ext cx="2776161" cy="2776161"/>
            </a:xfrm>
            <a:prstGeom prst="triangl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Tasakylkinen kolmio 4"/>
            <p:cNvSpPr/>
            <p:nvPr/>
          </p:nvSpPr>
          <p:spPr>
            <a:xfrm>
              <a:off x="2291908" y="1406821"/>
              <a:ext cx="1270604" cy="99514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endParaRPr lang="fi-FI" sz="2000" dirty="0" smtClean="0">
                <a:solidFill>
                  <a:prstClr val="black"/>
                </a:solidFill>
              </a:endParaRPr>
            </a:p>
            <a:p>
              <a:pPr algn="ctr" defTabSz="889000">
                <a:lnSpc>
                  <a:spcPct val="90000"/>
                </a:lnSpc>
                <a:spcBef>
                  <a:spcPct val="0"/>
                </a:spcBef>
                <a:spcAft>
                  <a:spcPct val="35000"/>
                </a:spcAft>
              </a:pPr>
              <a:r>
                <a:rPr lang="en-GB" sz="2000" dirty="0" smtClean="0">
                  <a:solidFill>
                    <a:prstClr val="black"/>
                  </a:solidFill>
                </a:rPr>
                <a:t>Spaces and places</a:t>
              </a:r>
            </a:p>
            <a:p>
              <a:pPr algn="ctr" defTabSz="889000">
                <a:lnSpc>
                  <a:spcPct val="90000"/>
                </a:lnSpc>
                <a:spcBef>
                  <a:spcPct val="0"/>
                </a:spcBef>
                <a:spcAft>
                  <a:spcPct val="35000"/>
                </a:spcAft>
              </a:pPr>
              <a:endParaRPr lang="fi-FI" sz="2000" dirty="0" smtClean="0">
                <a:solidFill>
                  <a:prstClr val="black"/>
                </a:solidFill>
              </a:endParaRPr>
            </a:p>
            <a:p>
              <a:pPr algn="ctr" defTabSz="889000">
                <a:lnSpc>
                  <a:spcPct val="90000"/>
                </a:lnSpc>
                <a:spcBef>
                  <a:spcPct val="0"/>
                </a:spcBef>
                <a:spcAft>
                  <a:spcPct val="35000"/>
                </a:spcAft>
              </a:pPr>
              <a:endParaRPr lang="fi-FI" sz="2000" dirty="0" smtClean="0">
                <a:solidFill>
                  <a:prstClr val="black"/>
                </a:solidFill>
              </a:endParaRPr>
            </a:p>
          </p:txBody>
        </p:sp>
      </p:grpSp>
      <p:sp>
        <p:nvSpPr>
          <p:cNvPr id="27" name="Tasakylkinen kolmio 26"/>
          <p:cNvSpPr/>
          <p:nvPr/>
        </p:nvSpPr>
        <p:spPr>
          <a:xfrm>
            <a:off x="4705606" y="3270131"/>
            <a:ext cx="2776161" cy="2822060"/>
          </a:xfrm>
          <a:prstGeom prst="triangle">
            <a:avLst/>
          </a:pr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Tasakylkinen kolmio 28"/>
          <p:cNvSpPr/>
          <p:nvPr/>
        </p:nvSpPr>
        <p:spPr>
          <a:xfrm rot="10800000">
            <a:off x="3318623" y="3270131"/>
            <a:ext cx="2776161" cy="2822060"/>
          </a:xfrm>
          <a:prstGeom prst="triangle">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400"/>
            <a:endParaRPr lang="fi-FI" dirty="0">
              <a:solidFill>
                <a:prstClr val="white"/>
              </a:solidFill>
            </a:endParaRPr>
          </a:p>
        </p:txBody>
      </p:sp>
      <p:sp>
        <p:nvSpPr>
          <p:cNvPr id="30" name="Tasakylkinen kolmio 4"/>
          <p:cNvSpPr/>
          <p:nvPr/>
        </p:nvSpPr>
        <p:spPr>
          <a:xfrm>
            <a:off x="5237534" y="4844915"/>
            <a:ext cx="1714500" cy="79789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endParaRPr lang="fi-FI" sz="2000" dirty="0" smtClean="0">
              <a:solidFill>
                <a:prstClr val="black"/>
              </a:solidFill>
            </a:endParaRPr>
          </a:p>
          <a:p>
            <a:pPr algn="ctr" defTabSz="889000">
              <a:lnSpc>
                <a:spcPct val="90000"/>
              </a:lnSpc>
              <a:spcBef>
                <a:spcPct val="0"/>
              </a:spcBef>
              <a:spcAft>
                <a:spcPct val="35000"/>
              </a:spcAft>
            </a:pPr>
            <a:r>
              <a:rPr lang="en-GB" sz="2000" dirty="0" smtClean="0">
                <a:solidFill>
                  <a:prstClr val="black"/>
                </a:solidFill>
              </a:rPr>
              <a:t>Equipment, services and materials</a:t>
            </a:r>
          </a:p>
          <a:p>
            <a:pPr algn="ctr" defTabSz="889000">
              <a:lnSpc>
                <a:spcPct val="90000"/>
              </a:lnSpc>
              <a:spcBef>
                <a:spcPct val="0"/>
              </a:spcBef>
              <a:spcAft>
                <a:spcPct val="35000"/>
              </a:spcAft>
            </a:pPr>
            <a:endParaRPr lang="fi-FI" sz="2000" dirty="0" smtClean="0">
              <a:solidFill>
                <a:prstClr val="black"/>
              </a:solidFill>
            </a:endParaRPr>
          </a:p>
          <a:p>
            <a:pPr algn="ctr" defTabSz="889000">
              <a:lnSpc>
                <a:spcPct val="90000"/>
              </a:lnSpc>
              <a:spcBef>
                <a:spcPct val="0"/>
              </a:spcBef>
              <a:spcAft>
                <a:spcPct val="35000"/>
              </a:spcAft>
            </a:pPr>
            <a:endParaRPr lang="fi-FI" sz="2000" dirty="0" smtClean="0">
              <a:solidFill>
                <a:prstClr val="black"/>
              </a:solidFill>
            </a:endParaRPr>
          </a:p>
        </p:txBody>
      </p:sp>
      <p:sp>
        <p:nvSpPr>
          <p:cNvPr id="31" name="Tasakylkinen kolmio 4"/>
          <p:cNvSpPr/>
          <p:nvPr/>
        </p:nvSpPr>
        <p:spPr>
          <a:xfrm>
            <a:off x="3853319" y="3270131"/>
            <a:ext cx="1714500" cy="133709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endParaRPr lang="fi-FI" sz="2800" dirty="0" smtClean="0">
              <a:solidFill>
                <a:prstClr val="black"/>
              </a:solidFill>
            </a:endParaRPr>
          </a:p>
          <a:p>
            <a:pPr algn="ctr" defTabSz="889000">
              <a:lnSpc>
                <a:spcPct val="90000"/>
              </a:lnSpc>
              <a:spcBef>
                <a:spcPct val="0"/>
              </a:spcBef>
              <a:spcAft>
                <a:spcPct val="35000"/>
              </a:spcAft>
            </a:pPr>
            <a:r>
              <a:rPr lang="en-GB" sz="2800" dirty="0" smtClean="0">
                <a:solidFill>
                  <a:prstClr val="black"/>
                </a:solidFill>
              </a:rPr>
              <a:t>The learning environ-</a:t>
            </a:r>
            <a:r>
              <a:rPr lang="en-GB" sz="2800" dirty="0" err="1" smtClean="0">
                <a:solidFill>
                  <a:prstClr val="black"/>
                </a:solidFill>
              </a:rPr>
              <a:t>ment</a:t>
            </a:r>
            <a:r>
              <a:rPr lang="en-GB" sz="2800" dirty="0" smtClean="0">
                <a:solidFill>
                  <a:prstClr val="black"/>
                </a:solidFill>
              </a:rPr>
              <a:t> is</a:t>
            </a:r>
          </a:p>
        </p:txBody>
      </p:sp>
      <p:pic>
        <p:nvPicPr>
          <p:cNvPr id="33" name="Sisällön paikkamerkki 8"/>
          <p:cNvPicPr>
            <a:picLocks noGrp="1" noChangeAspect="1"/>
          </p:cNvPicPr>
          <p:nvPr>
            <p:ph idx="1"/>
          </p:nvPr>
        </p:nvPicPr>
        <p:blipFill rotWithShape="1">
          <a:blip r:embed="rId6" cstate="screen">
            <a:extLst>
              <a:ext uri="{28A0092B-C50C-407E-A947-70E740481C1C}">
                <a14:useLocalDpi xmlns:a14="http://schemas.microsoft.com/office/drawing/2010/main" val="0"/>
              </a:ext>
            </a:extLst>
          </a:blip>
          <a:srcRect l="16078" t="19464" b="87"/>
          <a:stretch/>
        </p:blipFill>
        <p:spPr>
          <a:xfrm>
            <a:off x="86226" y="4577923"/>
            <a:ext cx="2147667" cy="1431778"/>
          </a:xfrm>
          <a:prstGeom prst="ellipse">
            <a:avLst/>
          </a:prstGeom>
          <a:ln>
            <a:noFill/>
          </a:ln>
          <a:effectLst>
            <a:softEdge rad="112500"/>
          </a:effectLst>
        </p:spPr>
      </p:pic>
      <p:pic>
        <p:nvPicPr>
          <p:cNvPr id="2" name="Kuva 1"/>
          <p:cNvPicPr>
            <a:picLocks noChangeAspect="1"/>
          </p:cNvPicPr>
          <p:nvPr/>
        </p:nvPicPr>
        <p:blipFill>
          <a:blip r:embed="rId7" cstate="screen">
            <a:extLst>
              <a:ext uri="{BEBA8EAE-BF5A-486C-A8C5-ECC9F3942E4B}">
                <a14:imgProps xmlns:a14="http://schemas.microsoft.com/office/drawing/2010/main">
                  <a14:imgLayer r:embed="rId8">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8748" y="2622622"/>
            <a:ext cx="2811202" cy="1926446"/>
          </a:xfrm>
          <a:prstGeom prst="ellipse">
            <a:avLst/>
          </a:prstGeom>
          <a:ln>
            <a:noFill/>
          </a:ln>
          <a:effectLst>
            <a:softEdge rad="112500"/>
          </a:effectLst>
        </p:spPr>
      </p:pic>
    </p:spTree>
    <p:extLst>
      <p:ext uri="{BB962C8B-B14F-4D97-AF65-F5344CB8AC3E}">
        <p14:creationId xmlns:p14="http://schemas.microsoft.com/office/powerpoint/2010/main" val="200486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fld id="{C9D45470-5403-4B97-A3C7-76A576C615B3}" type="datetime1">
              <a:rPr lang="fi-FI" smtClean="0">
                <a:solidFill>
                  <a:prstClr val="black">
                    <a:tint val="75000"/>
                  </a:prstClr>
                </a:solidFill>
              </a:rPr>
              <a:pPr/>
              <a:t>29.9.2015</a:t>
            </a:fld>
            <a:endParaRPr lang="fi-FI">
              <a:solidFill>
                <a:prstClr val="black">
                  <a:tint val="75000"/>
                </a:prstClr>
              </a:solidFill>
            </a:endParaRPr>
          </a:p>
        </p:txBody>
      </p:sp>
      <p:sp>
        <p:nvSpPr>
          <p:cNvPr id="8" name="Tekstiruutu 7"/>
          <p:cNvSpPr txBox="1"/>
          <p:nvPr/>
        </p:nvSpPr>
        <p:spPr>
          <a:xfrm>
            <a:off x="4853639" y="3678695"/>
            <a:ext cx="3990109" cy="2246769"/>
          </a:xfrm>
          <a:prstGeom prst="rect">
            <a:avLst/>
          </a:prstGeom>
          <a:noFill/>
        </p:spPr>
        <p:txBody>
          <a:bodyPr wrap="square" rtlCol="0">
            <a:spAutoFit/>
          </a:bodyPr>
          <a:lstStyle/>
          <a:p>
            <a:pPr algn="ctr" defTabSz="914400"/>
            <a:r>
              <a:rPr lang="en-GB" sz="2800" dirty="0" smtClean="0">
                <a:solidFill>
                  <a:prstClr val="black"/>
                </a:solidFill>
              </a:rPr>
              <a:t>Open WiFi in every school </a:t>
            </a:r>
          </a:p>
          <a:p>
            <a:pPr lvl="1" algn="ctr" defTabSz="914400"/>
            <a:endParaRPr lang="en-GB" sz="2800" dirty="0" smtClean="0">
              <a:solidFill>
                <a:prstClr val="black"/>
              </a:solidFill>
            </a:endParaRPr>
          </a:p>
          <a:p>
            <a:pPr lvl="1" algn="ctr" defTabSz="914400"/>
            <a:r>
              <a:rPr lang="en-GB" sz="2800" dirty="0" smtClean="0">
                <a:solidFill>
                  <a:prstClr val="black"/>
                </a:solidFill>
              </a:rPr>
              <a:t>Tablets, laptops and computers  can be used</a:t>
            </a:r>
            <a:endParaRPr lang="en-GB" sz="2800" dirty="0">
              <a:solidFill>
                <a:prstClr val="black"/>
              </a:solidFill>
            </a:endParaRPr>
          </a:p>
        </p:txBody>
      </p:sp>
      <p:cxnSp>
        <p:nvCxnSpPr>
          <p:cNvPr id="9" name="Suora yhdysviiva 8"/>
          <p:cNvCxnSpPr/>
          <p:nvPr/>
        </p:nvCxnSpPr>
        <p:spPr>
          <a:xfrm>
            <a:off x="5153891" y="0"/>
            <a:ext cx="0" cy="66870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417" t="31699" r="26262"/>
          <a:stretch/>
        </p:blipFill>
        <p:spPr bwMode="auto">
          <a:xfrm>
            <a:off x="4289023" y="2"/>
            <a:ext cx="4854977" cy="334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Kuva 5"/>
          <p:cNvPicPr>
            <a:picLocks noChangeAspect="1"/>
          </p:cNvPicPr>
          <p:nvPr/>
        </p:nvPicPr>
        <p:blipFill rotWithShape="1">
          <a:blip r:embed="rId3" cstate="screen">
            <a:extLst>
              <a:ext uri="{28A0092B-C50C-407E-A947-70E740481C1C}">
                <a14:useLocalDpi xmlns:a14="http://schemas.microsoft.com/office/drawing/2010/main" val="0"/>
              </a:ext>
            </a:extLst>
          </a:blip>
          <a:srcRect r="10254"/>
          <a:stretch/>
        </p:blipFill>
        <p:spPr>
          <a:xfrm>
            <a:off x="0" y="-1"/>
            <a:ext cx="4640239" cy="6893877"/>
          </a:xfrm>
          <a:prstGeom prst="rect">
            <a:avLst/>
          </a:prstGeom>
        </p:spPr>
      </p:pic>
      <p:cxnSp>
        <p:nvCxnSpPr>
          <p:cNvPr id="10" name="Suora yhdysviiva 9"/>
          <p:cNvCxnSpPr/>
          <p:nvPr/>
        </p:nvCxnSpPr>
        <p:spPr>
          <a:xfrm>
            <a:off x="4640239" y="0"/>
            <a:ext cx="0" cy="689387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1318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tsikko 24"/>
          <p:cNvSpPr>
            <a:spLocks noGrp="1"/>
          </p:cNvSpPr>
          <p:nvPr>
            <p:ph type="title"/>
          </p:nvPr>
        </p:nvSpPr>
        <p:spPr>
          <a:xfrm>
            <a:off x="322554" y="332716"/>
            <a:ext cx="8562975" cy="654047"/>
          </a:xfrm>
        </p:spPr>
        <p:txBody>
          <a:bodyPr>
            <a:noAutofit/>
          </a:bodyPr>
          <a:lstStyle/>
          <a:p>
            <a:r>
              <a:rPr lang="en-GB" sz="3200" b="1" dirty="0" smtClean="0">
                <a:solidFill>
                  <a:schemeClr val="tx2">
                    <a:lumMod val="75000"/>
                  </a:schemeClr>
                </a:solidFill>
              </a:rPr>
              <a:t>How do space and furniture…</a:t>
            </a:r>
            <a:endParaRPr lang="en-GB" sz="3200" b="1" dirty="0">
              <a:solidFill>
                <a:schemeClr val="tx2">
                  <a:lumMod val="75000"/>
                </a:schemeClr>
              </a:solidFill>
            </a:endParaRPr>
          </a:p>
        </p:txBody>
      </p:sp>
      <p:sp>
        <p:nvSpPr>
          <p:cNvPr id="4" name="Päivämäärän paikkamerkki 3"/>
          <p:cNvSpPr>
            <a:spLocks noGrp="1"/>
          </p:cNvSpPr>
          <p:nvPr>
            <p:ph type="dt" sz="half" idx="10"/>
          </p:nvPr>
        </p:nvSpPr>
        <p:spPr>
          <a:xfrm>
            <a:off x="410282" y="6356351"/>
            <a:ext cx="2057400" cy="365125"/>
          </a:xfrm>
        </p:spPr>
        <p:txBody>
          <a:bodyPr/>
          <a:lstStyle/>
          <a:p>
            <a:fld id="{7A70A89D-C953-410A-BEAC-558A1F3A0421}" type="datetime1">
              <a:rPr lang="fi-FI" smtClean="0">
                <a:solidFill>
                  <a:prstClr val="black">
                    <a:tint val="75000"/>
                  </a:prstClr>
                </a:solidFill>
              </a:rPr>
              <a:pPr/>
              <a:t>29.9.2015</a:t>
            </a:fld>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2ADEEEF2-603A-4596-86C7-629F88E063C6}" type="slidenum">
              <a:rPr lang="fi-FI" smtClean="0">
                <a:solidFill>
                  <a:prstClr val="black">
                    <a:tint val="75000"/>
                  </a:prstClr>
                </a:solidFill>
              </a:rPr>
              <a:pPr/>
              <a:t>25</a:t>
            </a:fld>
            <a:endParaRPr lang="fi-FI" dirty="0">
              <a:solidFill>
                <a:prstClr val="black">
                  <a:tint val="75000"/>
                </a:prstClr>
              </a:solidFill>
            </a:endParaRPr>
          </a:p>
        </p:txBody>
      </p:sp>
      <p:cxnSp>
        <p:nvCxnSpPr>
          <p:cNvPr id="8" name="Suora nuoliyhdysviiva 7"/>
          <p:cNvCxnSpPr/>
          <p:nvPr/>
        </p:nvCxnSpPr>
        <p:spPr>
          <a:xfrm>
            <a:off x="1089924" y="5879456"/>
            <a:ext cx="5254550" cy="0"/>
          </a:xfrm>
          <a:prstGeom prst="straightConnector1">
            <a:avLst/>
          </a:prstGeom>
          <a:ln w="41275" cap="flat">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uora nuoliyhdysviiva 11"/>
          <p:cNvCxnSpPr/>
          <p:nvPr/>
        </p:nvCxnSpPr>
        <p:spPr>
          <a:xfrm flipV="1">
            <a:off x="1103572" y="1064525"/>
            <a:ext cx="0" cy="4831416"/>
          </a:xfrm>
          <a:prstGeom prst="straightConnector1">
            <a:avLst/>
          </a:prstGeom>
          <a:ln w="41275" cap="flat">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3" name="Tekstiruutu 12"/>
          <p:cNvSpPr txBox="1"/>
          <p:nvPr/>
        </p:nvSpPr>
        <p:spPr>
          <a:xfrm>
            <a:off x="3059875" y="5964251"/>
            <a:ext cx="1650516" cy="707886"/>
          </a:xfrm>
          <a:prstGeom prst="rect">
            <a:avLst/>
          </a:prstGeom>
          <a:noFill/>
        </p:spPr>
        <p:txBody>
          <a:bodyPr wrap="none" rtlCol="0">
            <a:spAutoFit/>
          </a:bodyPr>
          <a:lstStyle/>
          <a:p>
            <a:pPr defTabSz="914400"/>
            <a:r>
              <a:rPr lang="fi-FI" sz="2000" b="1" dirty="0" smtClean="0">
                <a:solidFill>
                  <a:prstClr val="black"/>
                </a:solidFill>
              </a:rPr>
              <a:t>THE ROLE OF </a:t>
            </a:r>
          </a:p>
          <a:p>
            <a:pPr defTabSz="914400"/>
            <a:r>
              <a:rPr lang="fi-FI" sz="2000" b="1" dirty="0" smtClean="0">
                <a:solidFill>
                  <a:prstClr val="black"/>
                </a:solidFill>
              </a:rPr>
              <a:t>THE STUDENT</a:t>
            </a:r>
          </a:p>
        </p:txBody>
      </p:sp>
      <p:sp>
        <p:nvSpPr>
          <p:cNvPr id="15" name="Tekstiruutu 14"/>
          <p:cNvSpPr txBox="1"/>
          <p:nvPr/>
        </p:nvSpPr>
        <p:spPr>
          <a:xfrm>
            <a:off x="1379797" y="5945270"/>
            <a:ext cx="1541128" cy="923330"/>
          </a:xfrm>
          <a:prstGeom prst="rect">
            <a:avLst/>
          </a:prstGeom>
          <a:noFill/>
        </p:spPr>
        <p:txBody>
          <a:bodyPr wrap="none" rtlCol="0">
            <a:spAutoFit/>
          </a:bodyPr>
          <a:lstStyle/>
          <a:p>
            <a:pPr defTabSz="914400"/>
            <a:r>
              <a:rPr lang="en-GB" dirty="0" smtClean="0">
                <a:solidFill>
                  <a:prstClr val="black"/>
                </a:solidFill>
              </a:rPr>
              <a:t>Independent/ </a:t>
            </a:r>
          </a:p>
          <a:p>
            <a:pPr defTabSz="914400"/>
            <a:r>
              <a:rPr lang="en-GB" dirty="0" smtClean="0">
                <a:solidFill>
                  <a:prstClr val="black"/>
                </a:solidFill>
              </a:rPr>
              <a:t>receives </a:t>
            </a:r>
          </a:p>
          <a:p>
            <a:pPr defTabSz="914400"/>
            <a:endParaRPr lang="fi-FI" dirty="0">
              <a:solidFill>
                <a:prstClr val="black"/>
              </a:solidFill>
            </a:endParaRPr>
          </a:p>
        </p:txBody>
      </p:sp>
      <p:sp>
        <p:nvSpPr>
          <p:cNvPr id="16" name="Tekstiruutu 15"/>
          <p:cNvSpPr txBox="1"/>
          <p:nvPr/>
        </p:nvSpPr>
        <p:spPr>
          <a:xfrm>
            <a:off x="4855446" y="5918680"/>
            <a:ext cx="1133837" cy="646331"/>
          </a:xfrm>
          <a:prstGeom prst="rect">
            <a:avLst/>
          </a:prstGeom>
          <a:noFill/>
        </p:spPr>
        <p:txBody>
          <a:bodyPr wrap="none" rtlCol="0">
            <a:spAutoFit/>
          </a:bodyPr>
          <a:lstStyle/>
          <a:p>
            <a:pPr defTabSz="914400"/>
            <a:r>
              <a:rPr lang="en-GB" dirty="0" smtClean="0">
                <a:solidFill>
                  <a:prstClr val="black"/>
                </a:solidFill>
              </a:rPr>
              <a:t>Acts/ </a:t>
            </a:r>
          </a:p>
          <a:p>
            <a:pPr defTabSz="914400"/>
            <a:r>
              <a:rPr lang="en-GB" dirty="0" smtClean="0">
                <a:solidFill>
                  <a:prstClr val="black"/>
                </a:solidFill>
              </a:rPr>
              <a:t>Takes part</a:t>
            </a:r>
          </a:p>
        </p:txBody>
      </p:sp>
      <p:sp>
        <p:nvSpPr>
          <p:cNvPr id="17" name="Tekstiruutu 16"/>
          <p:cNvSpPr txBox="1"/>
          <p:nvPr/>
        </p:nvSpPr>
        <p:spPr>
          <a:xfrm rot="16200000">
            <a:off x="-40018" y="3161698"/>
            <a:ext cx="1413722" cy="1015663"/>
          </a:xfrm>
          <a:prstGeom prst="rect">
            <a:avLst/>
          </a:prstGeom>
          <a:noFill/>
        </p:spPr>
        <p:txBody>
          <a:bodyPr wrap="square" rtlCol="0">
            <a:spAutoFit/>
          </a:bodyPr>
          <a:lstStyle/>
          <a:p>
            <a:pPr defTabSz="914400"/>
            <a:r>
              <a:rPr lang="fi-FI" sz="2000" b="1" dirty="0" smtClean="0">
                <a:solidFill>
                  <a:prstClr val="black"/>
                </a:solidFill>
              </a:rPr>
              <a:t>THE ROLE OF THE TEACHER</a:t>
            </a:r>
            <a:endParaRPr lang="fi-FI" sz="2000" b="1" dirty="0">
              <a:solidFill>
                <a:prstClr val="black"/>
              </a:solidFill>
            </a:endParaRPr>
          </a:p>
        </p:txBody>
      </p:sp>
      <p:sp>
        <p:nvSpPr>
          <p:cNvPr id="18" name="Tekstiruutu 17"/>
          <p:cNvSpPr txBox="1"/>
          <p:nvPr/>
        </p:nvSpPr>
        <p:spPr>
          <a:xfrm rot="16200000">
            <a:off x="-26394" y="1632629"/>
            <a:ext cx="1400959" cy="646331"/>
          </a:xfrm>
          <a:prstGeom prst="rect">
            <a:avLst/>
          </a:prstGeom>
          <a:noFill/>
        </p:spPr>
        <p:txBody>
          <a:bodyPr wrap="square" rtlCol="0">
            <a:spAutoFit/>
          </a:bodyPr>
          <a:lstStyle/>
          <a:p>
            <a:pPr defTabSz="914400"/>
            <a:r>
              <a:rPr lang="en-GB" dirty="0" smtClean="0">
                <a:solidFill>
                  <a:prstClr val="black"/>
                </a:solidFill>
              </a:rPr>
              <a:t>Guides/ coaches</a:t>
            </a:r>
            <a:endParaRPr lang="en-GB" dirty="0">
              <a:solidFill>
                <a:prstClr val="black"/>
              </a:solidFill>
            </a:endParaRPr>
          </a:p>
        </p:txBody>
      </p:sp>
      <p:sp>
        <p:nvSpPr>
          <p:cNvPr id="19" name="Tekstiruutu 18"/>
          <p:cNvSpPr txBox="1"/>
          <p:nvPr/>
        </p:nvSpPr>
        <p:spPr>
          <a:xfrm rot="16200000">
            <a:off x="-37024" y="4736410"/>
            <a:ext cx="1580433" cy="646331"/>
          </a:xfrm>
          <a:prstGeom prst="rect">
            <a:avLst/>
          </a:prstGeom>
          <a:noFill/>
        </p:spPr>
        <p:txBody>
          <a:bodyPr wrap="none" rtlCol="0">
            <a:spAutoFit/>
          </a:bodyPr>
          <a:lstStyle/>
          <a:p>
            <a:pPr defTabSz="914400"/>
            <a:r>
              <a:rPr lang="en-GB" dirty="0" smtClean="0">
                <a:solidFill>
                  <a:prstClr val="black"/>
                </a:solidFill>
              </a:rPr>
              <a:t>Gives lectures/</a:t>
            </a:r>
          </a:p>
          <a:p>
            <a:pPr defTabSz="914400"/>
            <a:r>
              <a:rPr lang="en-GB" dirty="0" smtClean="0">
                <a:solidFill>
                  <a:prstClr val="black"/>
                </a:solidFill>
              </a:rPr>
              <a:t>teaches</a:t>
            </a:r>
          </a:p>
        </p:txBody>
      </p:sp>
      <p:sp>
        <p:nvSpPr>
          <p:cNvPr id="20" name="Otsikko 24"/>
          <p:cNvSpPr txBox="1">
            <a:spLocks/>
          </p:cNvSpPr>
          <p:nvPr/>
        </p:nvSpPr>
        <p:spPr>
          <a:xfrm>
            <a:off x="6125239" y="1279445"/>
            <a:ext cx="2828261" cy="47772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marL="342900" indent="-342900">
              <a:buFont typeface="Wingdings" panose="05000000000000000000" pitchFamily="2" charset="2"/>
              <a:buChar char="ü"/>
            </a:pPr>
            <a:r>
              <a:rPr lang="en-GB" sz="2000" dirty="0" smtClean="0">
                <a:solidFill>
                  <a:prstClr val="black"/>
                </a:solidFill>
              </a:rPr>
              <a:t>Support learning?</a:t>
            </a:r>
          </a:p>
          <a:p>
            <a:pPr marL="342900" indent="-342900">
              <a:buFont typeface="Wingdings" panose="05000000000000000000" pitchFamily="2" charset="2"/>
              <a:buChar char="ü"/>
            </a:pPr>
            <a:endParaRPr lang="fi-FI" sz="2000" dirty="0">
              <a:solidFill>
                <a:prstClr val="black"/>
              </a:solidFill>
            </a:endParaRPr>
          </a:p>
          <a:p>
            <a:pPr marL="342900" indent="-342900">
              <a:buFont typeface="Wingdings" panose="05000000000000000000" pitchFamily="2" charset="2"/>
              <a:buChar char="ü"/>
            </a:pPr>
            <a:r>
              <a:rPr lang="en-GB" sz="2000" dirty="0" smtClean="0">
                <a:solidFill>
                  <a:prstClr val="black"/>
                </a:solidFill>
              </a:rPr>
              <a:t>Promote working and solving problems together?</a:t>
            </a:r>
          </a:p>
          <a:p>
            <a:pPr marL="342900" indent="-342900">
              <a:buFont typeface="Wingdings" panose="05000000000000000000" pitchFamily="2" charset="2"/>
              <a:buChar char="ü"/>
            </a:pPr>
            <a:endParaRPr lang="fi-FI" sz="2000" dirty="0" smtClean="0">
              <a:solidFill>
                <a:prstClr val="black"/>
              </a:solidFill>
            </a:endParaRPr>
          </a:p>
          <a:p>
            <a:pPr marL="342900" indent="-342900">
              <a:buFont typeface="Wingdings" panose="05000000000000000000" pitchFamily="2" charset="2"/>
              <a:buChar char="ü"/>
            </a:pPr>
            <a:r>
              <a:rPr lang="en-GB" sz="2000" dirty="0" smtClean="0">
                <a:solidFill>
                  <a:prstClr val="black"/>
                </a:solidFill>
              </a:rPr>
              <a:t>Affirm the student’s role as an active participant? </a:t>
            </a:r>
          </a:p>
          <a:p>
            <a:endParaRPr lang="fi-FI" sz="2000" dirty="0">
              <a:solidFill>
                <a:prstClr val="black"/>
              </a:solidFill>
            </a:endParaRPr>
          </a:p>
          <a:p>
            <a:pPr marL="342900" indent="-342900">
              <a:buFont typeface="Wingdings" panose="05000000000000000000" pitchFamily="2" charset="2"/>
              <a:buChar char="ü"/>
            </a:pPr>
            <a:r>
              <a:rPr lang="en-GB" sz="2000" dirty="0" smtClean="0">
                <a:solidFill>
                  <a:prstClr val="black"/>
                </a:solidFill>
              </a:rPr>
              <a:t>Offer potential for versatile teaching solutions?  </a:t>
            </a:r>
            <a:endParaRPr lang="en-GB" sz="2000" dirty="0">
              <a:solidFill>
                <a:prstClr val="black"/>
              </a:solidFill>
            </a:endParaRP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r="7373"/>
          <a:stretch/>
        </p:blipFill>
        <p:spPr bwMode="auto">
          <a:xfrm>
            <a:off x="1267382" y="3531831"/>
            <a:ext cx="2372641" cy="2198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2160" r="8107"/>
          <a:stretch/>
        </p:blipFill>
        <p:spPr bwMode="auto">
          <a:xfrm>
            <a:off x="3621787" y="3543371"/>
            <a:ext cx="2493162" cy="218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267382" y="1170251"/>
            <a:ext cx="2372641" cy="2361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632501" y="1170251"/>
            <a:ext cx="2482447" cy="2366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stinuoli 1"/>
          <p:cNvSpPr/>
          <p:nvPr/>
        </p:nvSpPr>
        <p:spPr>
          <a:xfrm rot="2720765">
            <a:off x="2113608" y="2175613"/>
            <a:ext cx="3016358" cy="3062852"/>
          </a:xfrm>
          <a:prstGeom prst="quadArrow">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prstClr val="white"/>
              </a:solidFill>
            </a:endParaRPr>
          </a:p>
        </p:txBody>
      </p:sp>
    </p:spTree>
    <p:extLst>
      <p:ext uri="{BB962C8B-B14F-4D97-AF65-F5344CB8AC3E}">
        <p14:creationId xmlns:p14="http://schemas.microsoft.com/office/powerpoint/2010/main" val="274682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fade">
                                      <p:cBhvr>
                                        <p:cTn id="19" dur="1000"/>
                                        <p:tgtEl>
                                          <p:spTgt spid="1029"/>
                                        </p:tgtEl>
                                      </p:cBhvr>
                                    </p:animEffect>
                                    <p:anim calcmode="lin" valueType="num">
                                      <p:cBhvr>
                                        <p:cTn id="20" dur="1000" fill="hold"/>
                                        <p:tgtEl>
                                          <p:spTgt spid="1029"/>
                                        </p:tgtEl>
                                        <p:attrNameLst>
                                          <p:attrName>ppt_x</p:attrName>
                                        </p:attrNameLst>
                                      </p:cBhvr>
                                      <p:tavLst>
                                        <p:tav tm="0">
                                          <p:val>
                                            <p:strVal val="#ppt_x"/>
                                          </p:val>
                                        </p:tav>
                                        <p:tav tm="100000">
                                          <p:val>
                                            <p:strVal val="#ppt_x"/>
                                          </p:val>
                                        </p:tav>
                                      </p:tavLst>
                                    </p:anim>
                                    <p:anim calcmode="lin" valueType="num">
                                      <p:cBhvr>
                                        <p:cTn id="21" dur="1000" fill="hold"/>
                                        <p:tgtEl>
                                          <p:spTgt spid="102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1000"/>
                                        <p:tgtEl>
                                          <p:spTgt spid="1027"/>
                                        </p:tgtEl>
                                      </p:cBhvr>
                                    </p:animEffect>
                                    <p:anim calcmode="lin" valueType="num">
                                      <p:cBhvr>
                                        <p:cTn id="25" dur="1000" fill="hold"/>
                                        <p:tgtEl>
                                          <p:spTgt spid="1027"/>
                                        </p:tgtEl>
                                        <p:attrNameLst>
                                          <p:attrName>ppt_x</p:attrName>
                                        </p:attrNameLst>
                                      </p:cBhvr>
                                      <p:tavLst>
                                        <p:tav tm="0">
                                          <p:val>
                                            <p:strVal val="#ppt_x"/>
                                          </p:val>
                                        </p:tav>
                                        <p:tav tm="100000">
                                          <p:val>
                                            <p:strVal val="#ppt_x"/>
                                          </p:val>
                                        </p:tav>
                                      </p:tavLst>
                                    </p:anim>
                                    <p:anim calcmode="lin" valueType="num">
                                      <p:cBhvr>
                                        <p:cTn id="2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FE71A060-A76F-4F6B-A732-0D62CA1D8BCE}" type="datetime1">
              <a:rPr lang="fi-FI" smtClean="0"/>
              <a:t>29.9.2015</a:t>
            </a:fld>
            <a:endParaRPr lang="fi-FI"/>
          </a:p>
        </p:txBody>
      </p:sp>
      <p:sp>
        <p:nvSpPr>
          <p:cNvPr id="4" name="Dian numeron paikkamerkki 3"/>
          <p:cNvSpPr>
            <a:spLocks noGrp="1"/>
          </p:cNvSpPr>
          <p:nvPr>
            <p:ph type="sldNum" sz="quarter" idx="12"/>
          </p:nvPr>
        </p:nvSpPr>
        <p:spPr/>
        <p:txBody>
          <a:bodyPr/>
          <a:lstStyle/>
          <a:p>
            <a:fld id="{2ADEEEF2-603A-4596-86C7-629F88E063C6}" type="slidenum">
              <a:rPr lang="fi-FI" smtClean="0"/>
              <a:t>26</a:t>
            </a:fld>
            <a:endParaRPr lang="fi-FI"/>
          </a:p>
        </p:txBody>
      </p:sp>
      <p:sp>
        <p:nvSpPr>
          <p:cNvPr id="5" name="Otsikko 4"/>
          <p:cNvSpPr>
            <a:spLocks noGrp="1"/>
          </p:cNvSpPr>
          <p:nvPr>
            <p:ph type="title"/>
          </p:nvPr>
        </p:nvSpPr>
        <p:spPr>
          <a:xfrm>
            <a:off x="629841" y="457200"/>
            <a:ext cx="6899004" cy="1600200"/>
          </a:xfrm>
        </p:spPr>
        <p:txBody>
          <a:bodyPr>
            <a:normAutofit/>
          </a:bodyPr>
          <a:lstStyle/>
          <a:p>
            <a:r>
              <a:rPr lang="fi-FI" sz="3600" b="1" dirty="0" smtClean="0"/>
              <a:t>Case: Service design in Hakunila </a:t>
            </a:r>
            <a:r>
              <a:rPr lang="fi-FI" sz="3600" b="1" dirty="0" err="1" smtClean="0"/>
              <a:t>library</a:t>
            </a:r>
            <a:endParaRPr lang="fi-FI" sz="3600" b="1" dirty="0"/>
          </a:p>
        </p:txBody>
      </p:sp>
    </p:spTree>
    <p:extLst>
      <p:ext uri="{BB962C8B-B14F-4D97-AF65-F5344CB8AC3E}">
        <p14:creationId xmlns:p14="http://schemas.microsoft.com/office/powerpoint/2010/main" val="39614576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BCCE1F79-43A4-409C-BB44-BEAC65994EBE}" type="datetime1">
              <a:rPr lang="fi-FI" smtClean="0"/>
              <a:t>29.9.2015</a:t>
            </a:fld>
            <a:endParaRPr lang="fi-FI"/>
          </a:p>
        </p:txBody>
      </p:sp>
      <p:sp>
        <p:nvSpPr>
          <p:cNvPr id="4" name="Dian numeron paikkamerkki 3"/>
          <p:cNvSpPr>
            <a:spLocks noGrp="1"/>
          </p:cNvSpPr>
          <p:nvPr>
            <p:ph type="sldNum" sz="quarter" idx="12"/>
          </p:nvPr>
        </p:nvSpPr>
        <p:spPr/>
        <p:txBody>
          <a:bodyPr/>
          <a:lstStyle/>
          <a:p>
            <a:fld id="{2ADEEEF2-603A-4596-86C7-629F88E063C6}" type="slidenum">
              <a:rPr lang="fi-FI" smtClean="0"/>
              <a:t>27</a:t>
            </a:fld>
            <a:endParaRPr lang="fi-FI"/>
          </a:p>
        </p:txBody>
      </p:sp>
      <p:sp>
        <p:nvSpPr>
          <p:cNvPr id="5" name="Alaotsikko 2"/>
          <p:cNvSpPr txBox="1">
            <a:spLocks/>
          </p:cNvSpPr>
          <p:nvPr/>
        </p:nvSpPr>
        <p:spPr>
          <a:xfrm>
            <a:off x="491546" y="3573016"/>
            <a:ext cx="3876431" cy="1008112"/>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400" dirty="0" err="1" smtClean="0"/>
              <a:t>Local</a:t>
            </a:r>
            <a:r>
              <a:rPr lang="fi-FI" sz="2400" dirty="0" smtClean="0"/>
              <a:t> </a:t>
            </a:r>
            <a:r>
              <a:rPr lang="fi-FI" sz="2400" dirty="0" err="1" smtClean="0"/>
              <a:t>youths</a:t>
            </a:r>
            <a:r>
              <a:rPr lang="fi-FI" sz="2400" dirty="0" smtClean="0"/>
              <a:t> </a:t>
            </a:r>
            <a:r>
              <a:rPr lang="fi-FI" sz="2400" dirty="0" err="1" smtClean="0"/>
              <a:t>co-designing</a:t>
            </a:r>
            <a:endParaRPr lang="fi-FI" sz="2400" dirty="0" smtClean="0"/>
          </a:p>
          <a:p>
            <a:pPr marL="0" indent="0">
              <a:buNone/>
            </a:pPr>
            <a:r>
              <a:rPr lang="fi-FI" sz="2400" dirty="0" smtClean="0"/>
              <a:t>in Hakunila Library.</a:t>
            </a:r>
          </a:p>
          <a:p>
            <a:endParaRPr lang="fi-FI" dirty="0" smtClean="0"/>
          </a:p>
          <a:p>
            <a:endParaRPr lang="fi-FI" dirty="0"/>
          </a:p>
        </p:txBody>
      </p:sp>
      <p:pic>
        <p:nvPicPr>
          <p:cNvPr id="6" name="Kuv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547" y="476672"/>
            <a:ext cx="3912434" cy="2934326"/>
          </a:xfrm>
          <a:prstGeom prst="rect">
            <a:avLst/>
          </a:prstGeom>
        </p:spPr>
      </p:pic>
      <p:pic>
        <p:nvPicPr>
          <p:cNvPr id="7" name="Kuv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711660"/>
            <a:ext cx="3672408" cy="2754306"/>
          </a:xfrm>
          <a:prstGeom prst="rect">
            <a:avLst/>
          </a:prstGeom>
        </p:spPr>
      </p:pic>
      <p:sp>
        <p:nvSpPr>
          <p:cNvPr id="8" name="Tekstiruutu 7"/>
          <p:cNvSpPr txBox="1"/>
          <p:nvPr/>
        </p:nvSpPr>
        <p:spPr>
          <a:xfrm>
            <a:off x="491547" y="4725144"/>
            <a:ext cx="7752861" cy="1815882"/>
          </a:xfrm>
          <a:prstGeom prst="rect">
            <a:avLst/>
          </a:prstGeom>
          <a:noFill/>
        </p:spPr>
        <p:txBody>
          <a:bodyPr wrap="square" rtlCol="0">
            <a:spAutoFit/>
          </a:bodyPr>
          <a:lstStyle/>
          <a:p>
            <a:r>
              <a:rPr lang="fi-FI" sz="2800" dirty="0" smtClean="0"/>
              <a:t>Service design </a:t>
            </a:r>
            <a:r>
              <a:rPr lang="fi-FI" sz="2800" dirty="0" err="1" smtClean="0"/>
              <a:t>reduced</a:t>
            </a:r>
            <a:r>
              <a:rPr lang="fi-FI" sz="2800" dirty="0" smtClean="0"/>
              <a:t> </a:t>
            </a:r>
            <a:r>
              <a:rPr lang="fi-FI" sz="2800" dirty="0" err="1" smtClean="0"/>
              <a:t>staff</a:t>
            </a:r>
            <a:r>
              <a:rPr lang="fi-FI" sz="2800" dirty="0" smtClean="0"/>
              <a:t> </a:t>
            </a:r>
            <a:r>
              <a:rPr lang="fi-FI" sz="2800" dirty="0" err="1" smtClean="0"/>
              <a:t>costs</a:t>
            </a:r>
            <a:r>
              <a:rPr lang="fi-FI" sz="2800" dirty="0" smtClean="0"/>
              <a:t> </a:t>
            </a:r>
            <a:r>
              <a:rPr lang="fi-FI" sz="2800" dirty="0" err="1" smtClean="0"/>
              <a:t>by</a:t>
            </a:r>
            <a:r>
              <a:rPr lang="fi-FI" sz="2800" dirty="0" smtClean="0"/>
              <a:t> 20%, </a:t>
            </a:r>
            <a:r>
              <a:rPr lang="fi-FI" sz="2800" dirty="0" err="1" smtClean="0"/>
              <a:t>while</a:t>
            </a:r>
            <a:r>
              <a:rPr lang="fi-FI" sz="2800" dirty="0" smtClean="0"/>
              <a:t> </a:t>
            </a:r>
            <a:r>
              <a:rPr lang="fi-FI" sz="2800" dirty="0" err="1" smtClean="0"/>
              <a:t>increasing</a:t>
            </a:r>
            <a:r>
              <a:rPr lang="fi-FI" sz="2800" dirty="0" smtClean="0"/>
              <a:t> </a:t>
            </a:r>
            <a:r>
              <a:rPr lang="fi-FI" sz="2800" dirty="0" err="1" smtClean="0"/>
              <a:t>customer</a:t>
            </a:r>
            <a:r>
              <a:rPr lang="fi-FI" sz="2800" dirty="0" smtClean="0"/>
              <a:t> </a:t>
            </a:r>
            <a:r>
              <a:rPr lang="fi-FI" sz="2800" dirty="0" err="1" smtClean="0"/>
              <a:t>visits</a:t>
            </a:r>
            <a:r>
              <a:rPr lang="fi-FI" sz="2800" dirty="0" smtClean="0"/>
              <a:t> and </a:t>
            </a:r>
            <a:r>
              <a:rPr lang="fi-FI" sz="2800" dirty="0" err="1" smtClean="0"/>
              <a:t>customer</a:t>
            </a:r>
            <a:r>
              <a:rPr lang="fi-FI" sz="2800" dirty="0" smtClean="0"/>
              <a:t> </a:t>
            </a:r>
            <a:r>
              <a:rPr lang="fi-FI" sz="2800" dirty="0" err="1" smtClean="0"/>
              <a:t>satisfaction</a:t>
            </a:r>
            <a:r>
              <a:rPr lang="fi-FI" sz="2800" dirty="0" smtClean="0"/>
              <a:t> </a:t>
            </a:r>
            <a:r>
              <a:rPr lang="fi-FI" sz="2800" dirty="0" err="1" smtClean="0"/>
              <a:t>significantly</a:t>
            </a:r>
            <a:r>
              <a:rPr lang="fi-FI" sz="2800" dirty="0" smtClean="0"/>
              <a:t>. </a:t>
            </a:r>
            <a:r>
              <a:rPr lang="fi-FI" sz="2800" dirty="0" err="1" smtClean="0"/>
              <a:t>Same</a:t>
            </a:r>
            <a:r>
              <a:rPr lang="fi-FI" sz="2800" dirty="0" smtClean="0"/>
              <a:t> </a:t>
            </a:r>
            <a:r>
              <a:rPr lang="fi-FI" sz="2800" dirty="0" err="1" smtClean="0"/>
              <a:t>result</a:t>
            </a:r>
            <a:r>
              <a:rPr lang="fi-FI" sz="2800" dirty="0" smtClean="0"/>
              <a:t> </a:t>
            </a:r>
            <a:r>
              <a:rPr lang="fi-FI" sz="2800" dirty="0" err="1" smtClean="0"/>
              <a:t>observed</a:t>
            </a:r>
            <a:r>
              <a:rPr lang="fi-FI" sz="2800" dirty="0" smtClean="0"/>
              <a:t> in </a:t>
            </a:r>
            <a:r>
              <a:rPr lang="fi-FI" sz="2800" dirty="0" err="1" smtClean="0"/>
              <a:t>every</a:t>
            </a:r>
            <a:r>
              <a:rPr lang="fi-FI" sz="2800" dirty="0" smtClean="0"/>
              <a:t> </a:t>
            </a:r>
            <a:r>
              <a:rPr lang="fi-FI" sz="2800" dirty="0" err="1" smtClean="0"/>
              <a:t>service</a:t>
            </a:r>
            <a:r>
              <a:rPr lang="fi-FI" sz="2800" dirty="0" smtClean="0"/>
              <a:t> </a:t>
            </a:r>
            <a:r>
              <a:rPr lang="fi-FI" sz="2800" dirty="0" err="1" smtClean="0"/>
              <a:t>designed</a:t>
            </a:r>
            <a:r>
              <a:rPr lang="fi-FI" sz="2800" dirty="0" smtClean="0"/>
              <a:t> </a:t>
            </a:r>
            <a:r>
              <a:rPr lang="fi-FI" sz="2800" dirty="0" err="1" smtClean="0"/>
              <a:t>library</a:t>
            </a:r>
            <a:r>
              <a:rPr lang="fi-FI" sz="2800" dirty="0" smtClean="0"/>
              <a:t> in Vantaa.</a:t>
            </a:r>
            <a:endParaRPr lang="fi-FI" sz="2800" dirty="0"/>
          </a:p>
        </p:txBody>
      </p:sp>
    </p:spTree>
    <p:extLst>
      <p:ext uri="{BB962C8B-B14F-4D97-AF65-F5344CB8AC3E}">
        <p14:creationId xmlns:p14="http://schemas.microsoft.com/office/powerpoint/2010/main" val="23438133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4000" b="1" dirty="0" smtClean="0">
                <a:solidFill>
                  <a:srgbClr val="0070C0"/>
                </a:solidFill>
              </a:rPr>
              <a:t>Hakunila library</a:t>
            </a:r>
            <a:endParaRPr lang="fi-FI" sz="4000" b="1" dirty="0">
              <a:solidFill>
                <a:srgbClr val="0070C0"/>
              </a:solidFill>
            </a:endParaRPr>
          </a:p>
        </p:txBody>
      </p:sp>
      <p:sp>
        <p:nvSpPr>
          <p:cNvPr id="3" name="Sisällön paikkamerkki 2"/>
          <p:cNvSpPr>
            <a:spLocks noGrp="1"/>
          </p:cNvSpPr>
          <p:nvPr>
            <p:ph sz="half" idx="1"/>
          </p:nvPr>
        </p:nvSpPr>
        <p:spPr>
          <a:xfrm>
            <a:off x="529388" y="1636295"/>
            <a:ext cx="4547937" cy="4540668"/>
          </a:xfrm>
        </p:spPr>
        <p:txBody>
          <a:bodyPr>
            <a:normAutofit fontScale="85000" lnSpcReduction="20000"/>
          </a:bodyPr>
          <a:lstStyle/>
          <a:p>
            <a:pPr marL="0" indent="0">
              <a:buNone/>
            </a:pPr>
            <a:r>
              <a:rPr lang="en-US" sz="2400" dirty="0" smtClean="0"/>
              <a:t>Costs:</a:t>
            </a:r>
          </a:p>
          <a:p>
            <a:pPr marL="0" indent="0">
              <a:buNone/>
            </a:pPr>
            <a:r>
              <a:rPr lang="en-US" sz="2400" dirty="0" smtClean="0"/>
              <a:t/>
            </a:r>
            <a:br>
              <a:rPr lang="en-US" sz="2400" dirty="0" smtClean="0"/>
            </a:br>
            <a:r>
              <a:rPr lang="en-US" sz="2400" dirty="0" smtClean="0"/>
              <a:t>A similar project in the Metropolitan Helsinki Area cost 440 000 euros. </a:t>
            </a:r>
          </a:p>
          <a:p>
            <a:pPr marL="0" indent="0">
              <a:buNone/>
            </a:pPr>
            <a:r>
              <a:rPr lang="en-US" sz="2400" dirty="0" smtClean="0"/>
              <a:t>In Hakunila, the total costs were 130,000 euros, of which the City of Vantaa’s share was 90,000 euros, the Ministry of Education and culture financed the project with 25,000 euros and the remaining 15,000 euros were donated by different companies.</a:t>
            </a:r>
          </a:p>
          <a:p>
            <a:pPr marL="0" indent="0">
              <a:buNone/>
            </a:pPr>
            <a:r>
              <a:rPr lang="en-US" sz="2400" dirty="0" smtClean="0"/>
              <a:t>Making use of old materials</a:t>
            </a:r>
            <a:r>
              <a:rPr lang="en-US" sz="2400" dirty="0"/>
              <a:t>;</a:t>
            </a:r>
            <a:r>
              <a:rPr lang="en-US" sz="2400" dirty="0" smtClean="0"/>
              <a:t> inclusion of the young; listening to the client</a:t>
            </a:r>
            <a:r>
              <a:rPr lang="en-US" sz="2400" smtClean="0"/>
              <a:t>;  togetherness; </a:t>
            </a:r>
            <a:r>
              <a:rPr lang="en-US" sz="2400" dirty="0" smtClean="0"/>
              <a:t>increased use of </a:t>
            </a:r>
            <a:r>
              <a:rPr lang="en-US" sz="2400" smtClean="0"/>
              <a:t>the library; </a:t>
            </a:r>
            <a:r>
              <a:rPr lang="en-US" sz="2400" dirty="0" smtClean="0"/>
              <a:t>library granny and grandpa</a:t>
            </a:r>
          </a:p>
          <a:p>
            <a:pPr marL="0" indent="0">
              <a:buNone/>
            </a:pPr>
            <a:endParaRPr lang="fi-FI" sz="2400" dirty="0" smtClean="0"/>
          </a:p>
          <a:p>
            <a:endParaRPr lang="fi-FI" dirty="0"/>
          </a:p>
          <a:p>
            <a:endParaRPr lang="fi-FI" dirty="0" smtClean="0"/>
          </a:p>
          <a:p>
            <a:endParaRPr lang="fi-FI" dirty="0"/>
          </a:p>
        </p:txBody>
      </p:sp>
      <p:sp>
        <p:nvSpPr>
          <p:cNvPr id="5" name="Päivämäärän paikkamerkki 4"/>
          <p:cNvSpPr>
            <a:spLocks noGrp="1"/>
          </p:cNvSpPr>
          <p:nvPr>
            <p:ph type="dt" sz="half" idx="10"/>
          </p:nvPr>
        </p:nvSpPr>
        <p:spPr/>
        <p:txBody>
          <a:bodyPr/>
          <a:lstStyle/>
          <a:p>
            <a:fld id="{9030D3B6-8A4B-4B3B-A061-4075FEF6017F}" type="datetime1">
              <a:rPr lang="fi-FI" smtClean="0">
                <a:solidFill>
                  <a:prstClr val="black">
                    <a:tint val="75000"/>
                  </a:prstClr>
                </a:solidFill>
              </a:rPr>
              <a:pPr/>
              <a:t>29.9.2015</a:t>
            </a:fld>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2ADEEEF2-603A-4596-86C7-629F88E063C6}" type="slidenum">
              <a:rPr lang="fi-FI" smtClean="0">
                <a:solidFill>
                  <a:prstClr val="black">
                    <a:tint val="75000"/>
                  </a:prstClr>
                </a:solidFill>
              </a:rPr>
              <a:pPr/>
              <a:t>28</a:t>
            </a:fld>
            <a:endParaRPr lang="fi-FI">
              <a:solidFill>
                <a:prstClr val="black">
                  <a:tint val="75000"/>
                </a:prstClr>
              </a:solidFill>
            </a:endParaRPr>
          </a:p>
        </p:txBody>
      </p:sp>
      <p:pic>
        <p:nvPicPr>
          <p:cNvPr id="5122" name="Picture 2"/>
          <p:cNvPicPr>
            <a:picLocks noGrp="1" noChangeAspect="1" noChangeArrowheads="1"/>
          </p:cNvPicPr>
          <p:nvPr>
            <p:ph sz="half" idx="2"/>
          </p:nvPr>
        </p:nvPicPr>
        <p:blipFill>
          <a:blip r:embed="rId2" cstate="screen">
            <a:extLst>
              <a:ext uri="{28A0092B-C50C-407E-A947-70E740481C1C}">
                <a14:useLocalDpi xmlns:a14="http://schemas.microsoft.com/office/drawing/2010/main" val="0"/>
              </a:ext>
            </a:extLst>
          </a:blip>
          <a:srcRect/>
          <a:stretch>
            <a:fillRect/>
          </a:stretch>
        </p:blipFill>
        <p:spPr bwMode="auto">
          <a:xfrm>
            <a:off x="5135145" y="3768507"/>
            <a:ext cx="3761209" cy="24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145" y="510591"/>
            <a:ext cx="36703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5518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FE71A060-A76F-4F6B-A732-0D62CA1D8BCE}" type="datetime1">
              <a:rPr lang="fi-FI" smtClean="0"/>
              <a:t>29.9.2015</a:t>
            </a:fld>
            <a:endParaRPr lang="fi-FI"/>
          </a:p>
        </p:txBody>
      </p:sp>
      <p:sp>
        <p:nvSpPr>
          <p:cNvPr id="4" name="Dian numeron paikkamerkki 3"/>
          <p:cNvSpPr>
            <a:spLocks noGrp="1"/>
          </p:cNvSpPr>
          <p:nvPr>
            <p:ph type="sldNum" sz="quarter" idx="12"/>
          </p:nvPr>
        </p:nvSpPr>
        <p:spPr/>
        <p:txBody>
          <a:bodyPr/>
          <a:lstStyle/>
          <a:p>
            <a:fld id="{2ADEEEF2-603A-4596-86C7-629F88E063C6}" type="slidenum">
              <a:rPr lang="fi-FI" smtClean="0"/>
              <a:t>29</a:t>
            </a:fld>
            <a:endParaRPr lang="fi-FI"/>
          </a:p>
        </p:txBody>
      </p:sp>
      <p:sp>
        <p:nvSpPr>
          <p:cNvPr id="5" name="Otsikko 4"/>
          <p:cNvSpPr>
            <a:spLocks noGrp="1"/>
          </p:cNvSpPr>
          <p:nvPr>
            <p:ph type="title"/>
          </p:nvPr>
        </p:nvSpPr>
        <p:spPr>
          <a:xfrm>
            <a:off x="629840" y="457200"/>
            <a:ext cx="8178258" cy="1600200"/>
          </a:xfrm>
        </p:spPr>
        <p:txBody>
          <a:bodyPr>
            <a:normAutofit/>
          </a:bodyPr>
          <a:lstStyle/>
          <a:p>
            <a:r>
              <a:rPr lang="fi-FI" sz="3600" b="1" dirty="0" smtClean="0"/>
              <a:t/>
            </a:r>
            <a:br>
              <a:rPr lang="fi-FI" sz="3600" b="1" dirty="0" smtClean="0"/>
            </a:br>
            <a:r>
              <a:rPr lang="fi-FI" sz="3600" b="1" dirty="0" err="1" smtClean="0"/>
              <a:t>Partnerships</a:t>
            </a:r>
            <a:r>
              <a:rPr lang="fi-FI" sz="3600" b="1" dirty="0" smtClean="0"/>
              <a:t> </a:t>
            </a:r>
            <a:r>
              <a:rPr lang="fi-FI" sz="3600" b="1" dirty="0"/>
              <a:t>with </a:t>
            </a:r>
            <a:r>
              <a:rPr lang="fi-FI" sz="3600" b="1" dirty="0" err="1"/>
              <a:t>research</a:t>
            </a:r>
            <a:r>
              <a:rPr lang="fi-FI" sz="3600" b="1" dirty="0"/>
              <a:t> </a:t>
            </a:r>
            <a:br>
              <a:rPr lang="fi-FI" sz="3600" b="1" dirty="0"/>
            </a:br>
            <a:r>
              <a:rPr lang="fi-FI" sz="3600" b="1" dirty="0"/>
              <a:t> </a:t>
            </a:r>
            <a:r>
              <a:rPr lang="fi-FI" sz="3600" b="1" dirty="0" err="1"/>
              <a:t>projects</a:t>
            </a:r>
            <a:endParaRPr lang="fi-FI" sz="3600" b="1" dirty="0"/>
          </a:p>
        </p:txBody>
      </p:sp>
    </p:spTree>
    <p:extLst>
      <p:ext uri="{BB962C8B-B14F-4D97-AF65-F5344CB8AC3E}">
        <p14:creationId xmlns:p14="http://schemas.microsoft.com/office/powerpoint/2010/main" val="18149103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tsikko 1"/>
          <p:cNvSpPr>
            <a:spLocks noGrp="1"/>
          </p:cNvSpPr>
          <p:nvPr>
            <p:ph type="title"/>
          </p:nvPr>
        </p:nvSpPr>
        <p:spPr>
          <a:xfrm>
            <a:off x="471489" y="100014"/>
            <a:ext cx="8420584" cy="457200"/>
          </a:xfrm>
        </p:spPr>
        <p:txBody>
          <a:bodyPr>
            <a:normAutofit fontScale="90000"/>
          </a:bodyPr>
          <a:lstStyle/>
          <a:p>
            <a:r>
              <a:rPr lang="fi-FI" altLang="fi-FI"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CAF </a:t>
            </a:r>
            <a:r>
              <a:rPr lang="fi-FI" altLang="fi-FI" sz="2400" b="1" dirty="0" err="1"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self-assessment</a:t>
            </a:r>
            <a:r>
              <a:rPr lang="fi-FI" altLang="fi-FI"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in Vantaa is a </a:t>
            </a:r>
            <a:r>
              <a:rPr lang="fi-FI" altLang="fi-FI" sz="2400" b="1"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P</a:t>
            </a:r>
            <a:r>
              <a:rPr lang="fi-FI" altLang="fi-FI" sz="2400" b="1" dirty="0" err="1"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art</a:t>
            </a:r>
            <a:r>
              <a:rPr lang="fi-FI" altLang="fi-FI"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of </a:t>
            </a:r>
            <a:r>
              <a:rPr lang="fi-FI" altLang="fi-FI" sz="2400" b="1" dirty="0" err="1"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Budget</a:t>
            </a:r>
            <a:r>
              <a:rPr lang="fi-FI" altLang="fi-FI"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a:t>
            </a:r>
            <a:r>
              <a:rPr lang="fi-FI" altLang="fi-FI" sz="2400" b="1" dirty="0" err="1"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Process</a:t>
            </a:r>
            <a:endParaRPr lang="fi-FI" altLang="fi-FI"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Sisällön paikkamerkki 2"/>
          <p:cNvSpPr>
            <a:spLocks noGrp="1"/>
          </p:cNvSpPr>
          <p:nvPr>
            <p:ph idx="1"/>
          </p:nvPr>
        </p:nvSpPr>
        <p:spPr>
          <a:xfrm>
            <a:off x="214314" y="771526"/>
            <a:ext cx="8929686" cy="5800724"/>
          </a:xfrm>
        </p:spPr>
        <p:txBody>
          <a:bodyPr>
            <a:noAutofit/>
          </a:bodyPr>
          <a:lstStyle/>
          <a:p>
            <a:pPr>
              <a:buFont typeface="Wingdings" panose="05000000000000000000" pitchFamily="2" charset="2"/>
              <a:buChar char="§"/>
              <a:defRPr/>
            </a:pPr>
            <a:r>
              <a:rPr lang="fi-FI" sz="1800" dirty="0" smtClean="0">
                <a:latin typeface="Tahoma" panose="020B0604030504040204" pitchFamily="34" charset="0"/>
                <a:ea typeface="Tahoma" panose="020B0604030504040204" pitchFamily="34" charset="0"/>
                <a:cs typeface="Tahoma" panose="020B0604030504040204" pitchFamily="34" charset="0"/>
              </a:rPr>
              <a:t>Departments, result divisions and those </a:t>
            </a:r>
            <a:r>
              <a:rPr lang="fi-FI" sz="1800" dirty="0" err="1" smtClean="0">
                <a:latin typeface="Tahoma" panose="020B0604030504040204" pitchFamily="34" charset="0"/>
                <a:ea typeface="Tahoma" panose="020B0604030504040204" pitchFamily="34" charset="0"/>
                <a:cs typeface="Tahoma" panose="020B0604030504040204" pitchFamily="34" charset="0"/>
              </a:rPr>
              <a:t>profit</a:t>
            </a:r>
            <a:r>
              <a:rPr lang="fi-FI" sz="1800" dirty="0" smtClean="0">
                <a:latin typeface="Tahoma" panose="020B0604030504040204" pitchFamily="34" charset="0"/>
                <a:ea typeface="Tahoma" panose="020B0604030504040204" pitchFamily="34" charset="0"/>
                <a:cs typeface="Tahoma" panose="020B0604030504040204" pitchFamily="34" charset="0"/>
              </a:rPr>
              <a:t> </a:t>
            </a:r>
            <a:r>
              <a:rPr lang="fi-FI" sz="1800" dirty="0" err="1" smtClean="0">
                <a:latin typeface="Tahoma" panose="020B0604030504040204" pitchFamily="34" charset="0"/>
                <a:ea typeface="Tahoma" panose="020B0604030504040204" pitchFamily="34" charset="0"/>
                <a:cs typeface="Tahoma" panose="020B0604030504040204" pitchFamily="34" charset="0"/>
              </a:rPr>
              <a:t>centers</a:t>
            </a:r>
            <a:r>
              <a:rPr lang="fi-FI" sz="1800" dirty="0" smtClean="0">
                <a:latin typeface="Tahoma" panose="020B0604030504040204" pitchFamily="34" charset="0"/>
                <a:ea typeface="Tahoma" panose="020B0604030504040204" pitchFamily="34" charset="0"/>
                <a:cs typeface="Tahoma" panose="020B0604030504040204" pitchFamily="34" charset="0"/>
              </a:rPr>
              <a:t> </a:t>
            </a:r>
            <a:r>
              <a:rPr lang="fi-FI" sz="1800" dirty="0" err="1" smtClean="0">
                <a:latin typeface="Tahoma" panose="020B0604030504040204" pitchFamily="34" charset="0"/>
                <a:ea typeface="Tahoma" panose="020B0604030504040204" pitchFamily="34" charset="0"/>
                <a:cs typeface="Tahoma" panose="020B0604030504040204" pitchFamily="34" charset="0"/>
              </a:rPr>
              <a:t>that</a:t>
            </a:r>
            <a:r>
              <a:rPr lang="fi-FI" sz="1800" dirty="0" smtClean="0">
                <a:latin typeface="Tahoma" panose="020B0604030504040204" pitchFamily="34" charset="0"/>
                <a:ea typeface="Tahoma" panose="020B0604030504040204" pitchFamily="34" charset="0"/>
                <a:cs typeface="Tahoma" panose="020B0604030504040204" pitchFamily="34" charset="0"/>
              </a:rPr>
              <a:t> </a:t>
            </a:r>
            <a:r>
              <a:rPr lang="fi-FI" sz="1800" dirty="0" err="1" smtClean="0">
                <a:latin typeface="Tahoma" panose="020B0604030504040204" pitchFamily="34" charset="0"/>
                <a:ea typeface="Tahoma" panose="020B0604030504040204" pitchFamily="34" charset="0"/>
                <a:cs typeface="Tahoma" panose="020B0604030504040204" pitchFamily="34" charset="0"/>
              </a:rPr>
              <a:t>have</a:t>
            </a:r>
            <a:r>
              <a:rPr lang="fi-FI" sz="1800" dirty="0" smtClean="0">
                <a:latin typeface="Tahoma" panose="020B0604030504040204" pitchFamily="34" charset="0"/>
                <a:ea typeface="Tahoma" panose="020B0604030504040204" pitchFamily="34" charset="0"/>
                <a:cs typeface="Tahoma" panose="020B0604030504040204" pitchFamily="34" charset="0"/>
              </a:rPr>
              <a:t> </a:t>
            </a:r>
            <a:r>
              <a:rPr lang="fi-FI" sz="1800" dirty="0" err="1" smtClean="0">
                <a:latin typeface="Tahoma" panose="020B0604030504040204" pitchFamily="34" charset="0"/>
                <a:ea typeface="Tahoma" panose="020B0604030504040204" pitchFamily="34" charset="0"/>
                <a:cs typeface="Tahoma" panose="020B0604030504040204" pitchFamily="34" charset="0"/>
              </a:rPr>
              <a:t>their</a:t>
            </a:r>
            <a:r>
              <a:rPr lang="fi-FI" sz="1800" dirty="0">
                <a:latin typeface="Tahoma" panose="020B0604030504040204" pitchFamily="34" charset="0"/>
                <a:ea typeface="Tahoma" panose="020B0604030504040204" pitchFamily="34" charset="0"/>
                <a:cs typeface="Tahoma" panose="020B0604030504040204" pitchFamily="34" charset="0"/>
              </a:rPr>
              <a:t> </a:t>
            </a:r>
            <a:r>
              <a:rPr lang="fi-FI" sz="1800" dirty="0" err="1" smtClean="0">
                <a:latin typeface="Tahoma" panose="020B0604030504040204" pitchFamily="34" charset="0"/>
                <a:ea typeface="Tahoma" panose="020B0604030504040204" pitchFamily="34" charset="0"/>
                <a:cs typeface="Tahoma" panose="020B0604030504040204" pitchFamily="34" charset="0"/>
              </a:rPr>
              <a:t>own</a:t>
            </a:r>
            <a:r>
              <a:rPr lang="fi-FI" sz="1800" dirty="0" smtClean="0">
                <a:latin typeface="Tahoma" panose="020B0604030504040204" pitchFamily="34" charset="0"/>
                <a:ea typeface="Tahoma" panose="020B0604030504040204" pitchFamily="34" charset="0"/>
                <a:cs typeface="Tahoma" panose="020B0604030504040204" pitchFamily="34" charset="0"/>
              </a:rPr>
              <a:t> budgets utilize the CAF (Common Assessment Framework) model in assessing and developing their operations, </a:t>
            </a:r>
            <a:r>
              <a:rPr lang="fi-FI" sz="1800" dirty="0" err="1" smtClean="0">
                <a:latin typeface="Tahoma" panose="020B0604030504040204" pitchFamily="34" charset="0"/>
                <a:ea typeface="Tahoma" panose="020B0604030504040204" pitchFamily="34" charset="0"/>
                <a:cs typeface="Tahoma" panose="020B0604030504040204" pitchFamily="34" charset="0"/>
              </a:rPr>
              <a:t>compile</a:t>
            </a:r>
            <a:r>
              <a:rPr lang="fi-FI" sz="1800" dirty="0" smtClean="0">
                <a:latin typeface="Tahoma" panose="020B0604030504040204" pitchFamily="34" charset="0"/>
                <a:ea typeface="Tahoma" panose="020B0604030504040204" pitchFamily="34" charset="0"/>
                <a:cs typeface="Tahoma" panose="020B0604030504040204" pitchFamily="34" charset="0"/>
              </a:rPr>
              <a:t> a description of their own operations, based on the CAF questions, at least once per </a:t>
            </a:r>
            <a:r>
              <a:rPr lang="fi-FI" sz="1800" dirty="0" err="1" smtClean="0">
                <a:latin typeface="Tahoma" panose="020B0604030504040204" pitchFamily="34" charset="0"/>
                <a:ea typeface="Tahoma" panose="020B0604030504040204" pitchFamily="34" charset="0"/>
                <a:cs typeface="Tahoma" panose="020B0604030504040204" pitchFamily="34" charset="0"/>
              </a:rPr>
              <a:t>council</a:t>
            </a:r>
            <a:r>
              <a:rPr lang="fi-FI" sz="1800" dirty="0" smtClean="0">
                <a:latin typeface="Tahoma" panose="020B0604030504040204" pitchFamily="34" charset="0"/>
                <a:ea typeface="Tahoma" panose="020B0604030504040204" pitchFamily="34" charset="0"/>
                <a:cs typeface="Tahoma" panose="020B0604030504040204" pitchFamily="34" charset="0"/>
              </a:rPr>
              <a:t> </a:t>
            </a:r>
            <a:r>
              <a:rPr lang="fi-FI" sz="1800" dirty="0" err="1" smtClean="0">
                <a:latin typeface="Tahoma" panose="020B0604030504040204" pitchFamily="34" charset="0"/>
                <a:ea typeface="Tahoma" panose="020B0604030504040204" pitchFamily="34" charset="0"/>
                <a:cs typeface="Tahoma" panose="020B0604030504040204" pitchFamily="34" charset="0"/>
              </a:rPr>
              <a:t>term</a:t>
            </a:r>
            <a:r>
              <a:rPr lang="fi-FI" sz="1800" dirty="0" smtClean="0">
                <a:latin typeface="Tahoma" panose="020B0604030504040204" pitchFamily="34" charset="0"/>
                <a:ea typeface="Tahoma" panose="020B0604030504040204" pitchFamily="34" charset="0"/>
                <a:cs typeface="Tahoma" panose="020B0604030504040204" pitchFamily="34" charset="0"/>
              </a:rPr>
              <a:t>.</a:t>
            </a:r>
          </a:p>
          <a:p>
            <a:pPr marL="0" indent="0">
              <a:buNone/>
              <a:defRPr/>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defRPr/>
            </a:pPr>
            <a:r>
              <a:rPr lang="fi-FI" sz="1800" b="1" i="1" dirty="0" smtClean="0">
                <a:latin typeface="Tahoma" panose="020B0604030504040204" pitchFamily="34" charset="0"/>
                <a:ea typeface="Tahoma" panose="020B0604030504040204" pitchFamily="34" charset="0"/>
                <a:cs typeface="Tahoma" panose="020B0604030504040204" pitchFamily="34" charset="0"/>
              </a:rPr>
              <a:t>2014: describing and </a:t>
            </a:r>
            <a:r>
              <a:rPr lang="fi-FI" sz="1800" b="1" i="1" dirty="0" err="1" smtClean="0">
                <a:latin typeface="Tahoma" panose="020B0604030504040204" pitchFamily="34" charset="0"/>
                <a:ea typeface="Tahoma" panose="020B0604030504040204" pitchFamily="34" charset="0"/>
                <a:cs typeface="Tahoma" panose="020B0604030504040204" pitchFamily="34" charset="0"/>
              </a:rPr>
              <a:t>assessing</a:t>
            </a:r>
            <a:r>
              <a:rPr lang="fi-FI" sz="1800" b="1" i="1" dirty="0" smtClean="0">
                <a:latin typeface="Tahoma" panose="020B0604030504040204" pitchFamily="34" charset="0"/>
                <a:ea typeface="Tahoma" panose="020B0604030504040204" pitchFamily="34" charset="0"/>
                <a:cs typeface="Tahoma" panose="020B0604030504040204" pitchFamily="34" charset="0"/>
              </a:rPr>
              <a:t> </a:t>
            </a:r>
            <a:r>
              <a:rPr lang="fi-FI" sz="1800" b="1" i="1" dirty="0" err="1" smtClean="0">
                <a:latin typeface="Tahoma" panose="020B0604030504040204" pitchFamily="34" charset="0"/>
                <a:ea typeface="Tahoma" panose="020B0604030504040204" pitchFamily="34" charset="0"/>
                <a:cs typeface="Tahoma" panose="020B0604030504040204" pitchFamily="34" charset="0"/>
              </a:rPr>
              <a:t>Partnerships</a:t>
            </a:r>
            <a:r>
              <a:rPr lang="fi-FI" sz="1800" b="1" i="1" dirty="0" smtClean="0">
                <a:latin typeface="Tahoma" panose="020B0604030504040204" pitchFamily="34" charset="0"/>
                <a:ea typeface="Tahoma" panose="020B0604030504040204" pitchFamily="34" charset="0"/>
                <a:cs typeface="Tahoma" panose="020B0604030504040204" pitchFamily="34" charset="0"/>
              </a:rPr>
              <a:t> and Resources, </a:t>
            </a:r>
            <a:r>
              <a:rPr lang="fi-FI" sz="1800" b="1" i="1" dirty="0" err="1" smtClean="0">
                <a:latin typeface="Tahoma" panose="020B0604030504040204" pitchFamily="34" charset="0"/>
                <a:ea typeface="Tahoma" panose="020B0604030504040204" pitchFamily="34" charset="0"/>
                <a:cs typeface="Tahoma" panose="020B0604030504040204" pitchFamily="34" charset="0"/>
              </a:rPr>
              <a:t>Processes</a:t>
            </a:r>
            <a:r>
              <a:rPr lang="fi-FI" sz="1800" b="1" i="1" dirty="0" smtClean="0">
                <a:latin typeface="Tahoma" panose="020B0604030504040204" pitchFamily="34" charset="0"/>
                <a:ea typeface="Tahoma" panose="020B0604030504040204" pitchFamily="34" charset="0"/>
                <a:cs typeface="Tahoma" panose="020B0604030504040204" pitchFamily="34" charset="0"/>
              </a:rPr>
              <a:t>, and </a:t>
            </a:r>
            <a:r>
              <a:rPr lang="fi-FI" sz="1800" b="1" i="1" dirty="0">
                <a:latin typeface="Tahoma" panose="020B0604030504040204" pitchFamily="34" charset="0"/>
                <a:ea typeface="Tahoma" panose="020B0604030504040204" pitchFamily="34" charset="0"/>
                <a:cs typeface="Tahoma" panose="020B0604030504040204" pitchFamily="34" charset="0"/>
              </a:rPr>
              <a:t>S</a:t>
            </a:r>
            <a:r>
              <a:rPr lang="fi-FI" sz="1800" b="1" i="1" dirty="0" smtClean="0">
                <a:latin typeface="Tahoma" panose="020B0604030504040204" pitchFamily="34" charset="0"/>
                <a:ea typeface="Tahoma" panose="020B0604030504040204" pitchFamily="34" charset="0"/>
                <a:cs typeface="Tahoma" panose="020B0604030504040204" pitchFamily="34" charset="0"/>
              </a:rPr>
              <a:t>ocial </a:t>
            </a:r>
            <a:r>
              <a:rPr lang="fi-FI" sz="1800" b="1" i="1" dirty="0" err="1">
                <a:latin typeface="Tahoma" panose="020B0604030504040204" pitchFamily="34" charset="0"/>
                <a:ea typeface="Tahoma" panose="020B0604030504040204" pitchFamily="34" charset="0"/>
                <a:cs typeface="Tahoma" panose="020B0604030504040204" pitchFamily="34" charset="0"/>
              </a:rPr>
              <a:t>R</a:t>
            </a:r>
            <a:r>
              <a:rPr lang="fi-FI" sz="1800" b="1" i="1" dirty="0" err="1" smtClean="0">
                <a:latin typeface="Tahoma" panose="020B0604030504040204" pitchFamily="34" charset="0"/>
                <a:ea typeface="Tahoma" panose="020B0604030504040204" pitchFamily="34" charset="0"/>
                <a:cs typeface="Tahoma" panose="020B0604030504040204" pitchFamily="34" charset="0"/>
              </a:rPr>
              <a:t>esponsibility</a:t>
            </a:r>
            <a:r>
              <a:rPr lang="fi-FI" sz="1800" b="1" i="1" dirty="0" smtClean="0">
                <a:latin typeface="Tahoma" panose="020B0604030504040204" pitchFamily="34" charset="0"/>
                <a:ea typeface="Tahoma" panose="020B0604030504040204" pitchFamily="34" charset="0"/>
                <a:cs typeface="Tahoma" panose="020B0604030504040204" pitchFamily="34" charset="0"/>
              </a:rPr>
              <a:t> </a:t>
            </a:r>
            <a:r>
              <a:rPr lang="fi-FI" sz="1800" b="1" i="1" dirty="0" err="1" smtClean="0">
                <a:latin typeface="Tahoma" panose="020B0604030504040204" pitchFamily="34" charset="0"/>
                <a:ea typeface="Tahoma" panose="020B0604030504040204" pitchFamily="34" charset="0"/>
                <a:cs typeface="Tahoma" panose="020B0604030504040204" pitchFamily="34" charset="0"/>
              </a:rPr>
              <a:t>results</a:t>
            </a:r>
            <a:endParaRPr lang="fi-FI" sz="1800" b="1" i="1" dirty="0" smtClean="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defRPr/>
            </a:pPr>
            <a:r>
              <a:rPr lang="fi-FI" sz="1800" b="1" i="1" dirty="0" smtClean="0">
                <a:latin typeface="Tahoma" panose="020B0604030504040204" pitchFamily="34" charset="0"/>
                <a:ea typeface="Tahoma" panose="020B0604030504040204" pitchFamily="34" charset="0"/>
                <a:cs typeface="Tahoma" panose="020B0604030504040204" pitchFamily="34" charset="0"/>
              </a:rPr>
              <a:t>2015: describing and </a:t>
            </a:r>
            <a:r>
              <a:rPr lang="fi-FI" sz="1800" b="1" i="1" dirty="0" err="1" smtClean="0">
                <a:latin typeface="Tahoma" panose="020B0604030504040204" pitchFamily="34" charset="0"/>
                <a:ea typeface="Tahoma" panose="020B0604030504040204" pitchFamily="34" charset="0"/>
                <a:cs typeface="Tahoma" panose="020B0604030504040204" pitchFamily="34" charset="0"/>
              </a:rPr>
              <a:t>assessing</a:t>
            </a:r>
            <a:r>
              <a:rPr lang="fi-FI" sz="1800" b="1" i="1" dirty="0" smtClean="0">
                <a:latin typeface="Tahoma" panose="020B0604030504040204" pitchFamily="34" charset="0"/>
                <a:ea typeface="Tahoma" panose="020B0604030504040204" pitchFamily="34" charset="0"/>
                <a:cs typeface="Tahoma" panose="020B0604030504040204" pitchFamily="34" charset="0"/>
              </a:rPr>
              <a:t> </a:t>
            </a:r>
            <a:r>
              <a:rPr lang="fi-FI" sz="1800" b="1" i="1" dirty="0" err="1" smtClean="0">
                <a:latin typeface="Tahoma" panose="020B0604030504040204" pitchFamily="34" charset="0"/>
                <a:ea typeface="Tahoma" panose="020B0604030504040204" pitchFamily="34" charset="0"/>
                <a:cs typeface="Tahoma" panose="020B0604030504040204" pitchFamily="34" charset="0"/>
              </a:rPr>
              <a:t>Leadership</a:t>
            </a:r>
            <a:r>
              <a:rPr lang="fi-FI" sz="1800" b="1" i="1" dirty="0" smtClean="0">
                <a:latin typeface="Tahoma" panose="020B0604030504040204" pitchFamily="34" charset="0"/>
                <a:ea typeface="Tahoma" panose="020B0604030504040204" pitchFamily="34" charset="0"/>
                <a:cs typeface="Tahoma" panose="020B0604030504040204" pitchFamily="34" charset="0"/>
              </a:rPr>
              <a:t>, People and People results  </a:t>
            </a:r>
          </a:p>
          <a:p>
            <a:pPr>
              <a:buFont typeface="Wingdings" panose="05000000000000000000" pitchFamily="2" charset="2"/>
              <a:buChar char="§"/>
              <a:defRPr/>
            </a:pPr>
            <a:r>
              <a:rPr lang="fi-FI" sz="1800" b="1" i="1" dirty="0" smtClean="0">
                <a:latin typeface="Tahoma" panose="020B0604030504040204" pitchFamily="34" charset="0"/>
                <a:ea typeface="Tahoma" panose="020B0604030504040204" pitchFamily="34" charset="0"/>
                <a:cs typeface="Tahoma" panose="020B0604030504040204" pitchFamily="34" charset="0"/>
              </a:rPr>
              <a:t>2016: describing and </a:t>
            </a:r>
            <a:r>
              <a:rPr lang="fi-FI" sz="1800" b="1" i="1" dirty="0" err="1" smtClean="0">
                <a:latin typeface="Tahoma" panose="020B0604030504040204" pitchFamily="34" charset="0"/>
                <a:ea typeface="Tahoma" panose="020B0604030504040204" pitchFamily="34" charset="0"/>
                <a:cs typeface="Tahoma" panose="020B0604030504040204" pitchFamily="34" charset="0"/>
              </a:rPr>
              <a:t>assessing</a:t>
            </a:r>
            <a:r>
              <a:rPr lang="fi-FI" sz="1800" b="1" i="1" dirty="0" smtClean="0">
                <a:latin typeface="Tahoma" panose="020B0604030504040204" pitchFamily="34" charset="0"/>
                <a:ea typeface="Tahoma" panose="020B0604030504040204" pitchFamily="34" charset="0"/>
                <a:cs typeface="Tahoma" panose="020B0604030504040204" pitchFamily="34" charset="0"/>
              </a:rPr>
              <a:t> </a:t>
            </a:r>
            <a:r>
              <a:rPr lang="fi-FI" sz="1800" b="1" i="1" dirty="0" err="1" smtClean="0">
                <a:latin typeface="Tahoma" panose="020B0604030504040204" pitchFamily="34" charset="0"/>
                <a:ea typeface="Tahoma" panose="020B0604030504040204" pitchFamily="34" charset="0"/>
                <a:cs typeface="Tahoma" panose="020B0604030504040204" pitchFamily="34" charset="0"/>
              </a:rPr>
              <a:t>Strategy</a:t>
            </a:r>
            <a:r>
              <a:rPr lang="fi-FI" sz="1800" b="1" i="1" dirty="0" smtClean="0">
                <a:latin typeface="Tahoma" panose="020B0604030504040204" pitchFamily="34" charset="0"/>
                <a:ea typeface="Tahoma" panose="020B0604030504040204" pitchFamily="34" charset="0"/>
                <a:cs typeface="Tahoma" panose="020B0604030504040204" pitchFamily="34" charset="0"/>
              </a:rPr>
              <a:t> and </a:t>
            </a:r>
            <a:r>
              <a:rPr lang="fi-FI" sz="1800" b="1" i="1" dirty="0">
                <a:latin typeface="Tahoma" panose="020B0604030504040204" pitchFamily="34" charset="0"/>
                <a:ea typeface="Tahoma" panose="020B0604030504040204" pitchFamily="34" charset="0"/>
                <a:cs typeface="Tahoma" panose="020B0604030504040204" pitchFamily="34" charset="0"/>
              </a:rPr>
              <a:t>P</a:t>
            </a:r>
            <a:r>
              <a:rPr lang="fi-FI" sz="1800" b="1" i="1" dirty="0" smtClean="0">
                <a:latin typeface="Tahoma" panose="020B0604030504040204" pitchFamily="34" charset="0"/>
                <a:ea typeface="Tahoma" panose="020B0604030504040204" pitchFamily="34" charset="0"/>
                <a:cs typeface="Tahoma" panose="020B0604030504040204" pitchFamily="34" charset="0"/>
              </a:rPr>
              <a:t>lanning, </a:t>
            </a:r>
            <a:r>
              <a:rPr lang="fi-FI" sz="1800" b="1" i="1" dirty="0" err="1" smtClean="0">
                <a:latin typeface="Tahoma" panose="020B0604030504040204" pitchFamily="34" charset="0"/>
                <a:ea typeface="Tahoma" panose="020B0604030504040204" pitchFamily="34" charset="0"/>
                <a:cs typeface="Tahoma" panose="020B0604030504040204" pitchFamily="34" charset="0"/>
              </a:rPr>
              <a:t>Citizen</a:t>
            </a:r>
            <a:r>
              <a:rPr lang="fi-FI" sz="1800" b="1" i="1" dirty="0" smtClean="0">
                <a:latin typeface="Tahoma" panose="020B0604030504040204" pitchFamily="34" charset="0"/>
                <a:ea typeface="Tahoma" panose="020B0604030504040204" pitchFamily="34" charset="0"/>
                <a:cs typeface="Tahoma" panose="020B0604030504040204" pitchFamily="34" charset="0"/>
              </a:rPr>
              <a:t>/</a:t>
            </a:r>
            <a:br>
              <a:rPr lang="fi-FI" sz="1800" b="1" i="1" dirty="0" smtClean="0">
                <a:latin typeface="Tahoma" panose="020B0604030504040204" pitchFamily="34" charset="0"/>
                <a:ea typeface="Tahoma" panose="020B0604030504040204" pitchFamily="34" charset="0"/>
                <a:cs typeface="Tahoma" panose="020B0604030504040204" pitchFamily="34" charset="0"/>
              </a:rPr>
            </a:br>
            <a:r>
              <a:rPr lang="fi-FI" sz="1800" b="1" i="1" dirty="0" err="1" smtClean="0">
                <a:latin typeface="Tahoma" panose="020B0604030504040204" pitchFamily="34" charset="0"/>
                <a:ea typeface="Tahoma" panose="020B0604030504040204" pitchFamily="34" charset="0"/>
                <a:cs typeface="Tahoma" panose="020B0604030504040204" pitchFamily="34" charset="0"/>
              </a:rPr>
              <a:t>Customer</a:t>
            </a:r>
            <a:r>
              <a:rPr lang="fi-FI" sz="1800" b="1" i="1" dirty="0" smtClean="0">
                <a:latin typeface="Tahoma" panose="020B0604030504040204" pitchFamily="34" charset="0"/>
                <a:ea typeface="Tahoma" panose="020B0604030504040204" pitchFamily="34" charset="0"/>
                <a:cs typeface="Tahoma" panose="020B0604030504040204" pitchFamily="34" charset="0"/>
              </a:rPr>
              <a:t> </a:t>
            </a:r>
            <a:r>
              <a:rPr lang="fi-FI" sz="1800" b="1" i="1" dirty="0" err="1" smtClean="0">
                <a:latin typeface="Tahoma" panose="020B0604030504040204" pitchFamily="34" charset="0"/>
                <a:ea typeface="Tahoma" panose="020B0604030504040204" pitchFamily="34" charset="0"/>
                <a:cs typeface="Tahoma" panose="020B0604030504040204" pitchFamily="34" charset="0"/>
              </a:rPr>
              <a:t>-oriented</a:t>
            </a:r>
            <a:r>
              <a:rPr lang="fi-FI" sz="1800" b="1" i="1" dirty="0" smtClean="0">
                <a:latin typeface="Tahoma" panose="020B0604030504040204" pitchFamily="34" charset="0"/>
                <a:ea typeface="Tahoma" panose="020B0604030504040204" pitchFamily="34" charset="0"/>
                <a:cs typeface="Tahoma" panose="020B0604030504040204" pitchFamily="34" charset="0"/>
              </a:rPr>
              <a:t> </a:t>
            </a:r>
            <a:r>
              <a:rPr lang="fi-FI" sz="1800" b="1" i="1" dirty="0" err="1" smtClean="0">
                <a:latin typeface="Tahoma" panose="020B0604030504040204" pitchFamily="34" charset="0"/>
                <a:ea typeface="Tahoma" panose="020B0604030504040204" pitchFamily="34" charset="0"/>
                <a:cs typeface="Tahoma" panose="020B0604030504040204" pitchFamily="34" charset="0"/>
              </a:rPr>
              <a:t>results</a:t>
            </a:r>
            <a:r>
              <a:rPr lang="fi-FI" sz="1800" b="1" i="1" dirty="0" smtClean="0">
                <a:latin typeface="Tahoma" panose="020B0604030504040204" pitchFamily="34" charset="0"/>
                <a:ea typeface="Tahoma" panose="020B0604030504040204" pitchFamily="34" charset="0"/>
                <a:cs typeface="Tahoma" panose="020B0604030504040204" pitchFamily="34" charset="0"/>
              </a:rPr>
              <a:t>, and </a:t>
            </a:r>
            <a:r>
              <a:rPr lang="fi-FI" sz="1800" b="1" i="1" dirty="0">
                <a:latin typeface="Tahoma" panose="020B0604030504040204" pitchFamily="34" charset="0"/>
                <a:ea typeface="Tahoma" panose="020B0604030504040204" pitchFamily="34" charset="0"/>
                <a:cs typeface="Tahoma" panose="020B0604030504040204" pitchFamily="34" charset="0"/>
              </a:rPr>
              <a:t>K</a:t>
            </a:r>
            <a:r>
              <a:rPr lang="fi-FI" sz="1800" b="1" i="1" dirty="0" smtClean="0">
                <a:latin typeface="Tahoma" panose="020B0604030504040204" pitchFamily="34" charset="0"/>
                <a:ea typeface="Tahoma" panose="020B0604030504040204" pitchFamily="34" charset="0"/>
                <a:cs typeface="Tahoma" panose="020B0604030504040204" pitchFamily="34" charset="0"/>
              </a:rPr>
              <a:t>ey </a:t>
            </a:r>
            <a:r>
              <a:rPr lang="fi-FI" sz="1800" b="1" i="1" dirty="0" err="1">
                <a:latin typeface="Tahoma" panose="020B0604030504040204" pitchFamily="34" charset="0"/>
                <a:ea typeface="Tahoma" panose="020B0604030504040204" pitchFamily="34" charset="0"/>
                <a:cs typeface="Tahoma" panose="020B0604030504040204" pitchFamily="34" charset="0"/>
              </a:rPr>
              <a:t>P</a:t>
            </a:r>
            <a:r>
              <a:rPr lang="fi-FI" sz="1800" b="1" i="1" dirty="0" err="1" smtClean="0">
                <a:latin typeface="Tahoma" panose="020B0604030504040204" pitchFamily="34" charset="0"/>
                <a:ea typeface="Tahoma" panose="020B0604030504040204" pitchFamily="34" charset="0"/>
                <a:cs typeface="Tahoma" panose="020B0604030504040204" pitchFamily="34" charset="0"/>
              </a:rPr>
              <a:t>erformance</a:t>
            </a:r>
            <a:r>
              <a:rPr lang="fi-FI" sz="1800" b="1" i="1" dirty="0" smtClean="0">
                <a:latin typeface="Tahoma" panose="020B0604030504040204" pitchFamily="34" charset="0"/>
                <a:ea typeface="Tahoma" panose="020B0604030504040204" pitchFamily="34" charset="0"/>
                <a:cs typeface="Tahoma" panose="020B0604030504040204" pitchFamily="34" charset="0"/>
              </a:rPr>
              <a:t> </a:t>
            </a:r>
            <a:r>
              <a:rPr lang="fi-FI" sz="1800" b="1" i="1" dirty="0" err="1" smtClean="0">
                <a:latin typeface="Tahoma" panose="020B0604030504040204" pitchFamily="34" charset="0"/>
                <a:ea typeface="Tahoma" panose="020B0604030504040204" pitchFamily="34" charset="0"/>
                <a:cs typeface="Tahoma" panose="020B0604030504040204" pitchFamily="34" charset="0"/>
              </a:rPr>
              <a:t>results</a:t>
            </a:r>
            <a:endParaRPr lang="fi-FI" sz="1800" b="1" i="1" dirty="0" smtClean="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defRPr/>
            </a:pPr>
            <a:endParaRPr lang="en-US" sz="1800" i="1" dirty="0" smtClean="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defRPr/>
            </a:pPr>
            <a:r>
              <a:rPr lang="fi-FI" sz="1800" dirty="0" smtClean="0">
                <a:latin typeface="Tahoma" panose="020B0604030504040204" pitchFamily="34" charset="0"/>
                <a:ea typeface="Tahoma" panose="020B0604030504040204" pitchFamily="34" charset="0"/>
                <a:cs typeface="Tahoma" panose="020B0604030504040204" pitchFamily="34" charset="0"/>
              </a:rPr>
              <a:t>The results of these assessments can also be utilized in compiling a description of the operating environment. </a:t>
            </a: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defRPr/>
            </a:pPr>
            <a:r>
              <a:rPr lang="fi-FI" sz="1800" dirty="0" smtClean="0">
                <a:latin typeface="Tahoma" panose="020B0604030504040204" pitchFamily="34" charset="0"/>
                <a:ea typeface="Tahoma" panose="020B0604030504040204" pitchFamily="34" charset="0"/>
                <a:cs typeface="Tahoma" panose="020B0604030504040204" pitchFamily="34" charset="0"/>
              </a:rPr>
              <a:t>In the year following the assessment, the committee's budget proposals will include the conclusions—based on the assessment—of how strategy and operations should be developed</a:t>
            </a:r>
            <a:r>
              <a:rPr lang="fi-FI" sz="1800" dirty="0" smtClean="0"/>
              <a:t>.</a:t>
            </a:r>
          </a:p>
        </p:txBody>
      </p:sp>
      <p:sp>
        <p:nvSpPr>
          <p:cNvPr id="5" name="Dian numeron paikkamerkki 4"/>
          <p:cNvSpPr>
            <a:spLocks noGrp="1"/>
          </p:cNvSpPr>
          <p:nvPr>
            <p:ph type="sldNum" sz="quarter" idx="12"/>
          </p:nvPr>
        </p:nvSpPr>
        <p:spPr/>
        <p:txBody>
          <a:bodyPr/>
          <a:lstStyle/>
          <a:p>
            <a:pPr>
              <a:defRPr/>
            </a:pPr>
            <a:fld id="{1B23AA3B-DCCA-4561-89F1-1FAB64F3A7E0}" type="slidenum">
              <a:rPr lang="fi-FI">
                <a:solidFill>
                  <a:prstClr val="black">
                    <a:tint val="75000"/>
                  </a:prstClr>
                </a:solidFill>
              </a:rPr>
              <a:pPr>
                <a:defRPr/>
              </a:pPr>
              <a:t>3</a:t>
            </a:fld>
            <a:endParaRPr lang="en-US">
              <a:solidFill>
                <a:prstClr val="black">
                  <a:tint val="75000"/>
                </a:prstClr>
              </a:solidFill>
            </a:endParaRPr>
          </a:p>
        </p:txBody>
      </p:sp>
    </p:spTree>
    <p:extLst>
      <p:ext uri="{BB962C8B-B14F-4D97-AF65-F5344CB8AC3E}">
        <p14:creationId xmlns:p14="http://schemas.microsoft.com/office/powerpoint/2010/main" val="41141531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28650" y="365127"/>
            <a:ext cx="7886700" cy="913168"/>
          </a:xfrm>
        </p:spPr>
        <p:txBody>
          <a:bodyPr>
            <a:normAutofit fontScale="90000"/>
          </a:bodyPr>
          <a:lstStyle/>
          <a:p>
            <a:r>
              <a:rPr lang="fi-FI" dirty="0" smtClean="0"/>
              <a:t/>
            </a:r>
            <a:br>
              <a:rPr lang="fi-FI" dirty="0" smtClean="0"/>
            </a:br>
            <a:endParaRPr lang="fi-FI" dirty="0"/>
          </a:p>
        </p:txBody>
      </p:sp>
      <p:sp>
        <p:nvSpPr>
          <p:cNvPr id="3" name="Päivämäärän paikkamerkki 2"/>
          <p:cNvSpPr>
            <a:spLocks noGrp="1"/>
          </p:cNvSpPr>
          <p:nvPr>
            <p:ph type="dt" sz="half" idx="10"/>
          </p:nvPr>
        </p:nvSpPr>
        <p:spPr/>
        <p:txBody>
          <a:bodyPr/>
          <a:lstStyle/>
          <a:p>
            <a:fld id="{C9D45470-5403-4B97-A3C7-76A576C615B3}" type="datetime1">
              <a:rPr lang="fi-FI" smtClean="0">
                <a:solidFill>
                  <a:prstClr val="black">
                    <a:tint val="75000"/>
                  </a:prstClr>
                </a:solidFill>
              </a:rPr>
              <a:pPr/>
              <a:t>29.9.2015</a:t>
            </a:fld>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2ADEEEF2-603A-4596-86C7-629F88E063C6}" type="slidenum">
              <a:rPr lang="fi-FI" smtClean="0">
                <a:solidFill>
                  <a:prstClr val="black">
                    <a:tint val="75000"/>
                  </a:prstClr>
                </a:solidFill>
              </a:rPr>
              <a:pPr/>
              <a:t>30</a:t>
            </a:fld>
            <a:endParaRPr lang="fi-FI">
              <a:solidFill>
                <a:prstClr val="black">
                  <a:tint val="75000"/>
                </a:prstClr>
              </a:solidFill>
            </a:endParaRPr>
          </a:p>
        </p:txBody>
      </p:sp>
      <p:sp>
        <p:nvSpPr>
          <p:cNvPr id="6" name="Tekstiruutu 5"/>
          <p:cNvSpPr txBox="1"/>
          <p:nvPr/>
        </p:nvSpPr>
        <p:spPr>
          <a:xfrm>
            <a:off x="615820" y="989045"/>
            <a:ext cx="7604449" cy="5262979"/>
          </a:xfrm>
          <a:prstGeom prst="rect">
            <a:avLst/>
          </a:prstGeom>
          <a:noFill/>
        </p:spPr>
        <p:txBody>
          <a:bodyPr wrap="square" rtlCol="0">
            <a:spAutoFit/>
          </a:bodyPr>
          <a:lstStyle/>
          <a:p>
            <a:r>
              <a:rPr lang="fi-FI" sz="2800" b="1" dirty="0" smtClean="0">
                <a:solidFill>
                  <a:schemeClr val="tx2">
                    <a:lumMod val="75000"/>
                  </a:schemeClr>
                </a:solidFill>
              </a:rPr>
              <a:t>KUMOUS – The </a:t>
            </a:r>
            <a:r>
              <a:rPr lang="fi-FI" sz="2800" b="1" dirty="0" err="1" smtClean="0">
                <a:solidFill>
                  <a:schemeClr val="tx2">
                    <a:lumMod val="75000"/>
                  </a:schemeClr>
                </a:solidFill>
              </a:rPr>
              <a:t>revolution</a:t>
            </a:r>
            <a:r>
              <a:rPr lang="fi-FI" sz="2800" b="1" dirty="0" smtClean="0">
                <a:solidFill>
                  <a:schemeClr val="tx2">
                    <a:lumMod val="75000"/>
                  </a:schemeClr>
                </a:solidFill>
              </a:rPr>
              <a:t> of </a:t>
            </a:r>
            <a:r>
              <a:rPr lang="fi-FI" sz="2800" b="1" dirty="0" err="1" smtClean="0">
                <a:solidFill>
                  <a:schemeClr val="tx2">
                    <a:lumMod val="75000"/>
                  </a:schemeClr>
                </a:solidFill>
              </a:rPr>
              <a:t>service</a:t>
            </a:r>
            <a:r>
              <a:rPr lang="fi-FI" sz="2800" b="1" dirty="0" smtClean="0">
                <a:solidFill>
                  <a:schemeClr val="tx2">
                    <a:lumMod val="75000"/>
                  </a:schemeClr>
                </a:solidFill>
              </a:rPr>
              <a:t> </a:t>
            </a:r>
            <a:r>
              <a:rPr lang="fi-FI" sz="2800" b="1" dirty="0" err="1" smtClean="0">
                <a:solidFill>
                  <a:schemeClr val="tx2">
                    <a:lumMod val="75000"/>
                  </a:schemeClr>
                </a:solidFill>
              </a:rPr>
              <a:t>economy</a:t>
            </a:r>
            <a:r>
              <a:rPr lang="fi-FI" sz="2800" b="1" dirty="0" smtClean="0">
                <a:solidFill>
                  <a:schemeClr val="tx2">
                    <a:lumMod val="75000"/>
                  </a:schemeClr>
                </a:solidFill>
              </a:rPr>
              <a:t> – Human </a:t>
            </a:r>
            <a:r>
              <a:rPr lang="fi-FI" sz="2800" b="1" dirty="0" err="1" smtClean="0">
                <a:solidFill>
                  <a:schemeClr val="tx2">
                    <a:lumMod val="75000"/>
                  </a:schemeClr>
                </a:solidFill>
              </a:rPr>
              <a:t>being</a:t>
            </a:r>
            <a:r>
              <a:rPr lang="fi-FI" sz="2800" b="1" dirty="0" smtClean="0">
                <a:solidFill>
                  <a:schemeClr val="tx2">
                    <a:lumMod val="75000"/>
                  </a:schemeClr>
                </a:solidFill>
              </a:rPr>
              <a:t> at the </a:t>
            </a:r>
            <a:r>
              <a:rPr lang="fi-FI" sz="2800" b="1" dirty="0" err="1" smtClean="0">
                <a:solidFill>
                  <a:schemeClr val="tx2">
                    <a:lumMod val="75000"/>
                  </a:schemeClr>
                </a:solidFill>
              </a:rPr>
              <a:t>core</a:t>
            </a:r>
            <a:r>
              <a:rPr lang="fi-FI" sz="2800" b="1" dirty="0" smtClean="0">
                <a:solidFill>
                  <a:schemeClr val="tx2">
                    <a:lumMod val="75000"/>
                  </a:schemeClr>
                </a:solidFill>
              </a:rPr>
              <a:t> of </a:t>
            </a:r>
            <a:r>
              <a:rPr lang="fi-FI" sz="2800" b="1" dirty="0" err="1" smtClean="0">
                <a:solidFill>
                  <a:schemeClr val="tx2">
                    <a:lumMod val="75000"/>
                  </a:schemeClr>
                </a:solidFill>
              </a:rPr>
              <a:t>digitalization</a:t>
            </a:r>
            <a:endParaRPr lang="fi-FI" sz="2800" b="1" dirty="0" smtClean="0">
              <a:solidFill>
                <a:schemeClr val="tx2">
                  <a:lumMod val="75000"/>
                </a:schemeClr>
              </a:solidFill>
            </a:endParaRPr>
          </a:p>
          <a:p>
            <a:endParaRPr lang="fi-FI" sz="2800" dirty="0">
              <a:solidFill>
                <a:prstClr val="black"/>
              </a:solidFill>
            </a:endParaRPr>
          </a:p>
          <a:p>
            <a:r>
              <a:rPr lang="fi-FI" sz="2800" dirty="0" err="1" smtClean="0">
                <a:solidFill>
                  <a:prstClr val="black"/>
                </a:solidFill>
              </a:rPr>
              <a:t>Research</a:t>
            </a:r>
            <a:r>
              <a:rPr lang="fi-FI" sz="2800" dirty="0" smtClean="0">
                <a:solidFill>
                  <a:prstClr val="black"/>
                </a:solidFill>
              </a:rPr>
              <a:t> </a:t>
            </a:r>
            <a:r>
              <a:rPr lang="fi-FI" sz="2800" dirty="0" err="1" smtClean="0">
                <a:solidFill>
                  <a:prstClr val="black"/>
                </a:solidFill>
              </a:rPr>
              <a:t>partners</a:t>
            </a:r>
            <a:r>
              <a:rPr lang="fi-FI" sz="2800" dirty="0" smtClean="0">
                <a:solidFill>
                  <a:prstClr val="black"/>
                </a:solidFill>
              </a:rPr>
              <a:t>: </a:t>
            </a:r>
          </a:p>
          <a:p>
            <a:pPr marL="457200" indent="-457200">
              <a:buFont typeface="Arial" panose="020B0604020202020204" pitchFamily="34" charset="0"/>
              <a:buChar char="•"/>
            </a:pPr>
            <a:r>
              <a:rPr lang="fi-FI" sz="2800" dirty="0" err="1" smtClean="0">
                <a:solidFill>
                  <a:prstClr val="black"/>
                </a:solidFill>
              </a:rPr>
              <a:t>Finnish</a:t>
            </a:r>
            <a:r>
              <a:rPr lang="fi-FI" sz="2800" dirty="0" smtClean="0">
                <a:solidFill>
                  <a:prstClr val="black"/>
                </a:solidFill>
              </a:rPr>
              <a:t> Institute of </a:t>
            </a:r>
            <a:r>
              <a:rPr lang="fi-FI" sz="2800" dirty="0" err="1" smtClean="0">
                <a:solidFill>
                  <a:prstClr val="black"/>
                </a:solidFill>
              </a:rPr>
              <a:t>Occupational</a:t>
            </a:r>
            <a:r>
              <a:rPr lang="fi-FI" sz="2800" dirty="0" smtClean="0">
                <a:solidFill>
                  <a:prstClr val="black"/>
                </a:solidFill>
              </a:rPr>
              <a:t> Health – FIOH:</a:t>
            </a:r>
          </a:p>
          <a:p>
            <a:r>
              <a:rPr lang="fi-FI" sz="2800" dirty="0" smtClean="0">
                <a:solidFill>
                  <a:prstClr val="black"/>
                </a:solidFill>
              </a:rPr>
              <a:t>	Mervi </a:t>
            </a:r>
            <a:r>
              <a:rPr lang="fi-FI" sz="2800" dirty="0" err="1" smtClean="0">
                <a:solidFill>
                  <a:prstClr val="black"/>
                </a:solidFill>
              </a:rPr>
              <a:t>Hasu</a:t>
            </a:r>
            <a:r>
              <a:rPr lang="fi-FI" sz="2800" dirty="0" smtClean="0">
                <a:solidFill>
                  <a:prstClr val="black"/>
                </a:solidFill>
              </a:rPr>
              <a:t>, Eveliina Saari, Sari Käpykangas</a:t>
            </a:r>
          </a:p>
          <a:p>
            <a:pPr marL="457200" indent="-457200">
              <a:buFont typeface="Arial" panose="020B0604020202020204" pitchFamily="34" charset="0"/>
              <a:buChar char="•"/>
            </a:pPr>
            <a:r>
              <a:rPr lang="fi-FI" sz="2800" dirty="0" smtClean="0">
                <a:solidFill>
                  <a:prstClr val="black"/>
                </a:solidFill>
              </a:rPr>
              <a:t>VTT – Technical </a:t>
            </a:r>
            <a:r>
              <a:rPr lang="fi-FI" sz="2800" dirty="0" err="1" smtClean="0">
                <a:solidFill>
                  <a:prstClr val="black"/>
                </a:solidFill>
              </a:rPr>
              <a:t>Research</a:t>
            </a:r>
            <a:r>
              <a:rPr lang="fi-FI" sz="2800" dirty="0" smtClean="0">
                <a:solidFill>
                  <a:prstClr val="black"/>
                </a:solidFill>
              </a:rPr>
              <a:t> Centre of Finland:</a:t>
            </a:r>
          </a:p>
          <a:p>
            <a:r>
              <a:rPr lang="fi-FI" sz="2800" dirty="0">
                <a:solidFill>
                  <a:prstClr val="black"/>
                </a:solidFill>
              </a:rPr>
              <a:t>	</a:t>
            </a:r>
            <a:r>
              <a:rPr lang="fi-FI" sz="2800" dirty="0" smtClean="0">
                <a:solidFill>
                  <a:prstClr val="black"/>
                </a:solidFill>
              </a:rPr>
              <a:t>Marja Toivonen, Katri Kallio, Kirsi Hyytinen</a:t>
            </a:r>
          </a:p>
          <a:p>
            <a:pPr marL="457200" indent="-457200">
              <a:buFont typeface="Arial" panose="020B0604020202020204" pitchFamily="34" charset="0"/>
              <a:buChar char="•"/>
            </a:pPr>
            <a:r>
              <a:rPr lang="fi-FI" sz="2800" dirty="0" smtClean="0">
                <a:solidFill>
                  <a:prstClr val="black"/>
                </a:solidFill>
              </a:rPr>
              <a:t>LUT – Lappeenranta </a:t>
            </a:r>
            <a:r>
              <a:rPr lang="fi-FI" sz="2800" dirty="0" err="1" smtClean="0">
                <a:solidFill>
                  <a:prstClr val="black"/>
                </a:solidFill>
              </a:rPr>
              <a:t>University</a:t>
            </a:r>
            <a:r>
              <a:rPr lang="fi-FI" sz="2800" dirty="0" smtClean="0">
                <a:solidFill>
                  <a:prstClr val="black"/>
                </a:solidFill>
              </a:rPr>
              <a:t> of Technology:</a:t>
            </a:r>
          </a:p>
          <a:p>
            <a:r>
              <a:rPr lang="fi-FI" sz="2800" dirty="0">
                <a:solidFill>
                  <a:prstClr val="black"/>
                </a:solidFill>
              </a:rPr>
              <a:t>	</a:t>
            </a:r>
            <a:r>
              <a:rPr lang="fi-FI" sz="2800" dirty="0" smtClean="0">
                <a:solidFill>
                  <a:prstClr val="black"/>
                </a:solidFill>
              </a:rPr>
              <a:t>Helinä </a:t>
            </a:r>
            <a:r>
              <a:rPr lang="fi-FI" sz="2800" dirty="0" err="1" smtClean="0">
                <a:solidFill>
                  <a:prstClr val="black"/>
                </a:solidFill>
              </a:rPr>
              <a:t>Melkas</a:t>
            </a:r>
            <a:r>
              <a:rPr lang="fi-FI" sz="2800" dirty="0" smtClean="0">
                <a:solidFill>
                  <a:prstClr val="black"/>
                </a:solidFill>
              </a:rPr>
              <a:t>, Jari Porras, Satu Pekkarinen</a:t>
            </a:r>
          </a:p>
          <a:p>
            <a:pPr marL="457200" indent="-457200">
              <a:buFont typeface="Arial" panose="020B0604020202020204" pitchFamily="34" charset="0"/>
              <a:buChar char="•"/>
            </a:pPr>
            <a:r>
              <a:rPr lang="fi-FI" sz="2800" dirty="0" smtClean="0">
                <a:solidFill>
                  <a:prstClr val="black"/>
                </a:solidFill>
              </a:rPr>
              <a:t>Helsinki </a:t>
            </a:r>
            <a:r>
              <a:rPr lang="fi-FI" sz="2800" dirty="0" err="1" smtClean="0">
                <a:solidFill>
                  <a:prstClr val="black"/>
                </a:solidFill>
              </a:rPr>
              <a:t>University</a:t>
            </a:r>
            <a:r>
              <a:rPr lang="fi-FI" sz="2800" dirty="0" smtClean="0">
                <a:solidFill>
                  <a:prstClr val="black"/>
                </a:solidFill>
              </a:rPr>
              <a:t>:</a:t>
            </a:r>
          </a:p>
          <a:p>
            <a:pPr marL="914400" lvl="1" indent="-457200">
              <a:buFont typeface="Arial" panose="020B0604020202020204" pitchFamily="34" charset="0"/>
              <a:buChar char="•"/>
            </a:pPr>
            <a:r>
              <a:rPr lang="fi-FI" sz="2800" dirty="0" smtClean="0">
                <a:solidFill>
                  <a:prstClr val="black"/>
                </a:solidFill>
              </a:rPr>
              <a:t>Pirjo Korvela</a:t>
            </a:r>
            <a:endParaRPr lang="fi-FI" sz="2800" dirty="0">
              <a:solidFill>
                <a:prstClr val="black"/>
              </a:solidFill>
            </a:endParaRPr>
          </a:p>
        </p:txBody>
      </p:sp>
    </p:spTree>
    <p:extLst>
      <p:ext uri="{BB962C8B-B14F-4D97-AF65-F5344CB8AC3E}">
        <p14:creationId xmlns:p14="http://schemas.microsoft.com/office/powerpoint/2010/main" val="29161586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Autofit/>
          </a:bodyPr>
          <a:lstStyle/>
          <a:p>
            <a:r>
              <a:rPr lang="fi-FI" sz="3600" b="1" dirty="0" err="1" smtClean="0">
                <a:solidFill>
                  <a:schemeClr val="tx2">
                    <a:lumMod val="75000"/>
                  </a:schemeClr>
                </a:solidFill>
              </a:rPr>
              <a:t>Inno-Wellbeing</a:t>
            </a:r>
            <a:r>
              <a:rPr lang="fi-FI" sz="3600" b="1" dirty="0" smtClean="0">
                <a:solidFill>
                  <a:schemeClr val="tx2">
                    <a:lumMod val="75000"/>
                  </a:schemeClr>
                </a:solidFill>
              </a:rPr>
              <a:t> – </a:t>
            </a:r>
            <a:r>
              <a:rPr lang="fi-FI" sz="3600" b="1" dirty="0" err="1" smtClean="0">
                <a:solidFill>
                  <a:schemeClr val="tx2">
                    <a:lumMod val="75000"/>
                  </a:schemeClr>
                </a:solidFill>
              </a:rPr>
              <a:t>Leadership</a:t>
            </a:r>
            <a:r>
              <a:rPr lang="fi-FI" sz="3600" b="1" dirty="0" smtClean="0">
                <a:solidFill>
                  <a:schemeClr val="tx2">
                    <a:lumMod val="75000"/>
                  </a:schemeClr>
                </a:solidFill>
              </a:rPr>
              <a:t> for </a:t>
            </a:r>
            <a:r>
              <a:rPr lang="fi-FI" sz="3600" b="1" dirty="0" err="1" smtClean="0">
                <a:solidFill>
                  <a:schemeClr val="tx2">
                    <a:lumMod val="75000"/>
                  </a:schemeClr>
                </a:solidFill>
              </a:rPr>
              <a:t>innovation</a:t>
            </a:r>
            <a:r>
              <a:rPr lang="fi-FI" sz="3600" b="1" dirty="0" smtClean="0">
                <a:solidFill>
                  <a:schemeClr val="tx2">
                    <a:lumMod val="75000"/>
                  </a:schemeClr>
                </a:solidFill>
              </a:rPr>
              <a:t> and </a:t>
            </a:r>
            <a:r>
              <a:rPr lang="fi-FI" sz="3600" b="1" dirty="0" err="1" smtClean="0">
                <a:solidFill>
                  <a:schemeClr val="tx2">
                    <a:lumMod val="75000"/>
                  </a:schemeClr>
                </a:solidFill>
              </a:rPr>
              <a:t>well-being</a:t>
            </a:r>
            <a:r>
              <a:rPr lang="fi-FI" sz="3600" b="1" dirty="0" smtClean="0">
                <a:solidFill>
                  <a:schemeClr val="tx2">
                    <a:lumMod val="75000"/>
                  </a:schemeClr>
                </a:solidFill>
              </a:rPr>
              <a:t> in the </a:t>
            </a:r>
            <a:r>
              <a:rPr lang="fi-FI" sz="3600" b="1" dirty="0" err="1" smtClean="0">
                <a:solidFill>
                  <a:schemeClr val="tx2">
                    <a:lumMod val="75000"/>
                  </a:schemeClr>
                </a:solidFill>
              </a:rPr>
              <a:t>public</a:t>
            </a:r>
            <a:r>
              <a:rPr lang="fi-FI" sz="3600" b="1" dirty="0" smtClean="0">
                <a:solidFill>
                  <a:schemeClr val="tx2">
                    <a:lumMod val="75000"/>
                  </a:schemeClr>
                </a:solidFill>
              </a:rPr>
              <a:t> </a:t>
            </a:r>
            <a:r>
              <a:rPr lang="fi-FI" sz="3600" b="1" dirty="0" err="1" smtClean="0">
                <a:solidFill>
                  <a:schemeClr val="tx2">
                    <a:lumMod val="75000"/>
                  </a:schemeClr>
                </a:solidFill>
              </a:rPr>
              <a:t>sector</a:t>
            </a:r>
            <a:endParaRPr lang="fi-FI" sz="3600" b="1" dirty="0">
              <a:solidFill>
                <a:schemeClr val="tx2">
                  <a:lumMod val="75000"/>
                </a:schemeClr>
              </a:solidFill>
            </a:endParaRPr>
          </a:p>
        </p:txBody>
      </p:sp>
      <p:sp>
        <p:nvSpPr>
          <p:cNvPr id="3" name="Sisällön paikkamerkki 2"/>
          <p:cNvSpPr>
            <a:spLocks noGrp="1"/>
          </p:cNvSpPr>
          <p:nvPr>
            <p:ph idx="1"/>
          </p:nvPr>
        </p:nvSpPr>
        <p:spPr/>
        <p:txBody>
          <a:bodyPr>
            <a:normAutofit fontScale="85000" lnSpcReduction="20000"/>
          </a:bodyPr>
          <a:lstStyle/>
          <a:p>
            <a:r>
              <a:rPr lang="en-GB" dirty="0"/>
              <a:t>The recent multidisciplinary, applied research project, </a:t>
            </a:r>
            <a:r>
              <a:rPr lang="en-US" dirty="0"/>
              <a:t>the </a:t>
            </a:r>
            <a:r>
              <a:rPr lang="en-US" i="1" dirty="0" err="1"/>
              <a:t>Inno</a:t>
            </a:r>
            <a:r>
              <a:rPr lang="en-US" i="1" dirty="0"/>
              <a:t>-Wellbeing</a:t>
            </a:r>
            <a:r>
              <a:rPr lang="en-US" dirty="0"/>
              <a:t> – </a:t>
            </a:r>
            <a:r>
              <a:rPr lang="en-US" i="1" dirty="0"/>
              <a:t>Leadership for innovation and well-being in the public sector</a:t>
            </a:r>
            <a:r>
              <a:rPr lang="en-US" dirty="0"/>
              <a:t> (large consortium of 16 partners 2010-2013) explored how public sector managers and employees cope with growing innovation challenges. It aimed to support especially employee-driven innovation management practices that promote simultaneously both innovation and well-being in the public sector. We showed that bottom-up innovative initiatives are many but underutilized, and that initiatives could </a:t>
            </a:r>
            <a:r>
              <a:rPr lang="en-GB" dirty="0"/>
              <a:t>be much better connected to top-down managerial practices by renewing professional roles, managerial actions and competences – and yet supporting wellbeing - of both employees and managers. </a:t>
            </a:r>
            <a:endParaRPr lang="fi-FI" dirty="0"/>
          </a:p>
        </p:txBody>
      </p:sp>
      <p:sp>
        <p:nvSpPr>
          <p:cNvPr id="4" name="Päivämäärän paikkamerkki 3"/>
          <p:cNvSpPr>
            <a:spLocks noGrp="1"/>
          </p:cNvSpPr>
          <p:nvPr>
            <p:ph type="dt" sz="half" idx="10"/>
          </p:nvPr>
        </p:nvSpPr>
        <p:spPr/>
        <p:txBody>
          <a:bodyPr/>
          <a:lstStyle/>
          <a:p>
            <a:fld id="{7A70A89D-C953-410A-BEAC-558A1F3A0421}" type="datetime1">
              <a:rPr lang="fi-FI" smtClean="0"/>
              <a:t>29.9.2015</a:t>
            </a:fld>
            <a:endParaRPr lang="fi-FI"/>
          </a:p>
        </p:txBody>
      </p:sp>
      <p:sp>
        <p:nvSpPr>
          <p:cNvPr id="6" name="Dian numeron paikkamerkki 5"/>
          <p:cNvSpPr>
            <a:spLocks noGrp="1"/>
          </p:cNvSpPr>
          <p:nvPr>
            <p:ph type="sldNum" sz="quarter" idx="12"/>
          </p:nvPr>
        </p:nvSpPr>
        <p:spPr/>
        <p:txBody>
          <a:bodyPr/>
          <a:lstStyle/>
          <a:p>
            <a:fld id="{2ADEEEF2-603A-4596-86C7-629F88E063C6}" type="slidenum">
              <a:rPr lang="fi-FI" smtClean="0"/>
              <a:t>31</a:t>
            </a:fld>
            <a:endParaRPr lang="fi-FI"/>
          </a:p>
        </p:txBody>
      </p:sp>
    </p:spTree>
    <p:extLst>
      <p:ext uri="{BB962C8B-B14F-4D97-AF65-F5344CB8AC3E}">
        <p14:creationId xmlns:p14="http://schemas.microsoft.com/office/powerpoint/2010/main" val="403217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FE71A060-A76F-4F6B-A732-0D62CA1D8BCE}" type="datetime1">
              <a:rPr lang="fi-FI" smtClean="0"/>
              <a:t>29.9.2015</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2ADEEEF2-603A-4596-86C7-629F88E063C6}" type="slidenum">
              <a:rPr lang="fi-FI" smtClean="0"/>
              <a:t>32</a:t>
            </a:fld>
            <a:endParaRPr lang="fi-FI"/>
          </a:p>
        </p:txBody>
      </p:sp>
      <p:sp>
        <p:nvSpPr>
          <p:cNvPr id="5" name="Otsikko 4"/>
          <p:cNvSpPr>
            <a:spLocks noGrp="1"/>
          </p:cNvSpPr>
          <p:nvPr>
            <p:ph type="title"/>
          </p:nvPr>
        </p:nvSpPr>
        <p:spPr/>
        <p:txBody>
          <a:bodyPr>
            <a:normAutofit/>
          </a:bodyPr>
          <a:lstStyle/>
          <a:p>
            <a:r>
              <a:rPr lang="fi-FI" sz="3600" b="1" dirty="0" err="1" smtClean="0"/>
              <a:t>Conclusions</a:t>
            </a:r>
            <a:endParaRPr lang="fi-FI" sz="3600" b="1" dirty="0"/>
          </a:p>
        </p:txBody>
      </p:sp>
    </p:spTree>
    <p:extLst>
      <p:ext uri="{BB962C8B-B14F-4D97-AF65-F5344CB8AC3E}">
        <p14:creationId xmlns:p14="http://schemas.microsoft.com/office/powerpoint/2010/main" val="41843982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BCCE1F79-43A4-409C-BB44-BEAC65994EBE}" type="datetime1">
              <a:rPr lang="fi-FI" smtClean="0"/>
              <a:t>29.9.2015</a:t>
            </a:fld>
            <a:endParaRPr lang="fi-FI"/>
          </a:p>
        </p:txBody>
      </p:sp>
      <p:sp>
        <p:nvSpPr>
          <p:cNvPr id="4" name="Dian numeron paikkamerkki 3"/>
          <p:cNvSpPr>
            <a:spLocks noGrp="1"/>
          </p:cNvSpPr>
          <p:nvPr>
            <p:ph type="sldNum" sz="quarter" idx="12"/>
          </p:nvPr>
        </p:nvSpPr>
        <p:spPr/>
        <p:txBody>
          <a:bodyPr/>
          <a:lstStyle/>
          <a:p>
            <a:fld id="{2ADEEEF2-603A-4596-86C7-629F88E063C6}" type="slidenum">
              <a:rPr lang="fi-FI" smtClean="0"/>
              <a:t>33</a:t>
            </a:fld>
            <a:endParaRPr lang="fi-FI"/>
          </a:p>
        </p:txBody>
      </p:sp>
      <p:sp>
        <p:nvSpPr>
          <p:cNvPr id="5" name="Tekstiruutu 4"/>
          <p:cNvSpPr txBox="1"/>
          <p:nvPr/>
        </p:nvSpPr>
        <p:spPr>
          <a:xfrm>
            <a:off x="548641" y="979714"/>
            <a:ext cx="8441355" cy="4893647"/>
          </a:xfrm>
          <a:prstGeom prst="rect">
            <a:avLst/>
          </a:prstGeom>
          <a:noFill/>
        </p:spPr>
        <p:txBody>
          <a:bodyPr wrap="square" rtlCol="0">
            <a:spAutoFit/>
          </a:bodyPr>
          <a:lstStyle/>
          <a:p>
            <a:pPr marL="342900" indent="-342900">
              <a:buFont typeface="Arial" panose="020B0604020202020204" pitchFamily="34" charset="0"/>
              <a:buChar char="•"/>
            </a:pPr>
            <a:r>
              <a:rPr lang="fi-FI" sz="2400" dirty="0" smtClean="0"/>
              <a:t>Service </a:t>
            </a:r>
            <a:r>
              <a:rPr lang="fi-FI" sz="2400" dirty="0" err="1" smtClean="0"/>
              <a:t>innovations</a:t>
            </a:r>
            <a:r>
              <a:rPr lang="fi-FI" sz="2400" dirty="0" smtClean="0"/>
              <a:t> </a:t>
            </a:r>
            <a:r>
              <a:rPr lang="fi-FI" sz="2400" dirty="0" err="1" smtClean="0"/>
              <a:t>do</a:t>
            </a:r>
            <a:r>
              <a:rPr lang="fi-FI" sz="2400" dirty="0" smtClean="0"/>
              <a:t> </a:t>
            </a:r>
            <a:r>
              <a:rPr lang="fi-FI" sz="2400" dirty="0" err="1" smtClean="0"/>
              <a:t>not</a:t>
            </a:r>
            <a:r>
              <a:rPr lang="fi-FI" sz="2400" dirty="0" smtClean="0"/>
              <a:t> </a:t>
            </a:r>
            <a:r>
              <a:rPr lang="fi-FI" sz="2400" dirty="0" err="1" smtClean="0"/>
              <a:t>fit</a:t>
            </a:r>
            <a:r>
              <a:rPr lang="fi-FI" sz="2400" dirty="0" smtClean="0"/>
              <a:t> the </a:t>
            </a:r>
            <a:r>
              <a:rPr lang="fi-FI" sz="2400" dirty="0" err="1" smtClean="0"/>
              <a:t>conventional</a:t>
            </a:r>
            <a:r>
              <a:rPr lang="fi-FI" sz="2400" dirty="0" smtClean="0"/>
              <a:t> </a:t>
            </a:r>
            <a:r>
              <a:rPr lang="fi-FI" sz="2400" dirty="0" err="1" smtClean="0"/>
              <a:t>perceptions</a:t>
            </a:r>
            <a:r>
              <a:rPr lang="fi-FI" sz="2400" dirty="0" smtClean="0"/>
              <a:t> and </a:t>
            </a:r>
            <a:r>
              <a:rPr lang="fi-FI" sz="2400" dirty="0" err="1" smtClean="0"/>
              <a:t>definitions</a:t>
            </a:r>
            <a:r>
              <a:rPr lang="fi-FI" sz="2400" dirty="0" smtClean="0"/>
              <a:t> of </a:t>
            </a:r>
            <a:r>
              <a:rPr lang="fi-FI" sz="2400" dirty="0" err="1" smtClean="0"/>
              <a:t>industrial</a:t>
            </a:r>
            <a:r>
              <a:rPr lang="fi-FI" sz="2400" dirty="0" smtClean="0"/>
              <a:t> </a:t>
            </a:r>
            <a:r>
              <a:rPr lang="fi-FI" sz="2400" dirty="0" err="1" smtClean="0"/>
              <a:t>innovation</a:t>
            </a:r>
            <a:r>
              <a:rPr lang="fi-FI" sz="2400" dirty="0" smtClean="0"/>
              <a:t>.</a:t>
            </a:r>
          </a:p>
          <a:p>
            <a:pPr marL="342900" indent="-342900">
              <a:buFont typeface="Arial" panose="020B0604020202020204" pitchFamily="34" charset="0"/>
              <a:buChar char="•"/>
            </a:pPr>
            <a:endParaRPr lang="fi-FI" sz="2400" dirty="0"/>
          </a:p>
          <a:p>
            <a:pPr marL="342900" indent="-342900">
              <a:buFont typeface="Arial" panose="020B0604020202020204" pitchFamily="34" charset="0"/>
              <a:buChar char="•"/>
            </a:pPr>
            <a:r>
              <a:rPr lang="fi-FI" sz="2400" dirty="0" smtClean="0"/>
              <a:t>The </a:t>
            </a:r>
            <a:r>
              <a:rPr lang="fi-FI" sz="2400" dirty="0" err="1" smtClean="0"/>
              <a:t>interaction</a:t>
            </a:r>
            <a:r>
              <a:rPr lang="fi-FI" sz="2400" dirty="0" smtClean="0"/>
              <a:t> of </a:t>
            </a:r>
            <a:r>
              <a:rPr lang="fi-FI" sz="2400" dirty="0" err="1" smtClean="0"/>
              <a:t>service</a:t>
            </a:r>
            <a:r>
              <a:rPr lang="fi-FI" sz="2400" dirty="0" smtClean="0"/>
              <a:t> </a:t>
            </a:r>
            <a:r>
              <a:rPr lang="fi-FI" sz="2400" dirty="0" err="1" smtClean="0"/>
              <a:t>personnel</a:t>
            </a:r>
            <a:r>
              <a:rPr lang="fi-FI" sz="2400" dirty="0" smtClean="0"/>
              <a:t> with </a:t>
            </a:r>
            <a:r>
              <a:rPr lang="fi-FI" sz="2400" dirty="0" err="1" smtClean="0"/>
              <a:t>clients</a:t>
            </a:r>
            <a:r>
              <a:rPr lang="fi-FI" sz="2400" dirty="0" smtClean="0"/>
              <a:t> and </a:t>
            </a:r>
            <a:r>
              <a:rPr lang="fi-FI" sz="2400" dirty="0" err="1" smtClean="0"/>
              <a:t>service-users</a:t>
            </a:r>
            <a:r>
              <a:rPr lang="fi-FI" sz="2400" dirty="0" smtClean="0"/>
              <a:t> </a:t>
            </a:r>
            <a:r>
              <a:rPr lang="fi-FI" sz="2400" dirty="0" err="1" smtClean="0"/>
              <a:t>may</a:t>
            </a:r>
            <a:r>
              <a:rPr lang="fi-FI" sz="2400" dirty="0" smtClean="0"/>
              <a:t> </a:t>
            </a:r>
            <a:r>
              <a:rPr lang="fi-FI" sz="2400" dirty="0" err="1" smtClean="0"/>
              <a:t>lead</a:t>
            </a:r>
            <a:r>
              <a:rPr lang="fi-FI" sz="2400" dirty="0" smtClean="0"/>
              <a:t> to new </a:t>
            </a:r>
            <a:r>
              <a:rPr lang="fi-FI" sz="2400" dirty="0" err="1" smtClean="0"/>
              <a:t>knowledge</a:t>
            </a:r>
            <a:r>
              <a:rPr lang="fi-FI" sz="2400" dirty="0" smtClean="0"/>
              <a:t> and </a:t>
            </a:r>
            <a:r>
              <a:rPr lang="fi-FI" sz="2400" dirty="0" err="1" smtClean="0"/>
              <a:t>this</a:t>
            </a:r>
            <a:r>
              <a:rPr lang="fi-FI" sz="2400" dirty="0" smtClean="0"/>
              <a:t> </a:t>
            </a:r>
            <a:r>
              <a:rPr lang="fi-FI" sz="2400" dirty="0" err="1" smtClean="0"/>
              <a:t>can</a:t>
            </a:r>
            <a:r>
              <a:rPr lang="fi-FI" sz="2400" dirty="0" smtClean="0"/>
              <a:t> </a:t>
            </a:r>
            <a:r>
              <a:rPr lang="fi-FI" sz="2400" dirty="0" err="1" smtClean="0"/>
              <a:t>lead</a:t>
            </a:r>
            <a:r>
              <a:rPr lang="fi-FI" sz="2400" dirty="0" smtClean="0"/>
              <a:t> to </a:t>
            </a:r>
            <a:r>
              <a:rPr lang="fi-FI" sz="2400" dirty="0" err="1" smtClean="0"/>
              <a:t>innovations</a:t>
            </a:r>
            <a:r>
              <a:rPr lang="fi-FI" sz="2400" dirty="0" smtClean="0"/>
              <a:t>.</a:t>
            </a:r>
          </a:p>
          <a:p>
            <a:pPr marL="342900" indent="-342900">
              <a:buFont typeface="Arial" panose="020B0604020202020204" pitchFamily="34" charset="0"/>
              <a:buChar char="•"/>
            </a:pPr>
            <a:endParaRPr lang="fi-FI" sz="2400" dirty="0"/>
          </a:p>
          <a:p>
            <a:pPr marL="342900" indent="-342900">
              <a:buFont typeface="Arial" panose="020B0604020202020204" pitchFamily="34" charset="0"/>
              <a:buChar char="•"/>
            </a:pPr>
            <a:r>
              <a:rPr lang="fi-FI" sz="2400" dirty="0" smtClean="0"/>
              <a:t>The </a:t>
            </a:r>
            <a:r>
              <a:rPr lang="fi-FI" sz="2400" dirty="0" err="1" smtClean="0"/>
              <a:t>aim</a:t>
            </a:r>
            <a:r>
              <a:rPr lang="fi-FI" sz="2400" dirty="0" smtClean="0"/>
              <a:t> is </a:t>
            </a:r>
            <a:r>
              <a:rPr lang="fi-FI" sz="2400" dirty="0" err="1" smtClean="0"/>
              <a:t>that</a:t>
            </a:r>
            <a:r>
              <a:rPr lang="fi-FI" sz="2400" dirty="0" smtClean="0"/>
              <a:t> </a:t>
            </a:r>
            <a:r>
              <a:rPr lang="fi-FI" sz="2400" dirty="0" err="1" smtClean="0"/>
              <a:t>ideas</a:t>
            </a:r>
            <a:r>
              <a:rPr lang="fi-FI" sz="2400" dirty="0" smtClean="0"/>
              <a:t>/</a:t>
            </a:r>
            <a:r>
              <a:rPr lang="fi-FI" sz="2400" dirty="0" err="1" smtClean="0"/>
              <a:t>new</a:t>
            </a:r>
            <a:r>
              <a:rPr lang="fi-FI" sz="2400" dirty="0" smtClean="0"/>
              <a:t> </a:t>
            </a:r>
            <a:r>
              <a:rPr lang="fi-FI" sz="2400" dirty="0" err="1" smtClean="0"/>
              <a:t>practices</a:t>
            </a:r>
            <a:r>
              <a:rPr lang="fi-FI" sz="2400" dirty="0" smtClean="0"/>
              <a:t> </a:t>
            </a:r>
            <a:r>
              <a:rPr lang="fi-FI" sz="2400" dirty="0" err="1" smtClean="0"/>
              <a:t>are</a:t>
            </a:r>
            <a:r>
              <a:rPr lang="fi-FI" sz="2400" dirty="0" smtClean="0"/>
              <a:t> </a:t>
            </a:r>
            <a:r>
              <a:rPr lang="fi-FI" sz="2400" dirty="0" err="1" smtClean="0"/>
              <a:t>developed</a:t>
            </a:r>
            <a:r>
              <a:rPr lang="fi-FI" sz="2400" dirty="0" smtClean="0"/>
              <a:t> </a:t>
            </a:r>
            <a:r>
              <a:rPr lang="fi-FI" sz="2400" dirty="0" err="1" smtClean="0"/>
              <a:t>by</a:t>
            </a:r>
            <a:r>
              <a:rPr lang="fi-FI" sz="2400" dirty="0" smtClean="0"/>
              <a:t> </a:t>
            </a:r>
            <a:r>
              <a:rPr lang="fi-FI" sz="2400" dirty="0" err="1" smtClean="0"/>
              <a:t>front</a:t>
            </a:r>
            <a:r>
              <a:rPr lang="fi-FI" sz="2400" dirty="0" smtClean="0"/>
              <a:t>-line </a:t>
            </a:r>
            <a:r>
              <a:rPr lang="fi-FI" sz="2400" dirty="0" err="1" smtClean="0"/>
              <a:t>employees</a:t>
            </a:r>
            <a:r>
              <a:rPr lang="fi-FI" sz="2400" dirty="0" smtClean="0"/>
              <a:t> </a:t>
            </a:r>
            <a:r>
              <a:rPr lang="fi-FI" sz="2400" dirty="0" err="1" smtClean="0"/>
              <a:t>together</a:t>
            </a:r>
            <a:r>
              <a:rPr lang="fi-FI" sz="2400" dirty="0" smtClean="0"/>
              <a:t> </a:t>
            </a:r>
            <a:r>
              <a:rPr lang="fi-FI" sz="2400" dirty="0" err="1" smtClean="0"/>
              <a:t>with</a:t>
            </a:r>
            <a:r>
              <a:rPr lang="fi-FI" sz="2400" dirty="0" smtClean="0"/>
              <a:t> </a:t>
            </a:r>
            <a:r>
              <a:rPr lang="fi-FI" sz="2400" dirty="0" err="1" smtClean="0"/>
              <a:t>clients</a:t>
            </a:r>
            <a:r>
              <a:rPr lang="fi-FI" sz="2400" dirty="0" smtClean="0"/>
              <a:t>/</a:t>
            </a:r>
            <a:r>
              <a:rPr lang="fi-FI" sz="2400" dirty="0" err="1" smtClean="0"/>
              <a:t>citizens</a:t>
            </a:r>
            <a:r>
              <a:rPr lang="fi-FI" sz="2400" dirty="0" smtClean="0"/>
              <a:t> and </a:t>
            </a:r>
            <a:r>
              <a:rPr lang="fi-FI" sz="2400" dirty="0" err="1" smtClean="0"/>
              <a:t>are</a:t>
            </a:r>
            <a:r>
              <a:rPr lang="fi-FI" sz="2400" dirty="0" smtClean="0"/>
              <a:t> </a:t>
            </a:r>
            <a:r>
              <a:rPr lang="fi-FI" sz="2400" dirty="0" err="1" smtClean="0"/>
              <a:t>integrated</a:t>
            </a:r>
            <a:r>
              <a:rPr lang="fi-FI" sz="2400" dirty="0" smtClean="0"/>
              <a:t> in the </a:t>
            </a:r>
            <a:r>
              <a:rPr lang="fi-FI" sz="2400" dirty="0" err="1" smtClean="0"/>
              <a:t>organisation</a:t>
            </a:r>
            <a:r>
              <a:rPr lang="fi-FI" sz="2400" dirty="0" smtClean="0"/>
              <a:t>.</a:t>
            </a:r>
          </a:p>
          <a:p>
            <a:pPr marL="342900" indent="-342900">
              <a:buFont typeface="Arial" panose="020B0604020202020204" pitchFamily="34" charset="0"/>
              <a:buChar char="•"/>
            </a:pPr>
            <a:endParaRPr lang="fi-FI" sz="2400" dirty="0"/>
          </a:p>
          <a:p>
            <a:r>
              <a:rPr lang="fi-FI" sz="2400" dirty="0"/>
              <a:t> </a:t>
            </a:r>
            <a:r>
              <a:rPr lang="fi-FI" sz="2400" dirty="0" smtClean="0"/>
              <a:t>     </a:t>
            </a:r>
            <a:r>
              <a:rPr lang="fi-FI" sz="2000" i="1" dirty="0" smtClean="0"/>
              <a:t>(</a:t>
            </a:r>
            <a:r>
              <a:rPr lang="fi-FI" sz="2000" i="1" dirty="0" err="1" smtClean="0"/>
              <a:t>Sørensen-Sundbo-Mattsson</a:t>
            </a:r>
            <a:r>
              <a:rPr lang="fi-FI" sz="2000" i="1" dirty="0" smtClean="0"/>
              <a:t>: </a:t>
            </a:r>
            <a:r>
              <a:rPr lang="fi-FI" sz="2000" i="1" dirty="0" err="1" smtClean="0"/>
              <a:t>Organisational</a:t>
            </a:r>
            <a:r>
              <a:rPr lang="fi-FI" sz="2000" i="1" dirty="0" smtClean="0"/>
              <a:t> </a:t>
            </a:r>
            <a:r>
              <a:rPr lang="fi-FI" sz="2000" i="1" dirty="0" err="1" smtClean="0"/>
              <a:t>conditions</a:t>
            </a:r>
            <a:r>
              <a:rPr lang="fi-FI" sz="2000" i="1" dirty="0" smtClean="0"/>
              <a:t> for </a:t>
            </a:r>
            <a:r>
              <a:rPr lang="fi-FI" sz="2000" i="1" dirty="0" err="1" smtClean="0"/>
              <a:t>service</a:t>
            </a:r>
            <a:r>
              <a:rPr lang="fi-FI" sz="2000" i="1" dirty="0" smtClean="0"/>
              <a:t> </a:t>
            </a:r>
            <a:r>
              <a:rPr lang="fi-FI" sz="2000" i="1" dirty="0" err="1" smtClean="0"/>
              <a:t>encouter-</a:t>
            </a:r>
            <a:r>
              <a:rPr lang="fi-FI" sz="2000" i="1" dirty="0" smtClean="0"/>
              <a:t/>
            </a:r>
            <a:br>
              <a:rPr lang="fi-FI" sz="2000" i="1" dirty="0" smtClean="0"/>
            </a:br>
            <a:r>
              <a:rPr lang="fi-FI" sz="2000" i="1" dirty="0" smtClean="0"/>
              <a:t>       </a:t>
            </a:r>
            <a:r>
              <a:rPr lang="fi-FI" sz="2000" i="1" dirty="0" err="1" smtClean="0"/>
              <a:t>based</a:t>
            </a:r>
            <a:r>
              <a:rPr lang="fi-FI" sz="2000" i="1" dirty="0" smtClean="0"/>
              <a:t> </a:t>
            </a:r>
            <a:r>
              <a:rPr lang="fi-FI" sz="2000" i="1" dirty="0" err="1" smtClean="0"/>
              <a:t>innovation</a:t>
            </a:r>
            <a:r>
              <a:rPr lang="fi-FI" sz="2000" i="1" dirty="0" smtClean="0"/>
              <a:t>. </a:t>
            </a:r>
            <a:r>
              <a:rPr lang="fi-FI" sz="2000" i="1" dirty="0" err="1" smtClean="0"/>
              <a:t>Elsevier</a:t>
            </a:r>
            <a:r>
              <a:rPr lang="fi-FI" sz="2000" i="1" dirty="0" smtClean="0"/>
              <a:t> 2013)</a:t>
            </a:r>
            <a:endParaRPr lang="fi-FI" sz="2000" i="1" dirty="0"/>
          </a:p>
        </p:txBody>
      </p:sp>
      <p:sp>
        <p:nvSpPr>
          <p:cNvPr id="7" name="Tekstiruutu 6"/>
          <p:cNvSpPr txBox="1"/>
          <p:nvPr/>
        </p:nvSpPr>
        <p:spPr>
          <a:xfrm>
            <a:off x="699796" y="279918"/>
            <a:ext cx="3228391" cy="584775"/>
          </a:xfrm>
          <a:prstGeom prst="rect">
            <a:avLst/>
          </a:prstGeom>
          <a:noFill/>
        </p:spPr>
        <p:txBody>
          <a:bodyPr wrap="square" rtlCol="0">
            <a:spAutoFit/>
          </a:bodyPr>
          <a:lstStyle/>
          <a:p>
            <a:r>
              <a:rPr lang="fi-FI" sz="3200" b="1" dirty="0" err="1">
                <a:solidFill>
                  <a:schemeClr val="tx2">
                    <a:lumMod val="75000"/>
                  </a:schemeClr>
                </a:solidFill>
              </a:rPr>
              <a:t>Conclusions</a:t>
            </a:r>
            <a:endParaRPr lang="fi-FI" sz="3200" b="1" dirty="0">
              <a:solidFill>
                <a:schemeClr val="tx2">
                  <a:lumMod val="75000"/>
                </a:schemeClr>
              </a:solidFill>
            </a:endParaRPr>
          </a:p>
        </p:txBody>
      </p:sp>
    </p:spTree>
    <p:extLst>
      <p:ext uri="{BB962C8B-B14F-4D97-AF65-F5344CB8AC3E}">
        <p14:creationId xmlns:p14="http://schemas.microsoft.com/office/powerpoint/2010/main" val="21401036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3200" b="1" dirty="0" err="1" smtClean="0">
                <a:solidFill>
                  <a:schemeClr val="tx2">
                    <a:lumMod val="75000"/>
                  </a:schemeClr>
                </a:solidFill>
              </a:rPr>
              <a:t>Prerequisites</a:t>
            </a:r>
            <a:r>
              <a:rPr lang="fi-FI" sz="3200" b="1" dirty="0" smtClean="0">
                <a:solidFill>
                  <a:schemeClr val="tx2">
                    <a:lumMod val="75000"/>
                  </a:schemeClr>
                </a:solidFill>
              </a:rPr>
              <a:t> for the </a:t>
            </a:r>
            <a:r>
              <a:rPr lang="fi-FI" sz="3200" b="1" dirty="0" err="1" smtClean="0">
                <a:solidFill>
                  <a:schemeClr val="tx2">
                    <a:lumMod val="75000"/>
                  </a:schemeClr>
                </a:solidFill>
              </a:rPr>
              <a:t>innovation</a:t>
            </a:r>
            <a:r>
              <a:rPr lang="fi-FI" sz="3200" b="1" dirty="0" smtClean="0">
                <a:solidFill>
                  <a:schemeClr val="tx2">
                    <a:lumMod val="75000"/>
                  </a:schemeClr>
                </a:solidFill>
              </a:rPr>
              <a:t> </a:t>
            </a:r>
            <a:r>
              <a:rPr lang="fi-FI" sz="3200" b="1" dirty="0" err="1" smtClean="0">
                <a:solidFill>
                  <a:schemeClr val="tx2">
                    <a:lumMod val="75000"/>
                  </a:schemeClr>
                </a:solidFill>
              </a:rPr>
              <a:t>process</a:t>
            </a:r>
            <a:endParaRPr lang="fi-FI" sz="3200" b="1" dirty="0">
              <a:solidFill>
                <a:schemeClr val="tx2">
                  <a:lumMod val="75000"/>
                </a:schemeClr>
              </a:solidFill>
            </a:endParaRPr>
          </a:p>
        </p:txBody>
      </p:sp>
      <p:sp>
        <p:nvSpPr>
          <p:cNvPr id="3" name="Päivämäärän paikkamerkki 2"/>
          <p:cNvSpPr>
            <a:spLocks noGrp="1"/>
          </p:cNvSpPr>
          <p:nvPr>
            <p:ph type="dt" sz="half" idx="10"/>
          </p:nvPr>
        </p:nvSpPr>
        <p:spPr/>
        <p:txBody>
          <a:bodyPr/>
          <a:lstStyle/>
          <a:p>
            <a:fld id="{C9D45470-5403-4B97-A3C7-76A576C615B3}" type="datetime1">
              <a:rPr lang="fi-FI" smtClean="0"/>
              <a:t>29.9.2015</a:t>
            </a:fld>
            <a:endParaRPr lang="fi-FI"/>
          </a:p>
        </p:txBody>
      </p:sp>
      <p:sp>
        <p:nvSpPr>
          <p:cNvPr id="5" name="Dian numeron paikkamerkki 4"/>
          <p:cNvSpPr>
            <a:spLocks noGrp="1"/>
          </p:cNvSpPr>
          <p:nvPr>
            <p:ph type="sldNum" sz="quarter" idx="12"/>
          </p:nvPr>
        </p:nvSpPr>
        <p:spPr/>
        <p:txBody>
          <a:bodyPr/>
          <a:lstStyle/>
          <a:p>
            <a:fld id="{2ADEEEF2-603A-4596-86C7-629F88E063C6}" type="slidenum">
              <a:rPr lang="fi-FI" smtClean="0"/>
              <a:t>34</a:t>
            </a:fld>
            <a:endParaRPr lang="fi-FI"/>
          </a:p>
        </p:txBody>
      </p:sp>
      <p:sp>
        <p:nvSpPr>
          <p:cNvPr id="6" name="Tekstiruutu 5"/>
          <p:cNvSpPr txBox="1"/>
          <p:nvPr/>
        </p:nvSpPr>
        <p:spPr>
          <a:xfrm>
            <a:off x="783771" y="2099388"/>
            <a:ext cx="6261009" cy="2246769"/>
          </a:xfrm>
          <a:prstGeom prst="rect">
            <a:avLst/>
          </a:prstGeom>
          <a:noFill/>
        </p:spPr>
        <p:txBody>
          <a:bodyPr wrap="none" rtlCol="0">
            <a:spAutoFit/>
          </a:bodyPr>
          <a:lstStyle/>
          <a:p>
            <a:pPr marL="285750" indent="-285750">
              <a:buFont typeface="Arial" panose="020B0604020202020204" pitchFamily="34" charset="0"/>
              <a:buChar char="•"/>
            </a:pPr>
            <a:r>
              <a:rPr lang="fi-FI" sz="2800" dirty="0" err="1" smtClean="0"/>
              <a:t>Leadership</a:t>
            </a:r>
            <a:endParaRPr lang="fi-FI" sz="2800" dirty="0" smtClean="0"/>
          </a:p>
          <a:p>
            <a:endParaRPr lang="fi-FI" sz="2800" dirty="0" smtClean="0"/>
          </a:p>
          <a:p>
            <a:pPr marL="285750" indent="-285750">
              <a:buFont typeface="Arial" panose="020B0604020202020204" pitchFamily="34" charset="0"/>
              <a:buChar char="•"/>
            </a:pPr>
            <a:r>
              <a:rPr lang="fi-FI" sz="2800" dirty="0" err="1" smtClean="0"/>
              <a:t>Delegation</a:t>
            </a:r>
            <a:endParaRPr lang="fi-FI" sz="2800" dirty="0" smtClean="0"/>
          </a:p>
          <a:p>
            <a:endParaRPr lang="fi-FI" sz="2800" dirty="0" smtClean="0"/>
          </a:p>
          <a:p>
            <a:pPr marL="285750" indent="-285750">
              <a:buFont typeface="Arial" panose="020B0604020202020204" pitchFamily="34" charset="0"/>
              <a:buChar char="•"/>
            </a:pPr>
            <a:r>
              <a:rPr lang="fi-FI" sz="2800" dirty="0" smtClean="0"/>
              <a:t>Social </a:t>
            </a:r>
            <a:r>
              <a:rPr lang="fi-FI" sz="2800" dirty="0" err="1" smtClean="0"/>
              <a:t>skills</a:t>
            </a:r>
            <a:r>
              <a:rPr lang="fi-FI" sz="2800" dirty="0" smtClean="0"/>
              <a:t>: </a:t>
            </a:r>
            <a:r>
              <a:rPr lang="fi-FI" sz="2800" dirty="0" err="1" smtClean="0"/>
              <a:t>listening</a:t>
            </a:r>
            <a:r>
              <a:rPr lang="fi-FI" sz="2800" dirty="0" smtClean="0"/>
              <a:t>, </a:t>
            </a:r>
            <a:r>
              <a:rPr lang="fi-FI" sz="2800" dirty="0" err="1" smtClean="0"/>
              <a:t>respect</a:t>
            </a:r>
            <a:r>
              <a:rPr lang="fi-FI" sz="2800" dirty="0" smtClean="0"/>
              <a:t>, </a:t>
            </a:r>
            <a:r>
              <a:rPr lang="fi-FI" sz="2800" dirty="0" err="1" smtClean="0"/>
              <a:t>creativity</a:t>
            </a:r>
            <a:endParaRPr lang="fi-FI" sz="2800" dirty="0"/>
          </a:p>
        </p:txBody>
      </p:sp>
    </p:spTree>
    <p:extLst>
      <p:ext uri="{BB962C8B-B14F-4D97-AF65-F5344CB8AC3E}">
        <p14:creationId xmlns:p14="http://schemas.microsoft.com/office/powerpoint/2010/main" val="27575742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7573819"/>
          </a:xfrm>
          <a:prstGeom prst="rect">
            <a:avLst/>
          </a:prstGeom>
        </p:spPr>
      </p:pic>
      <p:sp>
        <p:nvSpPr>
          <p:cNvPr id="2" name="Otsikko 1"/>
          <p:cNvSpPr>
            <a:spLocks noGrp="1"/>
          </p:cNvSpPr>
          <p:nvPr>
            <p:ph type="title"/>
          </p:nvPr>
        </p:nvSpPr>
        <p:spPr>
          <a:xfrm>
            <a:off x="467544" y="404664"/>
            <a:ext cx="3816424" cy="1150937"/>
          </a:xfrm>
        </p:spPr>
        <p:txBody>
          <a:bodyPr/>
          <a:lstStyle/>
          <a:p>
            <a:r>
              <a:rPr lang="fi-FI" b="1" dirty="0" smtClean="0">
                <a:solidFill>
                  <a:schemeClr val="bg1"/>
                </a:solidFill>
              </a:rPr>
              <a:t>	</a:t>
            </a:r>
            <a:r>
              <a:rPr lang="fi-FI" b="1" dirty="0" err="1" smtClean="0">
                <a:solidFill>
                  <a:schemeClr val="bg1"/>
                </a:solidFill>
              </a:rPr>
              <a:t>Thank</a:t>
            </a:r>
            <a:r>
              <a:rPr lang="fi-FI" b="1" dirty="0" smtClean="0">
                <a:solidFill>
                  <a:schemeClr val="bg1"/>
                </a:solidFill>
              </a:rPr>
              <a:t> </a:t>
            </a:r>
            <a:r>
              <a:rPr lang="fi-FI" b="1" dirty="0" err="1" smtClean="0">
                <a:solidFill>
                  <a:schemeClr val="bg1"/>
                </a:solidFill>
              </a:rPr>
              <a:t>you</a:t>
            </a:r>
            <a:endParaRPr lang="fi-FI" b="1" dirty="0">
              <a:solidFill>
                <a:schemeClr val="bg1"/>
              </a:solidFill>
            </a:endParaRPr>
          </a:p>
        </p:txBody>
      </p:sp>
      <p:sp>
        <p:nvSpPr>
          <p:cNvPr id="6" name="Dian numeron paikkamerkki 5"/>
          <p:cNvSpPr>
            <a:spLocks noGrp="1"/>
          </p:cNvSpPr>
          <p:nvPr>
            <p:ph type="sldNum" sz="quarter" idx="12"/>
          </p:nvPr>
        </p:nvSpPr>
        <p:spPr/>
        <p:txBody>
          <a:bodyPr/>
          <a:lstStyle/>
          <a:p>
            <a:fld id="{B7E50EE3-94B6-4FF9-BAF2-1B371F7E832D}" type="slidenum">
              <a:rPr lang="fi-FI" smtClean="0"/>
              <a:pPr/>
              <a:t>35</a:t>
            </a:fld>
            <a:endParaRPr lang="fi-FI"/>
          </a:p>
        </p:txBody>
      </p:sp>
    </p:spTree>
    <p:extLst>
      <p:ext uri="{BB962C8B-B14F-4D97-AF65-F5344CB8AC3E}">
        <p14:creationId xmlns:p14="http://schemas.microsoft.com/office/powerpoint/2010/main" val="5474205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340768"/>
            <a:ext cx="8892480" cy="4593307"/>
          </a:xfrm>
          <a:prstGeom prst="rect">
            <a:avLst/>
          </a:prstGeom>
          <a:noFill/>
          <a:ln w="9525">
            <a:noFill/>
            <a:miter lim="800000"/>
            <a:headEnd/>
            <a:tailEnd/>
          </a:ln>
        </p:spPr>
      </p:pic>
    </p:spTree>
    <p:extLst>
      <p:ext uri="{BB962C8B-B14F-4D97-AF65-F5344CB8AC3E}">
        <p14:creationId xmlns:p14="http://schemas.microsoft.com/office/powerpoint/2010/main" val="1122180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28650" y="205099"/>
            <a:ext cx="7886700" cy="846034"/>
          </a:xfrm>
        </p:spPr>
        <p:txBody>
          <a:bodyPr>
            <a:normAutofit fontScale="90000"/>
          </a:bodyPr>
          <a:lstStyle/>
          <a:p>
            <a:r>
              <a:rPr lang="fi-FI" sz="3600" b="1" dirty="0" smtClean="0">
                <a:solidFill>
                  <a:srgbClr val="0070C0"/>
                </a:solidFill>
              </a:rPr>
              <a:t/>
            </a:r>
            <a:br>
              <a:rPr lang="fi-FI" sz="3600" b="1" dirty="0" smtClean="0">
                <a:solidFill>
                  <a:srgbClr val="0070C0"/>
                </a:solidFill>
              </a:rPr>
            </a:br>
            <a:r>
              <a:rPr lang="fi-FI" sz="4900" b="1" dirty="0" smtClean="0">
                <a:solidFill>
                  <a:srgbClr val="0070C0"/>
                </a:solidFill>
              </a:rPr>
              <a:t>City of Vantaa</a:t>
            </a:r>
            <a:endParaRPr lang="fi-FI" sz="4900" b="1" dirty="0">
              <a:solidFill>
                <a:srgbClr val="0070C0"/>
              </a:solidFill>
            </a:endParaRPr>
          </a:p>
        </p:txBody>
      </p:sp>
      <p:sp>
        <p:nvSpPr>
          <p:cNvPr id="3" name="Päivämäärän paikkamerkki 2"/>
          <p:cNvSpPr>
            <a:spLocks noGrp="1"/>
          </p:cNvSpPr>
          <p:nvPr>
            <p:ph type="dt" sz="half" idx="10"/>
          </p:nvPr>
        </p:nvSpPr>
        <p:spPr/>
        <p:txBody>
          <a:bodyPr/>
          <a:lstStyle/>
          <a:p>
            <a:fld id="{C9D45470-5403-4B97-A3C7-76A576C615B3}" type="datetime1">
              <a:rPr lang="fi-FI" smtClean="0"/>
              <a:t>29.9.2015</a:t>
            </a:fld>
            <a:endParaRPr lang="fi-FI"/>
          </a:p>
        </p:txBody>
      </p:sp>
      <p:sp>
        <p:nvSpPr>
          <p:cNvPr id="5" name="Dian numeron paikkamerkki 4"/>
          <p:cNvSpPr>
            <a:spLocks noGrp="1"/>
          </p:cNvSpPr>
          <p:nvPr>
            <p:ph type="sldNum" sz="quarter" idx="12"/>
          </p:nvPr>
        </p:nvSpPr>
        <p:spPr/>
        <p:txBody>
          <a:bodyPr/>
          <a:lstStyle/>
          <a:p>
            <a:fld id="{2ADEEEF2-603A-4596-86C7-629F88E063C6}" type="slidenum">
              <a:rPr lang="fi-FI" smtClean="0"/>
              <a:t>5</a:t>
            </a:fld>
            <a:endParaRPr lang="fi-FI"/>
          </a:p>
        </p:txBody>
      </p:sp>
      <p:sp>
        <p:nvSpPr>
          <p:cNvPr id="6" name="Tekstiruutu 5"/>
          <p:cNvSpPr txBox="1"/>
          <p:nvPr/>
        </p:nvSpPr>
        <p:spPr>
          <a:xfrm>
            <a:off x="435837" y="1187865"/>
            <a:ext cx="8554339" cy="4524315"/>
          </a:xfrm>
          <a:prstGeom prst="rect">
            <a:avLst/>
          </a:prstGeom>
          <a:noFill/>
        </p:spPr>
        <p:txBody>
          <a:bodyPr wrap="square" rtlCol="0">
            <a:spAutoFit/>
          </a:bodyPr>
          <a:lstStyle/>
          <a:p>
            <a:pPr marL="342900" indent="-342900">
              <a:buFont typeface="Arial" panose="020B0604020202020204" pitchFamily="34" charset="0"/>
              <a:buChar char="•"/>
            </a:pPr>
            <a:endParaRPr lang="fi-FI" sz="2400" dirty="0" smtClean="0"/>
          </a:p>
          <a:p>
            <a:pPr marL="342900" indent="-342900">
              <a:buFont typeface="Arial" panose="020B0604020202020204" pitchFamily="34" charset="0"/>
              <a:buChar char="•"/>
            </a:pPr>
            <a:r>
              <a:rPr lang="fi-FI" sz="2400" dirty="0" smtClean="0"/>
              <a:t>The </a:t>
            </a:r>
            <a:r>
              <a:rPr lang="fi-FI" sz="2400" dirty="0" err="1" smtClean="0"/>
              <a:t>Airport</a:t>
            </a:r>
            <a:r>
              <a:rPr lang="fi-FI" sz="2400" dirty="0" smtClean="0"/>
              <a:t> city of </a:t>
            </a:r>
            <a:r>
              <a:rPr lang="fi-FI" sz="2400" dirty="0"/>
              <a:t>F</a:t>
            </a:r>
            <a:r>
              <a:rPr lang="fi-FI" sz="2400" dirty="0" smtClean="0"/>
              <a:t>inland</a:t>
            </a:r>
          </a:p>
          <a:p>
            <a:pPr marL="342900" indent="-342900">
              <a:buFont typeface="Arial" panose="020B0604020202020204" pitchFamily="34" charset="0"/>
              <a:buChar char="•"/>
            </a:pPr>
            <a:r>
              <a:rPr lang="fi-FI" sz="2400" dirty="0" err="1" smtClean="0"/>
              <a:t>Population</a:t>
            </a:r>
            <a:r>
              <a:rPr lang="fi-FI" sz="2400" dirty="0" smtClean="0"/>
              <a:t> 210 000</a:t>
            </a:r>
          </a:p>
          <a:p>
            <a:pPr marL="342900" indent="-342900">
              <a:buFont typeface="Arial" panose="020B0604020202020204" pitchFamily="34" charset="0"/>
              <a:buChar char="•"/>
            </a:pPr>
            <a:r>
              <a:rPr lang="fi-FI" sz="2400" dirty="0" err="1" smtClean="0"/>
              <a:t>Number</a:t>
            </a:r>
            <a:r>
              <a:rPr lang="fi-FI" sz="2400" dirty="0" smtClean="0"/>
              <a:t> of </a:t>
            </a:r>
            <a:r>
              <a:rPr lang="fi-FI" sz="2400" dirty="0" err="1" smtClean="0"/>
              <a:t>employees</a:t>
            </a:r>
            <a:r>
              <a:rPr lang="fi-FI" sz="2400" dirty="0" smtClean="0"/>
              <a:t> 11 000</a:t>
            </a:r>
          </a:p>
          <a:p>
            <a:pPr marL="342900" indent="-342900">
              <a:buFont typeface="Arial" panose="020B0604020202020204" pitchFamily="34" charset="0"/>
              <a:buChar char="•"/>
            </a:pPr>
            <a:r>
              <a:rPr lang="fi-FI" sz="2400" dirty="0" err="1" smtClean="0"/>
              <a:t>Budget</a:t>
            </a:r>
            <a:r>
              <a:rPr lang="fi-FI" sz="2400" dirty="0" smtClean="0"/>
              <a:t> 1,5 </a:t>
            </a:r>
            <a:r>
              <a:rPr lang="fi-FI" sz="2400" dirty="0" err="1" smtClean="0"/>
              <a:t>billion</a:t>
            </a:r>
            <a:r>
              <a:rPr lang="fi-FI" sz="2400" dirty="0" smtClean="0"/>
              <a:t> </a:t>
            </a:r>
            <a:r>
              <a:rPr lang="fi-FI" sz="2400" dirty="0" err="1" smtClean="0"/>
              <a:t>euros</a:t>
            </a:r>
            <a:endParaRPr lang="fi-FI" sz="2400" dirty="0" smtClean="0"/>
          </a:p>
          <a:p>
            <a:pPr marL="342900" indent="-342900">
              <a:buFont typeface="Arial" panose="020B0604020202020204" pitchFamily="34" charset="0"/>
              <a:buChar char="•"/>
            </a:pPr>
            <a:r>
              <a:rPr lang="fi-FI" sz="2400" dirty="0" err="1" smtClean="0"/>
              <a:t>Massive</a:t>
            </a:r>
            <a:r>
              <a:rPr lang="fi-FI" sz="2400" dirty="0" smtClean="0"/>
              <a:t> </a:t>
            </a:r>
            <a:r>
              <a:rPr lang="fi-FI" sz="2400" dirty="0" err="1" smtClean="0"/>
              <a:t>investments</a:t>
            </a:r>
            <a:r>
              <a:rPr lang="fi-FI" sz="2400" dirty="0" smtClean="0"/>
              <a:t>: Ring </a:t>
            </a:r>
            <a:r>
              <a:rPr lang="fi-FI" sz="2400" dirty="0" err="1" smtClean="0"/>
              <a:t>rail</a:t>
            </a:r>
            <a:r>
              <a:rPr lang="fi-FI" sz="2400" dirty="0" smtClean="0"/>
              <a:t> </a:t>
            </a:r>
            <a:r>
              <a:rPr lang="fi-FI" sz="2400" dirty="0" err="1" smtClean="0"/>
              <a:t>road</a:t>
            </a:r>
            <a:r>
              <a:rPr lang="fi-FI" sz="2400" dirty="0" smtClean="0"/>
              <a:t>, </a:t>
            </a:r>
            <a:r>
              <a:rPr lang="fi-FI" sz="2400" dirty="0" err="1" smtClean="0"/>
              <a:t>ring</a:t>
            </a:r>
            <a:r>
              <a:rPr lang="fi-FI" sz="2400" dirty="0" smtClean="0"/>
              <a:t> </a:t>
            </a:r>
            <a:r>
              <a:rPr lang="fi-FI" sz="2400" dirty="0" err="1" smtClean="0"/>
              <a:t>road</a:t>
            </a:r>
            <a:r>
              <a:rPr lang="fi-FI" sz="2400" dirty="0" smtClean="0"/>
              <a:t> =&gt;  </a:t>
            </a:r>
            <a:r>
              <a:rPr lang="fi-FI" sz="2400" dirty="0" err="1" smtClean="0"/>
              <a:t>large</a:t>
            </a:r>
            <a:r>
              <a:rPr lang="fi-FI" sz="2400" dirty="0" smtClean="0"/>
              <a:t> </a:t>
            </a:r>
            <a:r>
              <a:rPr lang="fi-FI" sz="2400" dirty="0" err="1" smtClean="0"/>
              <a:t>dept</a:t>
            </a:r>
            <a:endParaRPr lang="fi-FI" sz="2400" dirty="0" smtClean="0"/>
          </a:p>
          <a:p>
            <a:pPr marL="342900" indent="-342900">
              <a:buFont typeface="Arial" panose="020B0604020202020204" pitchFamily="34" charset="0"/>
              <a:buChar char="•"/>
            </a:pPr>
            <a:r>
              <a:rPr lang="fi-FI" sz="2400" dirty="0" err="1" smtClean="0"/>
              <a:t>Decreasing</a:t>
            </a:r>
            <a:r>
              <a:rPr lang="fi-FI" sz="2400" dirty="0" smtClean="0"/>
              <a:t> </a:t>
            </a:r>
            <a:r>
              <a:rPr lang="fi-FI" sz="2400" dirty="0" err="1" smtClean="0"/>
              <a:t>tax</a:t>
            </a:r>
            <a:r>
              <a:rPr lang="fi-FI" sz="2400" dirty="0" smtClean="0"/>
              <a:t> </a:t>
            </a:r>
            <a:r>
              <a:rPr lang="fi-FI" sz="2400" dirty="0" err="1" smtClean="0"/>
              <a:t>income,because</a:t>
            </a:r>
            <a:r>
              <a:rPr lang="fi-FI" sz="2400" dirty="0" smtClean="0"/>
              <a:t> of the </a:t>
            </a:r>
            <a:r>
              <a:rPr lang="fi-FI" sz="2400" dirty="0" err="1" smtClean="0"/>
              <a:t>economic</a:t>
            </a:r>
            <a:r>
              <a:rPr lang="fi-FI" sz="2400" dirty="0" smtClean="0"/>
              <a:t> </a:t>
            </a:r>
            <a:r>
              <a:rPr lang="fi-FI" sz="2400" dirty="0" err="1" smtClean="0"/>
              <a:t>situation</a:t>
            </a:r>
            <a:r>
              <a:rPr lang="fi-FI" sz="2400" dirty="0" smtClean="0"/>
              <a:t> of Vantaa</a:t>
            </a:r>
          </a:p>
          <a:p>
            <a:pPr marL="342900" indent="-342900">
              <a:buFont typeface="Arial" panose="020B0604020202020204" pitchFamily="34" charset="0"/>
              <a:buChar char="•"/>
            </a:pPr>
            <a:r>
              <a:rPr lang="fi-FI" sz="2400" dirty="0" err="1" smtClean="0"/>
              <a:t>Education</a:t>
            </a:r>
            <a:r>
              <a:rPr lang="fi-FI" sz="2400" dirty="0" smtClean="0"/>
              <a:t> </a:t>
            </a:r>
            <a:r>
              <a:rPr lang="fi-FI" sz="2400" dirty="0" err="1" smtClean="0"/>
              <a:t>department</a:t>
            </a:r>
            <a:r>
              <a:rPr lang="fi-FI" sz="2400" dirty="0" smtClean="0"/>
              <a:t> 6000 </a:t>
            </a:r>
            <a:r>
              <a:rPr lang="fi-FI" sz="2400" dirty="0" err="1" smtClean="0"/>
              <a:t>employees</a:t>
            </a:r>
            <a:r>
              <a:rPr lang="fi-FI" sz="2400" dirty="0" smtClean="0"/>
              <a:t>, </a:t>
            </a:r>
            <a:r>
              <a:rPr lang="fi-FI" sz="2400" dirty="0" err="1" smtClean="0"/>
              <a:t>budget</a:t>
            </a:r>
            <a:r>
              <a:rPr lang="fi-FI" sz="2400" dirty="0" smtClean="0"/>
              <a:t> 450 M€</a:t>
            </a:r>
          </a:p>
          <a:p>
            <a:pPr marL="342900" indent="-342900">
              <a:buFont typeface="Arial" panose="020B0604020202020204" pitchFamily="34" charset="0"/>
              <a:buChar char="•"/>
            </a:pPr>
            <a:r>
              <a:rPr lang="fi-FI" sz="2400" dirty="0" err="1" smtClean="0"/>
              <a:t>Growth</a:t>
            </a:r>
            <a:r>
              <a:rPr lang="fi-FI" sz="2400" dirty="0" smtClean="0"/>
              <a:t> 3,8 % (2011)</a:t>
            </a:r>
          </a:p>
          <a:p>
            <a:pPr marL="742950" lvl="1" indent="-285750">
              <a:buFont typeface="Symbol"/>
              <a:buChar char="Þ"/>
            </a:pPr>
            <a:r>
              <a:rPr lang="fi-FI" sz="2400" dirty="0" smtClean="0"/>
              <a:t>1 % (2012-15), 0,7 (2016)</a:t>
            </a:r>
          </a:p>
          <a:p>
            <a:pPr marL="742950" lvl="1" indent="-285750">
              <a:buFont typeface="Symbol"/>
              <a:buChar char="Þ"/>
            </a:pPr>
            <a:r>
              <a:rPr lang="fi-FI" sz="2400" dirty="0" err="1"/>
              <a:t>g</a:t>
            </a:r>
            <a:r>
              <a:rPr lang="fi-FI" sz="2400" dirty="0" err="1" smtClean="0"/>
              <a:t>oing</a:t>
            </a:r>
            <a:r>
              <a:rPr lang="fi-FI" sz="2400" dirty="0" smtClean="0"/>
              <a:t> </a:t>
            </a:r>
            <a:r>
              <a:rPr lang="fi-FI" sz="2400" dirty="0" err="1" smtClean="0"/>
              <a:t>down</a:t>
            </a:r>
            <a:r>
              <a:rPr lang="fi-FI" sz="2400" dirty="0" smtClean="0"/>
              <a:t> </a:t>
            </a:r>
            <a:endParaRPr lang="fi-FI" sz="2400" dirty="0"/>
          </a:p>
        </p:txBody>
      </p:sp>
    </p:spTree>
    <p:extLst>
      <p:ext uri="{BB962C8B-B14F-4D97-AF65-F5344CB8AC3E}">
        <p14:creationId xmlns:p14="http://schemas.microsoft.com/office/powerpoint/2010/main" val="7594920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b="1" dirty="0" smtClean="0">
                <a:solidFill>
                  <a:schemeClr val="tx2">
                    <a:lumMod val="75000"/>
                  </a:schemeClr>
                </a:solidFill>
              </a:rPr>
              <a:t>How do we do this? What is our strategy?</a:t>
            </a:r>
            <a:endParaRPr lang="en-GB" b="1" dirty="0">
              <a:solidFill>
                <a:schemeClr val="tx2">
                  <a:lumMod val="75000"/>
                </a:schemeClr>
              </a:solidFill>
            </a:endParaRPr>
          </a:p>
        </p:txBody>
      </p:sp>
      <p:sp>
        <p:nvSpPr>
          <p:cNvPr id="3" name="Platshållare för innehåll 2"/>
          <p:cNvSpPr>
            <a:spLocks noGrp="1"/>
          </p:cNvSpPr>
          <p:nvPr>
            <p:ph idx="1"/>
          </p:nvPr>
        </p:nvSpPr>
        <p:spPr/>
        <p:txBody>
          <a:bodyPr/>
          <a:lstStyle/>
          <a:p>
            <a:r>
              <a:rPr lang="en-GB" dirty="0" smtClean="0"/>
              <a:t>Goal: to minimize service reductions even while producing new services.</a:t>
            </a:r>
          </a:p>
          <a:p>
            <a:pPr marL="0" indent="0">
              <a:buNone/>
            </a:pPr>
            <a:endParaRPr lang="en-GB" dirty="0" smtClean="0"/>
          </a:p>
          <a:p>
            <a:pPr marL="0" indent="0">
              <a:buNone/>
            </a:pPr>
            <a:endParaRPr lang="en-GB" dirty="0" smtClean="0"/>
          </a:p>
          <a:p>
            <a:endParaRPr lang="en-GB" dirty="0"/>
          </a:p>
          <a:p>
            <a:endParaRPr lang="en-GB" dirty="0" smtClean="0"/>
          </a:p>
          <a:p>
            <a:r>
              <a:rPr lang="en-GB" dirty="0" smtClean="0"/>
              <a:t>How? By employing novel methods.</a:t>
            </a:r>
          </a:p>
          <a:p>
            <a:endParaRPr lang="sv-SE" dirty="0"/>
          </a:p>
        </p:txBody>
      </p:sp>
      <p:sp>
        <p:nvSpPr>
          <p:cNvPr id="4" name="Platshållare för datum 3"/>
          <p:cNvSpPr>
            <a:spLocks noGrp="1"/>
          </p:cNvSpPr>
          <p:nvPr>
            <p:ph type="dt" sz="half" idx="10"/>
          </p:nvPr>
        </p:nvSpPr>
        <p:spPr/>
        <p:txBody>
          <a:bodyPr/>
          <a:lstStyle/>
          <a:p>
            <a:fld id="{7A70A89D-C953-410A-BEAC-558A1F3A0421}" type="datetime1">
              <a:rPr lang="fi-FI" smtClean="0"/>
              <a:t>29.9.2015</a:t>
            </a:fld>
            <a:endParaRPr lang="fi-FI"/>
          </a:p>
        </p:txBody>
      </p:sp>
      <p:sp>
        <p:nvSpPr>
          <p:cNvPr id="6" name="Platshållare för bildnummer 5"/>
          <p:cNvSpPr>
            <a:spLocks noGrp="1"/>
          </p:cNvSpPr>
          <p:nvPr>
            <p:ph type="sldNum" sz="quarter" idx="12"/>
          </p:nvPr>
        </p:nvSpPr>
        <p:spPr/>
        <p:txBody>
          <a:bodyPr/>
          <a:lstStyle/>
          <a:p>
            <a:fld id="{2ADEEEF2-603A-4596-86C7-629F88E063C6}" type="slidenum">
              <a:rPr lang="fi-FI" smtClean="0"/>
              <a:t>6</a:t>
            </a:fld>
            <a:endParaRPr lang="fi-FI"/>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178" y="3027945"/>
            <a:ext cx="2189936" cy="150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9539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365126"/>
            <a:ext cx="8114134" cy="1325563"/>
          </a:xfrm>
        </p:spPr>
        <p:txBody>
          <a:bodyPr>
            <a:normAutofit fontScale="90000"/>
          </a:bodyPr>
          <a:lstStyle/>
          <a:p>
            <a:r>
              <a:rPr lang="en-GB" b="1" dirty="0" smtClean="0">
                <a:solidFill>
                  <a:schemeClr val="tx2">
                    <a:lumMod val="75000"/>
                  </a:schemeClr>
                </a:solidFill>
              </a:rPr>
              <a:t>Encounter-based service as a source of effectiveness and user-satisfaction</a:t>
            </a:r>
            <a:endParaRPr lang="en-GB" b="1" dirty="0">
              <a:solidFill>
                <a:schemeClr val="tx2">
                  <a:lumMod val="75000"/>
                </a:schemeClr>
              </a:solidFill>
            </a:endParaRPr>
          </a:p>
        </p:txBody>
      </p:sp>
      <p:sp>
        <p:nvSpPr>
          <p:cNvPr id="3" name="Platshållare för innehåll 2"/>
          <p:cNvSpPr>
            <a:spLocks noGrp="1"/>
          </p:cNvSpPr>
          <p:nvPr>
            <p:ph idx="1"/>
          </p:nvPr>
        </p:nvSpPr>
        <p:spPr/>
        <p:txBody>
          <a:bodyPr>
            <a:normAutofit fontScale="92500" lnSpcReduction="10000"/>
          </a:bodyPr>
          <a:lstStyle/>
          <a:p>
            <a:pPr marL="514350" indent="-514350">
              <a:buAutoNum type="arabicPeriod"/>
            </a:pPr>
            <a:r>
              <a:rPr lang="en-GB" dirty="0" smtClean="0"/>
              <a:t>Encounter-based innovation</a:t>
            </a:r>
          </a:p>
          <a:p>
            <a:pPr lvl="1">
              <a:buFontTx/>
              <a:buChar char="-"/>
            </a:pPr>
            <a:r>
              <a:rPr lang="en-GB" dirty="0" smtClean="0"/>
              <a:t>Top down: day care</a:t>
            </a:r>
          </a:p>
          <a:p>
            <a:pPr lvl="1">
              <a:buFontTx/>
              <a:buChar char="-"/>
            </a:pPr>
            <a:r>
              <a:rPr lang="en-GB" dirty="0" smtClean="0"/>
              <a:t>Bottom up: the yards of day care units and schools</a:t>
            </a:r>
          </a:p>
          <a:p>
            <a:pPr lvl="1">
              <a:buFontTx/>
              <a:buChar char="-"/>
            </a:pPr>
            <a:r>
              <a:rPr lang="en-GB" dirty="0" smtClean="0"/>
              <a:t>Mixture: recommenders</a:t>
            </a:r>
          </a:p>
          <a:p>
            <a:pPr marL="0" indent="0">
              <a:buNone/>
            </a:pPr>
            <a:r>
              <a:rPr lang="en-GB" dirty="0" smtClean="0"/>
              <a:t>2. User-producers</a:t>
            </a:r>
          </a:p>
          <a:p>
            <a:pPr lvl="1">
              <a:buFontTx/>
              <a:buChar char="-"/>
            </a:pPr>
            <a:r>
              <a:rPr lang="en-GB" dirty="0" smtClean="0"/>
              <a:t>Self-service libraries</a:t>
            </a:r>
          </a:p>
          <a:p>
            <a:pPr lvl="1">
              <a:buFontTx/>
              <a:buChar char="-"/>
            </a:pPr>
            <a:r>
              <a:rPr lang="en-GB" dirty="0" smtClean="0"/>
              <a:t>Schools and day care units: New Learning</a:t>
            </a:r>
          </a:p>
          <a:p>
            <a:pPr marL="0" indent="0">
              <a:buNone/>
            </a:pPr>
            <a:r>
              <a:rPr lang="en-GB" dirty="0" smtClean="0"/>
              <a:t>3. Partnerships:</a:t>
            </a:r>
          </a:p>
          <a:p>
            <a:pPr lvl="1">
              <a:buFontTx/>
              <a:buChar char="-"/>
            </a:pPr>
            <a:r>
              <a:rPr lang="en-GB" dirty="0" smtClean="0"/>
              <a:t>Private day care providers</a:t>
            </a:r>
          </a:p>
          <a:p>
            <a:pPr lvl="1">
              <a:buFontTx/>
              <a:buChar char="-"/>
            </a:pPr>
            <a:r>
              <a:rPr lang="en-GB" dirty="0" smtClean="0"/>
              <a:t>Sports facilities</a:t>
            </a:r>
          </a:p>
          <a:p>
            <a:pPr lvl="1">
              <a:buFontTx/>
              <a:buChar char="-"/>
            </a:pPr>
            <a:r>
              <a:rPr lang="en-GB" dirty="0" smtClean="0"/>
              <a:t>Art galleries and concerts</a:t>
            </a:r>
          </a:p>
          <a:p>
            <a:pPr marL="514350" indent="-514350">
              <a:buAutoNum type="arabicPeriod"/>
            </a:pPr>
            <a:endParaRPr lang="sv-SE" dirty="0"/>
          </a:p>
        </p:txBody>
      </p:sp>
      <p:sp>
        <p:nvSpPr>
          <p:cNvPr id="4" name="Platshållare för datum 3"/>
          <p:cNvSpPr>
            <a:spLocks noGrp="1"/>
          </p:cNvSpPr>
          <p:nvPr>
            <p:ph type="dt" sz="half" idx="10"/>
          </p:nvPr>
        </p:nvSpPr>
        <p:spPr/>
        <p:txBody>
          <a:bodyPr/>
          <a:lstStyle/>
          <a:p>
            <a:fld id="{7A70A89D-C953-410A-BEAC-558A1F3A0421}" type="datetime1">
              <a:rPr lang="fi-FI" smtClean="0"/>
              <a:t>29.9.2015</a:t>
            </a:fld>
            <a:endParaRPr lang="fi-FI"/>
          </a:p>
        </p:txBody>
      </p:sp>
      <p:sp>
        <p:nvSpPr>
          <p:cNvPr id="6" name="Platshållare för bildnummer 5"/>
          <p:cNvSpPr>
            <a:spLocks noGrp="1"/>
          </p:cNvSpPr>
          <p:nvPr>
            <p:ph type="sldNum" sz="quarter" idx="12"/>
          </p:nvPr>
        </p:nvSpPr>
        <p:spPr/>
        <p:txBody>
          <a:bodyPr/>
          <a:lstStyle/>
          <a:p>
            <a:fld id="{2ADEEEF2-603A-4596-86C7-629F88E063C6}" type="slidenum">
              <a:rPr lang="fi-FI" smtClean="0"/>
              <a:t>7</a:t>
            </a:fld>
            <a:endParaRPr lang="fi-FI"/>
          </a:p>
        </p:txBody>
      </p:sp>
    </p:spTree>
    <p:extLst>
      <p:ext uri="{BB962C8B-B14F-4D97-AF65-F5344CB8AC3E}">
        <p14:creationId xmlns:p14="http://schemas.microsoft.com/office/powerpoint/2010/main" val="928984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fi-FI" sz="4000" b="1" dirty="0" smtClean="0">
                <a:solidFill>
                  <a:schemeClr val="tx2">
                    <a:lumMod val="75000"/>
                  </a:schemeClr>
                </a:solidFill>
              </a:rPr>
              <a:t>(</a:t>
            </a:r>
            <a:r>
              <a:rPr lang="en-GB" sz="4000" b="1" dirty="0" smtClean="0">
                <a:solidFill>
                  <a:schemeClr val="tx2">
                    <a:lumMod val="75000"/>
                  </a:schemeClr>
                </a:solidFill>
              </a:rPr>
              <a:t>continued</a:t>
            </a:r>
            <a:r>
              <a:rPr lang="fi-FI" sz="4000" b="1" dirty="0" smtClean="0">
                <a:solidFill>
                  <a:schemeClr val="tx2">
                    <a:lumMod val="75000"/>
                  </a:schemeClr>
                </a:solidFill>
              </a:rPr>
              <a:t>)</a:t>
            </a:r>
            <a:endParaRPr lang="sv-SE" sz="4000" b="1" dirty="0">
              <a:solidFill>
                <a:schemeClr val="tx2">
                  <a:lumMod val="75000"/>
                </a:schemeClr>
              </a:solidFill>
            </a:endParaRPr>
          </a:p>
        </p:txBody>
      </p:sp>
      <p:sp>
        <p:nvSpPr>
          <p:cNvPr id="3" name="Platshållare för innehåll 2"/>
          <p:cNvSpPr>
            <a:spLocks noGrp="1"/>
          </p:cNvSpPr>
          <p:nvPr>
            <p:ph idx="1"/>
          </p:nvPr>
        </p:nvSpPr>
        <p:spPr/>
        <p:txBody>
          <a:bodyPr/>
          <a:lstStyle/>
          <a:p>
            <a:pPr marL="0" indent="0">
              <a:buNone/>
            </a:pPr>
            <a:r>
              <a:rPr lang="fi-FI" dirty="0" smtClean="0"/>
              <a:t>4. </a:t>
            </a:r>
            <a:r>
              <a:rPr lang="en-GB" dirty="0" smtClean="0"/>
              <a:t>Integration</a:t>
            </a:r>
          </a:p>
          <a:p>
            <a:pPr marL="0" indent="0">
              <a:buNone/>
            </a:pPr>
            <a:r>
              <a:rPr lang="en-GB" dirty="0" smtClean="0"/>
              <a:t>	- Pähkinärinne library and youth premises</a:t>
            </a:r>
          </a:p>
          <a:p>
            <a:pPr marL="0" indent="0">
              <a:buNone/>
            </a:pPr>
            <a:r>
              <a:rPr lang="en-GB" dirty="0" smtClean="0"/>
              <a:t>	- Finnish Schools on the Move</a:t>
            </a:r>
          </a:p>
          <a:p>
            <a:pPr marL="0" indent="0">
              <a:buNone/>
            </a:pPr>
            <a:r>
              <a:rPr lang="en-GB" dirty="0" smtClean="0"/>
              <a:t>	- Child art pedagogues in early childhood 	  	   education and care</a:t>
            </a:r>
          </a:p>
          <a:p>
            <a:pPr marL="0" indent="0">
              <a:buNone/>
            </a:pPr>
            <a:endParaRPr lang="en-GB" dirty="0" smtClean="0"/>
          </a:p>
          <a:p>
            <a:pPr marL="0" indent="0">
              <a:buNone/>
            </a:pPr>
            <a:r>
              <a:rPr lang="en-GB" dirty="0" smtClean="0"/>
              <a:t>5. Space Utilisation </a:t>
            </a:r>
          </a:p>
          <a:p>
            <a:pPr marL="0" indent="0">
              <a:buNone/>
            </a:pPr>
            <a:r>
              <a:rPr lang="en-GB" dirty="0" smtClean="0"/>
              <a:t>	- Schools</a:t>
            </a:r>
          </a:p>
          <a:p>
            <a:pPr marL="0" indent="0">
              <a:buNone/>
            </a:pPr>
            <a:endParaRPr lang="sv-SE" dirty="0"/>
          </a:p>
        </p:txBody>
      </p:sp>
      <p:sp>
        <p:nvSpPr>
          <p:cNvPr id="4" name="Platshållare för datum 3"/>
          <p:cNvSpPr>
            <a:spLocks noGrp="1"/>
          </p:cNvSpPr>
          <p:nvPr>
            <p:ph type="dt" sz="half" idx="10"/>
          </p:nvPr>
        </p:nvSpPr>
        <p:spPr/>
        <p:txBody>
          <a:bodyPr/>
          <a:lstStyle/>
          <a:p>
            <a:fld id="{7A70A89D-C953-410A-BEAC-558A1F3A0421}" type="datetime1">
              <a:rPr lang="fi-FI" smtClean="0"/>
              <a:t>29.9.2015</a:t>
            </a:fld>
            <a:endParaRPr lang="fi-FI"/>
          </a:p>
        </p:txBody>
      </p:sp>
      <p:sp>
        <p:nvSpPr>
          <p:cNvPr id="6" name="Platshållare för bildnummer 5"/>
          <p:cNvSpPr>
            <a:spLocks noGrp="1"/>
          </p:cNvSpPr>
          <p:nvPr>
            <p:ph type="sldNum" sz="quarter" idx="12"/>
          </p:nvPr>
        </p:nvSpPr>
        <p:spPr/>
        <p:txBody>
          <a:bodyPr/>
          <a:lstStyle/>
          <a:p>
            <a:fld id="{2ADEEEF2-603A-4596-86C7-629F88E063C6}" type="slidenum">
              <a:rPr lang="fi-FI" smtClean="0"/>
              <a:t>8</a:t>
            </a:fld>
            <a:endParaRPr lang="fi-FI"/>
          </a:p>
        </p:txBody>
      </p:sp>
    </p:spTree>
    <p:extLst>
      <p:ext uri="{BB962C8B-B14F-4D97-AF65-F5344CB8AC3E}">
        <p14:creationId xmlns:p14="http://schemas.microsoft.com/office/powerpoint/2010/main" val="2487012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en-GB" sz="4000" b="1" dirty="0" smtClean="0">
                <a:solidFill>
                  <a:schemeClr val="tx2">
                    <a:lumMod val="75000"/>
                  </a:schemeClr>
                </a:solidFill>
              </a:rPr>
              <a:t>(continued)</a:t>
            </a:r>
            <a:endParaRPr lang="en-GB" sz="4000" b="1" dirty="0">
              <a:solidFill>
                <a:schemeClr val="tx2">
                  <a:lumMod val="75000"/>
                </a:schemeClr>
              </a:solidFill>
            </a:endParaRPr>
          </a:p>
        </p:txBody>
      </p:sp>
      <p:sp>
        <p:nvSpPr>
          <p:cNvPr id="3" name="Platshållare för innehåll 2"/>
          <p:cNvSpPr>
            <a:spLocks noGrp="1"/>
          </p:cNvSpPr>
          <p:nvPr>
            <p:ph idx="1"/>
          </p:nvPr>
        </p:nvSpPr>
        <p:spPr/>
        <p:txBody>
          <a:bodyPr>
            <a:normAutofit/>
          </a:bodyPr>
          <a:lstStyle/>
          <a:p>
            <a:pPr marL="0" indent="0">
              <a:buNone/>
            </a:pPr>
            <a:r>
              <a:rPr lang="fi-FI" dirty="0" smtClean="0"/>
              <a:t>6. </a:t>
            </a:r>
            <a:r>
              <a:rPr lang="en-GB" dirty="0" smtClean="0"/>
              <a:t>New interaction and methods with citizens</a:t>
            </a:r>
          </a:p>
          <a:p>
            <a:pPr lvl="1"/>
            <a:r>
              <a:rPr lang="en-GB" sz="2000" dirty="0" smtClean="0"/>
              <a:t>service design, e.g. Hakunila library</a:t>
            </a:r>
          </a:p>
          <a:p>
            <a:pPr lvl="1"/>
            <a:r>
              <a:rPr lang="en-GB" sz="2000" dirty="0" smtClean="0"/>
              <a:t>co-planning and co-design</a:t>
            </a:r>
          </a:p>
          <a:p>
            <a:pPr lvl="1"/>
            <a:r>
              <a:rPr lang="en-GB" sz="2000" dirty="0" smtClean="0"/>
              <a:t>transparency and openness in actions</a:t>
            </a:r>
          </a:p>
          <a:p>
            <a:pPr marL="0" indent="0">
              <a:buNone/>
            </a:pPr>
            <a:r>
              <a:rPr lang="en-GB" dirty="0" smtClean="0"/>
              <a:t>7. New Leadership</a:t>
            </a:r>
          </a:p>
          <a:p>
            <a:pPr lvl="1"/>
            <a:r>
              <a:rPr lang="en-GB" sz="2000" dirty="0" smtClean="0"/>
              <a:t>delegating and supporting the encounter level</a:t>
            </a:r>
          </a:p>
          <a:p>
            <a:pPr lvl="1"/>
            <a:r>
              <a:rPr lang="en-GB" sz="2000" dirty="0" smtClean="0"/>
              <a:t>empowerment for innovation</a:t>
            </a:r>
          </a:p>
          <a:p>
            <a:pPr lvl="1"/>
            <a:r>
              <a:rPr lang="en-GB" sz="2000" dirty="0"/>
              <a:t>l</a:t>
            </a:r>
            <a:r>
              <a:rPr lang="en-GB" sz="2000" dirty="0" smtClean="0"/>
              <a:t>ow organisation</a:t>
            </a:r>
          </a:p>
          <a:p>
            <a:pPr lvl="1"/>
            <a:r>
              <a:rPr lang="en-GB" sz="2000" dirty="0" smtClean="0"/>
              <a:t>agility and flexibility</a:t>
            </a:r>
            <a:endParaRPr lang="en-GB" sz="2000" dirty="0"/>
          </a:p>
        </p:txBody>
      </p:sp>
      <p:sp>
        <p:nvSpPr>
          <p:cNvPr id="4" name="Platshållare för datum 3"/>
          <p:cNvSpPr>
            <a:spLocks noGrp="1"/>
          </p:cNvSpPr>
          <p:nvPr>
            <p:ph type="dt" sz="half" idx="10"/>
          </p:nvPr>
        </p:nvSpPr>
        <p:spPr/>
        <p:txBody>
          <a:bodyPr/>
          <a:lstStyle/>
          <a:p>
            <a:fld id="{7A70A89D-C953-410A-BEAC-558A1F3A0421}" type="datetime1">
              <a:rPr lang="fi-FI" smtClean="0"/>
              <a:t>29.9.2015</a:t>
            </a:fld>
            <a:endParaRPr lang="fi-FI"/>
          </a:p>
        </p:txBody>
      </p:sp>
      <p:sp>
        <p:nvSpPr>
          <p:cNvPr id="6" name="Platshållare för bildnummer 5"/>
          <p:cNvSpPr>
            <a:spLocks noGrp="1"/>
          </p:cNvSpPr>
          <p:nvPr>
            <p:ph type="sldNum" sz="quarter" idx="12"/>
          </p:nvPr>
        </p:nvSpPr>
        <p:spPr/>
        <p:txBody>
          <a:bodyPr/>
          <a:lstStyle/>
          <a:p>
            <a:fld id="{2ADEEEF2-603A-4596-86C7-629F88E063C6}" type="slidenum">
              <a:rPr lang="fi-FI" smtClean="0"/>
              <a:t>9</a:t>
            </a:fld>
            <a:endParaRPr lang="fi-FI"/>
          </a:p>
        </p:txBody>
      </p:sp>
    </p:spTree>
    <p:extLst>
      <p:ext uri="{BB962C8B-B14F-4D97-AF65-F5344CB8AC3E}">
        <p14:creationId xmlns:p14="http://schemas.microsoft.com/office/powerpoint/2010/main" val="3342984645"/>
      </p:ext>
    </p:extLst>
  </p:cSld>
  <p:clrMapOvr>
    <a:masterClrMapping/>
  </p:clrMapOvr>
  <p:timing>
    <p:tnLst>
      <p:par>
        <p:cTn id="1" dur="indefinite" restart="never" nodeType="tmRoot"/>
      </p:par>
    </p:tnLst>
  </p:timing>
</p:sld>
</file>

<file path=ppt/theme/theme1.xml><?xml version="1.0" encoding="utf-8"?>
<a:theme xmlns:a="http://schemas.openxmlformats.org/drawingml/2006/main" name="Esityspohja_kuvilla">
  <a:themeElements>
    <a:clrScheme name="Vantaa Brand">
      <a:dk1>
        <a:sysClr val="windowText" lastClr="000000"/>
      </a:dk1>
      <a:lt1>
        <a:sysClr val="window" lastClr="FFFFFF"/>
      </a:lt1>
      <a:dk2>
        <a:srgbClr val="418FDE"/>
      </a:dk2>
      <a:lt2>
        <a:srgbClr val="F9E51E"/>
      </a:lt2>
      <a:accent1>
        <a:srgbClr val="0042A5"/>
      </a:accent1>
      <a:accent2>
        <a:srgbClr val="7030A0"/>
      </a:accent2>
      <a:accent3>
        <a:srgbClr val="FA453B"/>
      </a:accent3>
      <a:accent4>
        <a:srgbClr val="6BC24A"/>
      </a:accent4>
      <a:accent5>
        <a:srgbClr val="FF8F1C"/>
      </a:accent5>
      <a:accent6>
        <a:srgbClr val="00C389"/>
      </a:accent6>
      <a:hlink>
        <a:srgbClr val="84CCF8"/>
      </a:hlink>
      <a:folHlink>
        <a:srgbClr val="DB3DB0"/>
      </a:folHlink>
    </a:clrScheme>
    <a:fontScheme name="Vantaa">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5E129AC2-0F10-43CB-9221-B7560A3CD09E}" vid="{FEBB155E-052F-4F18-8EA3-45D4398E30CF}"/>
    </a:ext>
  </a:extLst>
</a:theme>
</file>

<file path=ppt/theme/theme2.xml><?xml version="1.0" encoding="utf-8"?>
<a:theme xmlns:a="http://schemas.openxmlformats.org/drawingml/2006/main" name="1_Esityspohja_kuvilla">
  <a:themeElements>
    <a:clrScheme name="Vantaa Brand">
      <a:dk1>
        <a:sysClr val="windowText" lastClr="000000"/>
      </a:dk1>
      <a:lt1>
        <a:sysClr val="window" lastClr="FFFFFF"/>
      </a:lt1>
      <a:dk2>
        <a:srgbClr val="418FDE"/>
      </a:dk2>
      <a:lt2>
        <a:srgbClr val="F9E51E"/>
      </a:lt2>
      <a:accent1>
        <a:srgbClr val="0042A5"/>
      </a:accent1>
      <a:accent2>
        <a:srgbClr val="7030A0"/>
      </a:accent2>
      <a:accent3>
        <a:srgbClr val="FA453B"/>
      </a:accent3>
      <a:accent4>
        <a:srgbClr val="6BC24A"/>
      </a:accent4>
      <a:accent5>
        <a:srgbClr val="FF8F1C"/>
      </a:accent5>
      <a:accent6>
        <a:srgbClr val="00C389"/>
      </a:accent6>
      <a:hlink>
        <a:srgbClr val="84CCF8"/>
      </a:hlink>
      <a:folHlink>
        <a:srgbClr val="DB3DB0"/>
      </a:folHlink>
    </a:clrScheme>
    <a:fontScheme name="Vantaa">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5E129AC2-0F10-43CB-9221-B7560A3CD09E}" vid="{FEBB155E-052F-4F18-8EA3-45D4398E30CF}"/>
    </a:ext>
  </a:extLst>
</a:theme>
</file>

<file path=ppt/theme/theme3.xml><?xml version="1.0" encoding="utf-8"?>
<a:theme xmlns:a="http://schemas.openxmlformats.org/drawingml/2006/main" name="95227_Esityspohja_ei_kuvia[1]">
  <a:themeElements>
    <a:clrScheme name="Vantaa Brand">
      <a:dk1>
        <a:sysClr val="windowText" lastClr="000000"/>
      </a:dk1>
      <a:lt1>
        <a:sysClr val="window" lastClr="FFFFFF"/>
      </a:lt1>
      <a:dk2>
        <a:srgbClr val="418FDE"/>
      </a:dk2>
      <a:lt2>
        <a:srgbClr val="F9E51E"/>
      </a:lt2>
      <a:accent1>
        <a:srgbClr val="0042A5"/>
      </a:accent1>
      <a:accent2>
        <a:srgbClr val="7030A0"/>
      </a:accent2>
      <a:accent3>
        <a:srgbClr val="FA453B"/>
      </a:accent3>
      <a:accent4>
        <a:srgbClr val="6BC24A"/>
      </a:accent4>
      <a:accent5>
        <a:srgbClr val="FF8F1C"/>
      </a:accent5>
      <a:accent6>
        <a:srgbClr val="00C389"/>
      </a:accent6>
      <a:hlink>
        <a:srgbClr val="84CCF8"/>
      </a:hlink>
      <a:folHlink>
        <a:srgbClr val="DB3DB0"/>
      </a:folHlink>
    </a:clrScheme>
    <a:fontScheme name="Vantaa">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15-03-25-Vantaa-ppt-master-final-calibri" id="{7859CF5D-59CC-4D48-B1B8-08CD333C0007}" vid="{E124E8FC-34E2-4468-B4B1-7DF71553335E}"/>
    </a:ext>
  </a:extLst>
</a:theme>
</file>

<file path=ppt/theme/theme4.xml><?xml version="1.0" encoding="utf-8"?>
<a:theme xmlns:a="http://schemas.openxmlformats.org/drawingml/2006/main" name="1_95227_Esityspohja_ei_kuvia[1]">
  <a:themeElements>
    <a:clrScheme name="Vantaa Brand">
      <a:dk1>
        <a:sysClr val="windowText" lastClr="000000"/>
      </a:dk1>
      <a:lt1>
        <a:sysClr val="window" lastClr="FFFFFF"/>
      </a:lt1>
      <a:dk2>
        <a:srgbClr val="418FDE"/>
      </a:dk2>
      <a:lt2>
        <a:srgbClr val="F9E51E"/>
      </a:lt2>
      <a:accent1>
        <a:srgbClr val="0042A5"/>
      </a:accent1>
      <a:accent2>
        <a:srgbClr val="7030A0"/>
      </a:accent2>
      <a:accent3>
        <a:srgbClr val="FA453B"/>
      </a:accent3>
      <a:accent4>
        <a:srgbClr val="6BC24A"/>
      </a:accent4>
      <a:accent5>
        <a:srgbClr val="FF8F1C"/>
      </a:accent5>
      <a:accent6>
        <a:srgbClr val="00C389"/>
      </a:accent6>
      <a:hlink>
        <a:srgbClr val="84CCF8"/>
      </a:hlink>
      <a:folHlink>
        <a:srgbClr val="DB3DB0"/>
      </a:folHlink>
    </a:clrScheme>
    <a:fontScheme name="Vantaa">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15-03-25-Vantaa-ppt-master-final-calibri" id="{7859CF5D-59CC-4D48-B1B8-08CD333C0007}" vid="{E124E8FC-34E2-4468-B4B1-7DF71553335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Esityspohja_kuvilla</Template>
  <TotalTime>0</TotalTime>
  <Words>918</Words>
  <Application>Microsoft Office PowerPoint</Application>
  <PresentationFormat>On-screen Show (4:3)</PresentationFormat>
  <Paragraphs>228</Paragraphs>
  <Slides>35</Slides>
  <Notes>9</Notes>
  <HiddenSlides>0</HiddenSlides>
  <MMClips>0</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Esityspohja_kuvilla</vt:lpstr>
      <vt:lpstr>1_Esityspohja_kuvilla</vt:lpstr>
      <vt:lpstr>95227_Esityspohja_ei_kuvia[1]</vt:lpstr>
      <vt:lpstr>1_95227_Esityspohja_ei_kuvia[1]</vt:lpstr>
      <vt:lpstr>Encounter-based service as a source of effectiveness and  user-satisfaction</vt:lpstr>
      <vt:lpstr>CAF self-assessment in Vantaa</vt:lpstr>
      <vt:lpstr>CAF self-assessment in Vantaa is a Part of Budget Process</vt:lpstr>
      <vt:lpstr>PowerPoint Presentation</vt:lpstr>
      <vt:lpstr> City of Vantaa</vt:lpstr>
      <vt:lpstr>How do we do this? What is our strategy?</vt:lpstr>
      <vt:lpstr>Encounter-based service as a source of effectiveness and user-satisfaction</vt:lpstr>
      <vt:lpstr>(continued)</vt:lpstr>
      <vt:lpstr>(continued)</vt:lpstr>
      <vt:lpstr>Examples:</vt:lpstr>
      <vt:lpstr> Early childhood education and care</vt:lpstr>
      <vt:lpstr>Redesigning early childhood education and care - how did we do it?</vt:lpstr>
      <vt:lpstr>The service design process consists of:</vt:lpstr>
      <vt:lpstr>PowerPoint Presentation</vt:lpstr>
      <vt:lpstr>Change of costs 2009-2014 -◊- operational costs/child using the service -o- deflated *) operational costs/child using service</vt:lpstr>
      <vt:lpstr>New learning</vt:lpstr>
      <vt:lpstr>PowerPoint Presentation</vt:lpstr>
      <vt:lpstr>PowerPoint Presentation</vt:lpstr>
      <vt:lpstr>A turning point?</vt:lpstr>
      <vt:lpstr>PowerPoint Presentation</vt:lpstr>
      <vt:lpstr>The learning environment promotes   interaction,  participation and  collaborative knowledge construction</vt:lpstr>
      <vt:lpstr>PowerPoint Presentation</vt:lpstr>
      <vt:lpstr>PowerPoint Presentation</vt:lpstr>
      <vt:lpstr>PowerPoint Presentation</vt:lpstr>
      <vt:lpstr>How do space and furniture…</vt:lpstr>
      <vt:lpstr>Case: Service design in Hakunila library</vt:lpstr>
      <vt:lpstr>PowerPoint Presentation</vt:lpstr>
      <vt:lpstr>Hakunila library</vt:lpstr>
      <vt:lpstr> Partnerships with research   projects</vt:lpstr>
      <vt:lpstr> </vt:lpstr>
      <vt:lpstr>Inno-Wellbeing – Leadership for innovation and well-being in the public sector</vt:lpstr>
      <vt:lpstr>Conclusions</vt:lpstr>
      <vt:lpstr>PowerPoint Presentation</vt:lpstr>
      <vt:lpstr>Prerequisites for the innovation process</vt:lpstr>
      <vt:lpstr> 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Encounter-based service as a source of effectiveness and satisfaction</dc:title>
  <dc:creator>Mia Eriksson-Pulkkinen</dc:creator>
  <cp:lastModifiedBy>Windows User</cp:lastModifiedBy>
  <cp:revision>65</cp:revision>
  <cp:lastPrinted>2015-09-25T06:59:11Z</cp:lastPrinted>
  <dcterms:created xsi:type="dcterms:W3CDTF">2015-09-17T07:15:20Z</dcterms:created>
  <dcterms:modified xsi:type="dcterms:W3CDTF">2015-09-29T14:55:30Z</dcterms:modified>
</cp:coreProperties>
</file>