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8" r:id="rId2"/>
    <p:sldId id="387" r:id="rId3"/>
    <p:sldId id="354" r:id="rId4"/>
    <p:sldId id="389" r:id="rId5"/>
    <p:sldId id="378" r:id="rId6"/>
    <p:sldId id="381" r:id="rId7"/>
    <p:sldId id="383" r:id="rId8"/>
    <p:sldId id="366" r:id="rId9"/>
    <p:sldId id="390" r:id="rId10"/>
    <p:sldId id="382" r:id="rId11"/>
    <p:sldId id="384" r:id="rId12"/>
    <p:sldId id="380" r:id="rId13"/>
    <p:sldId id="385" r:id="rId14"/>
    <p:sldId id="370" r:id="rId15"/>
    <p:sldId id="358" r:id="rId16"/>
  </p:sldIdLst>
  <p:sldSz cx="9906000" cy="6858000" type="A4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7D5"/>
    <a:srgbClr val="5495D3"/>
    <a:srgbClr val="EC7404"/>
    <a:srgbClr val="00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87475" autoAdjust="0"/>
  </p:normalViewPr>
  <p:slideViewPr>
    <p:cSldViewPr>
      <p:cViewPr varScale="1">
        <p:scale>
          <a:sx n="65" d="100"/>
          <a:sy n="65" d="100"/>
        </p:scale>
        <p:origin x="1404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916" y="7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309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l"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813" y="1"/>
            <a:ext cx="2944342" cy="49309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r"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A1AA59D-E521-4E5A-851C-207DB3F87C57}" type="datetimeFigureOut">
              <a:rPr lang="fr-CH"/>
              <a:pPr>
                <a:defRPr/>
              </a:pPr>
              <a:t>28.09.2015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035"/>
            <a:ext cx="2945862" cy="493097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l"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813" y="9378035"/>
            <a:ext cx="2944342" cy="493097"/>
          </a:xfrm>
          <a:prstGeom prst="rect">
            <a:avLst/>
          </a:prstGeom>
        </p:spPr>
        <p:txBody>
          <a:bodyPr vert="horz" wrap="square" lIns="91016" tIns="45508" rIns="91016" bIns="455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EA0B690F-AEEF-4132-A498-6156486EDBDC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699487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8" rIns="91016" bIns="455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8" rIns="91016" bIns="455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2313" y="738188"/>
            <a:ext cx="535305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689018"/>
            <a:ext cx="5435708" cy="44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8" rIns="91016" bIns="45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35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8" rIns="91016" bIns="455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378035"/>
            <a:ext cx="294434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8" rIns="91016" bIns="455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264D3917-8C4C-46E4-962F-B57C315F2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997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658" indent="-282696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865" indent="-22646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1307" indent="-22646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5748" indent="-22646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3472" indent="-22646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1195" indent="-22646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8918" indent="-22646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642" indent="-22646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FC793-726C-43DD-9FE5-862415EDE40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090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0366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4069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7772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1475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CB3A80-86E2-41AC-A94A-46C525C1B3A9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70038" y="1042988"/>
            <a:ext cx="7532688" cy="52149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475" y="6606579"/>
            <a:ext cx="3516818" cy="625956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949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9D55-68F4-4B0F-B9AC-2D5DFFFE0545}" type="slidenum">
              <a:rPr lang="nl-NL" smtClean="0"/>
              <a:pPr/>
              <a:t>12</a:t>
            </a:fld>
            <a:endParaRPr lang="nl-N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65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9D55-68F4-4B0F-B9AC-2D5DFFFE0545}" type="slidenum">
              <a:rPr lang="nl-NL" smtClean="0"/>
              <a:pPr/>
              <a:t>13</a:t>
            </a:fld>
            <a:endParaRPr lang="nl-N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89518"/>
            <a:ext cx="5438140" cy="4442699"/>
          </a:xfrm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649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9D55-68F4-4B0F-B9AC-2D5DFFFE0545}" type="slidenum">
              <a:rPr lang="nl-NL" smtClean="0"/>
              <a:pPr/>
              <a:t>14</a:t>
            </a:fld>
            <a:endParaRPr lang="nl-N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074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70CB3-5F2B-4C8C-BAB8-F0D68080DB28}" type="slidenum">
              <a:rPr lang="nl-NL" smtClean="0"/>
              <a:pPr/>
              <a:t>15</a:t>
            </a:fld>
            <a:endParaRPr lang="nl-N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65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CC9D9-5C54-40F9-8EEF-3B9E9F354FD3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98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kind of families we work with in Holland and in Odense.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EC7404"/>
                </a:solidFill>
                <a:latin typeface="Rockwell" pitchFamily="18" charset="0"/>
              </a:rPr>
              <a:t>Long history; multiple failed interventions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EC7404"/>
                </a:solidFill>
                <a:latin typeface="Rockwell" pitchFamily="18" charset="0"/>
              </a:rPr>
              <a:t>Multi problem: mental health, behavioral, drugs, child welfare, gang involved, school, </a:t>
            </a:r>
            <a:r>
              <a:rPr lang="en-US" dirty="0" err="1">
                <a:solidFill>
                  <a:srgbClr val="EC7404"/>
                </a:solidFill>
                <a:latin typeface="Rockwell" pitchFamily="18" charset="0"/>
              </a:rPr>
              <a:t>etc</a:t>
            </a:r>
            <a:endParaRPr lang="en-US" dirty="0">
              <a:solidFill>
                <a:srgbClr val="EC7404"/>
              </a:solidFill>
              <a:latin typeface="Rockwell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EC7404"/>
                </a:solidFill>
                <a:latin typeface="Rockwell" pitchFamily="18" charset="0"/>
              </a:rPr>
              <a:t>Lacking resources, Frustrated, anxious, fearful - they don’t want us, distrust.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EC7404"/>
                </a:solidFill>
                <a:latin typeface="Rockwell" pitchFamily="18" charset="0"/>
              </a:rPr>
              <a:t>Parents may want us to take over parenting, Difficult to get family involved and keep them involved, Other family members may have MH, DA, Corrections</a:t>
            </a:r>
          </a:p>
          <a:p>
            <a:r>
              <a:rPr lang="en-US" dirty="0" smtClean="0"/>
              <a:t>It is not about individuals</a:t>
            </a:r>
            <a:r>
              <a:rPr lang="en-US" baseline="0" dirty="0" smtClean="0"/>
              <a:t> it is about the whole family as a system.</a:t>
            </a:r>
          </a:p>
          <a:p>
            <a:r>
              <a:rPr lang="en-US" baseline="0" dirty="0" smtClean="0"/>
              <a:t>Principle – Work with the whole system in the room!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CC9D9-5C54-40F9-8EEF-3B9E9F354FD3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61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B6A5D7-499F-4112-BC1F-6235F5CC5FE5}" type="slidenum">
              <a:rPr lang="nl-NL" smtClean="0">
                <a:latin typeface="Times New Roman" pitchFamily="18" charset="0"/>
                <a:ea typeface="ヒラギノ角ゴ Pro W3"/>
                <a:cs typeface="ヒラギノ角ゴ Pro W3"/>
              </a:rPr>
              <a:pPr/>
              <a:t>5</a:t>
            </a:fld>
            <a:endParaRPr lang="nl-NL" smtClean="0"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>
              <a:solidFill>
                <a:srgbClr val="E9731E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5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8A9E8-AEF1-4BEA-9956-CAF1C770C209}" type="slidenum">
              <a:rPr lang="nl-NL" smtClean="0"/>
              <a:pPr/>
              <a:t>6</a:t>
            </a:fld>
            <a:endParaRPr lang="nl-N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eaLnBrk="1" hangingPunct="1"/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start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focus point </a:t>
            </a: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would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client</a:t>
            </a:r>
            <a:r>
              <a:rPr lang="nl-NL" baseline="0" dirty="0" smtClean="0"/>
              <a:t>?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 the </a:t>
            </a:r>
            <a:r>
              <a:rPr lang="nl-NL" dirty="0" err="1" smtClean="0"/>
              <a:t>presentation</a:t>
            </a:r>
            <a:r>
              <a:rPr lang="nl-NL" dirty="0" smtClean="0"/>
              <a:t> we </a:t>
            </a:r>
            <a:r>
              <a:rPr lang="nl-NL" dirty="0" err="1" smtClean="0"/>
              <a:t>saw</a:t>
            </a:r>
            <a:r>
              <a:rPr lang="nl-NL" dirty="0" smtClean="0"/>
              <a:t> in </a:t>
            </a:r>
            <a:r>
              <a:rPr lang="nl-NL" dirty="0" err="1" smtClean="0"/>
              <a:t>this</a:t>
            </a:r>
            <a:r>
              <a:rPr lang="nl-NL" dirty="0" smtClean="0"/>
              <a:t> conference </a:t>
            </a:r>
            <a:r>
              <a:rPr lang="nl-NL" dirty="0" err="1" smtClean="0"/>
              <a:t>Why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essential</a:t>
            </a:r>
            <a:r>
              <a:rPr lang="nl-NL" baseline="0" dirty="0" smtClean="0"/>
              <a:t> question.</a:t>
            </a:r>
            <a:endParaRPr lang="nl-NL" dirty="0" smtClean="0"/>
          </a:p>
          <a:p>
            <a:pPr eaLnBrk="1" hangingPunct="1"/>
            <a:r>
              <a:rPr lang="nl-NL" dirty="0" smtClean="0"/>
              <a:t>People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</a:t>
            </a:r>
            <a:r>
              <a:rPr lang="nl-NL" baseline="0" dirty="0" smtClean="0"/>
              <a:t> / live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purpose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organization</a:t>
            </a:r>
            <a:r>
              <a:rPr lang="nl-NL" baseline="0" dirty="0" smtClean="0"/>
              <a:t> was</a:t>
            </a:r>
          </a:p>
          <a:p>
            <a:pPr eaLnBrk="1" hangingPunct="1"/>
            <a:r>
              <a:rPr lang="nl-NL" baseline="0" dirty="0" smtClean="0"/>
              <a:t>Keep </a:t>
            </a:r>
            <a:r>
              <a:rPr lang="nl-NL" baseline="0" dirty="0" err="1" smtClean="0"/>
              <a:t>your</a:t>
            </a:r>
            <a:r>
              <a:rPr lang="nl-NL" baseline="0" dirty="0" smtClean="0"/>
              <a:t> end of the </a:t>
            </a:r>
            <a:r>
              <a:rPr lang="nl-NL" baseline="0" dirty="0" err="1" smtClean="0"/>
              <a:t>bargain</a:t>
            </a:r>
            <a:r>
              <a:rPr lang="nl-NL" baseline="0" dirty="0" smtClean="0"/>
              <a:t>!</a:t>
            </a:r>
          </a:p>
          <a:p>
            <a:pPr eaLnBrk="1" hangingPunct="1"/>
            <a:r>
              <a:rPr lang="nl-NL" baseline="0" dirty="0" smtClean="0"/>
              <a:t>Management was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good</a:t>
            </a:r>
            <a:r>
              <a:rPr lang="nl-NL" baseline="0" dirty="0" smtClean="0"/>
              <a:t> at </a:t>
            </a:r>
            <a:r>
              <a:rPr lang="nl-NL" baseline="0" dirty="0" err="1" smtClean="0"/>
              <a:t>keeping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end of the </a:t>
            </a:r>
            <a:r>
              <a:rPr lang="nl-NL" baseline="0" dirty="0" err="1" smtClean="0"/>
              <a:t>bargain</a:t>
            </a:r>
            <a:r>
              <a:rPr lang="nl-NL" baseline="0" dirty="0" smtClean="0"/>
              <a:t>!</a:t>
            </a:r>
            <a:endParaRPr lang="nl-NL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417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8A9E8-AEF1-4BEA-9956-CAF1C770C209}" type="slidenum">
              <a:rPr lang="nl-NL" smtClean="0"/>
              <a:pPr/>
              <a:t>7</a:t>
            </a:fld>
            <a:endParaRPr lang="nl-N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defTabSz="598645" eaLnBrk="1" hangingPunct="1">
              <a:defRPr/>
            </a:pPr>
            <a:r>
              <a:rPr lang="nl-NL" dirty="0" err="1" smtClean="0"/>
              <a:t>What</a:t>
            </a:r>
            <a:r>
              <a:rPr lang="nl-NL" baseline="0" dirty="0" smtClean="0"/>
              <a:t> is the </a:t>
            </a:r>
            <a:r>
              <a:rPr lang="nl-NL" baseline="0" dirty="0" err="1" smtClean="0"/>
              <a:t>purpose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organisation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does society </a:t>
            </a:r>
            <a:r>
              <a:rPr lang="nl-NL" baseline="0" dirty="0" err="1" smtClean="0"/>
              <a:t>expect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do.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err="1" smtClean="0"/>
              <a:t>Transgenerational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dirty="0" err="1" smtClean="0"/>
              <a:t>domestic</a:t>
            </a:r>
            <a:r>
              <a:rPr lang="nl-NL" dirty="0" smtClean="0"/>
              <a:t> </a:t>
            </a:r>
            <a:r>
              <a:rPr lang="nl-NL" dirty="0" err="1" smtClean="0"/>
              <a:t>violence</a:t>
            </a:r>
            <a:r>
              <a:rPr lang="nl-NL" dirty="0" smtClean="0"/>
              <a:t>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happen in the </a:t>
            </a:r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the </a:t>
            </a:r>
            <a:r>
              <a:rPr lang="nl-NL" dirty="0" err="1" smtClean="0"/>
              <a:t>kids</a:t>
            </a:r>
            <a:r>
              <a:rPr lang="nl-NL" dirty="0" smtClean="0"/>
              <a:t> have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kids</a:t>
            </a:r>
            <a:r>
              <a:rPr lang="nl-NL" dirty="0" smtClean="0"/>
              <a:t>!</a:t>
            </a:r>
          </a:p>
          <a:p>
            <a:pPr eaLnBrk="1" hangingPunct="1"/>
            <a:endParaRPr lang="nl-NL" baseline="0" dirty="0" smtClean="0"/>
          </a:p>
          <a:p>
            <a:pPr eaLnBrk="1" hangingPunct="1"/>
            <a:r>
              <a:rPr lang="nl-NL" baseline="0" dirty="0" smtClean="0"/>
              <a:t>Not about setting Targets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control </a:t>
            </a:r>
            <a:r>
              <a:rPr lang="nl-NL" baseline="0" dirty="0" err="1" smtClean="0"/>
              <a:t>every</a:t>
            </a:r>
            <a:r>
              <a:rPr lang="nl-NL" baseline="0" dirty="0" smtClean="0"/>
              <a:t> step in the proces but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meaningful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measures</a:t>
            </a:r>
            <a:endParaRPr lang="nl-NL" baseline="0" dirty="0" smtClean="0"/>
          </a:p>
          <a:p>
            <a:pPr eaLnBrk="1" hangingPunct="1"/>
            <a:endParaRPr lang="nl-NL" baseline="0" dirty="0" smtClean="0"/>
          </a:p>
          <a:p>
            <a:pPr eaLnBrk="1" hangingPunct="1"/>
            <a:r>
              <a:rPr lang="nl-NL" baseline="0" dirty="0" smtClean="0"/>
              <a:t>How </a:t>
            </a:r>
            <a:r>
              <a:rPr lang="nl-NL" baseline="0" dirty="0" err="1" smtClean="0"/>
              <a:t>many</a:t>
            </a:r>
            <a:r>
              <a:rPr lang="nl-NL" baseline="0" dirty="0" smtClean="0"/>
              <a:t> court orders do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have,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long do the court orders taken,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make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shorter</a:t>
            </a:r>
            <a:endParaRPr lang="nl-NL" baseline="0" dirty="0" smtClean="0"/>
          </a:p>
          <a:p>
            <a:pPr eaLnBrk="1" hangingPunct="1"/>
            <a:endParaRPr lang="nl-NL" baseline="0" dirty="0" smtClean="0"/>
          </a:p>
          <a:p>
            <a:pPr eaLnBrk="1" hangingPunct="1"/>
            <a:r>
              <a:rPr lang="nl-NL" baseline="0" dirty="0" err="1" smtClean="0"/>
              <a:t>Outcomes</a:t>
            </a:r>
            <a:r>
              <a:rPr lang="nl-NL" baseline="0" dirty="0" smtClean="0"/>
              <a:t> are: </a:t>
            </a:r>
            <a:r>
              <a:rPr lang="nl-NL" baseline="0" dirty="0" err="1" smtClean="0"/>
              <a:t>every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child</a:t>
            </a:r>
            <a:r>
              <a:rPr lang="nl-NL" baseline="0" dirty="0" smtClean="0"/>
              <a:t> safe, no </a:t>
            </a:r>
            <a:r>
              <a:rPr lang="nl-NL" baseline="0" dirty="0" err="1" smtClean="0"/>
              <a:t>recidivism</a:t>
            </a:r>
            <a:endParaRPr lang="nl-NL" baseline="0" dirty="0" smtClean="0"/>
          </a:p>
          <a:p>
            <a:pPr eaLnBrk="1" hangingPunct="1"/>
            <a:endParaRPr lang="nl-NL" baseline="0" dirty="0" smtClean="0"/>
          </a:p>
          <a:p>
            <a:pPr eaLnBrk="1" hangingPunct="1"/>
            <a:r>
              <a:rPr lang="nl-NL" baseline="0" dirty="0" smtClean="0"/>
              <a:t>First </a:t>
            </a:r>
            <a:r>
              <a:rPr lang="nl-NL" baseline="0" dirty="0" err="1" smtClean="0"/>
              <a:t>measure</a:t>
            </a:r>
            <a:r>
              <a:rPr lang="nl-NL" baseline="0" dirty="0" smtClean="0"/>
              <a:t> on the whiteboard &gt;&gt; do we meet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families?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did</a:t>
            </a:r>
            <a:r>
              <a:rPr lang="nl-NL" baseline="0" dirty="0" smtClean="0"/>
              <a:t> we make the proper </a:t>
            </a:r>
            <a:r>
              <a:rPr lang="nl-NL" baseline="0" dirty="0" err="1" smtClean="0"/>
              <a:t>documents</a:t>
            </a:r>
            <a:r>
              <a:rPr lang="nl-NL" baseline="0" dirty="0" smtClean="0"/>
              <a:t> in time.</a:t>
            </a:r>
          </a:p>
          <a:p>
            <a:pPr eaLnBrk="1" hangingPunct="1"/>
            <a:endParaRPr lang="nl-NL" baseline="0" dirty="0" smtClean="0"/>
          </a:p>
          <a:p>
            <a:pPr eaLnBrk="1" hangingPunct="1"/>
            <a:endParaRPr lang="nl-NL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22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CC9D9-5C54-40F9-8EEF-3B9E9F354FD3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860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9D55-68F4-4B0F-B9AC-2D5DFFFE0545}" type="slidenum">
              <a:rPr lang="nl-NL" smtClean="0"/>
              <a:pPr/>
              <a:t>9</a:t>
            </a:fld>
            <a:endParaRPr lang="nl-N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eaLnBrk="1" hangingPunct="1"/>
            <a:r>
              <a:rPr lang="nl-NL" dirty="0" smtClean="0"/>
              <a:t>50%</a:t>
            </a:r>
          </a:p>
          <a:p>
            <a:pPr eaLnBrk="1" hangingPunct="1"/>
            <a:r>
              <a:rPr lang="nl-NL" dirty="0" smtClean="0"/>
              <a:t>6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90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8A9E8-AEF1-4BEA-9956-CAF1C770C209}" type="slidenum">
              <a:rPr lang="nl-NL" smtClean="0"/>
              <a:pPr/>
              <a:t>10</a:t>
            </a:fld>
            <a:endParaRPr lang="nl-N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1"/>
            <a:ext cx="5207092" cy="4285581"/>
          </a:xfrm>
          <a:noFill/>
          <a:ln/>
        </p:spPr>
        <p:txBody>
          <a:bodyPr/>
          <a:lstStyle/>
          <a:p>
            <a:pPr eaLnBrk="1" hangingPunct="1"/>
            <a:r>
              <a:rPr lang="en-US" noProof="0" dirty="0" smtClean="0"/>
              <a:t>Start with CHECK</a:t>
            </a:r>
            <a:br>
              <a:rPr lang="en-US" noProof="0" dirty="0" smtClean="0"/>
            </a:br>
            <a:r>
              <a:rPr lang="en-US" noProof="0" dirty="0" smtClean="0"/>
              <a:t>Talk about what you need to and understand do to get a new how that fits with the purpose</a:t>
            </a:r>
            <a:r>
              <a:rPr lang="en-US" baseline="0" noProof="0" dirty="0" smtClean="0"/>
              <a:t> – meaning of your organization</a:t>
            </a:r>
            <a:endParaRPr lang="en-US" noProof="0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46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5100"/>
            <a:ext cx="9906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4991" y="2636912"/>
            <a:ext cx="4758529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fr-CH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3404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sp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75" y="-3024188"/>
            <a:ext cx="6391275" cy="63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trait_noir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0"/>
            <a:ext cx="365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url_L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6426200"/>
            <a:ext cx="5651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0" descr="logo_LIST_PP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357188"/>
            <a:ext cx="1771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 descr="trait_ble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165225"/>
            <a:ext cx="4222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653" y="1440000"/>
            <a:ext cx="8851302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32654" y="725702"/>
            <a:ext cx="6824312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884" y="171811"/>
            <a:ext cx="6824132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62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nl-N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9A8FE-7038-4CFB-971A-9A20170FA3E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7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1A1A-A419-447E-86B8-8B2A5EC8A5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7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1C29-C2A3-49AD-9F08-9E24CA7B9243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05507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52534-880E-4493-AE0B-FF3150E5C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9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3956-9982-4556-9E1D-8C6B38678CF7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96094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5889"/>
            <a:ext cx="6630737" cy="50482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DD636-C5B5-4CD5-A6DE-0B097C944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39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F280-C2EE-4F23-AB41-DD7B4049E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9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53C6-0842-4575-8F6C-79360B29D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95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052737"/>
            <a:ext cx="3259006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A062-D329-4231-8233-2480F48DE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21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53950"/>
            <a:ext cx="670874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1042392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ACCAA-1418-4586-9201-EB1822000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36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0475"/>
            <a:ext cx="89154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82BEAB-70DD-4ADE-9FC7-22B6D61067FF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2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 descr="EUPAN_logo_noShadow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10" descr="logo_LIST_PPT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11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0qDBFaHwI9c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ous-titre 1"/>
          <p:cNvSpPr>
            <a:spLocks noGrp="1"/>
          </p:cNvSpPr>
          <p:nvPr>
            <p:ph type="subTitle" idx="1"/>
          </p:nvPr>
        </p:nvSpPr>
        <p:spPr>
          <a:xfrm>
            <a:off x="1217477" y="2662452"/>
            <a:ext cx="8658773" cy="1512887"/>
          </a:xfrm>
        </p:spPr>
        <p:txBody>
          <a:bodyPr/>
          <a:lstStyle/>
          <a:p>
            <a:pPr algn="ctr"/>
            <a:r>
              <a:rPr lang="fr-FR" altLang="en-US" sz="2800" b="1" dirty="0" smtClean="0">
                <a:solidFill>
                  <a:srgbClr val="00B0F0"/>
                </a:solidFill>
                <a:latin typeface="Rockwell Light" panose="02060403020205020204" pitchFamily="18" charset="0"/>
              </a:rPr>
              <a:t>« </a:t>
            </a:r>
            <a:r>
              <a:rPr lang="fr-FR" altLang="en-US" sz="2800" b="1" dirty="0" err="1" smtClean="0">
                <a:solidFill>
                  <a:srgbClr val="00B0F0"/>
                </a:solidFill>
                <a:latin typeface="Rockwell Light" panose="02060403020205020204" pitchFamily="18" charset="0"/>
              </a:rPr>
              <a:t>Strengthening</a:t>
            </a:r>
            <a:r>
              <a:rPr lang="fr-FR" altLang="en-US" sz="2800" b="1" dirty="0" smtClean="0">
                <a:solidFill>
                  <a:srgbClr val="00B0F0"/>
                </a:solidFill>
                <a:latin typeface="Rockwell Light" panose="02060403020205020204" pitchFamily="18" charset="0"/>
              </a:rPr>
              <a:t> the </a:t>
            </a:r>
            <a:r>
              <a:rPr lang="fr-FR" altLang="en-US" sz="2800" b="1" dirty="0" err="1" smtClean="0">
                <a:solidFill>
                  <a:srgbClr val="00B0F0"/>
                </a:solidFill>
                <a:latin typeface="Rockwell Light" panose="02060403020205020204" pitchFamily="18" charset="0"/>
              </a:rPr>
              <a:t>capacity</a:t>
            </a:r>
            <a:r>
              <a:rPr lang="fr-FR" altLang="en-US" sz="2800" b="1" dirty="0" smtClean="0">
                <a:solidFill>
                  <a:srgbClr val="00B0F0"/>
                </a:solidFill>
                <a:latin typeface="Rockwell Light" panose="02060403020205020204" pitchFamily="18" charset="0"/>
              </a:rPr>
              <a:t> of public administration </a:t>
            </a:r>
            <a:br>
              <a:rPr lang="fr-FR" altLang="en-US" sz="2800" b="1" dirty="0" smtClean="0">
                <a:solidFill>
                  <a:srgbClr val="00B0F0"/>
                </a:solidFill>
                <a:latin typeface="Rockwell Light" panose="02060403020205020204" pitchFamily="18" charset="0"/>
              </a:rPr>
            </a:br>
            <a:r>
              <a:rPr lang="fr-FR" altLang="en-US" sz="2800" b="1" dirty="0" smtClean="0">
                <a:solidFill>
                  <a:srgbClr val="00B0F0"/>
                </a:solidFill>
                <a:latin typeface="Rockwell Light" panose="02060403020205020204" pitchFamily="18" charset="0"/>
              </a:rPr>
              <a:t>in </a:t>
            </a:r>
            <a:r>
              <a:rPr lang="fr-FR" altLang="en-US" sz="2800" b="1" dirty="0" err="1" smtClean="0">
                <a:solidFill>
                  <a:srgbClr val="00B0F0"/>
                </a:solidFill>
                <a:latin typeface="Rockwell Light" panose="02060403020205020204" pitchFamily="18" charset="0"/>
              </a:rPr>
              <a:t>tackling</a:t>
            </a:r>
            <a:r>
              <a:rPr lang="fr-FR" altLang="en-US" sz="2800" b="1" dirty="0" smtClean="0">
                <a:solidFill>
                  <a:srgbClr val="00B0F0"/>
                </a:solidFill>
                <a:latin typeface="Rockwell Light" panose="02060403020205020204" pitchFamily="18" charset="0"/>
              </a:rPr>
              <a:t> </a:t>
            </a:r>
            <a:r>
              <a:rPr lang="fr-FR" altLang="en-US" sz="2800" b="1" dirty="0" err="1" smtClean="0">
                <a:solidFill>
                  <a:srgbClr val="00B0F0"/>
                </a:solidFill>
                <a:latin typeface="Rockwell Light" panose="02060403020205020204" pitchFamily="18" charset="0"/>
              </a:rPr>
              <a:t>current</a:t>
            </a:r>
            <a:r>
              <a:rPr lang="fr-FR" altLang="en-US" sz="2800" b="1" dirty="0" smtClean="0">
                <a:solidFill>
                  <a:srgbClr val="00B0F0"/>
                </a:solidFill>
                <a:latin typeface="Rockwell Light" panose="02060403020205020204" pitchFamily="18" charset="0"/>
              </a:rPr>
              <a:t> and future challenges »</a:t>
            </a:r>
          </a:p>
          <a:p>
            <a:pPr algn="ctr"/>
            <a:r>
              <a:rPr lang="fr-FR" altLang="en-US" sz="3200" b="1" dirty="0" smtClean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14339" name="Titre 2"/>
          <p:cNvSpPr>
            <a:spLocks noGrp="1"/>
          </p:cNvSpPr>
          <p:nvPr>
            <p:ph type="title"/>
          </p:nvPr>
        </p:nvSpPr>
        <p:spPr>
          <a:xfrm>
            <a:off x="3152913" y="1839522"/>
            <a:ext cx="4787900" cy="100965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Rockwell Light" panose="02060403020205020204" pitchFamily="18" charset="0"/>
              </a:rPr>
              <a:t>8</a:t>
            </a:r>
            <a:r>
              <a:rPr lang="en-US" altLang="en-US" sz="3200" b="1" baseline="30000" dirty="0" smtClean="0">
                <a:latin typeface="Rockwell Light" panose="02060403020205020204" pitchFamily="18" charset="0"/>
              </a:rPr>
              <a:t>th</a:t>
            </a:r>
            <a:r>
              <a:rPr lang="en-US" altLang="en-US" sz="3200" b="1" dirty="0" smtClean="0">
                <a:latin typeface="Rockwell Light" panose="02060403020205020204" pitchFamily="18" charset="0"/>
              </a:rPr>
              <a:t> Quality Conference </a:t>
            </a:r>
          </a:p>
        </p:txBody>
      </p:sp>
      <p:sp>
        <p:nvSpPr>
          <p:cNvPr id="14340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2648738" y="4522019"/>
            <a:ext cx="6264471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nl-NL" altLang="en-US" sz="2400" b="1" smtClean="0">
                <a:solidFill>
                  <a:srgbClr val="00B0F0"/>
                </a:solidFill>
                <a:latin typeface="Rockwell Light" panose="02060403020205020204" pitchFamily="18" charset="0"/>
              </a:rPr>
              <a:t>Marc Dinkgreve, ambassador of knowledge Sigrid van de Poel, chief executive officer </a:t>
            </a:r>
            <a:endParaRPr lang="en-US" altLang="en-US" sz="1600" b="1" dirty="0">
              <a:solidFill>
                <a:schemeClr val="tx1"/>
              </a:solidFill>
              <a:latin typeface="Rockwell Light" panose="02060403020205020204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56371" y="3868888"/>
            <a:ext cx="6249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6.1 Youth Protection Agency Amsterdam</a:t>
            </a:r>
            <a:endParaRPr lang="en-US" alt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8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197783"/>
            <a:ext cx="1547653" cy="6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6044" y="2051975"/>
            <a:ext cx="2115026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762000"/>
            <a:r>
              <a:rPr lang="en-US" sz="5400" b="1" cap="small" dirty="0">
                <a:solidFill>
                  <a:srgbClr val="5497D5"/>
                </a:solidFill>
                <a:latin typeface="Rockwell Light" panose="02060403020205020204" pitchFamily="18" charset="0"/>
              </a:rPr>
              <a:t>c</a:t>
            </a:r>
            <a:r>
              <a:rPr lang="en-US" sz="5400" b="1" cap="small" dirty="0" smtClean="0">
                <a:solidFill>
                  <a:srgbClr val="5497D5"/>
                </a:solidFill>
                <a:latin typeface="Rockwell Light" panose="02060403020205020204" pitchFamily="18" charset="0"/>
              </a:rPr>
              <a:t>heck</a:t>
            </a:r>
            <a:endParaRPr lang="en-GB" sz="5400" b="1" cap="small" dirty="0">
              <a:solidFill>
                <a:srgbClr val="5497D5"/>
              </a:solidFill>
              <a:latin typeface="Rockwell Light" panose="020604030202050202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97694" y="3630718"/>
            <a:ext cx="1502334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n-US" sz="5400" b="1" cap="small" dirty="0">
                <a:solidFill>
                  <a:srgbClr val="5497D5"/>
                </a:solidFill>
                <a:latin typeface="Rockwell Light" panose="02060403020205020204" pitchFamily="18" charset="0"/>
              </a:rPr>
              <a:t>p</a:t>
            </a:r>
            <a:r>
              <a:rPr lang="en-US" sz="5400" b="1" cap="small" dirty="0" smtClean="0">
                <a:solidFill>
                  <a:srgbClr val="5497D5"/>
                </a:solidFill>
                <a:latin typeface="Rockwell Light" panose="02060403020205020204" pitchFamily="18" charset="0"/>
              </a:rPr>
              <a:t>lan</a:t>
            </a:r>
            <a:endParaRPr lang="en-GB" sz="5400" b="1" cap="small" dirty="0">
              <a:solidFill>
                <a:srgbClr val="5497D5"/>
              </a:solidFill>
              <a:latin typeface="Rockwell Light" panose="020604030202050202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74437" y="3637304"/>
            <a:ext cx="105886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/>
            <a:r>
              <a:rPr lang="en-US" sz="5400" b="1" cap="small" dirty="0">
                <a:solidFill>
                  <a:srgbClr val="5497D5"/>
                </a:solidFill>
                <a:latin typeface="Rockwell Light" panose="02060403020205020204" pitchFamily="18" charset="0"/>
              </a:rPr>
              <a:t>d</a:t>
            </a:r>
            <a:r>
              <a:rPr lang="en-US" sz="5400" b="1" cap="small" dirty="0" smtClean="0">
                <a:solidFill>
                  <a:srgbClr val="5497D5"/>
                </a:solidFill>
                <a:latin typeface="Rockwell Light" panose="02060403020205020204" pitchFamily="18" charset="0"/>
              </a:rPr>
              <a:t>o</a:t>
            </a:r>
            <a:endParaRPr lang="en-GB" sz="5400" b="1" cap="small" dirty="0">
              <a:solidFill>
                <a:srgbClr val="5497D5"/>
              </a:solidFill>
              <a:latin typeface="Rockwell Light" panose="02060403020205020204" pitchFamily="18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601072" y="2893495"/>
            <a:ext cx="724148" cy="851710"/>
          </a:xfrm>
          <a:prstGeom prst="line">
            <a:avLst/>
          </a:prstGeom>
          <a:ln w="76200">
            <a:headEnd type="none" w="sm" len="sm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nl-NL" sz="2000">
              <a:solidFill>
                <a:srgbClr val="EC7404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 flipV="1">
            <a:off x="3905965" y="4098969"/>
            <a:ext cx="1954689" cy="0"/>
          </a:xfrm>
          <a:prstGeom prst="line">
            <a:avLst/>
          </a:prstGeom>
          <a:ln w="76200">
            <a:headEnd type="none" w="sm" len="sm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nl-NL" sz="2000">
              <a:solidFill>
                <a:srgbClr val="EC7404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3409883" y="2868921"/>
            <a:ext cx="675283" cy="914400"/>
          </a:xfrm>
          <a:prstGeom prst="line">
            <a:avLst/>
          </a:prstGeom>
          <a:ln w="76200">
            <a:headEnd type="none" w="sm" len="sm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nl-NL" sz="2000">
              <a:solidFill>
                <a:srgbClr val="EC7404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630541" y="1701159"/>
            <a:ext cx="2505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dirty="0">
                <a:latin typeface="Rockwell Light" panose="02060403020205020204" pitchFamily="18" charset="0"/>
              </a:rPr>
              <a:t>understand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169024" y="4350961"/>
            <a:ext cx="2897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dirty="0" smtClean="0">
                <a:latin typeface="Rockwell Light" panose="02060403020205020204" pitchFamily="18" charset="0"/>
              </a:rPr>
              <a:t>make </a:t>
            </a:r>
            <a:r>
              <a:rPr lang="nl-NL" sz="3200" dirty="0">
                <a:latin typeface="Rockwell Light" panose="02060403020205020204" pitchFamily="18" charset="0"/>
              </a:rPr>
              <a:t>perfect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36249" y="4350961"/>
            <a:ext cx="3434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dirty="0">
                <a:solidFill>
                  <a:srgbClr val="EC7404"/>
                </a:solidFill>
                <a:latin typeface="Rockwell Light" panose="02060403020205020204" pitchFamily="18" charset="0"/>
              </a:rPr>
              <a:t> </a:t>
            </a:r>
            <a:r>
              <a:rPr lang="nl-NL" sz="3200" dirty="0">
                <a:latin typeface="Rockwell Light" panose="02060403020205020204" pitchFamily="18" charset="0"/>
              </a:rPr>
              <a:t>implementation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754542" y="5412128"/>
            <a:ext cx="322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accent4"/>
                </a:solidFill>
              </a:rPr>
              <a:t>John </a:t>
            </a:r>
            <a:r>
              <a:rPr lang="nl-NL" sz="1400" dirty="0" err="1" smtClean="0">
                <a:solidFill>
                  <a:schemeClr val="accent4"/>
                </a:solidFill>
              </a:rPr>
              <a:t>Seddon</a:t>
            </a:r>
            <a:r>
              <a:rPr lang="nl-NL" sz="1400" dirty="0" smtClean="0">
                <a:solidFill>
                  <a:schemeClr val="accent4"/>
                </a:solidFill>
              </a:rPr>
              <a:t>, </a:t>
            </a:r>
            <a:r>
              <a:rPr lang="nl-NL" sz="1400" dirty="0" err="1" smtClean="0">
                <a:solidFill>
                  <a:schemeClr val="accent4"/>
                </a:solidFill>
              </a:rPr>
              <a:t>Vanguard</a:t>
            </a:r>
            <a:r>
              <a:rPr lang="nl-NL" sz="1400" dirty="0" smtClean="0">
                <a:solidFill>
                  <a:schemeClr val="accent4"/>
                </a:solidFill>
              </a:rPr>
              <a:t> Method</a:t>
            </a:r>
            <a:endParaRPr lang="nl-NL" sz="1400" dirty="0">
              <a:solidFill>
                <a:schemeClr val="accent4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72480" y="116632"/>
            <a:ext cx="10479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What?</a:t>
            </a:r>
          </a:p>
        </p:txBody>
      </p:sp>
      <p:pic>
        <p:nvPicPr>
          <p:cNvPr id="19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3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3903934"/>
            <a:ext cx="2987824" cy="211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Freeform 3"/>
          <p:cNvSpPr>
            <a:spLocks noChangeArrowheads="1"/>
          </p:cNvSpPr>
          <p:nvPr/>
        </p:nvSpPr>
        <p:spPr bwMode="auto">
          <a:xfrm>
            <a:off x="803276" y="1052514"/>
            <a:ext cx="8264525" cy="4841875"/>
          </a:xfrm>
          <a:custGeom>
            <a:avLst/>
            <a:gdLst>
              <a:gd name="T0" fmla="*/ 0 w 8264525"/>
              <a:gd name="T1" fmla="*/ 4841875 h 4841875"/>
              <a:gd name="T2" fmla="*/ 7054056 w 8264525"/>
              <a:gd name="T3" fmla="*/ 605234 h 4841875"/>
              <a:gd name="T4" fmla="*/ 6985863 w 8264525"/>
              <a:gd name="T5" fmla="*/ 0 h 4841875"/>
              <a:gd name="T6" fmla="*/ 8264525 w 8264525"/>
              <a:gd name="T7" fmla="*/ 968375 h 4841875"/>
              <a:gd name="T8" fmla="*/ 7258637 w 8264525"/>
              <a:gd name="T9" fmla="*/ 2420938 h 4841875"/>
              <a:gd name="T10" fmla="*/ 7190443 w 8264525"/>
              <a:gd name="T11" fmla="*/ 1815703 h 4841875"/>
              <a:gd name="T12" fmla="*/ 0 w 8264525"/>
              <a:gd name="T13" fmla="*/ 4841875 h 48418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264525" h="4841875">
                <a:moveTo>
                  <a:pt x="0" y="4841875"/>
                </a:moveTo>
                <a:cubicBezTo>
                  <a:pt x="918281" y="2689930"/>
                  <a:pt x="3269633" y="1277717"/>
                  <a:pt x="7054056" y="605234"/>
                </a:cubicBezTo>
                <a:lnTo>
                  <a:pt x="6985863" y="0"/>
                </a:lnTo>
                <a:lnTo>
                  <a:pt x="8264525" y="968375"/>
                </a:lnTo>
                <a:lnTo>
                  <a:pt x="7258637" y="2420938"/>
                </a:lnTo>
                <a:lnTo>
                  <a:pt x="7190443" y="1815703"/>
                </a:lnTo>
                <a:cubicBezTo>
                  <a:pt x="3774235" y="2084696"/>
                  <a:pt x="1377421" y="3093420"/>
                  <a:pt x="0" y="4841875"/>
                </a:cubicBezTo>
                <a:close/>
              </a:path>
            </a:pathLst>
          </a:custGeom>
          <a:solidFill>
            <a:srgbClr val="5495D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45061" name="Oval 4"/>
          <p:cNvSpPr>
            <a:spLocks noChangeArrowheads="1"/>
          </p:cNvSpPr>
          <p:nvPr/>
        </p:nvSpPr>
        <p:spPr bwMode="auto">
          <a:xfrm>
            <a:off x="1855788" y="4122738"/>
            <a:ext cx="177800" cy="177800"/>
          </a:xfrm>
          <a:prstGeom prst="ellipse">
            <a:avLst/>
          </a:prstGeom>
          <a:solidFill>
            <a:srgbClr val="E90202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grpSp>
        <p:nvGrpSpPr>
          <p:cNvPr id="45062" name="Group 5"/>
          <p:cNvGrpSpPr>
            <a:grpSpLocks/>
          </p:cNvGrpSpPr>
          <p:nvPr/>
        </p:nvGrpSpPr>
        <p:grpSpPr bwMode="auto">
          <a:xfrm>
            <a:off x="1676400" y="4419600"/>
            <a:ext cx="685800" cy="304800"/>
            <a:chOff x="1078" y="2653"/>
            <a:chExt cx="737" cy="722"/>
          </a:xfrm>
        </p:grpSpPr>
        <p:sp>
          <p:nvSpPr>
            <p:cNvPr id="45076" name="Rectangle 6"/>
            <p:cNvSpPr>
              <a:spLocks noChangeArrowheads="1"/>
            </p:cNvSpPr>
            <p:nvPr/>
          </p:nvSpPr>
          <p:spPr bwMode="auto">
            <a:xfrm>
              <a:off x="1078" y="2653"/>
              <a:ext cx="737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 sz="2000">
                <a:solidFill>
                  <a:schemeClr val="bg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45077" name="Rectangle 7"/>
            <p:cNvSpPr>
              <a:spLocks noChangeArrowheads="1"/>
            </p:cNvSpPr>
            <p:nvPr/>
          </p:nvSpPr>
          <p:spPr bwMode="auto">
            <a:xfrm>
              <a:off x="1078" y="2653"/>
              <a:ext cx="737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432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ts val="1400"/>
                </a:spcAft>
                <a:buClrTx/>
              </a:pPr>
              <a:r>
                <a:rPr lang="en-US" altLang="nl-NL" sz="1400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2008/9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ts val="1400"/>
                </a:spcAft>
                <a:buClrTx/>
              </a:pPr>
              <a:endParaRPr lang="en-US" altLang="nl-NL" sz="1600" dirty="0">
                <a:solidFill>
                  <a:schemeClr val="bg1"/>
                </a:solidFill>
                <a:latin typeface="Rockwell Light" panose="02060403020205020204" pitchFamily="18" charset="0"/>
              </a:endParaRPr>
            </a:p>
          </p:txBody>
        </p:sp>
      </p:grpSp>
      <p:sp>
        <p:nvSpPr>
          <p:cNvPr id="45063" name="Oval 8"/>
          <p:cNvSpPr>
            <a:spLocks noChangeArrowheads="1"/>
          </p:cNvSpPr>
          <p:nvPr/>
        </p:nvSpPr>
        <p:spPr bwMode="auto">
          <a:xfrm>
            <a:off x="2805248" y="3246852"/>
            <a:ext cx="279400" cy="279400"/>
          </a:xfrm>
          <a:prstGeom prst="ellipse">
            <a:avLst/>
          </a:prstGeom>
          <a:solidFill>
            <a:srgbClr val="E90202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64" name="Oval 9"/>
          <p:cNvSpPr>
            <a:spLocks noChangeArrowheads="1"/>
          </p:cNvSpPr>
          <p:nvPr/>
        </p:nvSpPr>
        <p:spPr bwMode="auto">
          <a:xfrm>
            <a:off x="3716338" y="2636839"/>
            <a:ext cx="373062" cy="371475"/>
          </a:xfrm>
          <a:prstGeom prst="ellipse">
            <a:avLst/>
          </a:prstGeom>
          <a:solidFill>
            <a:srgbClr val="E90202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65" name="Oval 10"/>
          <p:cNvSpPr>
            <a:spLocks noChangeArrowheads="1"/>
          </p:cNvSpPr>
          <p:nvPr/>
        </p:nvSpPr>
        <p:spPr bwMode="auto">
          <a:xfrm>
            <a:off x="4868864" y="2060576"/>
            <a:ext cx="479425" cy="481013"/>
          </a:xfrm>
          <a:prstGeom prst="ellipse">
            <a:avLst/>
          </a:prstGeom>
          <a:solidFill>
            <a:srgbClr val="E90202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66" name="Oval 11"/>
          <p:cNvSpPr>
            <a:spLocks noChangeArrowheads="1"/>
          </p:cNvSpPr>
          <p:nvPr/>
        </p:nvSpPr>
        <p:spPr bwMode="auto">
          <a:xfrm>
            <a:off x="6164264" y="1628775"/>
            <a:ext cx="611187" cy="611188"/>
          </a:xfrm>
          <a:prstGeom prst="ellipse">
            <a:avLst/>
          </a:prstGeom>
          <a:solidFill>
            <a:srgbClr val="E90202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67" name="Oval 12"/>
          <p:cNvSpPr>
            <a:spLocks noChangeArrowheads="1"/>
          </p:cNvSpPr>
          <p:nvPr/>
        </p:nvSpPr>
        <p:spPr bwMode="auto">
          <a:xfrm>
            <a:off x="7591426" y="1343230"/>
            <a:ext cx="611188" cy="611187"/>
          </a:xfrm>
          <a:prstGeom prst="ellipse">
            <a:avLst/>
          </a:prstGeom>
          <a:solidFill>
            <a:srgbClr val="E90202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68" name="Rectangle 13"/>
          <p:cNvSpPr>
            <a:spLocks noChangeArrowheads="1"/>
          </p:cNvSpPr>
          <p:nvPr/>
        </p:nvSpPr>
        <p:spPr bwMode="auto">
          <a:xfrm>
            <a:off x="7848601" y="2057401"/>
            <a:ext cx="10714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bg1"/>
                </a:solidFill>
                <a:latin typeface="Rockwell Light" panose="02060403020205020204" pitchFamily="18" charset="0"/>
              </a:rPr>
              <a:t>2014/15</a:t>
            </a:r>
            <a:endParaRPr lang="en-US" altLang="nl-NL" sz="2000" dirty="0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69" name="Rectangle 14"/>
          <p:cNvSpPr>
            <a:spLocks noChangeArrowheads="1"/>
          </p:cNvSpPr>
          <p:nvPr/>
        </p:nvSpPr>
        <p:spPr bwMode="auto">
          <a:xfrm>
            <a:off x="6086476" y="2362201"/>
            <a:ext cx="72677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bg1"/>
                </a:solidFill>
                <a:latin typeface="Rockwell Light" panose="02060403020205020204" pitchFamily="18" charset="0"/>
              </a:rPr>
              <a:t>2013</a:t>
            </a:r>
            <a:endParaRPr lang="en-US" altLang="nl-NL" sz="2000" dirty="0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70" name="Rectangle 15"/>
          <p:cNvSpPr>
            <a:spLocks noChangeArrowheads="1"/>
          </p:cNvSpPr>
          <p:nvPr/>
        </p:nvSpPr>
        <p:spPr bwMode="auto">
          <a:xfrm>
            <a:off x="4800601" y="2667001"/>
            <a:ext cx="72677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bg1"/>
                </a:solidFill>
                <a:latin typeface="Rockwell Light" panose="02060403020205020204" pitchFamily="18" charset="0"/>
              </a:rPr>
              <a:t>2012</a:t>
            </a:r>
            <a:endParaRPr lang="en-US" altLang="nl-NL" sz="2000" dirty="0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71" name="Rectangle 16"/>
          <p:cNvSpPr>
            <a:spLocks noChangeArrowheads="1"/>
          </p:cNvSpPr>
          <p:nvPr/>
        </p:nvSpPr>
        <p:spPr bwMode="auto">
          <a:xfrm>
            <a:off x="3581401" y="3124201"/>
            <a:ext cx="72677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bg1"/>
                </a:solidFill>
                <a:latin typeface="Rockwell Light" panose="02060403020205020204" pitchFamily="18" charset="0"/>
              </a:rPr>
              <a:t>2011</a:t>
            </a:r>
            <a:endParaRPr lang="en-US" altLang="nl-NL" sz="2000" dirty="0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72" name="Rectangle 17"/>
          <p:cNvSpPr>
            <a:spLocks noChangeArrowheads="1"/>
          </p:cNvSpPr>
          <p:nvPr/>
        </p:nvSpPr>
        <p:spPr bwMode="auto">
          <a:xfrm>
            <a:off x="2590801" y="3641726"/>
            <a:ext cx="72677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bg1"/>
                </a:solidFill>
                <a:latin typeface="Rockwell Light" panose="02060403020205020204" pitchFamily="18" charset="0"/>
              </a:rPr>
              <a:t>2010</a:t>
            </a:r>
            <a:endParaRPr lang="en-US" altLang="nl-NL" sz="2000" dirty="0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00895" y="5205910"/>
            <a:ext cx="1065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c</a:t>
            </a:r>
            <a:r>
              <a:rPr lang="nl-NL" sz="2000" dirty="0" smtClean="0"/>
              <a:t>risis</a:t>
            </a:r>
            <a:endParaRPr lang="nl-NL" sz="2000" dirty="0"/>
          </a:p>
        </p:txBody>
      </p:sp>
      <p:sp>
        <p:nvSpPr>
          <p:cNvPr id="28" name="Tekstvak 27"/>
          <p:cNvSpPr txBox="1"/>
          <p:nvPr/>
        </p:nvSpPr>
        <p:spPr>
          <a:xfrm>
            <a:off x="5631658" y="3221358"/>
            <a:ext cx="1065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Rockwell Light" panose="02060403020205020204" pitchFamily="18" charset="0"/>
              </a:rPr>
              <a:t>r</a:t>
            </a:r>
            <a:r>
              <a:rPr lang="nl-NL" dirty="0" err="1" smtClean="0">
                <a:latin typeface="Rockwell Light" panose="02060403020205020204" pitchFamily="18" charset="0"/>
              </a:rPr>
              <a:t>oll</a:t>
            </a:r>
            <a:r>
              <a:rPr lang="nl-NL" dirty="0" smtClean="0">
                <a:latin typeface="Rockwell Light" panose="02060403020205020204" pitchFamily="18" charset="0"/>
              </a:rPr>
              <a:t> in</a:t>
            </a:r>
            <a:br>
              <a:rPr lang="nl-NL" dirty="0" smtClean="0">
                <a:latin typeface="Rockwell Light" panose="02060403020205020204" pitchFamily="18" charset="0"/>
              </a:rPr>
            </a:br>
            <a:r>
              <a:rPr lang="nl-NL" sz="2400" dirty="0" smtClean="0">
                <a:latin typeface="Rockwell Light" panose="02060403020205020204" pitchFamily="18" charset="0"/>
              </a:rPr>
              <a:t>“</a:t>
            </a:r>
            <a:r>
              <a:rPr lang="nl-NL" sz="2400" dirty="0" err="1" smtClean="0">
                <a:latin typeface="Rockwell Light" panose="02060403020205020204" pitchFamily="18" charset="0"/>
              </a:rPr>
              <a:t>how</a:t>
            </a:r>
            <a:r>
              <a:rPr lang="nl-NL" sz="2400" dirty="0" smtClean="0">
                <a:latin typeface="Rockwell Light" panose="02060403020205020204" pitchFamily="18" charset="0"/>
              </a:rPr>
              <a:t>”</a:t>
            </a:r>
            <a:endParaRPr lang="nl-NL" sz="2400" dirty="0">
              <a:latin typeface="Rockwell Light" panose="02060403020205020204" pitchFamily="18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3551019" y="4064010"/>
            <a:ext cx="2499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Rockwell Light" panose="02060403020205020204" pitchFamily="18" charset="0"/>
              </a:rPr>
              <a:t>p</a:t>
            </a:r>
            <a:r>
              <a:rPr lang="nl-NL" dirty="0" smtClean="0">
                <a:latin typeface="Rockwell Light" panose="02060403020205020204" pitchFamily="18" charset="0"/>
              </a:rPr>
              <a:t>rogram </a:t>
            </a:r>
          </a:p>
          <a:p>
            <a:r>
              <a:rPr lang="nl-NL" dirty="0" smtClean="0">
                <a:latin typeface="Rockwell Light" panose="02060403020205020204" pitchFamily="18" charset="0"/>
              </a:rPr>
              <a:t>management</a:t>
            </a:r>
            <a:br>
              <a:rPr lang="nl-NL" dirty="0" smtClean="0">
                <a:latin typeface="Rockwell Light" panose="02060403020205020204" pitchFamily="18" charset="0"/>
              </a:rPr>
            </a:br>
            <a:r>
              <a:rPr lang="nl-NL" sz="2400" dirty="0" smtClean="0">
                <a:latin typeface="Rockwell Light" panose="02060403020205020204" pitchFamily="18" charset="0"/>
              </a:rPr>
              <a:t>“</a:t>
            </a:r>
            <a:r>
              <a:rPr lang="nl-NL" sz="2400" dirty="0" err="1">
                <a:latin typeface="Rockwell Light" panose="02060403020205020204" pitchFamily="18" charset="0"/>
              </a:rPr>
              <a:t>w</a:t>
            </a:r>
            <a:r>
              <a:rPr lang="nl-NL" sz="2400" dirty="0" err="1" smtClean="0">
                <a:latin typeface="Rockwell Light" panose="02060403020205020204" pitchFamily="18" charset="0"/>
              </a:rPr>
              <a:t>hat</a:t>
            </a:r>
            <a:r>
              <a:rPr lang="nl-NL" sz="2400" dirty="0" smtClean="0">
                <a:latin typeface="Rockwell Light" panose="02060403020205020204" pitchFamily="18" charset="0"/>
              </a:rPr>
              <a:t>”</a:t>
            </a:r>
            <a:endParaRPr lang="nl-NL" sz="2400" dirty="0">
              <a:latin typeface="Rockwell Light" panose="02060403020205020204" pitchFamily="18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2362200" y="4595823"/>
            <a:ext cx="144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Rockwell Light" panose="02060403020205020204" pitchFamily="18" charset="0"/>
              </a:rPr>
              <a:t>r</a:t>
            </a:r>
            <a:r>
              <a:rPr lang="nl-NL" dirty="0" err="1" smtClean="0">
                <a:latin typeface="Rockwell Light" panose="02060403020205020204" pitchFamily="18" charset="0"/>
              </a:rPr>
              <a:t>oadshow</a:t>
            </a:r>
            <a:endParaRPr lang="nl-NL" dirty="0">
              <a:latin typeface="Rockwell Light" panose="02060403020205020204" pitchFamily="18" charset="0"/>
            </a:endParaRPr>
          </a:p>
          <a:p>
            <a:r>
              <a:rPr lang="nl-NL" sz="2400" dirty="0" smtClean="0">
                <a:latin typeface="Rockwell Light" panose="02060403020205020204" pitchFamily="18" charset="0"/>
              </a:rPr>
              <a:t>“</a:t>
            </a:r>
            <a:r>
              <a:rPr lang="nl-NL" sz="2400" dirty="0" err="1">
                <a:latin typeface="Rockwell Light" panose="02060403020205020204" pitchFamily="18" charset="0"/>
              </a:rPr>
              <a:t>w</a:t>
            </a:r>
            <a:r>
              <a:rPr lang="nl-NL" sz="2400" dirty="0" err="1" smtClean="0">
                <a:latin typeface="Rockwell Light" panose="02060403020205020204" pitchFamily="18" charset="0"/>
              </a:rPr>
              <a:t>hy</a:t>
            </a:r>
            <a:r>
              <a:rPr lang="nl-NL" sz="2400" dirty="0" smtClean="0">
                <a:latin typeface="Rockwell Light" panose="02060403020205020204" pitchFamily="18" charset="0"/>
              </a:rPr>
              <a:t>”</a:t>
            </a:r>
            <a:endParaRPr lang="nl-NL" sz="2400" dirty="0">
              <a:latin typeface="Rockwell Light" panose="02060403020205020204" pitchFamily="18" charset="0"/>
            </a:endParaRPr>
          </a:p>
        </p:txBody>
      </p:sp>
      <p:pic>
        <p:nvPicPr>
          <p:cNvPr id="25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272480" y="116632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How? </a:t>
            </a:r>
            <a:r>
              <a:rPr lang="en-US" sz="3200" dirty="0">
                <a:solidFill>
                  <a:srgbClr val="FF0000"/>
                </a:solidFill>
                <a:latin typeface="Rockwell Light" panose="02060403020205020204" pitchFamily="18" charset="0"/>
              </a:rPr>
              <a:t>&gt;</a:t>
            </a:r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transformation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4552048" y="3536307"/>
            <a:ext cx="1445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Rockwell Light" panose="02060403020205020204" pitchFamily="18" charset="0"/>
              </a:rPr>
              <a:t>s</a:t>
            </a:r>
            <a:r>
              <a:rPr lang="nl-NL" dirty="0" smtClean="0">
                <a:latin typeface="Rockwell Light" panose="02060403020205020204" pitchFamily="18" charset="0"/>
              </a:rPr>
              <a:t>tart of</a:t>
            </a:r>
            <a:br>
              <a:rPr lang="nl-NL" dirty="0" smtClean="0">
                <a:latin typeface="Rockwell Light" panose="02060403020205020204" pitchFamily="18" charset="0"/>
              </a:rPr>
            </a:br>
            <a:r>
              <a:rPr lang="nl-NL" dirty="0" err="1" smtClean="0">
                <a:latin typeface="Rockwell Light" panose="02060403020205020204" pitchFamily="18" charset="0"/>
              </a:rPr>
              <a:t>main</a:t>
            </a:r>
            <a:r>
              <a:rPr lang="nl-NL" dirty="0" smtClean="0">
                <a:latin typeface="Rockwell Light" panose="02060403020205020204" pitchFamily="18" charset="0"/>
              </a:rPr>
              <a:t> </a:t>
            </a:r>
            <a:r>
              <a:rPr lang="nl-NL" dirty="0" err="1" smtClean="0">
                <a:latin typeface="Rockwell Light" panose="02060403020205020204" pitchFamily="18" charset="0"/>
              </a:rPr>
              <a:t>group</a:t>
            </a:r>
            <a:endParaRPr lang="nl-NL" sz="2400" dirty="0">
              <a:latin typeface="Rockwell Light" panose="02060403020205020204" pitchFamily="18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A1A1A-A419-447E-86B8-8B2A5EC8A5E8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052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16496" y="1196752"/>
            <a:ext cx="864096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w</a:t>
            </a: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ithin 3 years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75% reduction of unnecessary reporting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budget per </a:t>
            </a: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child </a:t>
            </a: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 </a:t>
            </a: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budget </a:t>
            </a:r>
            <a:r>
              <a:rPr lang="en-US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per family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total budget from 53 to 35 million euros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e</a:t>
            </a: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xpected business case results doubled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kern="0" dirty="0" smtClean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i</a:t>
            </a: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nvestment 2 years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2 million from ministry of safety &amp; justice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1 million from municipality of Amsterdam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2 million from own training budget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7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272480" y="116632"/>
            <a:ext cx="10479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Impact?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768367" y="5457675"/>
            <a:ext cx="1955115" cy="73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36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judges</a:t>
            </a:r>
            <a:endParaRPr lang="nl-NL" sz="36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8" name="Picture 5" descr="http://cdn.observedtrials.net/vb/attachments/f3/21497d1320103540-whos-oldest-trials-rider-you-know-happy-jud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6" t="5232" r="2416" b="24140"/>
          <a:stretch/>
        </p:blipFill>
        <p:spPr bwMode="auto">
          <a:xfrm>
            <a:off x="4697655" y="3315849"/>
            <a:ext cx="2096540" cy="222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pairsblog.files.wordpress.com/2013/10/happy-family-appreciat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1" y="1268760"/>
            <a:ext cx="3939518" cy="26241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/>
          <a:srcRect r="6672"/>
          <a:stretch/>
        </p:blipFill>
        <p:spPr>
          <a:xfrm>
            <a:off x="7202801" y="1268760"/>
            <a:ext cx="1782647" cy="29183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kstvak 2"/>
          <p:cNvSpPr txBox="1"/>
          <p:nvPr/>
        </p:nvSpPr>
        <p:spPr>
          <a:xfrm>
            <a:off x="937628" y="417142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families</a:t>
            </a:r>
            <a:endParaRPr lang="nl-NL" sz="36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endParaRPr lang="nl-NL" dirty="0">
              <a:latin typeface="Rockwell Light" panose="02060403020205020204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161999" y="4226445"/>
            <a:ext cx="1864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workers</a:t>
            </a:r>
            <a:endParaRPr lang="nl-NL" sz="36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endParaRPr lang="nl-NL" dirty="0">
              <a:latin typeface="Rockwell Light" panose="02060403020205020204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521789" y="1033346"/>
            <a:ext cx="2448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err="1">
                <a:latin typeface="Rockwell Light" panose="02060403020205020204" pitchFamily="18" charset="0"/>
              </a:rPr>
              <a:t>p</a:t>
            </a:r>
            <a:r>
              <a:rPr lang="nl-NL" sz="4400" b="1" dirty="0" err="1" smtClean="0">
                <a:latin typeface="Rockwell Light" panose="02060403020205020204" pitchFamily="18" charset="0"/>
              </a:rPr>
              <a:t>roud</a:t>
            </a:r>
            <a:r>
              <a:rPr lang="nl-NL" sz="4400" b="1" dirty="0" smtClean="0">
                <a:latin typeface="Rockwell Light" panose="02060403020205020204" pitchFamily="18" charset="0"/>
              </a:rPr>
              <a:t>! </a:t>
            </a:r>
          </a:p>
          <a:p>
            <a:pPr algn="ctr"/>
            <a:r>
              <a:rPr lang="nl-NL" sz="4400" b="1" dirty="0" smtClean="0">
                <a:latin typeface="Rockwell Light" panose="02060403020205020204" pitchFamily="18" charset="0"/>
              </a:rPr>
              <a:t>&amp; </a:t>
            </a:r>
          </a:p>
          <a:p>
            <a:pPr algn="ctr"/>
            <a:r>
              <a:rPr lang="nl-NL" sz="4400" b="1" dirty="0" smtClean="0">
                <a:latin typeface="Rockwell Light" panose="02060403020205020204" pitchFamily="18" charset="0"/>
              </a:rPr>
              <a:t>happy!</a:t>
            </a:r>
            <a:endParaRPr lang="nl-NL" sz="4400" b="1" dirty="0">
              <a:latin typeface="Rockwell Light" panose="02060403020205020204" pitchFamily="18" charset="0"/>
            </a:endParaRPr>
          </a:p>
        </p:txBody>
      </p:sp>
      <p:pic>
        <p:nvPicPr>
          <p:cNvPr id="14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272480" y="116632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Results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708" b="26766"/>
          <a:stretch/>
        </p:blipFill>
        <p:spPr>
          <a:xfrm>
            <a:off x="7039179" y="1252637"/>
            <a:ext cx="1923239" cy="2950642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4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16496" y="704660"/>
            <a:ext cx="7769225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1600" kern="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i</a:t>
            </a: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mproved client and staff satisfaction</a:t>
            </a:r>
            <a:endParaRPr lang="en-US" kern="0" dirty="0">
              <a:solidFill>
                <a:srgbClr val="FF0000"/>
              </a:solidFill>
              <a:latin typeface="Rockwell Light" panose="02060403020205020204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court measures 61% </a:t>
            </a:r>
            <a:r>
              <a:rPr lang="en-US" kern="0" baseline="1400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endParaRPr lang="en-US" kern="0" dirty="0" smtClean="0">
              <a:solidFill>
                <a:srgbClr val="FF0000"/>
              </a:solidFill>
              <a:latin typeface="Rockwell Light" panose="02060403020205020204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enforced out of home placements 53%</a:t>
            </a:r>
            <a:r>
              <a:rPr lang="en-US" kern="0" dirty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kern="0" baseline="1400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endParaRPr lang="en-US" kern="0" dirty="0" smtClean="0">
              <a:solidFill>
                <a:srgbClr val="FF0000"/>
              </a:solidFill>
              <a:latin typeface="Rockwell Light" panose="02060403020205020204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parole measures 46%</a:t>
            </a:r>
            <a:r>
              <a:rPr lang="en-US" kern="0" dirty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kern="0" baseline="14000" dirty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endParaRPr lang="en-US" kern="0" baseline="14000" dirty="0" smtClean="0">
              <a:solidFill>
                <a:srgbClr val="FF0000"/>
              </a:solidFill>
              <a:latin typeface="Rockwell Light" panose="02060403020205020204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legal guardianship 16% </a:t>
            </a:r>
            <a:r>
              <a:rPr lang="en-US" kern="0" baseline="1400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endParaRPr lang="en-US" kern="0" dirty="0" smtClean="0">
              <a:solidFill>
                <a:srgbClr val="FF0000"/>
              </a:solidFill>
              <a:latin typeface="Rockwell Light" panose="02060403020205020204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service referrals 28% </a:t>
            </a:r>
            <a:r>
              <a:rPr lang="en-US" kern="0" baseline="1400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annual </a:t>
            </a:r>
            <a:r>
              <a:rPr lang="en-US" kern="0" dirty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savings over 20 million euro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srgbClr val="FF0000"/>
              </a:solidFill>
              <a:latin typeface="Rockwell Light" panose="0206040302020502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c</a:t>
            </a: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urrently 3200 families in care, of which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2000 without court measures or force!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100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/>
            </a:r>
            <a:br>
              <a:rPr lang="en-US" sz="1100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</a:br>
            <a:endParaRPr lang="en-US" kern="0" dirty="0" smtClean="0">
              <a:solidFill>
                <a:srgbClr val="FF0000"/>
              </a:solidFill>
              <a:latin typeface="Rockwell Light" panose="02060403020205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272480" y="109081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Results 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&gt; January ‘12 to July ’15 &lt;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6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984790" y="1484784"/>
            <a:ext cx="83606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FF0000"/>
                </a:solidFill>
                <a:latin typeface="Rockwell Light" panose="02060403020205020204" pitchFamily="18" charset="0"/>
              </a:rPr>
              <a:t>i</a:t>
            </a:r>
            <a:r>
              <a:rPr lang="nl-NL" sz="4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n-</a:t>
            </a:r>
            <a:r>
              <a:rPr lang="nl-NL" sz="40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depth</a:t>
            </a:r>
            <a:r>
              <a:rPr lang="nl-NL" sz="4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nl-NL" sz="40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session</a:t>
            </a:r>
            <a:r>
              <a:rPr lang="nl-NL" sz="4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on systems change </a:t>
            </a:r>
            <a:r>
              <a:rPr lang="nl-NL" sz="40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and</a:t>
            </a:r>
            <a:r>
              <a:rPr lang="nl-NL" sz="4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nl-NL" sz="40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sustainable</a:t>
            </a:r>
            <a:r>
              <a:rPr lang="nl-NL" sz="4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nl-NL" sz="40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transformation</a:t>
            </a:r>
            <a:r>
              <a:rPr lang="nl-NL" sz="6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/>
            </a:r>
            <a:br>
              <a:rPr lang="nl-NL" sz="6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r>
              <a:rPr lang="nl-NL" sz="60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Every</a:t>
            </a:r>
            <a:r>
              <a:rPr lang="nl-NL" sz="6000" dirty="0" smtClean="0">
                <a:solidFill>
                  <a:srgbClr val="5497D5"/>
                </a:solidFill>
                <a:latin typeface="Rockwell Light" panose="02060403020205020204" pitchFamily="18" charset="0"/>
              </a:rPr>
              <a:t> </a:t>
            </a:r>
            <a:r>
              <a:rPr lang="nl-NL" sz="6000" dirty="0" err="1">
                <a:solidFill>
                  <a:srgbClr val="FF0000"/>
                </a:solidFill>
                <a:latin typeface="Rockwell Light" panose="02060403020205020204" pitchFamily="18" charset="0"/>
              </a:rPr>
              <a:t>c</a:t>
            </a:r>
            <a:r>
              <a:rPr lang="nl-NL" sz="60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hild</a:t>
            </a:r>
            <a:r>
              <a:rPr lang="nl-NL" sz="6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safe </a:t>
            </a:r>
            <a:r>
              <a:rPr lang="nl-NL" sz="8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/>
            </a:r>
            <a:br>
              <a:rPr lang="nl-NL" sz="8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endParaRPr lang="nl-NL" sz="60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52700" y="371703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dirty="0" err="1">
                <a:solidFill>
                  <a:srgbClr val="FF0000"/>
                </a:solidFill>
                <a:latin typeface="Rockwell Light" panose="02060403020205020204" pitchFamily="18" charset="0"/>
              </a:rPr>
              <a:t>f</a:t>
            </a:r>
            <a:r>
              <a:rPr lang="nl-NL" sz="88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orever</a:t>
            </a:r>
            <a:r>
              <a:rPr lang="nl-NL" sz="8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!</a:t>
            </a:r>
            <a:endParaRPr lang="nl-NL" sz="88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7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272480" y="116632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Join our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1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388" y="2276872"/>
            <a:ext cx="3632365" cy="3589631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72480" y="116632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What we do and where?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10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 bwMode="auto">
          <a:xfrm>
            <a:off x="370390" y="1196752"/>
            <a:ext cx="10283552" cy="359641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ase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management in child and youth 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welfare: </a:t>
            </a:r>
            <a:b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child protection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youth parole</a:t>
            </a:r>
            <a:endParaRPr lang="fr-FR" altLang="en-US" sz="2800" kern="0" dirty="0" smtClean="0">
              <a:solidFill>
                <a:schemeClr val="accent4"/>
              </a:solidFill>
              <a:latin typeface="Rockwell Light" panose="020604030202050202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sz="2800" dirty="0" err="1">
                <a:solidFill>
                  <a:srgbClr val="FF0000"/>
                </a:solidFill>
                <a:latin typeface="Rockwell Light" panose="02060403020205020204" pitchFamily="18" charset="0"/>
              </a:rPr>
              <a:t>g</a:t>
            </a:r>
            <a:r>
              <a:rPr lang="fr-FR" altLang="en-US" sz="28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reater</a:t>
            </a:r>
            <a:r>
              <a:rPr lang="fr-FR" alt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Amsterdam area - 16 </a:t>
            </a:r>
            <a:r>
              <a:rPr lang="en-US" alt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municipalities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population </a:t>
            </a:r>
            <a:r>
              <a:rPr lang="fr-FR" alt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1.5 million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3200 </a:t>
            </a:r>
            <a:r>
              <a:rPr lang="fr-FR" alt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multi </a:t>
            </a:r>
            <a:r>
              <a:rPr lang="fr-FR" altLang="en-US" sz="28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problem</a:t>
            </a:r>
            <a:r>
              <a:rPr lang="fr-FR" alt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fr-FR" altLang="en-US" sz="28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families</a:t>
            </a:r>
            <a:r>
              <a:rPr lang="fr-FR" alt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Rockwell Light" panose="02060403020205020204" pitchFamily="18" charset="0"/>
              </a:rPr>
              <a:t>with</a:t>
            </a:r>
            <a:endParaRPr lang="fr-FR" altLang="en-US" sz="28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0" indent="0">
              <a:buNone/>
            </a:pPr>
            <a:r>
              <a:rPr lang="fr-FR" alt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	&gt; 7000 </a:t>
            </a:r>
            <a:r>
              <a:rPr lang="fr-FR" altLang="en-US" sz="2800" dirty="0" err="1">
                <a:solidFill>
                  <a:srgbClr val="FF0000"/>
                </a:solidFill>
                <a:latin typeface="Rockwell Light" panose="02060403020205020204" pitchFamily="18" charset="0"/>
              </a:rPr>
              <a:t>children</a:t>
            </a:r>
            <a:endParaRPr lang="fr-FR" altLang="en-US" sz="28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270 </a:t>
            </a:r>
            <a:r>
              <a:rPr lang="fr-FR" altLang="en-US" sz="2800" dirty="0" err="1">
                <a:solidFill>
                  <a:srgbClr val="FF0000"/>
                </a:solidFill>
                <a:latin typeface="Rockwell Light" panose="02060403020205020204" pitchFamily="18" charset="0"/>
              </a:rPr>
              <a:t>family</a:t>
            </a:r>
            <a:r>
              <a:rPr lang="fr-FR" alt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Rockwell Light" panose="02060403020205020204" pitchFamily="18" charset="0"/>
              </a:rPr>
              <a:t>workers</a:t>
            </a:r>
            <a:endParaRPr lang="fr-FR" altLang="en-US" sz="28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15 team managers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t</a:t>
            </a:r>
            <a:r>
              <a:rPr lang="fr-FR" alt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otal </a:t>
            </a:r>
            <a:r>
              <a:rPr lang="fr-FR" alt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staff: </a:t>
            </a:r>
            <a:r>
              <a:rPr lang="fr-FR" alt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410</a:t>
            </a:r>
            <a:endParaRPr lang="fr-FR" altLang="en-US" sz="28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469" y="0"/>
            <a:ext cx="100673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75" y="10128"/>
            <a:ext cx="9440718" cy="58896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Rockwell Light" panose="02060403020205020204" pitchFamily="18" charset="0"/>
              </a:rPr>
              <a:t>Dutch Multi Problem Family</a:t>
            </a:r>
            <a:endParaRPr lang="en-US" sz="3200" b="1" dirty="0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-389486" y="-118493"/>
            <a:ext cx="10945216" cy="7272808"/>
            <a:chOff x="-389486" y="-118493"/>
            <a:chExt cx="10945216" cy="7272808"/>
          </a:xfrm>
        </p:grpSpPr>
        <p:sp>
          <p:nvSpPr>
            <p:cNvPr id="3" name="Rechthoek 2"/>
            <p:cNvSpPr/>
            <p:nvPr/>
          </p:nvSpPr>
          <p:spPr>
            <a:xfrm>
              <a:off x="-389486" y="-118493"/>
              <a:ext cx="10945216" cy="7272808"/>
            </a:xfrm>
            <a:prstGeom prst="rect">
              <a:avLst/>
            </a:prstGeom>
            <a:solidFill>
              <a:schemeClr val="accent4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5729485" y="134984"/>
              <a:ext cx="3960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Landlord: get them out!</a:t>
              </a:r>
              <a:endParaRPr lang="en-US" sz="2800" b="1" dirty="0">
                <a:solidFill>
                  <a:schemeClr val="bg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36365" y="5044470"/>
              <a:ext cx="25028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Tim: neglect alert from nursery!</a:t>
              </a:r>
              <a:endParaRPr lang="en-US" sz="2800" b="1" dirty="0">
                <a:solidFill>
                  <a:schemeClr val="bg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5083122" y="5185488"/>
              <a:ext cx="4961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Joan: girlfriend or prostitute?</a:t>
              </a:r>
              <a:endParaRPr lang="en-US" sz="2800" b="1" dirty="0">
                <a:latin typeface="Rockwell Light" panose="02060403020205020204" pitchFamily="18" charset="0"/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6749746" y="911340"/>
              <a:ext cx="33463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Service provider:</a:t>
              </a:r>
              <a:r>
                <a:rPr lang="en-US" sz="28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they don’t ask for </a:t>
              </a:r>
            </a:p>
            <a:p>
              <a:r>
                <a:rPr lang="en-US" sz="28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    help!</a:t>
              </a:r>
              <a:endParaRPr lang="en-US" sz="2800" b="1" dirty="0">
                <a:solidFill>
                  <a:schemeClr val="bg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3949314" y="562735"/>
              <a:ext cx="21973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Dad: alcoholic… no worries..</a:t>
              </a:r>
              <a:endParaRPr lang="en-US" sz="2800" b="1" dirty="0">
                <a:solidFill>
                  <a:schemeClr val="bg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2034952" y="5983693"/>
              <a:ext cx="7627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Mum: 34, disorganized or mentally challenged?</a:t>
              </a:r>
              <a:endParaRPr lang="en-US" sz="2800" b="1" dirty="0">
                <a:solidFill>
                  <a:schemeClr val="bg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698342" y="538934"/>
              <a:ext cx="33006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Madge: ADHD or </a:t>
              </a:r>
              <a:br>
                <a:rPr lang="en-US" sz="28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</a:br>
              <a:r>
                <a:rPr lang="en-US" sz="28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just doesn’t listen?</a:t>
              </a:r>
              <a:endParaRPr lang="en-US" sz="2800" b="1" dirty="0">
                <a:solidFill>
                  <a:schemeClr val="bg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6435054" y="4273418"/>
              <a:ext cx="3368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Peter: lover or pimp?</a:t>
              </a:r>
              <a:endParaRPr lang="en-US" sz="2800" b="1" dirty="0">
                <a:solidFill>
                  <a:schemeClr val="bg1"/>
                </a:solidFill>
                <a:latin typeface="Rockwell Light" panose="02060403020205020204" pitchFamily="18" charset="0"/>
              </a:endParaRPr>
            </a:p>
          </p:txBody>
        </p:sp>
        <p:cxnSp>
          <p:nvCxnSpPr>
            <p:cNvPr id="14" name="Rechte verbindingslijn met pijl 13"/>
            <p:cNvCxnSpPr/>
            <p:nvPr/>
          </p:nvCxnSpPr>
          <p:spPr>
            <a:xfrm>
              <a:off x="1098255" y="1549977"/>
              <a:ext cx="326353" cy="32707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/>
            <p:cNvCxnSpPr/>
            <p:nvPr/>
          </p:nvCxnSpPr>
          <p:spPr>
            <a:xfrm flipV="1">
              <a:off x="458967" y="4627578"/>
              <a:ext cx="0" cy="41689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met pijl 24"/>
            <p:cNvCxnSpPr/>
            <p:nvPr/>
          </p:nvCxnSpPr>
          <p:spPr>
            <a:xfrm flipV="1">
              <a:off x="2649298" y="3848170"/>
              <a:ext cx="87306" cy="207412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26"/>
            <p:cNvCxnSpPr/>
            <p:nvPr/>
          </p:nvCxnSpPr>
          <p:spPr>
            <a:xfrm flipH="1" flipV="1">
              <a:off x="4708898" y="4096388"/>
              <a:ext cx="678186" cy="108910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/>
            <p:cNvCxnSpPr/>
            <p:nvPr/>
          </p:nvCxnSpPr>
          <p:spPr>
            <a:xfrm flipH="1" flipV="1">
              <a:off x="6105128" y="3517911"/>
              <a:ext cx="1296144" cy="76230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met pijl 31"/>
            <p:cNvCxnSpPr/>
            <p:nvPr/>
          </p:nvCxnSpPr>
          <p:spPr>
            <a:xfrm flipH="1">
              <a:off x="7833588" y="1922831"/>
              <a:ext cx="780886" cy="82959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met pijl 35"/>
            <p:cNvCxnSpPr/>
            <p:nvPr/>
          </p:nvCxnSpPr>
          <p:spPr>
            <a:xfrm>
              <a:off x="6321152" y="622302"/>
              <a:ext cx="0" cy="79308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met pijl 40"/>
            <p:cNvCxnSpPr/>
            <p:nvPr/>
          </p:nvCxnSpPr>
          <p:spPr>
            <a:xfrm flipH="1">
              <a:off x="4552393" y="1945412"/>
              <a:ext cx="313009" cy="39213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2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92448" y="60960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Kevin‘s house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6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qDBFaHwI9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4528" y="764704"/>
            <a:ext cx="846702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31.media.tumblr.com/12d01bb0098d3df3235181fa7f0309dc/tumblr_inline_n97x2ji57B1skd1u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/>
          <a:stretch/>
        </p:blipFill>
        <p:spPr bwMode="auto">
          <a:xfrm>
            <a:off x="3513470" y="2299987"/>
            <a:ext cx="3027148" cy="227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AutoShape 2" descr="data:image/jpeg;base64,/9j/4AAQSkZJRgABAQAAAQABAAD/2wCEAAkGBhQSERQUEhQWFBUVFhgUFxgXGBYYGBYYFBcYGBgWGBcXHCYeFxokGRQVHy8gJCcpLCwsFx4xNTAqNSYrLCkBCQoKDgwOFw8PFSkcHBwpKSkpKSkpKSkpKSkpKSkpKSkpKSksKSkpKSkpKSksKSkpKSwpKSwpKSwpLCkpKSkpKf/AABEIAKoBKAMBIgACEQEDEQH/xAAbAAACAgMBAAAAAAAAAAAAAAAEBQIDAAEGB//EAD8QAAEDAgQDBgMGBQMDBQAAAAEAAhEDIQQFEjFBUXEGEyJhkaEygbFCUsHR4fAUI3KC8RUzYlOSsiRDc6Li/8QAGQEBAQEBAQEAAAAAAAAAAAAAAAECAwQF/8QAIREBAQACAQQDAQEAAAAAAAAAAAECESEDEjFBBCJRYTL/2gAMAwEAAhEDEQA/AA8Bgpw9Ij/ps/8AEKjEMABDtjZcN2b7a1MNDHy+nyO7enl5J52g7RMqtYaThzMG/Qjgpl0ccufFe3o/LywnbeYQnAzViYg2PmF3eW1ZaOkHquFGN1GTuN+my6bIsaHagOBn13Uv9cc5LNwXmtLSWv5GFrWZPxkbw2APVM8XRD2EcwlmCoNe3xC4su3nF5/FXGnEeFgm3idK00S6AYjgGWkeaOo0WgWA9FdMrDRNmeFJIcBPMcwOXmgsFTDnzFm8+Z/SU+xVK08kCP8Ac/qHu39CvJ8jK4+PbeNXaRw2XKZtXbVqlrfsi54GOS6TMK/d0nO8o+ZXHZVghUqtaSRNzG8C68/xMN25Uyy0Y5JlFM+N9wDYcyEXnuYADSLcLcFa6n3YLRsJiUnxVAuqzNjsvoTyWzW4hgcMXG5McenmnXdUmHw02z7+6CbViGtFuM/vmq6lMk2mRb02+a6OdroKWJAbYCfJcz2nvVB5t+hP5prTqkC6WdoGXY7gR+wiEuhEUcISwkC2x8uKuwuTVavwU3EcyIHqU7w/ZENH86qGjk3f5z+Svkc/SqhourGYF9Ugspk/KPddbhsHRZ/tUtZ5n9UWcJVcLkMHIK9t98Ey1eHLHsq83e9rBx4pnlWApUXeBxc4iDygXTH/AExgI1GSeZ3UaOIpatDYmDwNwLGDxiU7cY1cssryoqCCQIty/NSpmdp+XDq5XVWmIjqTtZUiqyeLzyGykx2lsibjw8uUn1Um0SRxMGb2+ixtSofhYGjzUxgnu+J/otdn7We7+K61IAeJwEckJ30/7bf7imRyxg5nqlnaTBE0HFpI0wYG0Te3Gybxn9XmpswRdd7tX0VedUHCg4scW6RMC0xv7KXZurrw7ebfCfl+i3Rxvfd4GaYaSy8+K1+izlbSYyK+zmL10BJktJaflt7FG1cWAdLQXOAkgRYecrnezFXu6tSk6xM2PNpj6Qq8uxDhjHtJ0l5c0z5GRHop5U9y/N21S4AFrm7g7o4lC0sIym7wjxOJk8eZJ9kQ5RQeZH+VU/od9CsW8xH8qp/Q76FYoPNitArcLIW0X4PEQ8TsbHobLo+y1TRXcCfLrdconGXMLwXtPjpgGOYBv7LnlxGpXqNLZLaXgqkc7hGZbW1NBPECVRmlPS5r/OFvp3bGX6MaFhrELQ2BWu4J3d6CEaap4uTBi/73VAF+ikcMGncn5rVXeea83ycd4celxCZ3hDUokN3kHrHBcflFfRiGzbdp8pC7klJc4yptQOc1p7wCxbxPTivJ8brdv1rWU2uxTpEx+5QdSiRLYEadTedrx5fqmWX4Ss6mO9a1kcSRPWOCuFKk216h8l9WTblvRNQwplx3JHD8kYcFVcBpbp2u+3tuUzpiobNaGBSGXE/G8nyC12681N/kK6eV6ZNWsD5NCLw3diA2mahFxqvHqpYs06TKhYGuqMaXaSZNvKURgsa186fshpPKXNmPNX6z+mql3VR5guDPIbqbcBTbdx+bikmCa5lVhexj3Oe9neNqS7xXgt2tYKWCwhq6w4ODH0yCTI01GukEzufMKXP8XtOMTmTaYOlsw4tP2QC0SQT6JXjs3qFpdTOkCg2uBAJde7fb3RVDLHOYzW462vdUJbEHUI3d5IvD5e2mGgCA1ugcTpmYkrG2iatlzn1KjwLirSewk20Fo1AT87LeGytzautzg6C/YbtqGQCTtFtk+JA/NC1687KFDV6IcCCbb+m6WDHP0NfQYC3vCwtiTA+0TNpTVwkGZiDtcpH2RrOa59KB968iIgG3SFqVNOoW5SzM6lTv6bdP8kjxEWjqeEWSzD4jusbpDiadTaSSLgxE+Yj5qeVPq+OAdpHidE6REx+CEwGZtxPeM0lpbYh0cZHBB5gGUsU18nvKnhDfsjhJ9NkA+r/DY3UT4XjxH+ryHmB6p5E+y9Tu6tWifOP7TB9iFRkjjRxNSm62qd7CQZBHUI6tlz3YvvqUBtiS60mINukLM1zSgw+MNqPHIcevBTfgA4nBVDi+8pNJEgzsNoN0bmGApSKj3d24XJBAugRjcVWtTbobwgR/9ip0uy0nVWeSeQv7lBmI7RsaYpB1Rx4lOcvrvdTaXiHHcbeyooUKOHEw1o5uN/dLMw7VNFqQ1ebrD0RDTNKg7qp/Q76FYuWbUfVLjVBcCxxbNmyBwC0mgjBstLYC0StDCjcmxhZUEbEgHoSJQSxpgyNws5Tc0PU8jr2LJktMR0t9E1x9HWw+vouSyLMaT6ge3wvc3xDaSN55rtWXauPRuuPxaDwZ1NBmLR6KwNCWtxXdPc2CbyI81N+KqG7WR1XquO6xMtGWkKiu214Ec0OxlV27g3ooOwTRd7i7qYU7cdatXuvqIvxDRxLjyb+a2w1D8LQwczuqMJmtMB5DRap3Y0wdVpkE+Uqbc4dUqU20gAHsdUl240HSRaRuQsY4dPD/ADic3zRQwBIl7i8i8bBVOzSnTYDpOot16WgOMDcyLW6obIMa57nte7WQ0Eua4OaDcFogCNtlVg8rI0BxB0Nq04F5ZUdLb7SAtXOrJIPzTGubSD6bmiYiRMl3wjeBdLcfWeXtDHOeWik6WSWv8XjjT4TaZmU4oZYO7axwDmtAjUNW1geUqvMcxZQb4mvcBawAaJ2HALO1AU8rf3pc8BrZqjceJtQWIaLk85RGXZV3JBaXE6GtcNmuLdnQbgplhMQH02vaIDgD0ngp6UNhMJljGvL2ta1zpJIF5O9zt8gmDaYH6qhxhDYrPKbG6nExtIaSJ6hAdVqwg6mKHEgJfmeNc6g6pQcIAJmJmOXmk2AwBxlEF7yHMfE2uNx877+SB3i8yDXtpi73bDy5lKcPjX1MT3Tpplkkhtw+I3kC0FW5xlzW1qdTvRTcG/a2LWGLDn4vdVHPqTKjnsaalR0AugNEDgAqOnpUoXLZl/6fHNqCzXwT/d4XfgV0uGx7X0m1PhaRN+HMH0SbMs2wpdqd/NI2AuB7woLO1HeOpt7uXAO8QbeRwmOEqjH4GpiBTqMZ3bmRZ1p2NvKQhj2lqOtQogDpPsLKJw2Oq7u0NPCQ3/xBPuqDs2yxtQMfWqCm9ouQQBz48kFXz2gwANBrEXDnXvz1H8FKn2RkzWqlx8pPuUyw+V0aIkNA/wCTj+agTinisUf+mz0H5lMcFkFKl4j4nDi7YfLYKjG9q6bLMBefKzR89yhMdhq1ak0ufepBbTbZsHmeigMxfaekyzfHH3Yj1S9uZ18QHmmW0wwSeLiL8SFHB9m4c7vPFpaHQ0xJPCfkmWCwdNlQhlg9lxMix4H+5Uc1Ry+rVewOmX+IajNuLul04wuRMY+m7VraSWkOHEA3A+Str4ljH064Mt0mkRxF948tN0DmOfNBb3RLiHai53Q2A5XUQZmFb+VJgaXVGcraXgfgtLnnU6tYOdci7zwbO5KxAqCwrGqbloVqQashblAxyrDl5Okw5o1DzjgPRep5TidbGk7xfrx95XkOFxhY4ObYgr0LslnIqamxDhBjrxHzlZqmPaGq6nTc9p0kESYBMTf5wlFHGuhpdUc4MxDANQ0u0VPCNQECJK6POMKKlMtOxHBKcNlbQHavFq0y55n4ILdoiCFZeAOMzeXBkgOLqzCBuC0E0z6BBswtSozd5FWiHEvNu8Y64I4SBwCf06TCXOaWk8S0D6ounhxuPzQc+zKi4uc6G6nNeA0BwDmt0mZ8JBCaYXBRpJPiaCA43PiMmwsOCPFNYWgKCIwTeN/p6KURsq6eMaSWhwJAkgHYIBmZmrUq06ZDTTG5E6jyAnZA4piyW5vofTqU9QkjbkdxPK4S/s3i3VXVXvJD2jSQPg47DgQWn1QPZfNCX1abrl3ivxOzlQR2VxpNJ7NywyAeTpt6grWaZxVbh2VNQY6obNaNhEmSeKDwThh8cWizX2+Trj0II+as7SO14ilTAOlsEgAmA517DyHugNzMvGCuSX6W6jx8Rv8AVayQithO7PAGmfL7p9wrmFzqriWxSNPRDrSQT9nleEKynRwxcW1iwO3ZZ3pxQZ2LYdNVrvhBA+dw4KfZ7LatJ9SGjuzsXGLA2Mb7Kin2rp0xooMLjcybSTx5krBhsXivjd3bOV2j0FyimPaLD030g8jXoeBLT8IJGrbyV2CZQY3+SAf6bk9TwV2TZWKDCwOLpMnlMRYKFTM4qinpgTv12U2uONy8NYrK21KJpuMSdUjgSZt6qjDdn6FO+nVHF1/0S/Nc+qNrGk0NZ4gNRubxePmrMVkJqeB+Ic6pEgbCOenkjI7F5zRpiNbbcG3Psk1fti0HwMcf6iB9FTQ7L+APqPDRtA3kGIk/NFV+z1JvfsAktYHsJ3Eg/i0oA6edYiuS2kGtsSY4AeZS/wD03EVWmoQXDeXO+gJXUUw1tIaGHS6n8AbckjclV4OqO4YarWANbpdLhaLRHO2yqFuVdnqb2guJcXCbGzZ2B5lH4zGltOgRDWiqKbh5NJb9Ql47S0mMZ3bDqZIA2bHPzsk+Ix9SrLfs6i7SNgXGVFMcTnQo4itpAqMfEieQ/wApfiM3qPcC3wQ3SA3gDw9lFmXECSCeidZTg3Nhw0jyhVdUpwvZ6rUvp0g3k/VOMH2XpsvUOry2CbYjMmsHM8kjx2YOduYC3j07k55Z6X5rmTRTcymBGkj2WJTUY57HFtmhpufwWLrccIzO6uaWy5RWLzujcrJWlibG11/ZvEgGlUEb93U9gD6x6rj0wy3GFgcLwfqOKlbwexi7VzPaTAA03OA8Tb9QE7yLG97RY77zQfa6jmDJkEWIj1SVkm7JY3VSLPuH2dcfimrscGvFPd7gSGjkNySdguYyB3c4ssNgZZ63af3zV3aLVSxjaokA6b8gPC4figd084D6jqV6dQbaoIPQjeyWZdjnHEvo1jrBkAHa1xbomFTBsae9PjfAhxN/KI2QGd5dUNZlak2SIm4Fxx9LIAmOGGx0WDH8PJ//AOgp4utToYl9QPc13FunVq1AGRyCuzTB03ltSu8UiLQCDbgAePyVmKosd3NRtPvWXkxLoIMG+4B4IAKXaWJFCg8tJ1PJPiJO7jFuaOxWX0WubX7zunEauEOkcQeqaU3lzYYzSNpI0wPJu6rx+TMqtY1wMM2jpEIEOLzTCzqLTVcOMQPeAotz6vUtQoho2mJ/IIvHfw+F/wDaJOwOmZP9RsSnVIS0EbEAjoVRzf8ApGJq/wC7U0jlP4NRWF7J0m/EXPPoPZPA1b0qIqwuDp0/gYG9AmDakhLBiw4uawayyzoIseUnioZZnDKpIbIc2ZY74rfqgcBKM/w0Fjx09LhKa/aenpANN5eCCTMaXDgPmnLsWMThy5s3kwdw5u49Qs5OvSy7coRdqqYJpV2/aAB6tv8AmnteiDUp4guAa2mZnjqEj6lK6lPvcJUYLlnjHO14+qR4fA1q48OpzdgSbD12VxvB1Me3KwyzHOWVcM5sw8VdbRfYPkH0Usb2tLh4KYBLdLi4zPSOFyo4fsc8/G8Dpcptg+zFFu4Lz5/kq5lFDtE3SwNbVLmgDSI0kgcTuUqxWCq1HOqPboDnSZ2k/oF3wwjW/C0DoAgO0GGJoOjhB9FLUcUMO1pvLvYLqMvwjAwEASubo4UlwHMrqGgU2c4ClvDrhEiwLT67WCSQAk9XFPqOIuAEbWy/vKbRNx7rO3SwJjgXGabdQdxhUf6Y7d49SAB8kyxDu6Y0C35pNUxnjvfr+q63qXWo89w1UsXWAY4TJ0kQOFliHxhB1kbFv4LFzjbnFixYtubFNtNRarmqjG0ldTsVAFWMQeh9jammmGTPEdHE2TzOKwp03VCJ0iYXD9ksVDh5eH5G495XoGkOZcSDuDsVyl5sWuIxTe8rUKjAQahBjjLXAFdHnGJw+mK7mR5m8+UXVlLBUqRlrQ0iflPKdkkrdmKTqjnkuIc6dIgAfMCfdbQJV7R0WQKTH1I21EwOgN/ZRFfG1/h/lN/7bdTJ+ifYTLqdP4GNHyv6omVVc7huyInVVeXHj/ncp7hMK1gDWiAOCue4ASTAQ9HM6biRTIqOBiAfxUDBtNb0pdgc8a+qaTgWVBIg3mORHqluGzXvMXVZUbrAlrGxN2m9uZ5ohj2iy7vMO6N2+Mf2/pKo7L1deH/+Pw/Lce1vkp5Jl1SkXhxApPnSwmS2T6CxiEtyN/cYqrRPwukD+2S0/NpRROT4j+K73USNJGkAkQ0zBtxsgsnzCo2u6hUcXXcGk7iNr8QQr8FldXDYjU1pfSfIJESAbiRPBGNy4DEHEP8ACIgAkbxGo/JUJezdV1PE1Kb7F07/AHgfxBVowpZmEtFj4z0cL+4RWaZrhSZdD3N2LQZH9wQI7Rmf5NEkniZJ9vzRDqjhv5ryaDXXBDwGgmeBnlzRGFLGHRLQ57i7SDzGwHQJA2ljK3xHuwf7faSUzyrsy2m4VHOLngzawn6lQQwrO7xDmH4XSPXZV9n/AOVWq0DwMt/fQhFZ/S0uY8dPS4QWbVNFehXGzwGu+n0PssYvT1ftJk6Iqovupl1rICtUh34rbz6GtqzZC4quYI3tsq+/i8oPH4qYIOylsak5DvwWu7QGubHQoyrFpQ2Exkujjv1RD1n07TVVaW7wqv8AUQDEEn2WVXwg6tV1pIHkLlZlb0JxtEv08ADJhCVcLTcZd8hH1V2IxvdtJ3PLl1SluIdUdMRC24ZXVXVmiHiBDWONui2qMa4CnUE3IH+FikK5hbAWlJgXVyWMYrmU1pjFfSpFBXoWwVe6hzVRa3mqhhk2J0VR/wArfMXH0j5r03LK+pgheSseOAJXofZTGtcwAenI8lwzms5f1r0G7W0qoY5zXuERIFhHEzupZLjw+gHuIES1xJ4ttMldRjcKKjC10QQR6hcX2ew2mtUovggSQ0/eFp9F19IcYXFsqAljg8AwSDKDweZd/UqMYdIp2mASeBInhKAyuicPjXUtmvsPn4m/iFLD5a/C4vUQTSeT4gJgOveNoKgnlubvOI/h8QGu8RaDAFwJFuNlVgAMPj3NPwvkA7fFdvvITN2VCpi21W/C0CTe7hIEfIi6F7Y4WO7qjgdJ+o/H1QQzzBluLovZu8t25tIn2ROOyB4xAr0CJ1S5ptPAwfMI4ub3Pf02anaA4AknhcCZjYpKK2Or7Du2/wDb7m6DoKleIdULabReC4XPn0SXF5vhA8vg1n8+AjkTZaodji69aqXHyv7lHUMsw1I2ZLhzlx+SBac5xNa1GnoG0xw6myk3svUf4sRW+Uz7my6B9Z0AtAaLjxWEyI/FVPP3iXzBAAsIdvPogX08nw1L7Oo83eL0GyID/usDRfkBba3X6qx5i4ho06nACT8W4/fFVupagbEngTsSOPLgCg3QreKCQTvbhHAottUDcpQ+w4Dh4RewndS43BdyLjHl+KBjmDBUougzF/mLpHiKfe4R4+1TOsfK/wBJTjAmCfhE7tagcI3u67mHZ0t+R2WLxXo6f2wuKGBzLVSaSeEellVXxMjdA4VvdvqUnCdDpHQ/sI11RhsAB5/oEtc5eFFXFkbFL3YuZlMDgJEtBf0P4KnC0NRJLdIG9rqybTZc/FlrmubuLppRzhtTYw77pgeh2KX5phmzLfRKXK63NJMtH9dzp+E+6lha7nEAN03uSL/KVzzapGxPqj8Jmzmu2BWeyunfsPjMZqquNwJiOlkwwmHY4Syo4HiLFLsfTGrUNjvPNRw9gCCR4vWF0k45chGcUQGugzadlirx2J1Nd0K0prRskYFYzyC0wqUrSLmuPkFY1oO7j8rIfUpNcqi94b/labU5AKolYERa6sU97G4wtqkTYxI8+B/Bc9KIy7Fd3Ua/kb9DusZzePCvZadwFzWMy2p/Gd5SbERqJsJiCPOyc5Piw5gIO4sgO0WHr1HtFJ0NIOq8XHM7rMqhs0oUO8FSvUAc0ABrTBt0ud90PW7YD4aFNzuALifoJJVLsgoUIOIeXE30tm/4lF0MzpsgUqHd6rtLgBPuStAQ4bG4j4iabT56LfK6Px1Sl3TadaprLY1Bl5I2J5Kz+GNW9SqYOzGi9txvBuqxlLWmbCOd3el0GsJjWsbNKg8N57COpTlr9QB5iUtFUGxJdNpcbDoAmWAH8sDlb0QYQhatAlxg6QQOF1fiq2kgaS6eXUD8UPiq5Aa6zQdyeHooIVcMRH2yZ+I7Hfb19lpkfC54uNJaNvENxy2VJOowS6pfgCAODle+nE/AwDe0nrfqgnToiSC3aQDN7k7Dkh2wQPif7ceIVgMmQwuMAAkwJE3jr9VFlQXa519gG7y3dBU9kCHaaZEGBcnl+KpfSvcF4ImXGBf/AAjiDAIaGwIl++6qqQQJl8TMWHkgoDy1wFm7GAJtKozuzmVB+yLhHVGGbEBsWO5i3soYrDa6JAk6bybbfsqZeHTpZayhNnrQK1Or9mq0NPX8/wAkLWcxoO8+aPxNLvMI4fapHUOnH2JS6ll5qua6bOG3I8UjPVx1bG8BUeNnEDlzVuKzLSRa/wBVvG1BT8PHYAJextyXXcVZuuU2uxBkHzSrEUDuLj3TSo6LISqR0Wmi0EcbIzD0W7zKpq0rrGYci6sG9Vzax/cq/D0tQLeIOoei2wCOXmqjjBTMtMnbyTY3jKfgJIgwViCx+Lc+S70GyxZATVIBRCm0LQwKTVsBbVGBYtwtQrpG5WLGrJUV3/YjMNdLTxaYXT12kAkcpHVea9kMf3dcA/C+x68F6hSIIj0XOzVV5ya7n1ZdLyTcdOA5LpHZR3ndxqAFySSbAbQf3ZTynLRTxFYngQG9HX/RNX1SHAAWiZ8kyamXouGWdw0tDi5pJdJN77j6KujUExzt0lU5njCKzW6iZ3aNgDYR57H5KVNgm5Pn15eqtlnLIjU1ttIJnjzHkEdg8RPlN/wQjmS6Y3HE7Hqi8LhiDJI8oEQojMRULXCXgDgOJQrA0S1oNwTLv+F/RHYsWmWgi0kTAPL5wg2OBMjW8mQeQB3CCqo6RqLpuBDLAcQoNYRs1reB1GbG9xvwRNXw21NY3bwiTtbpsVp1PUdQbfiXW+zYxw3QDvYdQF3AibfD7dFeKxILXw0uHDe9rrbm83TYgBgtaDvzsrcPhiR4WhpAsXX4yihWMMeAHxGDq26Lbj958HaGcv8AMph/AXlzibgjkIUhSaCYAHTfmm0BYemSPA2Bzdffc/VFUKJAOozM+/JZ/EfdBI57BTpuJI+gv7qbWEGDZorOpu2dLfW4SWjRew1KYMFjuPJdPnmH0VGPHH6hL86w0V2PFm1W367fks48O/V+0mRKMIdRc8yfZSfTjgr3YiDz4XQ1XNqbZvfkF1edpwkFLKjgsxOcz8ASytXc68oDDiQDdWNxg+ylYPNWNcqLKrjNitGIUmHmtmkCJ2UFD2nQTw5rFt1WA4DYhaQUMarAFFmwUwqNALcLFslUSascoArCUG1gKxRKCxtSCCNxdesdn8f3tFh8oJ8xZeSaV2XYDMvipE7eJt9wdx8ljJXU5rUNNweGkh1jeII5ql2atMNafFyEkW4E7QmuMpB1IjjHHbokTsACBL9I+42145i6gGdhIdrBDSdzOp0j4hHBH4cgiTItOy3h8NpA0hrB0k9UU/DRDrmY6WTyiBAIsIvN1bQrRbccwha2G1OF4HHr0U6eH0iLx5oGNXDhzSDeQljnTGp/9rRxkD2lF0cxaLTMnh7qdTDuBc4ENbvIF+H4yoKGUXW0tDQQLm5CvGXgmXuLj7eivFUmA1pdzOw6rG+I6SbmPhm0HiVBjWtZyCzvSfhaT5mw9VndwRIAAG7vEd1a6lqNh01WHoN1NgbxHcz5Nkn12WhhQDNhxBNz7WCMewAGCY5DwgfMpdis+o0wQXAHkzxE/NNgupRBAkbW8Vh1gbrbKAv44A5WH+FzWM7V/cbM8XSf8JNjs1q1N3GOUmFrQ6vP8woiifEDpuIvtv8AiuRzXtMamGAYIdScIJ3joo0aJMg7EIDBYfxvpn7QITt1XfHnCwtr4t7zLjvf1VTaQW20iAQd2kj0VgIAXSOKHdQsLQVRUqEqLXIi1zfmtEqActQitl6kahNuCitFyDKhkfJYoE2KxBJpspBRGykEGStuUVjlUbCyVi0UEiVoLQW3INkorKMd3Vdj5iDB6GxQBWjt8lKPcKFQOZ1CVV6eh/Afvmpdmz/6en/SPorM1tt+7LnFXUqRcJ0m15PIq6niWPa1smSQOhvvy2QGsnuwSSIbb+xX5ewEgEAgk/VEQr6wTpEaSQTZ1uZO0Kf8NDIqPEOiATqIg+GAE0xVnNAsL24bclz2HEsv/wAPwTYNovYCA1nAEF+3i5D0TUU3aBMAne0j5BRwNIXsNhwTF/wnopQEKWx5cXeEenFQa+BvPk0QOVyqZl179b8Fy3aWu7VGoxykx6LI6HEZ5RpD4wDyYNR9Ukxfa8n/AG2xFg51z5eQK5viVOjxXSYQF4nNqtWe8eSNxwCDZQJ5/gEVhhZSqnwnqtcRFTMLG5+SsY1om0deKxosOoVpbYoqDHn9LD23QGY09FVrhxg+iYMHhJ4ofOR4WfvgsZO3S/0TZrh9Nd3J4Dh15e3ugaic5ztQ6fkk+J4rUrnlxQhWlsqK0jalK0tFETCi5wWNWNF0FZdutrKqxFf/2Q==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2400"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125470" y="4354229"/>
            <a:ext cx="4768086" cy="33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4800"/>
              </a:lnSpc>
            </a:pPr>
            <a:endParaRPr lang="nl-NL" sz="480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92448" y="60960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Challenges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13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3665" y="931302"/>
            <a:ext cx="2602655" cy="21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s://encrypted-tbn1.gstatic.com/images?q=tbn:ANd9GcSLPNiGTs5a5JgQc3FEjbsv84kNbwySQG6uC8rFZUOQDbPiBD3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732" y="3916803"/>
            <a:ext cx="2798692" cy="20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ustralinkalliance.com.au/wp-content/uploads/2013/09/bankruptcy-insolvency-3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3" y="931302"/>
            <a:ext cx="2882451" cy="192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Afbeelding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4326" y="3818662"/>
            <a:ext cx="2651968" cy="205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ep 6"/>
          <p:cNvGrpSpPr/>
          <p:nvPr/>
        </p:nvGrpSpPr>
        <p:grpSpPr>
          <a:xfrm>
            <a:off x="292448" y="862302"/>
            <a:ext cx="9413079" cy="5153430"/>
            <a:chOff x="4424067" y="2714910"/>
            <a:chExt cx="4644391" cy="2865393"/>
          </a:xfrm>
        </p:grpSpPr>
        <p:pic>
          <p:nvPicPr>
            <p:cNvPr id="1028" name="Picture 4" descr="https://31.media.tumblr.com/12d01bb0098d3df3235181fa7f0309dc/tumblr_inline_n97x2ji57B1skd1ul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067" y="2714910"/>
              <a:ext cx="4644391" cy="286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hthoek 1"/>
            <p:cNvSpPr/>
            <p:nvPr/>
          </p:nvSpPr>
          <p:spPr>
            <a:xfrm>
              <a:off x="4757898" y="2902868"/>
              <a:ext cx="3700479" cy="2241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no money, near bankruptcy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no safety for </a:t>
              </a:r>
              <a:r>
                <a:rPr lang="en-US" sz="32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children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bureaucratic </a:t>
              </a: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dysfunction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no focus on results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no worker satisfaction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no leadership at any levels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no support from stakeholders </a:t>
              </a:r>
              <a:r>
                <a:rPr lang="en-US" sz="32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and public </a:t>
              </a: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opinion</a:t>
              </a: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1224757" y="5215331"/>
            <a:ext cx="82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b</a:t>
            </a:r>
            <a:r>
              <a:rPr lang="nl-NL" sz="3600" b="1" dirty="0" smtClean="0">
                <a:solidFill>
                  <a:schemeClr val="bg1"/>
                </a:solidFill>
              </a:rPr>
              <a:t>ut…. never waste a </a:t>
            </a:r>
            <a:r>
              <a:rPr lang="nl-NL" sz="3600" b="1" dirty="0" err="1" smtClean="0">
                <a:solidFill>
                  <a:schemeClr val="bg1"/>
                </a:solidFill>
              </a:rPr>
              <a:t>good</a:t>
            </a:r>
            <a:r>
              <a:rPr lang="nl-NL" sz="3600" b="1" dirty="0" smtClean="0">
                <a:solidFill>
                  <a:schemeClr val="bg1"/>
                </a:solidFill>
              </a:rPr>
              <a:t> crisis!</a:t>
            </a: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7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76536" y="756723"/>
            <a:ext cx="5179277" cy="312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nl-NL" sz="4000" dirty="0">
              <a:solidFill>
                <a:srgbClr val="EC7404"/>
              </a:solidFill>
              <a:latin typeface="Rockwell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800" dirty="0" err="1">
                <a:solidFill>
                  <a:srgbClr val="FF0000"/>
                </a:solidFill>
                <a:latin typeface="Rockwell Light" panose="02060403020205020204" pitchFamily="18" charset="0"/>
              </a:rPr>
              <a:t>why</a:t>
            </a:r>
            <a:r>
              <a:rPr lang="nl-NL" sz="4800" dirty="0">
                <a:solidFill>
                  <a:srgbClr val="FF0000"/>
                </a:solidFill>
                <a:latin typeface="Rockwell Light" panose="02060403020205020204" pitchFamily="18" charset="0"/>
              </a:rPr>
              <a:t>?</a:t>
            </a:r>
            <a:br>
              <a:rPr lang="nl-NL" sz="4800" dirty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r>
              <a:rPr lang="nl-NL" sz="28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existence</a:t>
            </a:r>
            <a:r>
              <a:rPr lang="nl-NL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8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what</a:t>
            </a:r>
            <a:r>
              <a:rPr lang="nl-NL" sz="4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?</a:t>
            </a:r>
            <a:br>
              <a:rPr lang="nl-NL" sz="4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r>
              <a:rPr lang="nl-NL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d</a:t>
            </a:r>
            <a:r>
              <a:rPr lang="nl-NL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 we </a:t>
            </a:r>
            <a:r>
              <a:rPr lang="nl-NL" sz="28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need</a:t>
            </a:r>
            <a:r>
              <a:rPr lang="nl-NL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to</a:t>
            </a:r>
            <a:r>
              <a:rPr lang="nl-NL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do?</a:t>
            </a:r>
            <a:endParaRPr lang="nl-NL" sz="48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8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how</a:t>
            </a:r>
            <a:r>
              <a:rPr lang="nl-NL" sz="4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?</a:t>
            </a:r>
            <a:br>
              <a:rPr lang="nl-NL" sz="4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r>
              <a:rPr lang="nl-NL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d</a:t>
            </a:r>
            <a:r>
              <a:rPr lang="nl-NL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 we do </a:t>
            </a:r>
            <a:r>
              <a:rPr lang="nl-NL" sz="28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it</a:t>
            </a:r>
            <a:r>
              <a:rPr lang="nl-NL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?</a:t>
            </a:r>
            <a:endParaRPr lang="nl-NL" sz="28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>
              <a:buFont typeface="Arial" pitchFamily="34" charset="0"/>
              <a:buChar char="•"/>
            </a:pPr>
            <a:endParaRPr lang="nl-NL" sz="4000" dirty="0">
              <a:solidFill>
                <a:srgbClr val="EC7404"/>
              </a:solidFill>
              <a:latin typeface="Rockwell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4488" y="-102815"/>
            <a:ext cx="7131050" cy="8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en-US" sz="3200" dirty="0">
                <a:solidFill>
                  <a:srgbClr val="FF0000"/>
                </a:solidFill>
                <a:latin typeface="Rockwell Light" panose="02060403020205020204" pitchFamily="18" charset="0"/>
              </a:rPr>
              <a:t>Systems </a:t>
            </a:r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approach</a:t>
            </a:r>
            <a:r>
              <a:rPr lang="en-US" sz="3600" dirty="0">
                <a:solidFill>
                  <a:schemeClr val="bg1"/>
                </a:solidFill>
                <a:latin typeface="Rockwell" pitchFamily="18" charset="0"/>
              </a:rPr>
              <a:t>?</a:t>
            </a:r>
            <a:endParaRPr lang="nl-NL" sz="32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909" t="2668" r="1961" b="2613"/>
          <a:stretch/>
        </p:blipFill>
        <p:spPr bwMode="auto">
          <a:xfrm>
            <a:off x="4520952" y="887479"/>
            <a:ext cx="352839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8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-15012" t="-1" r="38400" b="55809"/>
          <a:stretch/>
        </p:blipFill>
        <p:spPr>
          <a:xfrm>
            <a:off x="-1887760" y="836712"/>
            <a:ext cx="11521280" cy="5163335"/>
          </a:xfrm>
          <a:prstGeom prst="rect">
            <a:avLst/>
          </a:prstGeom>
        </p:spPr>
      </p:pic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88504" y="1160648"/>
            <a:ext cx="8424936" cy="21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5495D3"/>
                </a:solidFill>
                <a:latin typeface="Rockwell Light" panose="02060403020205020204" pitchFamily="18" charset="0"/>
              </a:rPr>
              <a:t>stop transgenerational </a:t>
            </a:r>
            <a:r>
              <a:rPr lang="en-US" sz="3200" b="1" dirty="0">
                <a:solidFill>
                  <a:srgbClr val="5495D3"/>
                </a:solidFill>
                <a:latin typeface="Rockwell Light" panose="02060403020205020204" pitchFamily="18" charset="0"/>
              </a:rPr>
              <a:t>transference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5495D3"/>
              </a:solidFill>
              <a:latin typeface="Rockwell Light" panose="020604030202050202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5495D3"/>
                </a:solidFill>
                <a:latin typeface="Rockwell Light" panose="02060403020205020204" pitchFamily="18" charset="0"/>
              </a:rPr>
              <a:t>“Every </a:t>
            </a:r>
            <a:r>
              <a:rPr lang="en-US" sz="3600" b="1" dirty="0">
                <a:solidFill>
                  <a:srgbClr val="5495D3"/>
                </a:solidFill>
                <a:latin typeface="Rockwell Light" panose="02060403020205020204" pitchFamily="18" charset="0"/>
              </a:rPr>
              <a:t>c</a:t>
            </a:r>
            <a:r>
              <a:rPr lang="en-US" sz="3600" b="1" dirty="0" smtClean="0">
                <a:solidFill>
                  <a:srgbClr val="5495D3"/>
                </a:solidFill>
                <a:latin typeface="Rockwell Light" panose="02060403020205020204" pitchFamily="18" charset="0"/>
              </a:rPr>
              <a:t>hild safe - </a:t>
            </a:r>
            <a:r>
              <a:rPr lang="en-US" sz="3600" b="1" dirty="0">
                <a:solidFill>
                  <a:srgbClr val="5495D3"/>
                </a:solidFill>
                <a:latin typeface="Rockwell Light" panose="02060403020205020204" pitchFamily="18" charset="0"/>
              </a:rPr>
              <a:t>f</a:t>
            </a:r>
            <a:r>
              <a:rPr lang="en-US" sz="3600" b="1" dirty="0" smtClean="0">
                <a:solidFill>
                  <a:srgbClr val="5495D3"/>
                </a:solidFill>
                <a:latin typeface="Rockwell Light" panose="02060403020205020204" pitchFamily="18" charset="0"/>
              </a:rPr>
              <a:t>orever”</a:t>
            </a:r>
            <a:endParaRPr lang="en-US" sz="3600" b="1" dirty="0">
              <a:solidFill>
                <a:srgbClr val="5495D3"/>
              </a:solidFill>
              <a:latin typeface="Rockwell Light" panose="020604030202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5495D3"/>
              </a:solidFill>
              <a:latin typeface="Rockwell Light" panose="020604030202050202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5495D3"/>
                </a:solidFill>
                <a:latin typeface="Rockwell Light" panose="02060403020205020204" pitchFamily="18" charset="0"/>
              </a:rPr>
              <a:t>meaningful measurements</a:t>
            </a:r>
            <a:r>
              <a:rPr lang="en-US" sz="2400" b="1" dirty="0">
                <a:solidFill>
                  <a:srgbClr val="FF0000"/>
                </a:solidFill>
                <a:latin typeface="Rockwell Light" panose="02060403020205020204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endParaRPr lang="en-US" sz="11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5497D5"/>
                </a:solidFill>
                <a:latin typeface="Rockwell Light" panose="02060403020205020204" pitchFamily="18" charset="0"/>
              </a:rPr>
              <a:t>targets</a:t>
            </a:r>
            <a:endParaRPr lang="en-US" sz="3600" b="1" strike="sngStrike" dirty="0">
              <a:solidFill>
                <a:srgbClr val="FF0000"/>
              </a:solidFill>
              <a:latin typeface="Rockwell" pitchFamily="18" charset="0"/>
            </a:endParaRPr>
          </a:p>
        </p:txBody>
      </p:sp>
      <p:pic>
        <p:nvPicPr>
          <p:cNvPr id="6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/>
          <p:cNvCxnSpPr/>
          <p:nvPr/>
        </p:nvCxnSpPr>
        <p:spPr>
          <a:xfrm flipV="1">
            <a:off x="1136576" y="3284984"/>
            <a:ext cx="108012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1136576" y="3208092"/>
            <a:ext cx="1080120" cy="580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422510" y="3142709"/>
            <a:ext cx="325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497D5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 smtClean="0">
                <a:solidFill>
                  <a:srgbClr val="5497D5"/>
                </a:solidFill>
                <a:latin typeface="Rockwell Light" panose="02060403020205020204" pitchFamily="18" charset="0"/>
              </a:rPr>
              <a:t> </a:t>
            </a:r>
            <a:r>
              <a:rPr lang="en-US" sz="3600" b="1" dirty="0">
                <a:solidFill>
                  <a:srgbClr val="5497D5"/>
                </a:solidFill>
                <a:latin typeface="Rockwell Light" panose="02060403020205020204" pitchFamily="18" charset="0"/>
              </a:rPr>
              <a:t>outcomes</a:t>
            </a:r>
            <a:endParaRPr lang="nl-NL" sz="3600" b="1" dirty="0"/>
          </a:p>
        </p:txBody>
      </p:sp>
      <p:sp>
        <p:nvSpPr>
          <p:cNvPr id="13" name="Rechthoek 12"/>
          <p:cNvSpPr/>
          <p:nvPr/>
        </p:nvSpPr>
        <p:spPr>
          <a:xfrm>
            <a:off x="272480" y="116632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Why?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4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inhoud 2"/>
          <p:cNvSpPr txBox="1">
            <a:spLocks/>
          </p:cNvSpPr>
          <p:nvPr/>
        </p:nvSpPr>
        <p:spPr bwMode="auto">
          <a:xfrm>
            <a:off x="416496" y="1557996"/>
            <a:ext cx="8805180" cy="359641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ne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amily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– 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one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lan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– 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one worker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unctional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amily parole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ottom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p redesign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with 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Vanguard method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rinciples of value work</a:t>
            </a:r>
            <a:endParaRPr lang="en-US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9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272480" y="116632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What?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0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416496" y="0"/>
            <a:ext cx="7920880" cy="7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nl-NL" sz="3200" dirty="0" err="1" smtClean="0">
                <a:latin typeface="Rockwell Light" panose="02060403020205020204" pitchFamily="18" charset="0"/>
              </a:rPr>
              <a:t>Problem</a:t>
            </a:r>
            <a:r>
              <a:rPr lang="nl-NL" sz="3200" dirty="0" smtClean="0">
                <a:latin typeface="Rockwell Light" panose="02060403020205020204" pitchFamily="18" charset="0"/>
              </a:rPr>
              <a:t> </a:t>
            </a:r>
            <a:r>
              <a:rPr lang="nl-NL" sz="2400" dirty="0" smtClean="0"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nl-NL" sz="3200" dirty="0">
                <a:latin typeface="Rockwell Light" panose="02060403020205020204" pitchFamily="18" charset="0"/>
                <a:sym typeface="Wingdings" panose="05000000000000000000" pitchFamily="2" charset="2"/>
              </a:rPr>
              <a:t> s</a:t>
            </a:r>
            <a:r>
              <a:rPr lang="nl-NL" sz="3200" dirty="0" smtClean="0">
                <a:latin typeface="Rockwell Light" panose="02060403020205020204" pitchFamily="18" charset="0"/>
              </a:rPr>
              <a:t>olution</a:t>
            </a:r>
            <a:endParaRPr lang="nl-NL" sz="3200" dirty="0">
              <a:latin typeface="Rockwell Light" panose="020604030202050202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3883" y="4308945"/>
            <a:ext cx="9361040" cy="17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cause ?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 smtClean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8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analysis </a:t>
            </a:r>
            <a:r>
              <a:rPr lang="en-US" sz="20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 best intervention </a:t>
            </a:r>
            <a:r>
              <a:rPr lang="en-US" sz="20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 sustainable change</a:t>
            </a:r>
            <a:endParaRPr lang="en-US" sz="2800" kern="0" dirty="0" smtClean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pic>
        <p:nvPicPr>
          <p:cNvPr id="9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640632" y="1772816"/>
            <a:ext cx="6514602" cy="1859294"/>
            <a:chOff x="1280592" y="1851122"/>
            <a:chExt cx="6514602" cy="1859294"/>
          </a:xfrm>
        </p:grpSpPr>
        <p:grpSp>
          <p:nvGrpSpPr>
            <p:cNvPr id="17" name="Groep 16"/>
            <p:cNvGrpSpPr/>
            <p:nvPr/>
          </p:nvGrpSpPr>
          <p:grpSpPr>
            <a:xfrm>
              <a:off x="1280592" y="1851122"/>
              <a:ext cx="6514602" cy="1859294"/>
              <a:chOff x="416496" y="1196751"/>
              <a:chExt cx="6514602" cy="1859294"/>
            </a:xfrm>
          </p:grpSpPr>
          <p:sp>
            <p:nvSpPr>
              <p:cNvPr id="11" name="Gekromde PIJL-OMHOOG 10"/>
              <p:cNvSpPr/>
              <p:nvPr/>
            </p:nvSpPr>
            <p:spPr>
              <a:xfrm>
                <a:off x="963984" y="1975925"/>
                <a:ext cx="5112568" cy="108012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kstvak 12"/>
              <p:cNvSpPr txBox="1"/>
              <p:nvPr/>
            </p:nvSpPr>
            <p:spPr>
              <a:xfrm>
                <a:off x="416496" y="1196752"/>
                <a:ext cx="17281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 err="1" smtClean="0">
                    <a:latin typeface="Rockwell Light" panose="02060403020205020204" pitchFamily="18" charset="0"/>
                  </a:rPr>
                  <a:t>cause</a:t>
                </a:r>
                <a:endParaRPr lang="nl-NL" sz="32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15" name="Tekstvak 14"/>
              <p:cNvSpPr txBox="1"/>
              <p:nvPr/>
            </p:nvSpPr>
            <p:spPr>
              <a:xfrm>
                <a:off x="2561802" y="1196751"/>
                <a:ext cx="19169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200" dirty="0" err="1">
                    <a:latin typeface="Rockwell Light" panose="02060403020205020204" pitchFamily="18" charset="0"/>
                  </a:rPr>
                  <a:t>p</a:t>
                </a:r>
                <a:r>
                  <a:rPr lang="nl-NL" sz="3200" dirty="0" err="1" smtClean="0">
                    <a:latin typeface="Rockwell Light" panose="02060403020205020204" pitchFamily="18" charset="0"/>
                  </a:rPr>
                  <a:t>roblem</a:t>
                </a:r>
                <a:r>
                  <a:rPr lang="nl-NL" sz="3200" dirty="0" smtClean="0">
                    <a:latin typeface="Rockwell Light" panose="02060403020205020204" pitchFamily="18" charset="0"/>
                  </a:rPr>
                  <a:t>?</a:t>
                </a:r>
                <a:endParaRPr lang="nl-NL" sz="32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16" name="Tekstvak 15"/>
              <p:cNvSpPr txBox="1"/>
              <p:nvPr/>
            </p:nvSpPr>
            <p:spPr>
              <a:xfrm>
                <a:off x="5202906" y="1196751"/>
                <a:ext cx="17281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 smtClean="0">
                    <a:latin typeface="Rockwell Light" panose="02060403020205020204" pitchFamily="18" charset="0"/>
                  </a:rPr>
                  <a:t>solution</a:t>
                </a:r>
                <a:endParaRPr lang="nl-NL" sz="32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14" name="PIJL-RECHTS 13"/>
              <p:cNvSpPr/>
              <p:nvPr/>
            </p:nvSpPr>
            <p:spPr>
              <a:xfrm rot="10800000">
                <a:off x="1748644" y="1340768"/>
                <a:ext cx="684076" cy="44075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PIJL-RECHTS 17"/>
              <p:cNvSpPr/>
              <p:nvPr/>
            </p:nvSpPr>
            <p:spPr>
              <a:xfrm>
                <a:off x="4473312" y="1340767"/>
                <a:ext cx="684076" cy="44075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0" name="Tekstvak 19"/>
            <p:cNvSpPr txBox="1"/>
            <p:nvPr/>
          </p:nvSpPr>
          <p:spPr>
            <a:xfrm>
              <a:off x="2664728" y="2997584"/>
              <a:ext cx="34203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dirty="0" smtClean="0">
                  <a:latin typeface="Rockwell Light" panose="02060403020205020204" pitchFamily="18" charset="0"/>
                </a:rPr>
                <a:t>analysis</a:t>
              </a:r>
              <a:endParaRPr lang="nl-NL" sz="3200" dirty="0">
                <a:latin typeface="Rockwell Light" panose="020604030202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01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oc1_20150717_Quality conference_powerpoint template.ppt [Alleen-lezen] [Compatibiliteitsmodus]" id="{06F6C118-D02B-496B-975E-DC9FA6F1BAF1}" vid="{F0F95502-6B53-420A-B974-CE4E5A1943D0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doc1_20150717_Quality conference_powerpoint template</Template>
  <TotalTime>0</TotalTime>
  <Words>630</Words>
  <Application>Microsoft Office PowerPoint</Application>
  <PresentationFormat>A4 Paper (210x297 mm)</PresentationFormat>
  <Paragraphs>169</Paragraphs>
  <Slides>15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Modèle par défaut</vt:lpstr>
      <vt:lpstr>8th Quality Conference </vt:lpstr>
      <vt:lpstr>PowerPoint Presentation</vt:lpstr>
      <vt:lpstr>Dutch Multi Problem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Jeugdbescherming Regio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Quality Conference</dc:title>
  <dc:creator>Thomas van Andel</dc:creator>
  <cp:lastModifiedBy>Windows User</cp:lastModifiedBy>
  <cp:revision>193</cp:revision>
  <cp:lastPrinted>2015-09-07T15:22:25Z</cp:lastPrinted>
  <dcterms:created xsi:type="dcterms:W3CDTF">2015-08-21T13:40:21Z</dcterms:created>
  <dcterms:modified xsi:type="dcterms:W3CDTF">2015-09-28T19:04:37Z</dcterms:modified>
</cp:coreProperties>
</file>