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2" r:id="rId2"/>
    <p:sldId id="386" r:id="rId3"/>
    <p:sldId id="413" r:id="rId4"/>
    <p:sldId id="414" r:id="rId5"/>
    <p:sldId id="364" r:id="rId6"/>
    <p:sldId id="416" r:id="rId7"/>
    <p:sldId id="417" r:id="rId8"/>
    <p:sldId id="418" r:id="rId9"/>
    <p:sldId id="411" r:id="rId10"/>
    <p:sldId id="426" r:id="rId11"/>
    <p:sldId id="400" r:id="rId12"/>
    <p:sldId id="427" r:id="rId13"/>
    <p:sldId id="378" r:id="rId14"/>
    <p:sldId id="401" r:id="rId15"/>
    <p:sldId id="428" r:id="rId16"/>
    <p:sldId id="379" r:id="rId17"/>
    <p:sldId id="402" r:id="rId18"/>
    <p:sldId id="362" r:id="rId19"/>
    <p:sldId id="368" r:id="rId20"/>
    <p:sldId id="425" r:id="rId21"/>
    <p:sldId id="403" r:id="rId22"/>
    <p:sldId id="367" r:id="rId23"/>
    <p:sldId id="325" r:id="rId24"/>
    <p:sldId id="372" r:id="rId25"/>
    <p:sldId id="373" r:id="rId26"/>
    <p:sldId id="409" r:id="rId27"/>
    <p:sldId id="399" r:id="rId28"/>
    <p:sldId id="419" r:id="rId29"/>
    <p:sldId id="422" r:id="rId30"/>
    <p:sldId id="420" r:id="rId31"/>
    <p:sldId id="369" r:id="rId32"/>
    <p:sldId id="358" r:id="rId33"/>
  </p:sldIdLst>
  <p:sldSz cx="9906000" cy="6858000" type="A4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5D3"/>
    <a:srgbClr val="5497D5"/>
    <a:srgbClr val="FF0000"/>
    <a:srgbClr val="EC7404"/>
    <a:srgbClr val="00E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01" autoAdjust="0"/>
  </p:normalViewPr>
  <p:slideViewPr>
    <p:cSldViewPr>
      <p:cViewPr>
        <p:scale>
          <a:sx n="78" d="100"/>
          <a:sy n="78" d="100"/>
        </p:scale>
        <p:origin x="-762" y="-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5550"/>
    </p:cViewPr>
  </p:sorterViewPr>
  <p:notesViewPr>
    <p:cSldViewPr>
      <p:cViewPr varScale="1">
        <p:scale>
          <a:sx n="53" d="100"/>
          <a:sy n="53" d="100"/>
        </p:scale>
        <p:origin x="2916" y="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309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813" y="1"/>
            <a:ext cx="2944342" cy="49309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A1AA59D-E521-4E5A-851C-207DB3F87C57}" type="datetimeFigureOut">
              <a:rPr lang="fr-CH"/>
              <a:pPr>
                <a:defRPr/>
              </a:pPr>
              <a:t>28.09.2015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035"/>
            <a:ext cx="2945862" cy="493097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813" y="9378035"/>
            <a:ext cx="2944342" cy="493097"/>
          </a:xfrm>
          <a:prstGeom prst="rect">
            <a:avLst/>
          </a:prstGeom>
        </p:spPr>
        <p:txBody>
          <a:bodyPr vert="horz" wrap="square" lIns="91016" tIns="45508" rIns="91016" bIns="455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EA0B690F-AEEF-4132-A498-6156486EDBDC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699487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38188"/>
            <a:ext cx="535305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689018"/>
            <a:ext cx="5435708" cy="44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5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378035"/>
            <a:ext cx="294434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6" tIns="45508" rIns="91016" bIns="455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264D3917-8C4C-46E4-962F-B57C315F2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997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slidesharecdn.com/systemsthinkingforserviceorganisations-johnseddon-vanguardlss23-140424084736-phpapp01/95/systems-thinking-for-service-organisations-7-638.jpg?cb=1398331808" TargetMode="External"/><Relationship Id="rId13" Type="http://schemas.openxmlformats.org/officeDocument/2006/relationships/hyperlink" Target="http://image.slidesharecdn.com/systemsthinkingforserviceorganisations-johnseddon-vanguardlss23-140424084736-phpapp01/95/systems-thinking-for-service-organisations-12-638.jpg?cb=1398331808" TargetMode="External"/><Relationship Id="rId18" Type="http://schemas.openxmlformats.org/officeDocument/2006/relationships/hyperlink" Target="http://image.slidesharecdn.com/systemsthinkingforserviceorganisations-johnseddon-vanguardlss23-140424084736-phpapp01/95/systems-thinking-for-service-organisations-17-638.jpg?cb=1398331808" TargetMode="External"/><Relationship Id="rId3" Type="http://schemas.openxmlformats.org/officeDocument/2006/relationships/hyperlink" Target="http://image.slidesharecdn.com/systemsthinkingforserviceorganisations-johnseddon-vanguardlss23-140424084736-phpapp01/95/systems-thinking-for-service-organisations-2-638.jpg?cb=1398331808" TargetMode="External"/><Relationship Id="rId21" Type="http://schemas.openxmlformats.org/officeDocument/2006/relationships/hyperlink" Target="http://image.slidesharecdn.com/systemsthinkingforserviceorganisations-johnseddon-vanguardlss23-140424084736-phpapp01/95/systems-thinking-for-service-organisations-20-638.jpg?cb=1398331808" TargetMode="External"/><Relationship Id="rId7" Type="http://schemas.openxmlformats.org/officeDocument/2006/relationships/hyperlink" Target="http://image.slidesharecdn.com/systemsthinkingforserviceorganisations-johnseddon-vanguardlss23-140424084736-phpapp01/95/systems-thinking-for-service-organisations-6-638.jpg?cb=1398331808" TargetMode="External"/><Relationship Id="rId12" Type="http://schemas.openxmlformats.org/officeDocument/2006/relationships/hyperlink" Target="http://image.slidesharecdn.com/systemsthinkingforserviceorganisations-johnseddon-vanguardlss23-140424084736-phpapp01/95/systems-thinking-for-service-organisations-11-638.jpg?cb=1398331808" TargetMode="External"/><Relationship Id="rId17" Type="http://schemas.openxmlformats.org/officeDocument/2006/relationships/hyperlink" Target="http://image.slidesharecdn.com/systemsthinkingforserviceorganisations-johnseddon-vanguardlss23-140424084736-phpapp01/95/systems-thinking-for-service-organisations-16-638.jpg?cb=1398331808" TargetMode="External"/><Relationship Id="rId2" Type="http://schemas.openxmlformats.org/officeDocument/2006/relationships/slide" Target="../slides/slide27.xml"/><Relationship Id="rId16" Type="http://schemas.openxmlformats.org/officeDocument/2006/relationships/hyperlink" Target="http://image.slidesharecdn.com/systemsthinkingforserviceorganisations-johnseddon-vanguardlss23-140424084736-phpapp01/95/systems-thinking-for-service-organisations-15-638.jpg?cb=1398331808" TargetMode="External"/><Relationship Id="rId20" Type="http://schemas.openxmlformats.org/officeDocument/2006/relationships/hyperlink" Target="http://image.slidesharecdn.com/systemsthinkingforserviceorganisations-johnseddon-vanguardlss23-140424084736-phpapp01/95/systems-thinking-for-service-organisations-19-638.jpg?cb=1398331808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mage.slidesharecdn.com/systemsthinkingforserviceorganisations-johnseddon-vanguardlss23-140424084736-phpapp01/95/systems-thinking-for-service-organisations-5-638.jpg?cb=1398331808" TargetMode="External"/><Relationship Id="rId11" Type="http://schemas.openxmlformats.org/officeDocument/2006/relationships/hyperlink" Target="http://image.slidesharecdn.com/systemsthinkingforserviceorganisations-johnseddon-vanguardlss23-140424084736-phpapp01/95/systems-thinking-for-service-organisations-10-638.jpg?cb=1398331808" TargetMode="External"/><Relationship Id="rId5" Type="http://schemas.openxmlformats.org/officeDocument/2006/relationships/hyperlink" Target="http://image.slidesharecdn.com/systemsthinkingforserviceorganisations-johnseddon-vanguardlss23-140424084736-phpapp01/95/systems-thinking-for-service-organisations-4-638.jpg?cb=1398331808" TargetMode="External"/><Relationship Id="rId15" Type="http://schemas.openxmlformats.org/officeDocument/2006/relationships/hyperlink" Target="http://image.slidesharecdn.com/systemsthinkingforserviceorganisations-johnseddon-vanguardlss23-140424084736-phpapp01/95/systems-thinking-for-service-organisations-14-638.jpg?cb=1398331808" TargetMode="External"/><Relationship Id="rId10" Type="http://schemas.openxmlformats.org/officeDocument/2006/relationships/hyperlink" Target="http://image.slidesharecdn.com/systemsthinkingforserviceorganisations-johnseddon-vanguardlss23-140424084736-phpapp01/95/systems-thinking-for-service-organisations-9-638.jpg?cb=1398331808" TargetMode="External"/><Relationship Id="rId19" Type="http://schemas.openxmlformats.org/officeDocument/2006/relationships/hyperlink" Target="http://image.slidesharecdn.com/systemsthinkingforserviceorganisations-johnseddon-vanguardlss23-140424084736-phpapp01/95/systems-thinking-for-service-organisations-18-638.jpg?cb=1398331808" TargetMode="External"/><Relationship Id="rId4" Type="http://schemas.openxmlformats.org/officeDocument/2006/relationships/hyperlink" Target="http://image.slidesharecdn.com/systemsthinkingforserviceorganisations-johnseddon-vanguardlss23-140424084736-phpapp01/95/systems-thinking-for-service-organisations-3-638.jpg?cb=1398331808" TargetMode="External"/><Relationship Id="rId9" Type="http://schemas.openxmlformats.org/officeDocument/2006/relationships/hyperlink" Target="http://image.slidesharecdn.com/systemsthinkingforserviceorganisations-johnseddon-vanguardlss23-140424084736-phpapp01/95/systems-thinking-for-service-organisations-8-638.jpg?cb=1398331808" TargetMode="External"/><Relationship Id="rId14" Type="http://schemas.openxmlformats.org/officeDocument/2006/relationships/hyperlink" Target="http://image.slidesharecdn.com/systemsthinkingforserviceorganisations-johnseddon-vanguardlss23-140424084736-phpapp01/95/systems-thinking-for-service-organisations-13-638.jpg?cb=1398331808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658" indent="-282696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865" indent="-22646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1307" indent="-22646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5748" indent="-226461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3472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1195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8918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6642" indent="-22646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FC793-726C-43DD-9FE5-862415EDE40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568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C9D9-5C54-40F9-8EEF-3B9E9F354FD3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039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1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en-US" noProof="0" dirty="0" smtClean="0"/>
              <a:t> Talk about what you need to and understand do to get a new how that fits with the purpose</a:t>
            </a:r>
            <a:r>
              <a:rPr lang="en-US" baseline="0" noProof="0" dirty="0" smtClean="0"/>
              <a:t> – meaning of your organization</a:t>
            </a:r>
            <a:endParaRPr lang="en-US" noProof="0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692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060DAB-8409-4C14-9E2A-DA31956A1889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777351" y="9429672"/>
            <a:ext cx="2888563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3335B55-D0A7-49EA-AC61-84C2D7FE0438}" type="slidenum">
              <a:rPr lang="nl-NL" altLang="nl-NL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nl-NL" altLang="nl-NL">
              <a:latin typeface="Calibri" panose="020F0502020204030204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527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1" y="4715630"/>
            <a:ext cx="5334319" cy="44679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Change the worker and you get another year of protection measures.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Average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number of workers in family career = 7 over three years</a:t>
            </a:r>
            <a:endParaRPr lang="en-US" altLang="nl-NL" noProof="0" dirty="0" smtClean="0">
              <a:solidFill>
                <a:srgbClr val="F79646"/>
              </a:solidFill>
              <a:latin typeface="Rockwell" charset="0"/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Old way of thinking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and working</a:t>
            </a:r>
            <a:endParaRPr lang="en-US" altLang="nl-NL" noProof="0" dirty="0" smtClean="0">
              <a:solidFill>
                <a:srgbClr val="F79646"/>
              </a:solidFill>
              <a:latin typeface="Rockwell" charset="0"/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No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systems approach – serial – separate workflows for different types of case work / privacy barriers between workers</a:t>
            </a:r>
            <a:endParaRPr lang="en-US" altLang="nl-NL" noProof="0" dirty="0" smtClean="0">
              <a:solidFill>
                <a:srgbClr val="F79646"/>
              </a:solidFill>
              <a:latin typeface="Rockwell" charset="0"/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IT is the answer it will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solve our problems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Targets help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us to control </a:t>
            </a:r>
            <a:r>
              <a:rPr lang="en-US" altLang="nl-NL" baseline="0" noProof="0" dirty="0" err="1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wath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they do - </a:t>
            </a: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control helps us with the work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Division of work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</a:t>
            </a: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is efficient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Staff should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be differentiated; we need specialist, generalist and lots of (cheaper) secretaries for the administrative work</a:t>
            </a:r>
            <a:endParaRPr lang="en-US" altLang="nl-NL" noProof="0" dirty="0" smtClean="0">
              <a:solidFill>
                <a:srgbClr val="F79646"/>
              </a:solidFill>
              <a:latin typeface="Rockwell" charset="0"/>
              <a:ea typeface="Microsoft YaHei" panose="020B0503020204020204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Standard</a:t>
            </a:r>
            <a:r>
              <a:rPr lang="en-US" altLang="nl-NL" baseline="0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 scripts lead to cost reduction : simple administrative work </a:t>
            </a:r>
            <a:r>
              <a:rPr lang="en-US" altLang="nl-NL" noProof="0" dirty="0" smtClean="0">
                <a:solidFill>
                  <a:srgbClr val="F79646"/>
                </a:solidFill>
                <a:latin typeface="Rockwell" charset="0"/>
                <a:ea typeface="Microsoft YaHei" panose="020B0503020204020204" pitchFamily="34" charset="-122"/>
              </a:rPr>
              <a:t>in the front office is cheaper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nl-NL" noProof="0" dirty="0" smtClean="0">
              <a:solidFill>
                <a:srgbClr val="F79646"/>
              </a:solidFill>
              <a:latin typeface="Rockwell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447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0366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4069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7772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1475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CB3A80-86E2-41AC-A94A-46C525C1B3A9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70038" y="1042988"/>
            <a:ext cx="7532688" cy="52149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475" y="6606579"/>
            <a:ext cx="3516818" cy="625956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altLang="nl-NL" dirty="0" smtClean="0"/>
              <a:t>Culture</a:t>
            </a:r>
            <a:r>
              <a:rPr lang="nl-NL" altLang="nl-NL" baseline="0" dirty="0" smtClean="0"/>
              <a:t> change is hard </a:t>
            </a:r>
            <a:r>
              <a:rPr lang="nl-NL" altLang="nl-NL" baseline="0" dirty="0" err="1" smtClean="0"/>
              <a:t>and</a:t>
            </a:r>
            <a:r>
              <a:rPr lang="nl-NL" altLang="nl-NL" baseline="0" dirty="0" smtClean="0"/>
              <a:t> takes </a:t>
            </a:r>
            <a:r>
              <a:rPr lang="nl-NL" altLang="nl-NL" baseline="0" dirty="0" err="1" smtClean="0"/>
              <a:t>stamina</a:t>
            </a:r>
            <a:r>
              <a:rPr lang="nl-NL" altLang="nl-NL" baseline="0" dirty="0" smtClean="0"/>
              <a:t>!</a:t>
            </a:r>
            <a:endParaRPr lang="nl-NL" alt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40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14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1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en-US" noProof="0" dirty="0" smtClean="0"/>
              <a:t> Talk about what you need to and understand do to get a new how that fits with the purpose</a:t>
            </a:r>
            <a:r>
              <a:rPr lang="en-US" baseline="0" noProof="0" dirty="0" smtClean="0"/>
              <a:t> – meaning of your organization</a:t>
            </a:r>
            <a:endParaRPr lang="en-US" noProof="0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334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EB4BB4F-B80E-4EDC-84BC-CB287E0D4DBB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777351" y="9429672"/>
            <a:ext cx="2888563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21DBA3-97E2-4B1F-AA11-E7EE52CA2688}" type="slidenum">
              <a:rPr lang="nl-NL" altLang="nl-NL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nl-NL" altLang="nl-NL">
              <a:latin typeface="Calibri" panose="020F0502020204030204" pitchFamily="34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527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66591" y="4715630"/>
            <a:ext cx="5334319" cy="446794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NL" altLang="nl-NL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All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</a:t>
            </a:r>
            <a:r>
              <a:rPr lang="nl-NL" altLang="nl-NL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children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in the family safe </a:t>
            </a:r>
            <a:r>
              <a:rPr lang="nl-NL" altLang="nl-NL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forever</a:t>
            </a:r>
            <a:r>
              <a:rPr lang="nl-NL" altLang="nl-NL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/>
            </a:r>
            <a:br>
              <a:rPr lang="nl-NL" altLang="nl-NL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</a:br>
            <a:r>
              <a:rPr lang="nl-NL" altLang="nl-NL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One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family plan </a:t>
            </a:r>
            <a:r>
              <a:rPr lang="nl-NL" altLang="nl-NL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with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</a:t>
            </a:r>
            <a:r>
              <a:rPr lang="nl-NL" altLang="nl-NL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and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in the </a:t>
            </a:r>
            <a:r>
              <a:rPr lang="nl-NL" altLang="nl-NL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words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of the family</a:t>
            </a:r>
            <a:r>
              <a:rPr lang="nl-NL" altLang="nl-NL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/>
            </a:r>
            <a:br>
              <a:rPr lang="nl-NL" altLang="nl-NL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</a:br>
            <a:r>
              <a:rPr lang="nl-NL" altLang="nl-NL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One</a:t>
            </a:r>
            <a:r>
              <a:rPr lang="nl-NL" altLang="nl-NL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</a:t>
            </a:r>
            <a:r>
              <a:rPr lang="nl-NL" altLang="nl-NL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famil</a:t>
            </a:r>
            <a:r>
              <a:rPr lang="nl-NL" altLang="nl-NL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y- </a:t>
            </a:r>
            <a:r>
              <a:rPr lang="nl-NL" altLang="nl-NL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one</a:t>
            </a:r>
            <a:r>
              <a:rPr lang="nl-NL" altLang="nl-NL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plan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– </a:t>
            </a:r>
            <a:r>
              <a:rPr lang="nl-NL" altLang="nl-NL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one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</a:t>
            </a:r>
            <a:r>
              <a:rPr lang="nl-NL" altLang="nl-NL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worker</a:t>
            </a:r>
            <a:r>
              <a:rPr lang="nl-NL" altLang="nl-NL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– </a:t>
            </a:r>
            <a:r>
              <a:rPr lang="nl-NL" altLang="nl-NL" i="1" baseline="0" dirty="0" err="1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one</a:t>
            </a:r>
            <a:r>
              <a:rPr lang="nl-NL" altLang="nl-NL" i="1" baseline="0" dirty="0" smtClean="0">
                <a:solidFill>
                  <a:srgbClr val="F79646"/>
                </a:solidFill>
                <a:latin typeface="Rockwell" charset="0"/>
                <a:cs typeface="Tahoma" panose="020B0604030504040204" pitchFamily="34" charset="0"/>
              </a:rPr>
              <a:t> team</a:t>
            </a:r>
            <a:endParaRPr lang="nl-NL" altLang="nl-NL" i="1" dirty="0" smtClean="0">
              <a:solidFill>
                <a:srgbClr val="F79646"/>
              </a:solidFill>
              <a:latin typeface="Rockwell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32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0366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4069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7772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1475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CB3A80-86E2-41AC-A94A-46C525C1B3A9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70038" y="1042988"/>
            <a:ext cx="7532688" cy="52149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475" y="6606579"/>
            <a:ext cx="3516818" cy="625956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490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17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1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en-US" noProof="0" dirty="0" smtClean="0"/>
              <a:t> Talk about what you need to and understand do to get a new how that fits with the purpose</a:t>
            </a:r>
            <a:r>
              <a:rPr lang="en-US" baseline="0" noProof="0" dirty="0" smtClean="0"/>
              <a:t> – meaning of your organization</a:t>
            </a:r>
            <a:endParaRPr lang="en-US" noProof="0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442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18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50%</a:t>
            </a:r>
          </a:p>
          <a:p>
            <a:pPr eaLnBrk="1" hangingPunct="1"/>
            <a:r>
              <a:rPr lang="nl-NL" dirty="0" smtClean="0"/>
              <a:t>6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046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39760-C9D6-4BB3-9C5E-F90B15A07920}" type="slidenum">
              <a:rPr lang="nl-NL" smtClean="0"/>
              <a:pPr/>
              <a:t>19</a:t>
            </a:fld>
            <a:endParaRPr lang="nl-N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89518"/>
            <a:ext cx="5438140" cy="4442699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52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B6A5D7-499F-4112-BC1F-6235F5CC5FE5}" type="slidenum">
              <a:rPr lang="nl-NL" smtClean="0">
                <a:latin typeface="Times New Roman" pitchFamily="18" charset="0"/>
                <a:ea typeface="ヒラギノ角ゴ Pro W3"/>
                <a:cs typeface="ヒラギノ角ゴ Pro W3"/>
              </a:rPr>
              <a:pPr/>
              <a:t>2</a:t>
            </a:fld>
            <a:endParaRPr lang="nl-NL" smtClean="0"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>
              <a:solidFill>
                <a:srgbClr val="E9731E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9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20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50%</a:t>
            </a:r>
          </a:p>
          <a:p>
            <a:pPr eaLnBrk="1" hangingPunct="1"/>
            <a:r>
              <a:rPr lang="nl-NL" dirty="0" smtClean="0"/>
              <a:t>6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470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/>
            <a:fld id="{7AFE2D75-C221-4938-BE72-2352619AE29A}" type="slidenum">
              <a:rPr lang="en-US" sz="1200" smtClean="0">
                <a:latin typeface="Calibri" pitchFamily="34" charset="0"/>
                <a:ea typeface="ＭＳ Ｐゴシック" pitchFamily="34" charset="-128"/>
              </a:rPr>
              <a:pPr eaLnBrk="1" hangingPunct="1"/>
              <a:t>21</a:t>
            </a:fld>
            <a:endParaRPr lang="en-US" sz="1200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527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91EDB-8D78-48F9-8C89-7412E062FE6F}" type="slidenum">
              <a:rPr lang="en-US" smtClean="0">
                <a:latin typeface="Calibri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52020" y="9379036"/>
            <a:ext cx="2945659" cy="49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03" tIns="45501" rIns="91003" bIns="45501" anchor="b"/>
          <a:lstStyle/>
          <a:p>
            <a:pPr algn="r"/>
            <a:fld id="{F6F6BE36-C491-4A03-A916-BFC633892F79}" type="slidenum">
              <a:rPr lang="en-US" sz="1200">
                <a:latin typeface="Calibri" pitchFamily="34" charset="0"/>
                <a:ea typeface="MS PGothic"/>
                <a:cs typeface="MS PGothic"/>
              </a:rPr>
              <a:pPr algn="r"/>
              <a:t>22</a:t>
            </a:fld>
            <a:endParaRPr lang="en-US" sz="1200" dirty="0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64" y="4689518"/>
            <a:ext cx="4984962" cy="444269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IFCM Intensive Family Case Management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Philosophy and beliefs systems about people /problems/change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Respect-understanding them on their terms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Engaging and motivating is our job and without it don have the have. come into not want do </a:t>
            </a:r>
            <a:r>
              <a:rPr lang="en-US" dirty="0" err="1" smtClean="0"/>
              <a:t>do</a:t>
            </a:r>
            <a:r>
              <a:rPr lang="en-US" dirty="0" smtClean="0"/>
              <a:t> the work as the family or hopeless..etc..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Individually. respecting on their </a:t>
            </a:r>
            <a:r>
              <a:rPr lang="en-US" dirty="0" err="1" smtClean="0"/>
              <a:t>terms..Relationally..relational</a:t>
            </a:r>
            <a:r>
              <a:rPr lang="en-US" dirty="0" smtClean="0"/>
              <a:t> assessment</a:t>
            </a:r>
            <a:br>
              <a:rPr lang="en-US" dirty="0" smtClean="0"/>
            </a:br>
            <a:r>
              <a:rPr lang="en-US" dirty="0" smtClean="0"/>
              <a:t>Refer</a:t>
            </a:r>
            <a:r>
              <a:rPr lang="en-US" baseline="0" dirty="0" smtClean="0"/>
              <a:t> to FFP model developed by Jim Alexander and Douglas Kopp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828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23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825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24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758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25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50%</a:t>
            </a:r>
          </a:p>
          <a:p>
            <a:pPr eaLnBrk="1" hangingPunct="1"/>
            <a:r>
              <a:rPr lang="nl-NL" dirty="0" smtClean="0"/>
              <a:t>6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34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charset="-128"/>
                <a:cs typeface="Geneva"/>
              </a:defRPr>
            </a:lvl9pPr>
          </a:lstStyle>
          <a:p>
            <a:pPr>
              <a:spcBef>
                <a:spcPct val="0"/>
              </a:spcBef>
            </a:pPr>
            <a:fld id="{1EF7FDCA-6957-414C-9FCE-9D58F22931EB}" type="slidenum">
              <a:rPr lang="nl-NL" altLang="nl-NL" smtClean="0"/>
              <a:pPr>
                <a:spcBef>
                  <a:spcPct val="0"/>
                </a:spcBef>
              </a:pPr>
              <a:t>26</a:t>
            </a:fld>
            <a:endParaRPr lang="nl-NL" altLang="nl-NL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 smtClean="0"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443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27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r>
              <a:rPr lang="en-US" b="1" dirty="0" smtClean="0"/>
              <a:t>Systems Thinking for Service </a:t>
            </a:r>
            <a:r>
              <a:rPr lang="en-US" b="1" dirty="0" err="1" smtClean="0"/>
              <a:t>Organisations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1. Vanguard www.lean-service.com Systems thinking for service </a:t>
            </a:r>
            <a:r>
              <a:rPr lang="en-US" dirty="0" err="1" smtClean="0"/>
              <a:t>organisations</a:t>
            </a:r>
            <a:r>
              <a:rPr lang="en-US" dirty="0" smtClean="0"/>
              <a:t> There is a better way to make the work </a:t>
            </a:r>
            <a:r>
              <a:rPr lang="en-US" dirty="0" err="1" smtClean="0"/>
              <a:t>work</a:t>
            </a:r>
            <a:r>
              <a:rPr lang="en-US" dirty="0" smtClean="0"/>
              <a:t>… …a way that improves service, improves revenue, reduces costs and improves morale So why isn’t everybody doing it? </a:t>
            </a:r>
          </a:p>
          <a:p>
            <a:r>
              <a:rPr lang="en-US" dirty="0" smtClean="0">
                <a:hlinkClick r:id="rId3" tooltip="Vanguard www.lean-service.com&#10;What is management’s role?&#10;Th..."/>
              </a:rPr>
              <a:t>2. </a:t>
            </a:r>
            <a:r>
              <a:rPr lang="en-US" dirty="0" smtClean="0"/>
              <a:t>Vanguard www.lean-service.com What is management’s role? The manager’s role is to….. ….act on the system </a:t>
            </a:r>
          </a:p>
          <a:p>
            <a:r>
              <a:rPr lang="en-US" dirty="0" smtClean="0">
                <a:hlinkClick r:id="rId4" tooltip="Vanguard www.lean-service.com&#10;Changing management thinking&#10;..."/>
              </a:rPr>
              <a:t>3. </a:t>
            </a:r>
            <a:r>
              <a:rPr lang="en-US" dirty="0" smtClean="0"/>
              <a:t>Vanguard www.lean-service.com Changing management thinking Command and control thinking Systems thinking Top-down perspective Outside-in Functional </a:t>
            </a:r>
            <a:r>
              <a:rPr lang="en-US" dirty="0" err="1" smtClean="0"/>
              <a:t>specialisation</a:t>
            </a:r>
            <a:r>
              <a:rPr lang="en-US" dirty="0" smtClean="0"/>
              <a:t> design Demand, value and flow Integrated with </a:t>
            </a:r>
            <a:r>
              <a:rPr lang="en-US" dirty="0" err="1" smtClean="0"/>
              <a:t>workSeparated</a:t>
            </a:r>
            <a:r>
              <a:rPr lang="en-US" dirty="0" smtClean="0"/>
              <a:t> from work decision-making Budget, targets, standards, service levels, activity etc. Capability versus purpose, variation measures Act on </a:t>
            </a:r>
            <a:r>
              <a:rPr lang="en-US" dirty="0" err="1" smtClean="0"/>
              <a:t>systemManage</a:t>
            </a:r>
            <a:r>
              <a:rPr lang="en-US" dirty="0" smtClean="0"/>
              <a:t> budgets and people ethic </a:t>
            </a:r>
          </a:p>
          <a:p>
            <a:r>
              <a:rPr lang="en-US" dirty="0" smtClean="0">
                <a:hlinkClick r:id="rId5" tooltip="Vanguard www.lean-service.com&#10;Service centre design and man..."/>
              </a:rPr>
              <a:t>4. </a:t>
            </a:r>
            <a:r>
              <a:rPr lang="en-US" dirty="0" smtClean="0"/>
              <a:t>Vanguard www.lean-service.com Service </a:t>
            </a:r>
            <a:r>
              <a:rPr lang="en-US" dirty="0" err="1" smtClean="0"/>
              <a:t>centre</a:t>
            </a:r>
            <a:r>
              <a:rPr lang="en-US" dirty="0" smtClean="0"/>
              <a:t> design and management Traditional thinking leads to significant sub-</a:t>
            </a:r>
            <a:r>
              <a:rPr lang="en-US" dirty="0" err="1" smtClean="0"/>
              <a:t>optimisation</a:t>
            </a:r>
            <a:r>
              <a:rPr lang="en-US" dirty="0" smtClean="0"/>
              <a:t> Higher costs, poor service, low morale and what problems are managers trying to solve? </a:t>
            </a:r>
          </a:p>
          <a:p>
            <a:r>
              <a:rPr lang="en-US" dirty="0" smtClean="0">
                <a:hlinkClick r:id="rId6" tooltip="Vanguard www.lean-service.com&#10;The place to start is check&#10;C..."/>
              </a:rPr>
              <a:t>5. </a:t>
            </a:r>
            <a:r>
              <a:rPr lang="en-US" dirty="0" smtClean="0"/>
              <a:t>Vanguard www.lean-service.com The place to start is check </a:t>
            </a:r>
            <a:r>
              <a:rPr lang="en-US" dirty="0" err="1" smtClean="0"/>
              <a:t>Check</a:t>
            </a:r>
            <a:r>
              <a:rPr lang="en-US" dirty="0" smtClean="0"/>
              <a:t> Do Plan </a:t>
            </a:r>
          </a:p>
          <a:p>
            <a:r>
              <a:rPr lang="en-US" dirty="0" smtClean="0">
                <a:hlinkClick r:id="rId7" tooltip="Vanguard www.lean-service.com&#10;The service centre hierarchy&#10;..."/>
              </a:rPr>
              <a:t>6. </a:t>
            </a:r>
            <a:r>
              <a:rPr lang="en-US" dirty="0" smtClean="0"/>
              <a:t>Vanguard www.lean-service.com The service </a:t>
            </a:r>
            <a:r>
              <a:rPr lang="en-US" dirty="0" err="1" smtClean="0"/>
              <a:t>centre</a:t>
            </a:r>
            <a:r>
              <a:rPr lang="en-US" dirty="0" smtClean="0"/>
              <a:t> hierarchy Manager Service level Abandon rate Costs Team Leader Call volume Call length Time available Inspection Agent </a:t>
            </a:r>
          </a:p>
          <a:p>
            <a:r>
              <a:rPr lang="en-US" dirty="0" smtClean="0">
                <a:hlinkClick r:id="rId8" tooltip="Vanguard www.lean-service.com&#10;Service centre (front office)..."/>
              </a:rPr>
              <a:t>7. </a:t>
            </a:r>
            <a:r>
              <a:rPr lang="en-US" dirty="0" smtClean="0"/>
              <a:t>Vanguard www.lean-service.com Service </a:t>
            </a:r>
            <a:r>
              <a:rPr lang="en-US" dirty="0" err="1" smtClean="0"/>
              <a:t>centre</a:t>
            </a:r>
            <a:r>
              <a:rPr lang="en-US" dirty="0" smtClean="0"/>
              <a:t> (front office) design Monitor: activity scripts procedures quality calls in sort (IVR) do the work service </a:t>
            </a:r>
            <a:r>
              <a:rPr lang="en-US" dirty="0" err="1" smtClean="0"/>
              <a:t>levelvolume</a:t>
            </a:r>
            <a:r>
              <a:rPr lang="en-US" dirty="0" smtClean="0"/>
              <a:t> in </a:t>
            </a:r>
          </a:p>
          <a:p>
            <a:r>
              <a:rPr lang="en-US" dirty="0" smtClean="0">
                <a:hlinkClick r:id="rId9" tooltip="Vanguard www.lean-service.com&#10;First big mistake&#10;Failure to ..."/>
              </a:rPr>
              <a:t>8. </a:t>
            </a:r>
            <a:r>
              <a:rPr lang="en-US" dirty="0" smtClean="0"/>
              <a:t>Vanguard www.lean-service.com First big mistake Failure to understand the nature of demand All demand is treated as ‘units of production’ </a:t>
            </a:r>
          </a:p>
          <a:p>
            <a:r>
              <a:rPr lang="en-US" dirty="0" smtClean="0">
                <a:hlinkClick r:id="rId10" tooltip="Vanguard www.lean-service.com&#10;Second big mistake&#10;Assuming t..."/>
              </a:rPr>
              <a:t>9. </a:t>
            </a:r>
            <a:r>
              <a:rPr lang="en-US" dirty="0" smtClean="0"/>
              <a:t>Vanguard www.lean-service.com Second big mistake Assuming the workers can be held accountable for the work they do. </a:t>
            </a:r>
          </a:p>
          <a:p>
            <a:r>
              <a:rPr lang="en-US" dirty="0" smtClean="0">
                <a:hlinkClick r:id="rId11" tooltip="Vanguard www.lean-service.com&#10;John’s calls per day&#10;calls&#10;da..."/>
              </a:rPr>
              <a:t>10. </a:t>
            </a:r>
            <a:r>
              <a:rPr lang="en-US" dirty="0" smtClean="0"/>
              <a:t>Vanguard www.lean-service.com John’s calls per day calls days x </a:t>
            </a:r>
            <a:r>
              <a:rPr lang="en-US" dirty="0" err="1" smtClean="0"/>
              <a:t>x</a:t>
            </a:r>
            <a:r>
              <a:rPr lang="en-US" dirty="0" smtClean="0"/>
              <a:t> today 100 </a:t>
            </a:r>
          </a:p>
          <a:p>
            <a:r>
              <a:rPr lang="en-US" dirty="0" smtClean="0">
                <a:hlinkClick r:id="rId12" tooltip="Vanguard www.lean-service.com&#10;John’s capability&#10;125&#10;x x&#10;x&#10;x..."/>
              </a:rPr>
              <a:t>11. </a:t>
            </a:r>
            <a:r>
              <a:rPr lang="en-US" dirty="0" smtClean="0"/>
              <a:t>Vanguard www.lean-service.com John’s capability 125 x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xx calls days x 100 xx x 75 </a:t>
            </a:r>
          </a:p>
          <a:p>
            <a:r>
              <a:rPr lang="en-US" dirty="0" smtClean="0">
                <a:hlinkClick r:id="rId13" tooltip="Vanguard www.lean-service.com&#10;Third big mistake&#10;Management ..."/>
              </a:rPr>
              <a:t>12. </a:t>
            </a:r>
            <a:r>
              <a:rPr lang="en-US" dirty="0" smtClean="0"/>
              <a:t>Vanguard www.lean-service.com Third big mistake Management acts in many ways that damage the </a:t>
            </a:r>
            <a:r>
              <a:rPr lang="en-US" dirty="0" err="1" smtClean="0"/>
              <a:t>organisation’s</a:t>
            </a:r>
            <a:r>
              <a:rPr lang="en-US" dirty="0" smtClean="0"/>
              <a:t> ability to absorb variety: Scripts, procedures, activity measurement, IVR, automated work scheduling and ‘work flow’ systems and so on…. </a:t>
            </a:r>
          </a:p>
          <a:p>
            <a:r>
              <a:rPr lang="en-US" dirty="0" smtClean="0">
                <a:hlinkClick r:id="rId14" tooltip="Vanguard www.lean-service.com&#10;Seeing the invisible&#10;misroute..."/>
              </a:rPr>
              <a:t>13. </a:t>
            </a:r>
            <a:r>
              <a:rPr lang="en-US" dirty="0" smtClean="0"/>
              <a:t>Vanguard www.lean-service.com Seeing the invisible misroutes and drop outs Causes of variation: Demand Activity management Scripts Procedures Inspection calls in sort (IVR) do the work not trained against demand failure demand Consequences: customer dissatisfaction and high costs </a:t>
            </a:r>
          </a:p>
          <a:p>
            <a:r>
              <a:rPr lang="en-US" dirty="0" smtClean="0">
                <a:hlinkClick r:id="rId15" tooltip="Vanguard www.lean-service.com&#10;Service centre (back office) ..."/>
              </a:rPr>
              <a:t>14. </a:t>
            </a:r>
            <a:r>
              <a:rPr lang="en-US" dirty="0" smtClean="0"/>
              <a:t>Vanguard www.lean-service.com Service </a:t>
            </a:r>
            <a:r>
              <a:rPr lang="en-US" dirty="0" err="1" smtClean="0"/>
              <a:t>centre</a:t>
            </a:r>
            <a:r>
              <a:rPr lang="en-US" dirty="0" smtClean="0"/>
              <a:t> (back office) design mail in sort allocate do the work Monitor: activity procedures quality volume in volume </a:t>
            </a:r>
            <a:r>
              <a:rPr lang="en-US" dirty="0" err="1" smtClean="0"/>
              <a:t>outactivity</a:t>
            </a:r>
            <a:r>
              <a:rPr lang="en-US" dirty="0" smtClean="0"/>
              <a:t> backlogs </a:t>
            </a:r>
          </a:p>
          <a:p>
            <a:r>
              <a:rPr lang="en-US" dirty="0" smtClean="0">
                <a:hlinkClick r:id="rId16" tooltip="Vanguard www.lean-service.com&#10;Seeing the invisible&#10;mail in&#10;..."/>
              </a:rPr>
              <a:t>15. </a:t>
            </a:r>
            <a:r>
              <a:rPr lang="en-US" dirty="0" smtClean="0"/>
              <a:t>Vanguard www.lean-service.com Seeing the invisible mail in sort allocate do the work re-</a:t>
            </a:r>
            <a:r>
              <a:rPr lang="en-US" dirty="0" err="1" smtClean="0"/>
              <a:t>workerrors</a:t>
            </a:r>
            <a:r>
              <a:rPr lang="en-US" dirty="0" smtClean="0"/>
              <a:t> re-work </a:t>
            </a:r>
            <a:r>
              <a:rPr lang="en-US" dirty="0" err="1" smtClean="0"/>
              <a:t>fragmentationfailure</a:t>
            </a:r>
            <a:r>
              <a:rPr lang="en-US" dirty="0" smtClean="0"/>
              <a:t> demand alarming end-to -end times lost time duplication </a:t>
            </a:r>
          </a:p>
          <a:p>
            <a:r>
              <a:rPr lang="en-US" dirty="0" smtClean="0">
                <a:hlinkClick r:id="rId17" tooltip="Vanguard www.lean-service.com&#10;Design to absorb variety&#10;dema..."/>
              </a:rPr>
              <a:t>16. </a:t>
            </a:r>
            <a:r>
              <a:rPr lang="en-US" dirty="0" smtClean="0"/>
              <a:t>Vanguard www.lean-service.com Design to absorb variety demand minimal or no sort work to close or input ‘clean’ to flow measures permanent: demand, capacity, one-stop, time, accuracy (sampled), value created (sampled), agent capacity. temporary: type and frequency of: demand, ‘dirt’ in input, waste in flow. </a:t>
            </a:r>
          </a:p>
          <a:p>
            <a:r>
              <a:rPr lang="en-US" dirty="0" smtClean="0">
                <a:hlinkClick r:id="rId18" tooltip="Vanguard www.lean-service.com&#10;Typical results&#10;Increased cap..."/>
              </a:rPr>
              <a:t>17. </a:t>
            </a:r>
            <a:r>
              <a:rPr lang="en-US" dirty="0" smtClean="0"/>
              <a:t>Vanguard www.lean-service.com Typical results Increased capacity Better service Lower costs Improved morale </a:t>
            </a:r>
          </a:p>
          <a:p>
            <a:r>
              <a:rPr lang="en-US" dirty="0" smtClean="0">
                <a:hlinkClick r:id="rId19" tooltip="Vanguard www.lean-service.com&#10;The Vanguard model for ‘check..."/>
              </a:rPr>
              <a:t>18. </a:t>
            </a:r>
            <a:r>
              <a:rPr lang="en-US" dirty="0" smtClean="0"/>
              <a:t>Vanguard www.lean-service.com The Vanguard model for ‘check’ What is the purpose (in customer terms)? Thinking6 System Conditions5 1 Flow : Value work + Waste4 Capability of response3 Demand : T + F What matters? 2 </a:t>
            </a:r>
          </a:p>
          <a:p>
            <a:r>
              <a:rPr lang="en-US" dirty="0" smtClean="0">
                <a:hlinkClick r:id="rId20" tooltip="Vanguard www.lean-service.com&#10; "/>
              </a:rPr>
              <a:t>19. </a:t>
            </a:r>
            <a:r>
              <a:rPr lang="en-US" dirty="0" smtClean="0"/>
              <a:t>Vanguard www.lean-service.com </a:t>
            </a:r>
          </a:p>
          <a:p>
            <a:r>
              <a:rPr lang="en-US" dirty="0" smtClean="0">
                <a:hlinkClick r:id="rId21" tooltip="Vanguard www.lean-service.com&#10;Three things ever manager nee..."/>
              </a:rPr>
              <a:t>20. </a:t>
            </a:r>
            <a:r>
              <a:rPr lang="en-US" dirty="0" smtClean="0"/>
              <a:t>Vanguard www.lean-service.com Three things ever manager needs to know 1. There is no reliable method for setting targets 2. Targets ALWAYS sub-</a:t>
            </a:r>
            <a:r>
              <a:rPr lang="en-US" dirty="0" err="1" smtClean="0"/>
              <a:t>optimise</a:t>
            </a:r>
            <a:r>
              <a:rPr lang="en-US" dirty="0" smtClean="0"/>
              <a:t> performance 3. Using measures derived from the work leads to results that could never have been conceived as targets </a:t>
            </a:r>
          </a:p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3063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40366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84069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7772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14758" indent="-218515" defTabSz="4294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91965" algn="l"/>
                <a:tab pos="1383929" algn="l"/>
                <a:tab pos="207589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CCB3A80-86E2-41AC-A94A-46C525C1B3A9}" type="slidenum">
              <a:rPr lang="nl-NL" altLang="nl-NL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nl-NL" altLang="nl-NL" smtClean="0">
              <a:latin typeface="Calibri" panose="020F0502020204030204" pitchFamily="34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70038" y="1042988"/>
            <a:ext cx="7532688" cy="52149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475" y="6606579"/>
            <a:ext cx="3516818" cy="625956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510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9D55-68F4-4B0F-B9AC-2D5DFFFE0545}" type="slidenum">
              <a:rPr lang="nl-NL" smtClean="0"/>
              <a:pPr/>
              <a:t>30</a:t>
            </a:fld>
            <a:endParaRPr lang="nl-NL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89518"/>
            <a:ext cx="5438140" cy="4442699"/>
          </a:xfrm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Inge about research and implementation.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7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1CC1EC08-29D1-4DA7-944A-098CD83DF63D}" type="slidenum">
              <a:rPr lang="nl-NL" altLang="nl-NL" sz="1200"/>
              <a:pPr eaLnBrk="1" hangingPunct="1"/>
              <a:t>3</a:t>
            </a:fld>
            <a:endParaRPr lang="nl-NL" altLang="nl-NL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18360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39760-C9D6-4BB3-9C5E-F90B15A07920}" type="slidenum">
              <a:rPr lang="nl-NL" smtClean="0"/>
              <a:pPr/>
              <a:t>31</a:t>
            </a:fld>
            <a:endParaRPr lang="nl-NL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9" y="4689518"/>
            <a:ext cx="5438140" cy="4442699"/>
          </a:xfrm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We are</a:t>
            </a:r>
            <a:r>
              <a:rPr lang="nl-NL" baseline="0" dirty="0" smtClean="0"/>
              <a:t> building a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organization</a:t>
            </a:r>
            <a:r>
              <a:rPr lang="nl-NL" baseline="0" dirty="0" smtClean="0"/>
              <a:t>.</a:t>
            </a:r>
          </a:p>
          <a:p>
            <a:pPr eaLnBrk="1" hangingPunct="1"/>
            <a:r>
              <a:rPr lang="nl-NL" baseline="0" dirty="0" smtClean="0"/>
              <a:t>Learning loops double </a:t>
            </a:r>
            <a:r>
              <a:rPr lang="nl-NL" baseline="0" dirty="0" err="1" smtClean="0"/>
              <a:t>learning</a:t>
            </a:r>
            <a:r>
              <a:rPr lang="nl-NL" baseline="0" dirty="0" smtClean="0"/>
              <a:t> loops</a:t>
            </a:r>
          </a:p>
          <a:p>
            <a:pPr eaLnBrk="1" hangingPunct="1"/>
            <a:r>
              <a:rPr lang="nl-NL" baseline="0" dirty="0" smtClean="0"/>
              <a:t>Teammanager </a:t>
            </a:r>
            <a:r>
              <a:rPr lang="nl-NL" baseline="0" dirty="0" err="1" smtClean="0"/>
              <a:t>reflection</a:t>
            </a:r>
            <a:r>
              <a:rPr lang="nl-NL" baseline="0" dirty="0" smtClean="0"/>
              <a:t> video’s </a:t>
            </a:r>
            <a:r>
              <a:rPr lang="nl-NL" baseline="0" dirty="0" err="1" smtClean="0"/>
              <a:t>eye</a:t>
            </a:r>
            <a:r>
              <a:rPr lang="nl-NL" baseline="0" dirty="0" smtClean="0"/>
              <a:t> openers</a:t>
            </a:r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059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70CB3-5F2B-4C8C-BAB8-F0D68080DB28}" type="slidenum">
              <a:rPr lang="nl-NL" smtClean="0"/>
              <a:pPr/>
              <a:t>32</a:t>
            </a:fld>
            <a:endParaRPr lang="nl-N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65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99E7121-9A02-4761-A343-D0249C3FCD7F}" type="slidenum">
              <a:rPr lang="nl-NL" altLang="nl-NL" sz="1200"/>
              <a:pPr eaLnBrk="1" hangingPunct="1"/>
              <a:t>4</a:t>
            </a:fld>
            <a:endParaRPr lang="nl-NL" altLang="nl-NL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1034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C9D9-5C54-40F9-8EEF-3B9E9F354FD3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489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3"/>
            <a:ext cx="5207092" cy="4285581"/>
          </a:xfrm>
          <a:noFill/>
          <a:ln/>
        </p:spPr>
        <p:txBody>
          <a:bodyPr/>
          <a:lstStyle/>
          <a:p>
            <a:pPr defTabSz="598645" eaLnBrk="1" hangingPunct="1">
              <a:defRPr/>
            </a:pPr>
            <a:r>
              <a:rPr lang="nl-NL" dirty="0" err="1" smtClean="0"/>
              <a:t>What</a:t>
            </a:r>
            <a:r>
              <a:rPr lang="nl-NL" baseline="0" dirty="0" smtClean="0"/>
              <a:t> is the </a:t>
            </a:r>
            <a:r>
              <a:rPr lang="nl-NL" baseline="0" dirty="0" err="1" smtClean="0"/>
              <a:t>purpose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organisation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does society </a:t>
            </a:r>
            <a:r>
              <a:rPr lang="nl-NL" baseline="0" dirty="0" err="1" smtClean="0"/>
              <a:t>expect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do.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dirty="0" err="1" smtClean="0"/>
              <a:t>Transgenerational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example</a:t>
            </a:r>
            <a:r>
              <a:rPr lang="nl-NL" dirty="0" smtClean="0"/>
              <a:t> </a:t>
            </a:r>
            <a:r>
              <a:rPr lang="nl-NL" dirty="0" err="1" smtClean="0"/>
              <a:t>domestic</a:t>
            </a:r>
            <a:r>
              <a:rPr lang="nl-NL" dirty="0" smtClean="0"/>
              <a:t> </a:t>
            </a:r>
            <a:r>
              <a:rPr lang="nl-NL" dirty="0" err="1" smtClean="0"/>
              <a:t>violence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happen in the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the </a:t>
            </a:r>
            <a:r>
              <a:rPr lang="nl-NL" dirty="0" err="1" smtClean="0"/>
              <a:t>kids</a:t>
            </a:r>
            <a:r>
              <a:rPr lang="nl-NL" dirty="0" smtClean="0"/>
              <a:t> have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kids</a:t>
            </a:r>
            <a:r>
              <a:rPr lang="nl-NL" dirty="0" smtClean="0"/>
              <a:t>!</a:t>
            </a:r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smtClean="0"/>
              <a:t>Not about setting Targets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control </a:t>
            </a:r>
            <a:r>
              <a:rPr lang="nl-NL" baseline="0" dirty="0" err="1" smtClean="0"/>
              <a:t>every</a:t>
            </a:r>
            <a:r>
              <a:rPr lang="nl-NL" baseline="0" dirty="0" smtClean="0"/>
              <a:t> step in the proces but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meaningful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measures</a:t>
            </a:r>
            <a:endParaRPr lang="nl-NL" baseline="0" dirty="0" smtClean="0"/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smtClean="0"/>
              <a:t>How </a:t>
            </a:r>
            <a:r>
              <a:rPr lang="nl-NL" baseline="0" dirty="0" err="1" smtClean="0"/>
              <a:t>many</a:t>
            </a:r>
            <a:r>
              <a:rPr lang="nl-NL" baseline="0" dirty="0" smtClean="0"/>
              <a:t> court orders do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have,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long do the court orders taken,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make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shorter</a:t>
            </a:r>
            <a:endParaRPr lang="nl-NL" baseline="0" dirty="0" smtClean="0"/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err="1" smtClean="0"/>
              <a:t>Outcomes</a:t>
            </a:r>
            <a:r>
              <a:rPr lang="nl-NL" baseline="0" dirty="0" smtClean="0"/>
              <a:t> are: </a:t>
            </a:r>
            <a:r>
              <a:rPr lang="nl-NL" baseline="0" dirty="0" err="1" smtClean="0"/>
              <a:t>every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child</a:t>
            </a:r>
            <a:r>
              <a:rPr lang="nl-NL" baseline="0" dirty="0" smtClean="0"/>
              <a:t> safe, no </a:t>
            </a:r>
            <a:r>
              <a:rPr lang="nl-NL" baseline="0" dirty="0" err="1" smtClean="0"/>
              <a:t>recidivism</a:t>
            </a:r>
            <a:endParaRPr lang="nl-NL" baseline="0" dirty="0" smtClean="0"/>
          </a:p>
          <a:p>
            <a:pPr eaLnBrk="1" hangingPunct="1"/>
            <a:endParaRPr lang="nl-NL" baseline="0" dirty="0" smtClean="0"/>
          </a:p>
          <a:p>
            <a:pPr eaLnBrk="1" hangingPunct="1"/>
            <a:r>
              <a:rPr lang="nl-NL" baseline="0" dirty="0" smtClean="0"/>
              <a:t>First </a:t>
            </a:r>
            <a:r>
              <a:rPr lang="nl-NL" baseline="0" dirty="0" err="1" smtClean="0"/>
              <a:t>measure</a:t>
            </a:r>
            <a:r>
              <a:rPr lang="nl-NL" baseline="0" dirty="0" smtClean="0"/>
              <a:t> on the whiteboard &gt;&gt; do we meet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families?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did</a:t>
            </a:r>
            <a:r>
              <a:rPr lang="nl-NL" baseline="0" dirty="0" smtClean="0"/>
              <a:t> we make the proper </a:t>
            </a:r>
            <a:r>
              <a:rPr lang="nl-NL" baseline="0" dirty="0" err="1" smtClean="0"/>
              <a:t>documents</a:t>
            </a:r>
            <a:r>
              <a:rPr lang="nl-NL" baseline="0" dirty="0" smtClean="0"/>
              <a:t> in time.</a:t>
            </a:r>
          </a:p>
          <a:p>
            <a:pPr eaLnBrk="1" hangingPunct="1"/>
            <a:endParaRPr lang="nl-NL" baseline="0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59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CC9D9-5C54-40F9-8EEF-3B9E9F354FD3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70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8A9E8-AEF1-4BEA-9956-CAF1C770C209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89" y="4523671"/>
            <a:ext cx="5207092" cy="4285581"/>
          </a:xfrm>
          <a:noFill/>
          <a:ln/>
        </p:spPr>
        <p:txBody>
          <a:bodyPr/>
          <a:lstStyle/>
          <a:p>
            <a:pPr eaLnBrk="1" hangingPunct="1"/>
            <a:r>
              <a:rPr lang="en-US" noProof="0" dirty="0" smtClean="0"/>
              <a:t> Talk about what you need to and understand do to get a new how that fits with the purpose</a:t>
            </a:r>
            <a:r>
              <a:rPr lang="en-US" baseline="0" noProof="0" dirty="0" smtClean="0"/>
              <a:t> – meaning of your organization</a:t>
            </a:r>
            <a:endParaRPr lang="en-US" noProof="0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8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6664" y="9428242"/>
            <a:ext cx="2890837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eaLnBrk="0" hangingPunct="0"/>
            <a:fld id="{5E4A049F-0100-4498-9804-0B1C3E12C575}" type="slidenum">
              <a:rPr lang="en-US" sz="1200">
                <a:latin typeface="Times" pitchFamily="18" charset="0"/>
              </a:rPr>
              <a:pPr algn="r" eaLnBrk="0" hangingPunct="0"/>
              <a:t>9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4538"/>
            <a:ext cx="5376862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5333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chimi\Pictures\PPT Presi\Essa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100"/>
            <a:ext cx="9906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3375"/>
            <a:ext cx="353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4991" y="2636912"/>
            <a:ext cx="4758529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fr-CH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874991" y="1628801"/>
            <a:ext cx="4758529" cy="1008881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404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sphe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-3024188"/>
            <a:ext cx="6391275" cy="63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trait_noir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365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 descr="url_L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6426200"/>
            <a:ext cx="5651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 descr="logo_LIST_PP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357188"/>
            <a:ext cx="17716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7" descr="trait_bleu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165225"/>
            <a:ext cx="4222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653" y="1440000"/>
            <a:ext cx="8851302" cy="4860000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32654" y="725702"/>
            <a:ext cx="6824312" cy="439346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fr-CH" sz="1900" b="1" i="0" kern="1200" cap="none" dirty="0" smtClean="0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None/>
              <a:defRPr lang="fr-CH" sz="2800" kern="1200" cap="none" dirty="0" smtClean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None/>
              <a:defRPr lang="fr-FR" sz="2800" kern="1200" cap="none" dirty="0">
                <a:solidFill>
                  <a:schemeClr val="bg1"/>
                </a:solidFill>
                <a:latin typeface="Open Sans Light"/>
                <a:ea typeface="+mj-ea"/>
                <a:cs typeface="Open Sans Ligh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884" y="171811"/>
            <a:ext cx="6824132" cy="542025"/>
          </a:xfrm>
        </p:spPr>
        <p:txBody>
          <a:bodyPr/>
          <a:lstStyle>
            <a:lvl1pPr>
              <a:defRPr sz="2800" b="1">
                <a:latin typeface="Arial"/>
                <a:cs typeface="Arial"/>
              </a:defRPr>
            </a:lvl1pPr>
          </a:lstStyle>
          <a:p>
            <a:r>
              <a:rPr lang="nl-NL" smtClean="0"/>
              <a:t>Klik om de stijl te bewerken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6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pPr lvl="0"/>
            <a:endParaRPr lang="nl-N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A8FE-7038-4CFB-971A-9A20170FA3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7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1A1A-A419-447E-86B8-8B2A5EC8A5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260001"/>
            <a:ext cx="8915400" cy="4929411"/>
          </a:xfrm>
        </p:spPr>
        <p:txBody>
          <a:bodyPr/>
          <a:lstStyle>
            <a:lvl1pPr>
              <a:buSzPct val="8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97913" y="6237288"/>
            <a:ext cx="70167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1C29-C2A3-49AD-9F08-9E24CA7B9243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05507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2996953"/>
            <a:ext cx="84201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52534-880E-4493-AE0B-FF3150E5C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59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260000"/>
            <a:ext cx="437515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3956-9982-4556-9E1D-8C6B38678CF7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96094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5889"/>
            <a:ext cx="6630737" cy="50482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DD636-C5B5-4CD5-A6DE-0B097C94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3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F280-C2EE-4F23-AB41-DD7B4049E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53C6-0842-4575-8F6C-79360B29D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95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116632"/>
            <a:ext cx="6630737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1052737"/>
            <a:ext cx="5537729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052737"/>
            <a:ext cx="3259006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A062-D329-4231-8233-2480F48DE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1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0489" y="53950"/>
            <a:ext cx="670874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1042392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Marc Dinkgreve, ambassador of knowledge Sigrid van de Poel, chief executive officer 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96325" y="6238875"/>
            <a:ext cx="701675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CCAA-1418-4586-9201-EB1822000A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115888"/>
            <a:ext cx="6240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260475"/>
            <a:ext cx="89154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96325" y="6238875"/>
            <a:ext cx="703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82BEAB-70DD-4ADE-9FC7-22B6D61067FF}" type="slidenum">
              <a:rPr lang="fr-CH" altLang="en-US"/>
              <a:pPr>
                <a:defRPr/>
              </a:pPr>
              <a:t>‹#›</a:t>
            </a:fld>
            <a:endParaRPr lang="fr-CH" alt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50838" y="620713"/>
            <a:ext cx="62404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2" name="Picture 2" descr="C:\Users\schimi\Pictures\PPT Presi\logo_presidence_2015_en\LOGO_PRESIDENCE_2015_EN\LOGO_PRESIDENCE_2015_CMYK_EN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115888"/>
            <a:ext cx="26352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EUPAN_logo_noShadow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6197600"/>
            <a:ext cx="185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 10" descr="logo_LIST_PPT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6242050"/>
            <a:ext cx="1635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AutoShape 11" descr="EIPA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5" name="AutoShape 13" descr="EIPA logo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6173788"/>
            <a:ext cx="10668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10.png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ous-titre 1"/>
          <p:cNvSpPr>
            <a:spLocks noGrp="1"/>
          </p:cNvSpPr>
          <p:nvPr>
            <p:ph type="subTitle" idx="1"/>
          </p:nvPr>
        </p:nvSpPr>
        <p:spPr>
          <a:xfrm>
            <a:off x="1217477" y="2662452"/>
            <a:ext cx="8658773" cy="1512887"/>
          </a:xfrm>
        </p:spPr>
        <p:txBody>
          <a:bodyPr/>
          <a:lstStyle/>
          <a:p>
            <a:pPr algn="ctr"/>
            <a:r>
              <a:rPr lang="en-US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« Strengthening the capacity of public administration </a:t>
            </a:r>
            <a:br>
              <a:rPr lang="en-US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</a:br>
            <a:r>
              <a:rPr lang="en-US" altLang="en-US" sz="28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in tackling current and future challenges »</a:t>
            </a:r>
          </a:p>
          <a:p>
            <a:pPr algn="ctr"/>
            <a:r>
              <a:rPr lang="en-US" altLang="en-US" sz="3200" b="1" dirty="0" smtClean="0">
                <a:solidFill>
                  <a:srgbClr val="00B0F0"/>
                </a:solidFill>
              </a:rPr>
              <a:t>  </a:t>
            </a:r>
          </a:p>
        </p:txBody>
      </p:sp>
      <p:sp>
        <p:nvSpPr>
          <p:cNvPr id="14339" name="Titre 2"/>
          <p:cNvSpPr>
            <a:spLocks noGrp="1"/>
          </p:cNvSpPr>
          <p:nvPr>
            <p:ph type="title"/>
          </p:nvPr>
        </p:nvSpPr>
        <p:spPr>
          <a:xfrm>
            <a:off x="3152913" y="1839522"/>
            <a:ext cx="4787900" cy="100965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latin typeface="Rockwell Light" panose="02060403020205020204" pitchFamily="18" charset="0"/>
              </a:rPr>
              <a:t>8</a:t>
            </a:r>
            <a:r>
              <a:rPr lang="en-US" altLang="en-US" sz="3200" b="1" baseline="30000" dirty="0" smtClean="0">
                <a:latin typeface="Rockwell Light" panose="02060403020205020204" pitchFamily="18" charset="0"/>
              </a:rPr>
              <a:t>th</a:t>
            </a:r>
            <a:r>
              <a:rPr lang="en-US" altLang="en-US" sz="3200" b="1" dirty="0" smtClean="0">
                <a:latin typeface="Rockwell Light" panose="02060403020205020204" pitchFamily="18" charset="0"/>
              </a:rPr>
              <a:t> Quality Conference </a:t>
            </a:r>
          </a:p>
        </p:txBody>
      </p:sp>
      <p:sp>
        <p:nvSpPr>
          <p:cNvPr id="14340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2414627" y="4522019"/>
            <a:ext cx="6264471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2400" b="1" dirty="0" smtClean="0">
                <a:solidFill>
                  <a:srgbClr val="00B0F0"/>
                </a:solidFill>
                <a:latin typeface="Rockwell Light" panose="02060403020205020204" pitchFamily="18" charset="0"/>
              </a:rPr>
              <a:t>Marc Dinkgreve, ambassador of knowledge Sigrid van de Poel, chief executive officer </a:t>
            </a:r>
            <a:endParaRPr lang="en-US" altLang="en-US" sz="1600" b="1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934284" y="3868888"/>
            <a:ext cx="7693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6.1 In-depth Youth Protection Agency Amsterdam</a:t>
            </a:r>
            <a:endParaRPr lang="en-US" alt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8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197783"/>
            <a:ext cx="1547653" cy="6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05128" y="3638384"/>
            <a:ext cx="1550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 smtClean="0">
                <a:latin typeface="Rockwell Light" panose="02060403020205020204" pitchFamily="18" charset="0"/>
                <a:cs typeface="Rockwell"/>
              </a:rPr>
              <a:t>method</a:t>
            </a:r>
            <a:endParaRPr lang="en-US" sz="3200" dirty="0">
              <a:latin typeface="Rockwell Light" panose="02060403020205020204" pitchFamily="18" charset="0"/>
              <a:cs typeface="Rockwel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46934" y="3576828"/>
            <a:ext cx="2138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 smtClean="0">
                <a:latin typeface="Rockwell Light" panose="02060403020205020204" pitchFamily="18" charset="0"/>
                <a:cs typeface="Rockwell"/>
              </a:rPr>
              <a:t>measures</a:t>
            </a:r>
            <a:endParaRPr lang="en-US" sz="3600" dirty="0">
              <a:latin typeface="Rockwell Light" panose="02060403020205020204" pitchFamily="18" charset="0"/>
              <a:cs typeface="Rockwell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38825" y="1342296"/>
            <a:ext cx="23126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  <a:ea typeface="Geneva" pitchFamily="6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dirty="0" smtClean="0">
                <a:latin typeface="Rockwell Light" panose="02060403020205020204" pitchFamily="18" charset="0"/>
                <a:cs typeface="Rockwell"/>
              </a:rPr>
              <a:t>purpose</a:t>
            </a:r>
            <a:endParaRPr lang="en-US" sz="3200" dirty="0">
              <a:latin typeface="Rockwell Light" panose="02060403020205020204" pitchFamily="18" charset="0"/>
              <a:cs typeface="Rockwell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72480" y="116632"/>
            <a:ext cx="1047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 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leverage!</a:t>
            </a:r>
          </a:p>
        </p:txBody>
      </p:sp>
      <p:pic>
        <p:nvPicPr>
          <p:cNvPr id="12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LINKS en -RECHTS 2"/>
          <p:cNvSpPr/>
          <p:nvPr/>
        </p:nvSpPr>
        <p:spPr>
          <a:xfrm>
            <a:off x="3829286" y="3536279"/>
            <a:ext cx="173176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JL-LINKS en -RECHTS 15"/>
          <p:cNvSpPr/>
          <p:nvPr/>
        </p:nvSpPr>
        <p:spPr>
          <a:xfrm rot="18871021">
            <a:off x="2178783" y="2403710"/>
            <a:ext cx="173176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JL-LINKS en -RECHTS 16"/>
          <p:cNvSpPr/>
          <p:nvPr/>
        </p:nvSpPr>
        <p:spPr>
          <a:xfrm rot="2688626">
            <a:off x="5364128" y="2407881"/>
            <a:ext cx="173176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223193" y="1268760"/>
            <a:ext cx="7352024" cy="3672658"/>
            <a:chOff x="1509654" y="1850493"/>
            <a:chExt cx="6561507" cy="2984706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754542" y="2212183"/>
              <a:ext cx="2115026" cy="8254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defTabSz="762000"/>
              <a:r>
                <a:rPr lang="en-US" sz="6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c</a:t>
              </a:r>
              <a:r>
                <a:rPr lang="en-US" sz="6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heck</a:t>
              </a:r>
              <a:endParaRPr lang="en-GB" sz="6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016903" y="3875925"/>
              <a:ext cx="1037502" cy="5752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US" sz="4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p</a:t>
              </a:r>
              <a:r>
                <a:rPr lang="en-US" sz="4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lan</a:t>
              </a:r>
              <a:endParaRPr lang="en-GB" sz="4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690853" y="3875925"/>
              <a:ext cx="1058863" cy="5752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/>
              <a:r>
                <a:rPr lang="en-US" sz="4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d</a:t>
              </a:r>
              <a:r>
                <a:rPr lang="en-US" sz="4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o</a:t>
              </a:r>
              <a:endParaRPr lang="en-GB" sz="4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5601072" y="3043180"/>
              <a:ext cx="724148" cy="85171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834711" y="4202357"/>
              <a:ext cx="1954689" cy="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3356851" y="3043179"/>
              <a:ext cx="710382" cy="795285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819684" y="1850493"/>
              <a:ext cx="21272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>
                  <a:latin typeface="Rockwell Light" panose="02060403020205020204" pitchFamily="18" charset="0"/>
                </a:rPr>
                <a:t>understand</a:t>
              </a: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173255" y="4430470"/>
              <a:ext cx="2897906" cy="37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400" dirty="0" smtClean="0">
                  <a:latin typeface="Rockwell Light" panose="02060403020205020204" pitchFamily="18" charset="0"/>
                </a:rPr>
                <a:t>make </a:t>
              </a:r>
              <a:r>
                <a:rPr lang="nl-NL" sz="2400" dirty="0">
                  <a:latin typeface="Rockwell Light" panose="02060403020205020204" pitchFamily="18" charset="0"/>
                </a:rPr>
                <a:t>perfect</a:t>
              </a: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509654" y="4409987"/>
              <a:ext cx="2952750" cy="42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>
                  <a:solidFill>
                    <a:srgbClr val="EC7404"/>
                  </a:solidFill>
                  <a:latin typeface="Rockwell Light" panose="02060403020205020204" pitchFamily="18" charset="0"/>
                </a:rPr>
                <a:t> </a:t>
              </a:r>
              <a:r>
                <a:rPr lang="nl-NL" sz="2400" dirty="0">
                  <a:latin typeface="Rockwell Light" panose="02060403020205020204" pitchFamily="18" charset="0"/>
                </a:rPr>
                <a:t>implementation</a:t>
              </a: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3754542" y="5412128"/>
            <a:ext cx="322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accent4"/>
                </a:solidFill>
              </a:rPr>
              <a:t>John </a:t>
            </a:r>
            <a:r>
              <a:rPr lang="nl-NL" sz="1400" dirty="0" err="1" smtClean="0">
                <a:solidFill>
                  <a:schemeClr val="accent4"/>
                </a:solidFill>
              </a:rPr>
              <a:t>Seddon</a:t>
            </a:r>
            <a:r>
              <a:rPr lang="nl-NL" sz="1400" dirty="0" smtClean="0">
                <a:solidFill>
                  <a:schemeClr val="accent4"/>
                </a:solidFill>
              </a:rPr>
              <a:t>, </a:t>
            </a:r>
            <a:r>
              <a:rPr lang="nl-NL" sz="1400" dirty="0" err="1" smtClean="0">
                <a:solidFill>
                  <a:schemeClr val="accent4"/>
                </a:solidFill>
              </a:rPr>
              <a:t>Vanguard</a:t>
            </a:r>
            <a:r>
              <a:rPr lang="nl-NL" sz="1400" dirty="0" smtClean="0">
                <a:solidFill>
                  <a:schemeClr val="accent4"/>
                </a:solidFill>
              </a:rPr>
              <a:t> Method</a:t>
            </a:r>
            <a:endParaRPr lang="nl-NL" sz="1400" dirty="0">
              <a:solidFill>
                <a:schemeClr val="accent4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72480" y="116632"/>
            <a:ext cx="1047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 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start with check!</a:t>
            </a:r>
          </a:p>
        </p:txBody>
      </p:sp>
      <p:pic>
        <p:nvPicPr>
          <p:cNvPr id="1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85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0" name="Text Box 1"/>
          <p:cNvSpPr txBox="1">
            <a:spLocks noChangeArrowheads="1"/>
          </p:cNvSpPr>
          <p:nvPr/>
        </p:nvSpPr>
        <p:spPr bwMode="auto">
          <a:xfrm>
            <a:off x="-126957" y="-15289"/>
            <a:ext cx="9144000" cy="75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nl-NL" altLang="nl-NL" sz="3200" dirty="0" err="1" smtClean="0">
                <a:solidFill>
                  <a:srgbClr val="E90202"/>
                </a:solidFill>
                <a:latin typeface="Rockwell Light" panose="02060403020205020204" pitchFamily="18" charset="0"/>
              </a:rPr>
              <a:t>Results</a:t>
            </a:r>
            <a:r>
              <a:rPr lang="nl-NL" altLang="nl-NL" sz="3200" dirty="0" smtClean="0">
                <a:solidFill>
                  <a:srgbClr val="E90202"/>
                </a:solidFill>
                <a:latin typeface="Rockwell Light" panose="02060403020205020204" pitchFamily="18" charset="0"/>
              </a:rPr>
              <a:t> </a:t>
            </a:r>
            <a:r>
              <a:rPr lang="nl-NL" altLang="nl-NL" sz="3200" dirty="0" err="1" smtClean="0">
                <a:solidFill>
                  <a:srgbClr val="E90202"/>
                </a:solidFill>
                <a:latin typeface="Rockwell Light" panose="02060403020205020204" pitchFamily="18" charset="0"/>
              </a:rPr>
              <a:t>from</a:t>
            </a:r>
            <a:r>
              <a:rPr lang="nl-NL" altLang="nl-NL" sz="3200" dirty="0" smtClean="0">
                <a:solidFill>
                  <a:srgbClr val="E90202"/>
                </a:solidFill>
                <a:latin typeface="Rockwell Light" panose="02060403020205020204" pitchFamily="18" charset="0"/>
              </a:rPr>
              <a:t> ‘check’</a:t>
            </a:r>
            <a:endParaRPr lang="nl-NL" altLang="nl-NL" sz="3200" dirty="0">
              <a:solidFill>
                <a:srgbClr val="E90202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76" name="Oval 3"/>
          <p:cNvSpPr>
            <a:spLocks noChangeArrowheads="1"/>
          </p:cNvSpPr>
          <p:nvPr/>
        </p:nvSpPr>
        <p:spPr bwMode="auto">
          <a:xfrm>
            <a:off x="8458740" y="2310642"/>
            <a:ext cx="698500" cy="654293"/>
          </a:xfrm>
          <a:prstGeom prst="ellipse">
            <a:avLst/>
          </a:prstGeom>
          <a:solidFill>
            <a:srgbClr val="E87730"/>
          </a:solidFill>
          <a:ln w="25560" cap="sq">
            <a:solidFill>
              <a:srgbClr val="E9020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latin typeface="Rockwell Light" panose="02060403020205020204" pitchFamily="18" charset="0"/>
            </a:endParaRPr>
          </a:p>
        </p:txBody>
      </p:sp>
      <p:sp>
        <p:nvSpPr>
          <p:cNvPr id="32777" name="Text Box 4"/>
          <p:cNvSpPr txBox="1">
            <a:spLocks noChangeArrowheads="1"/>
          </p:cNvSpPr>
          <p:nvPr/>
        </p:nvSpPr>
        <p:spPr bwMode="auto">
          <a:xfrm>
            <a:off x="-126957" y="3899526"/>
            <a:ext cx="3970837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&gt; 20 separate workers for 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protection, parole &amp; voluntary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cut &amp; paste</a:t>
            </a:r>
            <a:b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</a:b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extensive journaling</a:t>
            </a: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78" name="Text Box 5"/>
          <p:cNvSpPr txBox="1">
            <a:spLocks noChangeArrowheads="1"/>
          </p:cNvSpPr>
          <p:nvPr/>
        </p:nvSpPr>
        <p:spPr bwMode="auto">
          <a:xfrm>
            <a:off x="744417" y="1283882"/>
            <a:ext cx="232910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many workers &amp; reports per child</a:t>
            </a: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79" name="Text Box 6"/>
          <p:cNvSpPr txBox="1">
            <a:spLocks noChangeArrowheads="1"/>
          </p:cNvSpPr>
          <p:nvPr/>
        </p:nvSpPr>
        <p:spPr bwMode="auto">
          <a:xfrm>
            <a:off x="3611720" y="1299687"/>
            <a:ext cx="122977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death by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meeting</a:t>
            </a: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80" name="Text Box 7"/>
          <p:cNvSpPr txBox="1">
            <a:spLocks noChangeArrowheads="1"/>
          </p:cNvSpPr>
          <p:nvPr/>
        </p:nvSpPr>
        <p:spPr bwMode="auto">
          <a:xfrm>
            <a:off x="4883269" y="1294236"/>
            <a:ext cx="182868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measurements</a:t>
            </a: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81" name="Text Box 8"/>
          <p:cNvSpPr txBox="1">
            <a:spLocks noChangeArrowheads="1"/>
          </p:cNvSpPr>
          <p:nvPr/>
        </p:nvSpPr>
        <p:spPr bwMode="auto">
          <a:xfrm>
            <a:off x="6957642" y="1268760"/>
            <a:ext cx="103936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method</a:t>
            </a: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82" name="Text Box 9"/>
          <p:cNvSpPr txBox="1">
            <a:spLocks noChangeArrowheads="1"/>
          </p:cNvSpPr>
          <p:nvPr/>
        </p:nvSpPr>
        <p:spPr bwMode="auto">
          <a:xfrm>
            <a:off x="6718839" y="2332867"/>
            <a:ext cx="1663702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how the deal with the case load?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83" name="Text Box 10"/>
          <p:cNvSpPr txBox="1">
            <a:spLocks noChangeArrowheads="1"/>
          </p:cNvSpPr>
          <p:nvPr/>
        </p:nvSpPr>
        <p:spPr bwMode="auto">
          <a:xfrm>
            <a:off x="8512070" y="1298517"/>
            <a:ext cx="40137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IT</a:t>
            </a: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32785" name="Text Box 12"/>
          <p:cNvSpPr txBox="1">
            <a:spLocks noChangeArrowheads="1"/>
          </p:cNvSpPr>
          <p:nvPr/>
        </p:nvSpPr>
        <p:spPr bwMode="auto">
          <a:xfrm>
            <a:off x="4813840" y="2304293"/>
            <a:ext cx="1828800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case load = 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nl-NL" sz="2000" dirty="0" smtClean="0">
              <a:solidFill>
                <a:schemeClr val="tx1"/>
              </a:solidFill>
              <a:latin typeface="Rockwell Light" panose="020604030202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targets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</a:t>
            </a:r>
            <a:r>
              <a:rPr lang="en-US" altLang="nl-NL" sz="2000" baseline="30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st</a:t>
            </a: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 contact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plan &lt; 6 </a:t>
            </a:r>
            <a:r>
              <a:rPr lang="en-US" altLang="nl-NL" sz="2000" dirty="0" err="1" smtClean="0">
                <a:solidFill>
                  <a:schemeClr val="tx1"/>
                </a:solidFill>
                <a:latin typeface="Rockwell Light" panose="02060403020205020204" pitchFamily="18" charset="0"/>
              </a:rPr>
              <a:t>wks</a:t>
            </a:r>
            <a:endParaRPr lang="en-US" altLang="nl-NL" sz="2000" dirty="0" smtClean="0">
              <a:solidFill>
                <a:schemeClr val="tx1"/>
              </a:solidFill>
              <a:latin typeface="Rockwell Light" panose="020604030202050202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full case load</a:t>
            </a: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grpSp>
        <p:nvGrpSpPr>
          <p:cNvPr id="32948" name="Group 180"/>
          <p:cNvGrpSpPr>
            <a:grpSpLocks/>
          </p:cNvGrpSpPr>
          <p:nvPr/>
        </p:nvGrpSpPr>
        <p:grpSpPr bwMode="auto">
          <a:xfrm>
            <a:off x="1241396" y="2776801"/>
            <a:ext cx="782638" cy="877887"/>
            <a:chOff x="1586" y="1654"/>
            <a:chExt cx="493" cy="553"/>
          </a:xfrm>
        </p:grpSpPr>
        <p:grpSp>
          <p:nvGrpSpPr>
            <p:cNvPr id="32866" name="Group 14"/>
            <p:cNvGrpSpPr>
              <a:grpSpLocks/>
            </p:cNvGrpSpPr>
            <p:nvPr/>
          </p:nvGrpSpPr>
          <p:grpSpPr bwMode="auto">
            <a:xfrm>
              <a:off x="1689" y="1893"/>
              <a:ext cx="129" cy="314"/>
              <a:chOff x="1502" y="1594"/>
              <a:chExt cx="129" cy="314"/>
            </a:xfrm>
          </p:grpSpPr>
          <p:sp>
            <p:nvSpPr>
              <p:cNvPr id="32875" name="Oval 15"/>
              <p:cNvSpPr>
                <a:spLocks noChangeArrowheads="1"/>
              </p:cNvSpPr>
              <p:nvPr/>
            </p:nvSpPr>
            <p:spPr bwMode="auto">
              <a:xfrm>
                <a:off x="1535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6" name="Line 16"/>
              <p:cNvSpPr>
                <a:spLocks noChangeShapeType="1"/>
              </p:cNvSpPr>
              <p:nvPr/>
            </p:nvSpPr>
            <p:spPr bwMode="auto">
              <a:xfrm>
                <a:off x="1569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7" name="Line 17"/>
              <p:cNvSpPr>
                <a:spLocks noChangeShapeType="1"/>
              </p:cNvSpPr>
              <p:nvPr/>
            </p:nvSpPr>
            <p:spPr bwMode="auto">
              <a:xfrm>
                <a:off x="1570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8" name="Line 18"/>
              <p:cNvSpPr>
                <a:spLocks noChangeShapeType="1"/>
              </p:cNvSpPr>
              <p:nvPr/>
            </p:nvSpPr>
            <p:spPr bwMode="auto">
              <a:xfrm flipH="1">
                <a:off x="1502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9" name="Line 19"/>
              <p:cNvSpPr>
                <a:spLocks noChangeShapeType="1"/>
              </p:cNvSpPr>
              <p:nvPr/>
            </p:nvSpPr>
            <p:spPr bwMode="auto">
              <a:xfrm>
                <a:off x="1523" y="1726"/>
                <a:ext cx="93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2867" name="Group 20"/>
            <p:cNvGrpSpPr>
              <a:grpSpLocks/>
            </p:cNvGrpSpPr>
            <p:nvPr/>
          </p:nvGrpSpPr>
          <p:grpSpPr bwMode="auto">
            <a:xfrm>
              <a:off x="1854" y="1893"/>
              <a:ext cx="129" cy="314"/>
              <a:chOff x="1667" y="1594"/>
              <a:chExt cx="129" cy="314"/>
            </a:xfrm>
          </p:grpSpPr>
          <p:sp>
            <p:nvSpPr>
              <p:cNvPr id="32870" name="Oval 21"/>
              <p:cNvSpPr>
                <a:spLocks noChangeArrowheads="1"/>
              </p:cNvSpPr>
              <p:nvPr/>
            </p:nvSpPr>
            <p:spPr bwMode="auto">
              <a:xfrm>
                <a:off x="1700" y="1594"/>
                <a:ext cx="65" cy="70"/>
              </a:xfrm>
              <a:prstGeom prst="ellipse">
                <a:avLst/>
              </a:prstGeom>
              <a:solidFill>
                <a:srgbClr val="FFFFFF"/>
              </a:solidFill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1" name="Line 22"/>
              <p:cNvSpPr>
                <a:spLocks noChangeShapeType="1"/>
              </p:cNvSpPr>
              <p:nvPr/>
            </p:nvSpPr>
            <p:spPr bwMode="auto">
              <a:xfrm>
                <a:off x="1734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2" name="Line 23"/>
              <p:cNvSpPr>
                <a:spLocks noChangeShapeType="1"/>
              </p:cNvSpPr>
              <p:nvPr/>
            </p:nvSpPr>
            <p:spPr bwMode="auto">
              <a:xfrm>
                <a:off x="1735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3" name="Line 24"/>
              <p:cNvSpPr>
                <a:spLocks noChangeShapeType="1"/>
              </p:cNvSpPr>
              <p:nvPr/>
            </p:nvSpPr>
            <p:spPr bwMode="auto">
              <a:xfrm flipH="1">
                <a:off x="1667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874" name="Line 25"/>
              <p:cNvSpPr>
                <a:spLocks noChangeShapeType="1"/>
              </p:cNvSpPr>
              <p:nvPr/>
            </p:nvSpPr>
            <p:spPr bwMode="auto">
              <a:xfrm>
                <a:off x="1688" y="1726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32868" name="Text Box 26"/>
            <p:cNvSpPr txBox="1">
              <a:spLocks noChangeArrowheads="1"/>
            </p:cNvSpPr>
            <p:nvPr/>
          </p:nvSpPr>
          <p:spPr bwMode="auto">
            <a:xfrm>
              <a:off x="1586" y="1654"/>
              <a:ext cx="29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w</a:t>
              </a:r>
              <a:r>
                <a:rPr lang="en-US" altLang="nl-NL" sz="2000" baseline="-250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3</a:t>
              </a:r>
              <a:endParaRPr lang="en-US" altLang="nl-NL" sz="2000" baseline="-25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2869" name="Text Box 27"/>
            <p:cNvSpPr txBox="1">
              <a:spLocks noChangeArrowheads="1"/>
            </p:cNvSpPr>
            <p:nvPr/>
          </p:nvSpPr>
          <p:spPr bwMode="auto">
            <a:xfrm>
              <a:off x="1816" y="1656"/>
              <a:ext cx="26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err="1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w</a:t>
              </a:r>
              <a:r>
                <a:rPr lang="en-US" altLang="nl-NL" sz="2000" baseline="-25000" dirty="0" err="1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i</a:t>
              </a:r>
              <a:endParaRPr lang="en-US" altLang="nl-NL" sz="2000" baseline="-25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</p:grpSp>
      <p:grpSp>
        <p:nvGrpSpPr>
          <p:cNvPr id="33016" name="Group 248"/>
          <p:cNvGrpSpPr>
            <a:grpSpLocks/>
          </p:cNvGrpSpPr>
          <p:nvPr/>
        </p:nvGrpSpPr>
        <p:grpSpPr bwMode="auto">
          <a:xfrm>
            <a:off x="2172402" y="2357120"/>
            <a:ext cx="1310323" cy="1172253"/>
            <a:chOff x="193" y="1909"/>
            <a:chExt cx="915" cy="819"/>
          </a:xfrm>
        </p:grpSpPr>
        <p:sp>
          <p:nvSpPr>
            <p:cNvPr id="32787" name="Freeform 28"/>
            <p:cNvSpPr>
              <a:spLocks noChangeArrowheads="1"/>
            </p:cNvSpPr>
            <p:nvPr/>
          </p:nvSpPr>
          <p:spPr bwMode="auto">
            <a:xfrm>
              <a:off x="385" y="1909"/>
              <a:ext cx="723" cy="728"/>
            </a:xfrm>
            <a:custGeom>
              <a:avLst/>
              <a:gdLst>
                <a:gd name="T0" fmla="*/ 0 w 1152518"/>
                <a:gd name="T1" fmla="*/ 0 h 1160802"/>
                <a:gd name="T2" fmla="*/ 0 w 1152518"/>
                <a:gd name="T3" fmla="*/ 0 h 1160802"/>
                <a:gd name="T4" fmla="*/ 0 w 1152518"/>
                <a:gd name="T5" fmla="*/ 0 h 1160802"/>
                <a:gd name="T6" fmla="*/ 0 w 1152518"/>
                <a:gd name="T7" fmla="*/ 0 h 1160802"/>
                <a:gd name="T8" fmla="*/ 0 w 1152518"/>
                <a:gd name="T9" fmla="*/ 0 h 1160802"/>
                <a:gd name="T10" fmla="*/ 0 w 1152518"/>
                <a:gd name="T11" fmla="*/ 0 h 1160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518" h="1160802">
                  <a:moveTo>
                    <a:pt x="0" y="0"/>
                  </a:moveTo>
                  <a:lnTo>
                    <a:pt x="960428" y="0"/>
                  </a:lnTo>
                  <a:lnTo>
                    <a:pt x="1152518" y="192090"/>
                  </a:lnTo>
                  <a:lnTo>
                    <a:pt x="1152518" y="1160802"/>
                  </a:lnTo>
                  <a:lnTo>
                    <a:pt x="0" y="116080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560" cap="flat">
              <a:solidFill>
                <a:srgbClr val="E9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Rockwell Light" panose="02060403020205020204" pitchFamily="18" charset="0"/>
              </a:endParaRPr>
            </a:p>
          </p:txBody>
        </p:sp>
        <p:sp>
          <p:nvSpPr>
            <p:cNvPr id="32788" name="Freeform 29"/>
            <p:cNvSpPr>
              <a:spLocks noChangeArrowheads="1"/>
            </p:cNvSpPr>
            <p:nvPr/>
          </p:nvSpPr>
          <p:spPr bwMode="auto">
            <a:xfrm>
              <a:off x="289" y="1954"/>
              <a:ext cx="723" cy="729"/>
            </a:xfrm>
            <a:custGeom>
              <a:avLst/>
              <a:gdLst>
                <a:gd name="T0" fmla="*/ 0 w 1152518"/>
                <a:gd name="T1" fmla="*/ 0 h 1162390"/>
                <a:gd name="T2" fmla="*/ 0 w 1152518"/>
                <a:gd name="T3" fmla="*/ 0 h 1162390"/>
                <a:gd name="T4" fmla="*/ 0 w 1152518"/>
                <a:gd name="T5" fmla="*/ 0 h 1162390"/>
                <a:gd name="T6" fmla="*/ 0 w 1152518"/>
                <a:gd name="T7" fmla="*/ 0 h 1162390"/>
                <a:gd name="T8" fmla="*/ 0 w 1152518"/>
                <a:gd name="T9" fmla="*/ 0 h 1162390"/>
                <a:gd name="T10" fmla="*/ 0 w 1152518"/>
                <a:gd name="T11" fmla="*/ 0 h 1162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518" h="1162390">
                  <a:moveTo>
                    <a:pt x="0" y="0"/>
                  </a:moveTo>
                  <a:lnTo>
                    <a:pt x="960428" y="0"/>
                  </a:lnTo>
                  <a:lnTo>
                    <a:pt x="1152518" y="192090"/>
                  </a:lnTo>
                  <a:lnTo>
                    <a:pt x="1152518" y="1162390"/>
                  </a:lnTo>
                  <a:lnTo>
                    <a:pt x="0" y="1162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560" cap="flat">
              <a:solidFill>
                <a:srgbClr val="E902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Rockwell Light" panose="02060403020205020204" pitchFamily="18" charset="0"/>
              </a:endParaRPr>
            </a:p>
          </p:txBody>
        </p:sp>
        <p:sp>
          <p:nvSpPr>
            <p:cNvPr id="32789" name="Freeform 30"/>
            <p:cNvSpPr>
              <a:spLocks noChangeArrowheads="1"/>
            </p:cNvSpPr>
            <p:nvPr/>
          </p:nvSpPr>
          <p:spPr bwMode="auto">
            <a:xfrm>
              <a:off x="193" y="2000"/>
              <a:ext cx="723" cy="728"/>
            </a:xfrm>
            <a:custGeom>
              <a:avLst/>
              <a:gdLst>
                <a:gd name="T0" fmla="*/ 0 w 1152518"/>
                <a:gd name="T1" fmla="*/ 0 h 1160801"/>
                <a:gd name="T2" fmla="*/ 0 w 1152518"/>
                <a:gd name="T3" fmla="*/ 0 h 1160801"/>
                <a:gd name="T4" fmla="*/ 0 w 1152518"/>
                <a:gd name="T5" fmla="*/ 0 h 1160801"/>
                <a:gd name="T6" fmla="*/ 0 w 1152518"/>
                <a:gd name="T7" fmla="*/ 0 h 1160801"/>
                <a:gd name="T8" fmla="*/ 0 w 1152518"/>
                <a:gd name="T9" fmla="*/ 0 h 1160801"/>
                <a:gd name="T10" fmla="*/ 0 w 1152518"/>
                <a:gd name="T11" fmla="*/ 0 h 1160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518" h="1160801">
                  <a:moveTo>
                    <a:pt x="0" y="0"/>
                  </a:moveTo>
                  <a:lnTo>
                    <a:pt x="960428" y="0"/>
                  </a:lnTo>
                  <a:lnTo>
                    <a:pt x="1152518" y="192090"/>
                  </a:lnTo>
                  <a:lnTo>
                    <a:pt x="1152518" y="1160801"/>
                  </a:lnTo>
                  <a:lnTo>
                    <a:pt x="0" y="1160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560" cap="flat">
              <a:solidFill>
                <a:srgbClr val="E902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Rockwell Light" panose="02060403020205020204" pitchFamily="18" charset="0"/>
              </a:endParaRPr>
            </a:p>
          </p:txBody>
        </p:sp>
      </p:grpSp>
      <p:grpSp>
        <p:nvGrpSpPr>
          <p:cNvPr id="32949" name="Group 181"/>
          <p:cNvGrpSpPr>
            <a:grpSpLocks/>
          </p:cNvGrpSpPr>
          <p:nvPr/>
        </p:nvGrpSpPr>
        <p:grpSpPr bwMode="auto">
          <a:xfrm>
            <a:off x="3852904" y="2299531"/>
            <a:ext cx="814389" cy="877887"/>
            <a:chOff x="1586" y="1654"/>
            <a:chExt cx="513" cy="553"/>
          </a:xfrm>
        </p:grpSpPr>
        <p:grpSp>
          <p:nvGrpSpPr>
            <p:cNvPr id="32950" name="Group 14"/>
            <p:cNvGrpSpPr>
              <a:grpSpLocks/>
            </p:cNvGrpSpPr>
            <p:nvPr/>
          </p:nvGrpSpPr>
          <p:grpSpPr bwMode="auto">
            <a:xfrm>
              <a:off x="1690" y="1893"/>
              <a:ext cx="128" cy="314"/>
              <a:chOff x="1503" y="1594"/>
              <a:chExt cx="128" cy="314"/>
            </a:xfrm>
          </p:grpSpPr>
          <p:sp>
            <p:nvSpPr>
              <p:cNvPr id="32951" name="Oval 15"/>
              <p:cNvSpPr>
                <a:spLocks noChangeArrowheads="1"/>
              </p:cNvSpPr>
              <p:nvPr/>
            </p:nvSpPr>
            <p:spPr bwMode="auto">
              <a:xfrm>
                <a:off x="1535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52" name="Line 16"/>
              <p:cNvSpPr>
                <a:spLocks noChangeShapeType="1"/>
              </p:cNvSpPr>
              <p:nvPr/>
            </p:nvSpPr>
            <p:spPr bwMode="auto">
              <a:xfrm>
                <a:off x="1569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53" name="Line 17"/>
              <p:cNvSpPr>
                <a:spLocks noChangeShapeType="1"/>
              </p:cNvSpPr>
              <p:nvPr/>
            </p:nvSpPr>
            <p:spPr bwMode="auto">
              <a:xfrm>
                <a:off x="1570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54" name="Line 18"/>
              <p:cNvSpPr>
                <a:spLocks noChangeShapeType="1"/>
              </p:cNvSpPr>
              <p:nvPr/>
            </p:nvSpPr>
            <p:spPr bwMode="auto">
              <a:xfrm flipH="1">
                <a:off x="1502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55" name="Line 19"/>
              <p:cNvSpPr>
                <a:spLocks noChangeShapeType="1"/>
              </p:cNvSpPr>
              <p:nvPr/>
            </p:nvSpPr>
            <p:spPr bwMode="auto">
              <a:xfrm>
                <a:off x="1523" y="1726"/>
                <a:ext cx="93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2956" name="Group 20"/>
            <p:cNvGrpSpPr>
              <a:grpSpLocks/>
            </p:cNvGrpSpPr>
            <p:nvPr/>
          </p:nvGrpSpPr>
          <p:grpSpPr bwMode="auto">
            <a:xfrm>
              <a:off x="1855" y="1893"/>
              <a:ext cx="128" cy="314"/>
              <a:chOff x="1668" y="1594"/>
              <a:chExt cx="128" cy="314"/>
            </a:xfrm>
          </p:grpSpPr>
          <p:sp>
            <p:nvSpPr>
              <p:cNvPr id="32957" name="Oval 21"/>
              <p:cNvSpPr>
                <a:spLocks noChangeArrowheads="1"/>
              </p:cNvSpPr>
              <p:nvPr/>
            </p:nvSpPr>
            <p:spPr bwMode="auto">
              <a:xfrm>
                <a:off x="1700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58" name="Line 22"/>
              <p:cNvSpPr>
                <a:spLocks noChangeShapeType="1"/>
              </p:cNvSpPr>
              <p:nvPr/>
            </p:nvSpPr>
            <p:spPr bwMode="auto">
              <a:xfrm>
                <a:off x="1734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59" name="Line 23"/>
              <p:cNvSpPr>
                <a:spLocks noChangeShapeType="1"/>
              </p:cNvSpPr>
              <p:nvPr/>
            </p:nvSpPr>
            <p:spPr bwMode="auto">
              <a:xfrm>
                <a:off x="1735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60" name="Line 24"/>
              <p:cNvSpPr>
                <a:spLocks noChangeShapeType="1"/>
              </p:cNvSpPr>
              <p:nvPr/>
            </p:nvSpPr>
            <p:spPr bwMode="auto">
              <a:xfrm flipH="1">
                <a:off x="1667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61" name="Line 25"/>
              <p:cNvSpPr>
                <a:spLocks noChangeShapeType="1"/>
              </p:cNvSpPr>
              <p:nvPr/>
            </p:nvSpPr>
            <p:spPr bwMode="auto">
              <a:xfrm>
                <a:off x="1688" y="1726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32962" name="Text Box 26"/>
            <p:cNvSpPr txBox="1">
              <a:spLocks noChangeArrowheads="1"/>
            </p:cNvSpPr>
            <p:nvPr/>
          </p:nvSpPr>
          <p:spPr bwMode="auto">
            <a:xfrm>
              <a:off x="1586" y="1654"/>
              <a:ext cx="27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err="1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fw</a:t>
              </a:r>
              <a:endParaRPr lang="en-US" altLang="nl-NL" sz="2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2963" name="Text Box 27"/>
            <p:cNvSpPr txBox="1">
              <a:spLocks noChangeArrowheads="1"/>
            </p:cNvSpPr>
            <p:nvPr/>
          </p:nvSpPr>
          <p:spPr bwMode="auto">
            <a:xfrm>
              <a:off x="1816" y="1656"/>
              <a:ext cx="28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err="1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ps</a:t>
              </a:r>
              <a:endParaRPr lang="en-US" altLang="nl-NL" sz="2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</p:grpSp>
      <p:grpSp>
        <p:nvGrpSpPr>
          <p:cNvPr id="32964" name="Group 196"/>
          <p:cNvGrpSpPr>
            <a:grpSpLocks/>
          </p:cNvGrpSpPr>
          <p:nvPr/>
        </p:nvGrpSpPr>
        <p:grpSpPr bwMode="auto">
          <a:xfrm>
            <a:off x="3677193" y="3407606"/>
            <a:ext cx="830263" cy="877887"/>
            <a:chOff x="1586" y="1654"/>
            <a:chExt cx="523" cy="553"/>
          </a:xfrm>
        </p:grpSpPr>
        <p:grpSp>
          <p:nvGrpSpPr>
            <p:cNvPr id="32965" name="Group 14"/>
            <p:cNvGrpSpPr>
              <a:grpSpLocks/>
            </p:cNvGrpSpPr>
            <p:nvPr/>
          </p:nvGrpSpPr>
          <p:grpSpPr bwMode="auto">
            <a:xfrm>
              <a:off x="1690" y="1893"/>
              <a:ext cx="128" cy="314"/>
              <a:chOff x="1503" y="1594"/>
              <a:chExt cx="128" cy="314"/>
            </a:xfrm>
          </p:grpSpPr>
          <p:sp>
            <p:nvSpPr>
              <p:cNvPr id="32966" name="Oval 15"/>
              <p:cNvSpPr>
                <a:spLocks noChangeArrowheads="1"/>
              </p:cNvSpPr>
              <p:nvPr/>
            </p:nvSpPr>
            <p:spPr bwMode="auto">
              <a:xfrm>
                <a:off x="1535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67" name="Line 16"/>
              <p:cNvSpPr>
                <a:spLocks noChangeShapeType="1"/>
              </p:cNvSpPr>
              <p:nvPr/>
            </p:nvSpPr>
            <p:spPr bwMode="auto">
              <a:xfrm>
                <a:off x="1569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68" name="Line 17"/>
              <p:cNvSpPr>
                <a:spLocks noChangeShapeType="1"/>
              </p:cNvSpPr>
              <p:nvPr/>
            </p:nvSpPr>
            <p:spPr bwMode="auto">
              <a:xfrm>
                <a:off x="1570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69" name="Line 18"/>
              <p:cNvSpPr>
                <a:spLocks noChangeShapeType="1"/>
              </p:cNvSpPr>
              <p:nvPr/>
            </p:nvSpPr>
            <p:spPr bwMode="auto">
              <a:xfrm flipH="1">
                <a:off x="1502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70" name="Line 19"/>
              <p:cNvSpPr>
                <a:spLocks noChangeShapeType="1"/>
              </p:cNvSpPr>
              <p:nvPr/>
            </p:nvSpPr>
            <p:spPr bwMode="auto">
              <a:xfrm>
                <a:off x="1523" y="1726"/>
                <a:ext cx="93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2971" name="Group 20"/>
            <p:cNvGrpSpPr>
              <a:grpSpLocks/>
            </p:cNvGrpSpPr>
            <p:nvPr/>
          </p:nvGrpSpPr>
          <p:grpSpPr bwMode="auto">
            <a:xfrm>
              <a:off x="1855" y="1893"/>
              <a:ext cx="128" cy="314"/>
              <a:chOff x="1668" y="1594"/>
              <a:chExt cx="128" cy="314"/>
            </a:xfrm>
          </p:grpSpPr>
          <p:sp>
            <p:nvSpPr>
              <p:cNvPr id="32972" name="Oval 21"/>
              <p:cNvSpPr>
                <a:spLocks noChangeArrowheads="1"/>
              </p:cNvSpPr>
              <p:nvPr/>
            </p:nvSpPr>
            <p:spPr bwMode="auto">
              <a:xfrm>
                <a:off x="1700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73" name="Line 22"/>
              <p:cNvSpPr>
                <a:spLocks noChangeShapeType="1"/>
              </p:cNvSpPr>
              <p:nvPr/>
            </p:nvSpPr>
            <p:spPr bwMode="auto">
              <a:xfrm>
                <a:off x="1734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74" name="Line 23"/>
              <p:cNvSpPr>
                <a:spLocks noChangeShapeType="1"/>
              </p:cNvSpPr>
              <p:nvPr/>
            </p:nvSpPr>
            <p:spPr bwMode="auto">
              <a:xfrm>
                <a:off x="1735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75" name="Line 24"/>
              <p:cNvSpPr>
                <a:spLocks noChangeShapeType="1"/>
              </p:cNvSpPr>
              <p:nvPr/>
            </p:nvSpPr>
            <p:spPr bwMode="auto">
              <a:xfrm flipH="1">
                <a:off x="1667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76" name="Line 25"/>
              <p:cNvSpPr>
                <a:spLocks noChangeShapeType="1"/>
              </p:cNvSpPr>
              <p:nvPr/>
            </p:nvSpPr>
            <p:spPr bwMode="auto">
              <a:xfrm>
                <a:off x="1688" y="1726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32977" name="Text Box 26"/>
            <p:cNvSpPr txBox="1">
              <a:spLocks noChangeArrowheads="1"/>
            </p:cNvSpPr>
            <p:nvPr/>
          </p:nvSpPr>
          <p:spPr bwMode="auto">
            <a:xfrm>
              <a:off x="1586" y="1654"/>
              <a:ext cx="27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err="1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fw</a:t>
              </a:r>
              <a:endParaRPr lang="en-US" altLang="nl-NL" sz="2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2978" name="Text Box 27"/>
            <p:cNvSpPr txBox="1">
              <a:spLocks noChangeArrowheads="1"/>
            </p:cNvSpPr>
            <p:nvPr/>
          </p:nvSpPr>
          <p:spPr bwMode="auto">
            <a:xfrm>
              <a:off x="1816" y="1656"/>
              <a:ext cx="29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tm</a:t>
              </a:r>
              <a:endParaRPr lang="en-US" altLang="nl-NL" sz="2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</p:grpSp>
      <p:grpSp>
        <p:nvGrpSpPr>
          <p:cNvPr id="32979" name="Group 211"/>
          <p:cNvGrpSpPr>
            <a:grpSpLocks/>
          </p:cNvGrpSpPr>
          <p:nvPr/>
        </p:nvGrpSpPr>
        <p:grpSpPr bwMode="auto">
          <a:xfrm>
            <a:off x="3867460" y="4509332"/>
            <a:ext cx="827088" cy="877887"/>
            <a:chOff x="1586" y="1654"/>
            <a:chExt cx="521" cy="553"/>
          </a:xfrm>
        </p:grpSpPr>
        <p:grpSp>
          <p:nvGrpSpPr>
            <p:cNvPr id="32980" name="Group 14"/>
            <p:cNvGrpSpPr>
              <a:grpSpLocks/>
            </p:cNvGrpSpPr>
            <p:nvPr/>
          </p:nvGrpSpPr>
          <p:grpSpPr bwMode="auto">
            <a:xfrm>
              <a:off x="1690" y="1893"/>
              <a:ext cx="128" cy="314"/>
              <a:chOff x="1503" y="1594"/>
              <a:chExt cx="128" cy="314"/>
            </a:xfrm>
          </p:grpSpPr>
          <p:sp>
            <p:nvSpPr>
              <p:cNvPr id="32981" name="Oval 15"/>
              <p:cNvSpPr>
                <a:spLocks noChangeArrowheads="1"/>
              </p:cNvSpPr>
              <p:nvPr/>
            </p:nvSpPr>
            <p:spPr bwMode="auto">
              <a:xfrm>
                <a:off x="1535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82" name="Line 16"/>
              <p:cNvSpPr>
                <a:spLocks noChangeShapeType="1"/>
              </p:cNvSpPr>
              <p:nvPr/>
            </p:nvSpPr>
            <p:spPr bwMode="auto">
              <a:xfrm>
                <a:off x="1569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83" name="Line 17"/>
              <p:cNvSpPr>
                <a:spLocks noChangeShapeType="1"/>
              </p:cNvSpPr>
              <p:nvPr/>
            </p:nvSpPr>
            <p:spPr bwMode="auto">
              <a:xfrm>
                <a:off x="1570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84" name="Line 18"/>
              <p:cNvSpPr>
                <a:spLocks noChangeShapeType="1"/>
              </p:cNvSpPr>
              <p:nvPr/>
            </p:nvSpPr>
            <p:spPr bwMode="auto">
              <a:xfrm flipH="1">
                <a:off x="1502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85" name="Line 19"/>
              <p:cNvSpPr>
                <a:spLocks noChangeShapeType="1"/>
              </p:cNvSpPr>
              <p:nvPr/>
            </p:nvSpPr>
            <p:spPr bwMode="auto">
              <a:xfrm>
                <a:off x="1523" y="1726"/>
                <a:ext cx="93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2986" name="Group 20"/>
            <p:cNvGrpSpPr>
              <a:grpSpLocks/>
            </p:cNvGrpSpPr>
            <p:nvPr/>
          </p:nvGrpSpPr>
          <p:grpSpPr bwMode="auto">
            <a:xfrm>
              <a:off x="1854" y="1893"/>
              <a:ext cx="129" cy="314"/>
              <a:chOff x="1667" y="1594"/>
              <a:chExt cx="129" cy="314"/>
            </a:xfrm>
          </p:grpSpPr>
          <p:sp>
            <p:nvSpPr>
              <p:cNvPr id="32987" name="Oval 21"/>
              <p:cNvSpPr>
                <a:spLocks noChangeArrowheads="1"/>
              </p:cNvSpPr>
              <p:nvPr/>
            </p:nvSpPr>
            <p:spPr bwMode="auto">
              <a:xfrm>
                <a:off x="1700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88" name="Line 22"/>
              <p:cNvSpPr>
                <a:spLocks noChangeShapeType="1"/>
              </p:cNvSpPr>
              <p:nvPr/>
            </p:nvSpPr>
            <p:spPr bwMode="auto">
              <a:xfrm>
                <a:off x="1734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89" name="Line 23"/>
              <p:cNvSpPr>
                <a:spLocks noChangeShapeType="1"/>
              </p:cNvSpPr>
              <p:nvPr/>
            </p:nvSpPr>
            <p:spPr bwMode="auto">
              <a:xfrm>
                <a:off x="1735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90" name="Line 24"/>
              <p:cNvSpPr>
                <a:spLocks noChangeShapeType="1"/>
              </p:cNvSpPr>
              <p:nvPr/>
            </p:nvSpPr>
            <p:spPr bwMode="auto">
              <a:xfrm flipH="1">
                <a:off x="1667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91" name="Line 25"/>
              <p:cNvSpPr>
                <a:spLocks noChangeShapeType="1"/>
              </p:cNvSpPr>
              <p:nvPr/>
            </p:nvSpPr>
            <p:spPr bwMode="auto">
              <a:xfrm>
                <a:off x="1688" y="1726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32992" name="Text Box 26"/>
            <p:cNvSpPr txBox="1">
              <a:spLocks noChangeArrowheads="1"/>
            </p:cNvSpPr>
            <p:nvPr/>
          </p:nvSpPr>
          <p:spPr bwMode="auto">
            <a:xfrm>
              <a:off x="1586" y="1654"/>
              <a:ext cx="27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err="1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fw</a:t>
              </a:r>
              <a:endParaRPr lang="en-US" altLang="nl-NL" sz="2000" dirty="0" smtClean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nl-NL" sz="2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2993" name="Text Box 27"/>
            <p:cNvSpPr txBox="1">
              <a:spLocks noChangeArrowheads="1"/>
            </p:cNvSpPr>
            <p:nvPr/>
          </p:nvSpPr>
          <p:spPr bwMode="auto">
            <a:xfrm>
              <a:off x="1816" y="1656"/>
              <a:ext cx="29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err="1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fm</a:t>
              </a:r>
              <a:endParaRPr lang="en-US" altLang="nl-NL" sz="2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</p:grpSp>
      <p:grpSp>
        <p:nvGrpSpPr>
          <p:cNvPr id="32994" name="Group 226"/>
          <p:cNvGrpSpPr>
            <a:grpSpLocks/>
          </p:cNvGrpSpPr>
          <p:nvPr/>
        </p:nvGrpSpPr>
        <p:grpSpPr bwMode="auto">
          <a:xfrm>
            <a:off x="496506" y="2341032"/>
            <a:ext cx="830264" cy="877887"/>
            <a:chOff x="1586" y="1654"/>
            <a:chExt cx="523" cy="553"/>
          </a:xfrm>
        </p:grpSpPr>
        <p:grpSp>
          <p:nvGrpSpPr>
            <p:cNvPr id="32995" name="Group 14"/>
            <p:cNvGrpSpPr>
              <a:grpSpLocks/>
            </p:cNvGrpSpPr>
            <p:nvPr/>
          </p:nvGrpSpPr>
          <p:grpSpPr bwMode="auto">
            <a:xfrm>
              <a:off x="1690" y="1893"/>
              <a:ext cx="128" cy="314"/>
              <a:chOff x="1503" y="1594"/>
              <a:chExt cx="128" cy="314"/>
            </a:xfrm>
          </p:grpSpPr>
          <p:sp>
            <p:nvSpPr>
              <p:cNvPr id="32996" name="Oval 15"/>
              <p:cNvSpPr>
                <a:spLocks noChangeArrowheads="1"/>
              </p:cNvSpPr>
              <p:nvPr/>
            </p:nvSpPr>
            <p:spPr bwMode="auto">
              <a:xfrm>
                <a:off x="1535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97" name="Line 16"/>
              <p:cNvSpPr>
                <a:spLocks noChangeShapeType="1"/>
              </p:cNvSpPr>
              <p:nvPr/>
            </p:nvSpPr>
            <p:spPr bwMode="auto">
              <a:xfrm>
                <a:off x="1569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98" name="Line 17"/>
              <p:cNvSpPr>
                <a:spLocks noChangeShapeType="1"/>
              </p:cNvSpPr>
              <p:nvPr/>
            </p:nvSpPr>
            <p:spPr bwMode="auto">
              <a:xfrm>
                <a:off x="1570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2999" name="Line 18"/>
              <p:cNvSpPr>
                <a:spLocks noChangeShapeType="1"/>
              </p:cNvSpPr>
              <p:nvPr/>
            </p:nvSpPr>
            <p:spPr bwMode="auto">
              <a:xfrm flipH="1">
                <a:off x="1502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3000" name="Line 19"/>
              <p:cNvSpPr>
                <a:spLocks noChangeShapeType="1"/>
              </p:cNvSpPr>
              <p:nvPr/>
            </p:nvSpPr>
            <p:spPr bwMode="auto">
              <a:xfrm>
                <a:off x="1523" y="1726"/>
                <a:ext cx="93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3001" name="Group 20"/>
            <p:cNvGrpSpPr>
              <a:grpSpLocks/>
            </p:cNvGrpSpPr>
            <p:nvPr/>
          </p:nvGrpSpPr>
          <p:grpSpPr bwMode="auto">
            <a:xfrm>
              <a:off x="1855" y="1893"/>
              <a:ext cx="128" cy="314"/>
              <a:chOff x="1668" y="1594"/>
              <a:chExt cx="128" cy="314"/>
            </a:xfrm>
          </p:grpSpPr>
          <p:sp>
            <p:nvSpPr>
              <p:cNvPr id="33002" name="Oval 21"/>
              <p:cNvSpPr>
                <a:spLocks noChangeArrowheads="1"/>
              </p:cNvSpPr>
              <p:nvPr/>
            </p:nvSpPr>
            <p:spPr bwMode="auto">
              <a:xfrm>
                <a:off x="1700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3003" name="Line 22"/>
              <p:cNvSpPr>
                <a:spLocks noChangeShapeType="1"/>
              </p:cNvSpPr>
              <p:nvPr/>
            </p:nvSpPr>
            <p:spPr bwMode="auto">
              <a:xfrm>
                <a:off x="1734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3004" name="Line 23"/>
              <p:cNvSpPr>
                <a:spLocks noChangeShapeType="1"/>
              </p:cNvSpPr>
              <p:nvPr/>
            </p:nvSpPr>
            <p:spPr bwMode="auto">
              <a:xfrm>
                <a:off x="1735" y="1825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3005" name="Line 24"/>
              <p:cNvSpPr>
                <a:spLocks noChangeShapeType="1"/>
              </p:cNvSpPr>
              <p:nvPr/>
            </p:nvSpPr>
            <p:spPr bwMode="auto">
              <a:xfrm flipH="1">
                <a:off x="1667" y="1823"/>
                <a:ext cx="67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33006" name="Line 25"/>
              <p:cNvSpPr>
                <a:spLocks noChangeShapeType="1"/>
              </p:cNvSpPr>
              <p:nvPr/>
            </p:nvSpPr>
            <p:spPr bwMode="auto">
              <a:xfrm>
                <a:off x="1688" y="1726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33007" name="Text Box 26"/>
            <p:cNvSpPr txBox="1">
              <a:spLocks noChangeArrowheads="1"/>
            </p:cNvSpPr>
            <p:nvPr/>
          </p:nvSpPr>
          <p:spPr bwMode="auto">
            <a:xfrm>
              <a:off x="1586" y="1654"/>
              <a:ext cx="29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w</a:t>
              </a:r>
              <a:r>
                <a:rPr lang="en-US" altLang="nl-NL" sz="2000" baseline="-250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1</a:t>
              </a:r>
              <a:endParaRPr lang="en-US" altLang="nl-NL" sz="2000" baseline="-25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3008" name="Text Box 27"/>
            <p:cNvSpPr txBox="1">
              <a:spLocks noChangeArrowheads="1"/>
            </p:cNvSpPr>
            <p:nvPr/>
          </p:nvSpPr>
          <p:spPr bwMode="auto">
            <a:xfrm>
              <a:off x="1816" y="1656"/>
              <a:ext cx="29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w</a:t>
              </a:r>
              <a:r>
                <a:rPr lang="en-US" altLang="nl-NL" sz="2000" baseline="-250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2</a:t>
              </a:r>
              <a:endParaRPr lang="en-US" altLang="nl-NL" sz="2000" baseline="-250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</p:grpSp>
      <p:sp>
        <p:nvSpPr>
          <p:cNvPr id="33009" name="Line 241"/>
          <p:cNvSpPr>
            <a:spLocks noChangeShapeType="1"/>
          </p:cNvSpPr>
          <p:nvPr/>
        </p:nvSpPr>
        <p:spPr bwMode="auto">
          <a:xfrm>
            <a:off x="483862" y="2148719"/>
            <a:ext cx="8673378" cy="317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latin typeface="Rockwell Light" panose="02060403020205020204" pitchFamily="18" charset="0"/>
            </a:endParaRPr>
          </a:p>
        </p:txBody>
      </p:sp>
      <p:sp>
        <p:nvSpPr>
          <p:cNvPr id="33011" name="Line 243"/>
          <p:cNvSpPr>
            <a:spLocks noChangeShapeType="1"/>
          </p:cNvSpPr>
          <p:nvPr/>
        </p:nvSpPr>
        <p:spPr bwMode="auto">
          <a:xfrm>
            <a:off x="3613694" y="1294236"/>
            <a:ext cx="6348" cy="415845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latin typeface="Rockwell Light" panose="02060403020205020204" pitchFamily="18" charset="0"/>
            </a:endParaRPr>
          </a:p>
        </p:txBody>
      </p:sp>
      <p:sp>
        <p:nvSpPr>
          <p:cNvPr id="33012" name="Line 244"/>
          <p:cNvSpPr>
            <a:spLocks noChangeShapeType="1"/>
          </p:cNvSpPr>
          <p:nvPr/>
        </p:nvSpPr>
        <p:spPr bwMode="auto">
          <a:xfrm>
            <a:off x="4785443" y="1282912"/>
            <a:ext cx="14284" cy="4134256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latin typeface="Rockwell Light" panose="02060403020205020204" pitchFamily="18" charset="0"/>
            </a:endParaRPr>
          </a:p>
        </p:txBody>
      </p:sp>
      <p:sp>
        <p:nvSpPr>
          <p:cNvPr id="33013" name="Line 245"/>
          <p:cNvSpPr>
            <a:spLocks noChangeShapeType="1"/>
          </p:cNvSpPr>
          <p:nvPr/>
        </p:nvSpPr>
        <p:spPr bwMode="auto">
          <a:xfrm flipH="1">
            <a:off x="6784710" y="1270036"/>
            <a:ext cx="6886" cy="369490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latin typeface="Rockwell Light" panose="02060403020205020204" pitchFamily="18" charset="0"/>
            </a:endParaRPr>
          </a:p>
        </p:txBody>
      </p:sp>
      <p:sp>
        <p:nvSpPr>
          <p:cNvPr id="33014" name="Line 246"/>
          <p:cNvSpPr>
            <a:spLocks noChangeShapeType="1"/>
          </p:cNvSpPr>
          <p:nvPr/>
        </p:nvSpPr>
        <p:spPr bwMode="auto">
          <a:xfrm>
            <a:off x="8306340" y="1270036"/>
            <a:ext cx="12700" cy="415845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>
              <a:latin typeface="Rockwell Light" panose="02060403020205020204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480856" y="3373105"/>
            <a:ext cx="1422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Rockwell Light" panose="02060403020205020204" pitchFamily="18" charset="0"/>
                <a:ea typeface="Microsoft YaHei" panose="020B0503020204020204" pitchFamily="34" charset="-122"/>
              </a:rPr>
              <a:t>s</a:t>
            </a:r>
            <a:r>
              <a:rPr lang="nl-NL" sz="2000" dirty="0" smtClean="0">
                <a:latin typeface="Rockwell Light" panose="02060403020205020204" pitchFamily="18" charset="0"/>
                <a:ea typeface="Microsoft YaHei" panose="020B0503020204020204" pitchFamily="34" charset="-122"/>
              </a:rPr>
              <a:t>oftware  separate</a:t>
            </a:r>
          </a:p>
          <a:p>
            <a:r>
              <a:rPr lang="nl-NL" sz="2000" dirty="0" err="1" smtClean="0">
                <a:latin typeface="Rockwell Light" panose="02060403020205020204" pitchFamily="18" charset="0"/>
                <a:ea typeface="Microsoft YaHei" panose="020B0503020204020204" pitchFamily="34" charset="-122"/>
              </a:rPr>
              <a:t>workflows</a:t>
            </a:r>
            <a:endParaRPr lang="nl-NL" sz="2000" dirty="0" smtClean="0">
              <a:latin typeface="Rockwell Light" panose="02060403020205020204" pitchFamily="18" charset="0"/>
              <a:ea typeface="Microsoft YaHei" panose="020B0503020204020204" pitchFamily="34" charset="-122"/>
            </a:endParaRPr>
          </a:p>
          <a:p>
            <a:r>
              <a:rPr lang="nl-NL" sz="2000" dirty="0" smtClean="0">
                <a:latin typeface="Rockwell Light" panose="02060403020205020204" pitchFamily="18" charset="0"/>
                <a:ea typeface="Microsoft YaHei" panose="020B0503020204020204" pitchFamily="34" charset="-122"/>
              </a:rPr>
              <a:t/>
            </a:r>
            <a:br>
              <a:rPr lang="nl-NL" sz="2000" dirty="0" smtClean="0">
                <a:latin typeface="Rockwell Light" panose="02060403020205020204" pitchFamily="18" charset="0"/>
                <a:ea typeface="Microsoft YaHei" panose="020B0503020204020204" pitchFamily="34" charset="-122"/>
              </a:rPr>
            </a:br>
            <a:r>
              <a:rPr lang="nl-NL" sz="2000" dirty="0" smtClean="0">
                <a:latin typeface="Rockwell Light" panose="02060403020205020204" pitchFamily="18" charset="0"/>
                <a:ea typeface="Microsoft YaHei" panose="020B0503020204020204" pitchFamily="34" charset="-122"/>
              </a:rPr>
              <a:t>&gt; 1500 </a:t>
            </a:r>
            <a:r>
              <a:rPr lang="nl-NL" sz="2000" dirty="0">
                <a:latin typeface="Rockwell Light" panose="02060403020205020204" pitchFamily="18" charset="0"/>
                <a:ea typeface="Microsoft YaHei" panose="020B0503020204020204" pitchFamily="34" charset="-122"/>
              </a:rPr>
              <a:t>variables</a:t>
            </a:r>
          </a:p>
        </p:txBody>
      </p:sp>
      <p:sp>
        <p:nvSpPr>
          <p:cNvPr id="101" name="Oval 3"/>
          <p:cNvSpPr>
            <a:spLocks noChangeArrowheads="1"/>
          </p:cNvSpPr>
          <p:nvPr/>
        </p:nvSpPr>
        <p:spPr bwMode="auto">
          <a:xfrm>
            <a:off x="8611140" y="2463042"/>
            <a:ext cx="698500" cy="654293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sp>
        <p:nvSpPr>
          <p:cNvPr id="102" name="Oval 3"/>
          <p:cNvSpPr>
            <a:spLocks noChangeArrowheads="1"/>
          </p:cNvSpPr>
          <p:nvPr/>
        </p:nvSpPr>
        <p:spPr bwMode="auto">
          <a:xfrm>
            <a:off x="8763540" y="2590927"/>
            <a:ext cx="698500" cy="654293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 sz="2000" dirty="0">
              <a:solidFill>
                <a:schemeClr val="tx1"/>
              </a:solidFill>
              <a:latin typeface="Rockwell Light" panose="02060403020205020204" pitchFamily="18" charset="0"/>
            </a:endParaRPr>
          </a:p>
        </p:txBody>
      </p:sp>
      <p:pic>
        <p:nvPicPr>
          <p:cNvPr id="1026" name="Picture 2" descr="http://www.denis-oakley.com/wp-content/uploads/2015/06/IT-Workf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09" y="4106673"/>
            <a:ext cx="1810432" cy="13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88504" y="5663173"/>
            <a:ext cx="92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Analysis of 60 files on client value </a:t>
            </a:r>
            <a:r>
              <a:rPr lang="en-US" sz="1600" b="1" dirty="0" smtClean="0">
                <a:solidFill>
                  <a:srgbClr val="5497D5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5497D5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60% worse 30% no difference 10% some improvement</a:t>
            </a:r>
            <a:endParaRPr lang="en-US" b="1" dirty="0">
              <a:solidFill>
                <a:srgbClr val="5497D5"/>
              </a:solidFill>
              <a:latin typeface="Rockwell Light" panose="02060403020205020204" pitchFamily="18" charset="0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  <p:pic>
        <p:nvPicPr>
          <p:cNvPr id="105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0" b="35600"/>
          <a:stretch>
            <a:fillRect/>
          </a:stretch>
        </p:blipFill>
        <p:spPr bwMode="auto">
          <a:xfrm>
            <a:off x="348309" y="3423275"/>
            <a:ext cx="568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898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2" name="Text Box 1"/>
          <p:cNvSpPr txBox="1">
            <a:spLocks noChangeArrowheads="1"/>
          </p:cNvSpPr>
          <p:nvPr/>
        </p:nvSpPr>
        <p:spPr bwMode="auto">
          <a:xfrm>
            <a:off x="-72429" y="0"/>
            <a:ext cx="5477073" cy="6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nl-NL" altLang="nl-NL" sz="3200" dirty="0" err="1" smtClean="0">
                <a:solidFill>
                  <a:srgbClr val="E90202"/>
                </a:solidFill>
                <a:latin typeface="Rockwell Light" panose="02060403020205020204" pitchFamily="18" charset="0"/>
              </a:rPr>
              <a:t>Transformation</a:t>
            </a:r>
            <a:endParaRPr lang="nl-NL" altLang="nl-NL" sz="3200" dirty="0">
              <a:solidFill>
                <a:srgbClr val="E90202"/>
              </a:solidFill>
              <a:latin typeface="Rockwell Light" panose="020604030202050202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r="4533" b="16178"/>
          <a:stretch/>
        </p:blipFill>
        <p:spPr>
          <a:xfrm>
            <a:off x="560511" y="1052736"/>
            <a:ext cx="7992889" cy="4496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19260" r="21948" b="22675"/>
          <a:stretch/>
        </p:blipFill>
        <p:spPr>
          <a:xfrm>
            <a:off x="4664968" y="4005064"/>
            <a:ext cx="1135185" cy="53606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8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14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496616" y="1429917"/>
            <a:ext cx="7225275" cy="3826607"/>
            <a:chOff x="1753678" y="1981463"/>
            <a:chExt cx="6448386" cy="3109818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768823" y="2358497"/>
              <a:ext cx="2115026" cy="5752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defTabSz="762000"/>
              <a:r>
                <a:rPr lang="en-US" sz="4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c</a:t>
              </a:r>
              <a:r>
                <a:rPr lang="en-US" sz="4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heck</a:t>
              </a:r>
              <a:endParaRPr lang="en-GB" sz="4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016902" y="3835948"/>
              <a:ext cx="1472417" cy="8254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US" sz="6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p</a:t>
              </a:r>
              <a:r>
                <a:rPr lang="en-US" sz="6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lan</a:t>
              </a:r>
              <a:endParaRPr lang="en-GB" sz="6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939195" y="3939727"/>
              <a:ext cx="1058863" cy="5752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/>
              <a:r>
                <a:rPr lang="en-US" sz="4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d</a:t>
              </a:r>
              <a:r>
                <a:rPr lang="en-US" sz="4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o</a:t>
              </a:r>
              <a:endParaRPr lang="en-GB" sz="4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5601072" y="3043180"/>
              <a:ext cx="724148" cy="85171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905965" y="4248654"/>
              <a:ext cx="1954689" cy="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3470759" y="2966203"/>
              <a:ext cx="675283" cy="91440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835896" y="1981463"/>
              <a:ext cx="2127250" cy="32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000" dirty="0">
                  <a:latin typeface="Rockwell Light" panose="02060403020205020204" pitchFamily="18" charset="0"/>
                </a:rPr>
                <a:t>understand</a:t>
              </a: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304158" y="4568061"/>
              <a:ext cx="2897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 smtClean="0">
                  <a:latin typeface="Rockwell Light" panose="02060403020205020204" pitchFamily="18" charset="0"/>
                </a:rPr>
                <a:t>make </a:t>
              </a:r>
              <a:r>
                <a:rPr lang="nl-NL" sz="2800" dirty="0">
                  <a:latin typeface="Rockwell Light" panose="02060403020205020204" pitchFamily="18" charset="0"/>
                </a:rPr>
                <a:t>perfect</a:t>
              </a: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753678" y="4488731"/>
              <a:ext cx="2952750" cy="42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>
                  <a:solidFill>
                    <a:srgbClr val="EC7404"/>
                  </a:solidFill>
                  <a:latin typeface="Rockwell Light" panose="02060403020205020204" pitchFamily="18" charset="0"/>
                </a:rPr>
                <a:t> </a:t>
              </a:r>
              <a:r>
                <a:rPr lang="nl-NL" sz="2000" dirty="0">
                  <a:latin typeface="Rockwell Light" panose="02060403020205020204" pitchFamily="18" charset="0"/>
                </a:rPr>
                <a:t>implementation</a:t>
              </a: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3754542" y="5412128"/>
            <a:ext cx="322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accent4"/>
                </a:solidFill>
              </a:rPr>
              <a:t>John </a:t>
            </a:r>
            <a:r>
              <a:rPr lang="nl-NL" sz="1400" dirty="0" err="1" smtClean="0">
                <a:solidFill>
                  <a:schemeClr val="accent4"/>
                </a:solidFill>
              </a:rPr>
              <a:t>Seddon</a:t>
            </a:r>
            <a:r>
              <a:rPr lang="nl-NL" sz="1400" dirty="0" smtClean="0">
                <a:solidFill>
                  <a:schemeClr val="accent4"/>
                </a:solidFill>
              </a:rPr>
              <a:t>, </a:t>
            </a:r>
            <a:r>
              <a:rPr lang="nl-NL" sz="1400" dirty="0" err="1" smtClean="0">
                <a:solidFill>
                  <a:schemeClr val="accent4"/>
                </a:solidFill>
              </a:rPr>
              <a:t>Vanguard</a:t>
            </a:r>
            <a:r>
              <a:rPr lang="nl-NL" sz="1400" dirty="0" smtClean="0">
                <a:solidFill>
                  <a:schemeClr val="accent4"/>
                </a:solidFill>
              </a:rPr>
              <a:t> Method</a:t>
            </a:r>
            <a:endParaRPr lang="nl-NL" sz="1400" dirty="0">
              <a:solidFill>
                <a:schemeClr val="accent4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72480" y="116632"/>
            <a:ext cx="1047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</a:rPr>
              <a:t>What? 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plan </a:t>
            </a:r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</a:rPr>
              <a:t>to 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make perfect</a:t>
            </a:r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</a:rPr>
              <a:t>!</a:t>
            </a:r>
            <a:endParaRPr lang="en-US" sz="320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1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187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Box 1"/>
          <p:cNvSpPr txBox="1">
            <a:spLocks noChangeArrowheads="1"/>
          </p:cNvSpPr>
          <p:nvPr/>
        </p:nvSpPr>
        <p:spPr bwMode="auto">
          <a:xfrm>
            <a:off x="-126957" y="-15289"/>
            <a:ext cx="9144000" cy="75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nl-NL" altLang="nl-NL" sz="3200" dirty="0" err="1" smtClean="0">
                <a:solidFill>
                  <a:srgbClr val="E90202"/>
                </a:solidFill>
                <a:latin typeface="Rockwell Light" panose="02060403020205020204" pitchFamily="18" charset="0"/>
              </a:rPr>
              <a:t>Results</a:t>
            </a:r>
            <a:r>
              <a:rPr lang="nl-NL" altLang="nl-NL" sz="3200" dirty="0" smtClean="0">
                <a:solidFill>
                  <a:srgbClr val="E90202"/>
                </a:solidFill>
                <a:latin typeface="Rockwell Light" panose="02060403020205020204" pitchFamily="18" charset="0"/>
              </a:rPr>
              <a:t> </a:t>
            </a:r>
            <a:r>
              <a:rPr lang="nl-NL" altLang="nl-NL" sz="3200" dirty="0" err="1" smtClean="0">
                <a:solidFill>
                  <a:srgbClr val="E90202"/>
                </a:solidFill>
                <a:latin typeface="Rockwell Light" panose="02060403020205020204" pitchFamily="18" charset="0"/>
              </a:rPr>
              <a:t>from</a:t>
            </a:r>
            <a:r>
              <a:rPr lang="nl-NL" altLang="nl-NL" sz="3200" dirty="0" smtClean="0">
                <a:solidFill>
                  <a:srgbClr val="E90202"/>
                </a:solidFill>
                <a:latin typeface="Rockwell Light" panose="02060403020205020204" pitchFamily="18" charset="0"/>
              </a:rPr>
              <a:t> ‘plan’</a:t>
            </a:r>
            <a:endParaRPr lang="nl-NL" altLang="nl-NL" sz="3200" dirty="0">
              <a:solidFill>
                <a:srgbClr val="E90202"/>
              </a:solidFill>
              <a:latin typeface="Rockwell Light" panose="02060403020205020204" pitchFamily="18" charset="0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488504" y="1188138"/>
            <a:ext cx="9047158" cy="4364271"/>
            <a:chOff x="560512" y="1503129"/>
            <a:chExt cx="9047158" cy="4364271"/>
          </a:xfrm>
        </p:grpSpPr>
        <p:sp>
          <p:nvSpPr>
            <p:cNvPr id="34826" name="Freeform 6"/>
            <p:cNvSpPr>
              <a:spLocks noChangeArrowheads="1"/>
            </p:cNvSpPr>
            <p:nvPr/>
          </p:nvSpPr>
          <p:spPr bwMode="auto">
            <a:xfrm>
              <a:off x="866776" y="2225675"/>
              <a:ext cx="1147763" cy="1155700"/>
            </a:xfrm>
            <a:custGeom>
              <a:avLst/>
              <a:gdLst>
                <a:gd name="T0" fmla="*/ 0 w 1152612"/>
                <a:gd name="T1" fmla="*/ 0 h 1160452"/>
                <a:gd name="T2" fmla="*/ 0 w 1152612"/>
                <a:gd name="T3" fmla="*/ 0 h 1160452"/>
                <a:gd name="T4" fmla="*/ 0 w 1152612"/>
                <a:gd name="T5" fmla="*/ 0 h 1160452"/>
                <a:gd name="T6" fmla="*/ 0 w 1152612"/>
                <a:gd name="T7" fmla="*/ 0 h 1160452"/>
                <a:gd name="T8" fmla="*/ 0 w 1152612"/>
                <a:gd name="T9" fmla="*/ 0 h 1160452"/>
                <a:gd name="T10" fmla="*/ 0 w 1152612"/>
                <a:gd name="T11" fmla="*/ 0 h 11604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612" h="1160452">
                  <a:moveTo>
                    <a:pt x="0" y="0"/>
                  </a:moveTo>
                  <a:lnTo>
                    <a:pt x="960506" y="0"/>
                  </a:lnTo>
                  <a:lnTo>
                    <a:pt x="1152612" y="192106"/>
                  </a:lnTo>
                  <a:lnTo>
                    <a:pt x="1152612" y="1160452"/>
                  </a:lnTo>
                  <a:lnTo>
                    <a:pt x="0" y="1160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560" cap="flat">
              <a:solidFill>
                <a:srgbClr val="E9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827" name="Text Box 7"/>
            <p:cNvSpPr txBox="1">
              <a:spLocks noChangeArrowheads="1"/>
            </p:cNvSpPr>
            <p:nvPr/>
          </p:nvSpPr>
          <p:spPr bwMode="auto">
            <a:xfrm>
              <a:off x="965107" y="2479383"/>
              <a:ext cx="1096964" cy="710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1 family  plan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828" name="Text Box 8"/>
            <p:cNvSpPr txBox="1">
              <a:spLocks noChangeArrowheads="1"/>
            </p:cNvSpPr>
            <p:nvPr/>
          </p:nvSpPr>
          <p:spPr bwMode="auto">
            <a:xfrm>
              <a:off x="560512" y="3905250"/>
              <a:ext cx="1852186" cy="1633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1 document</a:t>
              </a:r>
              <a:b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</a:br>
              <a:endParaRPr lang="en-US" altLang="nl-NL" sz="2000" dirty="0" smtClean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always</a:t>
              </a:r>
              <a:b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</a:br>
              <a:endParaRPr lang="en-US" altLang="nl-NL" sz="2000" dirty="0" smtClean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up-to-date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829" name="Text Box 9"/>
            <p:cNvSpPr txBox="1">
              <a:spLocks noChangeArrowheads="1"/>
            </p:cNvSpPr>
            <p:nvPr/>
          </p:nvSpPr>
          <p:spPr bwMode="auto">
            <a:xfrm>
              <a:off x="2584451" y="3954570"/>
              <a:ext cx="1596889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once a week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grpSp>
          <p:nvGrpSpPr>
            <p:cNvPr id="34830" name="Group 10"/>
            <p:cNvGrpSpPr>
              <a:grpSpLocks/>
            </p:cNvGrpSpPr>
            <p:nvPr/>
          </p:nvGrpSpPr>
          <p:grpSpPr bwMode="auto">
            <a:xfrm>
              <a:off x="4669792" y="2236898"/>
              <a:ext cx="1537077" cy="1225594"/>
              <a:chOff x="2810" y="1507"/>
              <a:chExt cx="833" cy="771"/>
            </a:xfrm>
          </p:grpSpPr>
          <p:sp>
            <p:nvSpPr>
              <p:cNvPr id="34889" name="Line 11"/>
              <p:cNvSpPr>
                <a:spLocks noChangeShapeType="1"/>
              </p:cNvSpPr>
              <p:nvPr/>
            </p:nvSpPr>
            <p:spPr bwMode="auto">
              <a:xfrm>
                <a:off x="2810" y="1507"/>
                <a:ext cx="0" cy="771"/>
              </a:xfrm>
              <a:prstGeom prst="line">
                <a:avLst/>
              </a:prstGeom>
              <a:noFill/>
              <a:ln w="93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grpSp>
            <p:nvGrpSpPr>
              <p:cNvPr id="34890" name="Group 12"/>
              <p:cNvGrpSpPr>
                <a:grpSpLocks/>
              </p:cNvGrpSpPr>
              <p:nvPr/>
            </p:nvGrpSpPr>
            <p:grpSpPr bwMode="auto">
              <a:xfrm>
                <a:off x="2810" y="1758"/>
                <a:ext cx="833" cy="514"/>
                <a:chOff x="2810" y="1758"/>
                <a:chExt cx="833" cy="514"/>
              </a:xfrm>
            </p:grpSpPr>
            <p:sp>
              <p:nvSpPr>
                <p:cNvPr id="34891" name="Line 13"/>
                <p:cNvSpPr>
                  <a:spLocks noChangeShapeType="1"/>
                </p:cNvSpPr>
                <p:nvPr/>
              </p:nvSpPr>
              <p:spPr bwMode="auto">
                <a:xfrm>
                  <a:off x="2810" y="2272"/>
                  <a:ext cx="833" cy="0"/>
                </a:xfrm>
                <a:prstGeom prst="line">
                  <a:avLst/>
                </a:prstGeom>
                <a:noFill/>
                <a:ln w="9360" cap="sq">
                  <a:solidFill>
                    <a:srgbClr val="E9020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 dirty="0">
                    <a:solidFill>
                      <a:srgbClr val="FF0000"/>
                    </a:solidFill>
                    <a:latin typeface="Rockwell Light" panose="02060403020205020204" pitchFamily="18" charset="0"/>
                  </a:endParaRPr>
                </a:p>
              </p:txBody>
            </p:sp>
            <p:sp>
              <p:nvSpPr>
                <p:cNvPr id="34892" name="Freeform 14"/>
                <p:cNvSpPr>
                  <a:spLocks noChangeArrowheads="1"/>
                </p:cNvSpPr>
                <p:nvPr/>
              </p:nvSpPr>
              <p:spPr bwMode="auto">
                <a:xfrm>
                  <a:off x="2810" y="1758"/>
                  <a:ext cx="829" cy="326"/>
                </a:xfrm>
                <a:custGeom>
                  <a:avLst/>
                  <a:gdLst>
                    <a:gd name="T0" fmla="*/ 0 w 1114816"/>
                    <a:gd name="T1" fmla="*/ 0 h 402781"/>
                    <a:gd name="T2" fmla="*/ 0 w 1114816"/>
                    <a:gd name="T3" fmla="*/ 0 h 402781"/>
                    <a:gd name="T4" fmla="*/ 0 w 1114816"/>
                    <a:gd name="T5" fmla="*/ 0 h 402781"/>
                    <a:gd name="T6" fmla="*/ 0 w 1114816"/>
                    <a:gd name="T7" fmla="*/ 0 h 402781"/>
                    <a:gd name="T8" fmla="*/ 0 w 1114816"/>
                    <a:gd name="T9" fmla="*/ 0 h 402781"/>
                    <a:gd name="T10" fmla="*/ 0 w 1114816"/>
                    <a:gd name="T11" fmla="*/ 0 h 402781"/>
                    <a:gd name="T12" fmla="*/ 0 w 1114816"/>
                    <a:gd name="T13" fmla="*/ 0 h 402781"/>
                    <a:gd name="T14" fmla="*/ 0 w 1114816"/>
                    <a:gd name="T15" fmla="*/ 0 h 402781"/>
                    <a:gd name="T16" fmla="*/ 0 w 1114816"/>
                    <a:gd name="T17" fmla="*/ 0 h 402781"/>
                    <a:gd name="T18" fmla="*/ 0 w 1114816"/>
                    <a:gd name="T19" fmla="*/ 0 h 402781"/>
                    <a:gd name="T20" fmla="*/ 0 w 1114816"/>
                    <a:gd name="T21" fmla="*/ 0 h 402781"/>
                    <a:gd name="T22" fmla="*/ 0 w 1114816"/>
                    <a:gd name="T23" fmla="*/ 0 h 402781"/>
                    <a:gd name="T24" fmla="*/ 0 w 1114816"/>
                    <a:gd name="T25" fmla="*/ 0 h 402781"/>
                    <a:gd name="T26" fmla="*/ 0 w 1114816"/>
                    <a:gd name="T27" fmla="*/ 0 h 402781"/>
                    <a:gd name="T28" fmla="*/ 0 w 1114816"/>
                    <a:gd name="T29" fmla="*/ 0 h 402781"/>
                    <a:gd name="T30" fmla="*/ 0 w 1114816"/>
                    <a:gd name="T31" fmla="*/ 0 h 402781"/>
                    <a:gd name="T32" fmla="*/ 0 w 1114816"/>
                    <a:gd name="T33" fmla="*/ 0 h 40278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114816" h="402781">
                      <a:moveTo>
                        <a:pt x="0" y="402781"/>
                      </a:moveTo>
                      <a:cubicBezTo>
                        <a:pt x="45929" y="398605"/>
                        <a:pt x="92692" y="399917"/>
                        <a:pt x="137786" y="390254"/>
                      </a:cubicBezTo>
                      <a:cubicBezTo>
                        <a:pt x="152506" y="387100"/>
                        <a:pt x="165451" y="376532"/>
                        <a:pt x="175364" y="365202"/>
                      </a:cubicBezTo>
                      <a:cubicBezTo>
                        <a:pt x="195191" y="342543"/>
                        <a:pt x="208767" y="315098"/>
                        <a:pt x="225469" y="290046"/>
                      </a:cubicBezTo>
                      <a:cubicBezTo>
                        <a:pt x="235827" y="274510"/>
                        <a:pt x="260378" y="275847"/>
                        <a:pt x="275573" y="264994"/>
                      </a:cubicBezTo>
                      <a:cubicBezTo>
                        <a:pt x="289988" y="254698"/>
                        <a:pt x="301810" y="241025"/>
                        <a:pt x="313151" y="227416"/>
                      </a:cubicBezTo>
                      <a:cubicBezTo>
                        <a:pt x="351242" y="181707"/>
                        <a:pt x="323778" y="192707"/>
                        <a:pt x="375781" y="152260"/>
                      </a:cubicBezTo>
                      <a:cubicBezTo>
                        <a:pt x="399547" y="133775"/>
                        <a:pt x="450937" y="102156"/>
                        <a:pt x="450937" y="102156"/>
                      </a:cubicBezTo>
                      <a:cubicBezTo>
                        <a:pt x="480164" y="106331"/>
                        <a:pt x="509668" y="108892"/>
                        <a:pt x="538619" y="114682"/>
                      </a:cubicBezTo>
                      <a:cubicBezTo>
                        <a:pt x="551566" y="117271"/>
                        <a:pt x="562993" y="127208"/>
                        <a:pt x="576197" y="127208"/>
                      </a:cubicBezTo>
                      <a:cubicBezTo>
                        <a:pt x="614007" y="127208"/>
                        <a:pt x="651354" y="118857"/>
                        <a:pt x="688932" y="114682"/>
                      </a:cubicBezTo>
                      <a:cubicBezTo>
                        <a:pt x="701458" y="110507"/>
                        <a:pt x="713306" y="102156"/>
                        <a:pt x="726510" y="102156"/>
                      </a:cubicBezTo>
                      <a:cubicBezTo>
                        <a:pt x="836608" y="102156"/>
                        <a:pt x="724093" y="132189"/>
                        <a:pt x="814192" y="102156"/>
                      </a:cubicBezTo>
                      <a:cubicBezTo>
                        <a:pt x="826718" y="93805"/>
                        <a:pt x="840205" y="86742"/>
                        <a:pt x="851770" y="77104"/>
                      </a:cubicBezTo>
                      <a:cubicBezTo>
                        <a:pt x="865379" y="65763"/>
                        <a:pt x="874609" y="49352"/>
                        <a:pt x="889348" y="39526"/>
                      </a:cubicBezTo>
                      <a:cubicBezTo>
                        <a:pt x="906528" y="28073"/>
                        <a:pt x="979438" y="17004"/>
                        <a:pt x="989556" y="14474"/>
                      </a:cubicBezTo>
                      <a:cubicBezTo>
                        <a:pt x="1076630" y="-7294"/>
                        <a:pt x="965744" y="1948"/>
                        <a:pt x="1114816" y="1948"/>
                      </a:cubicBezTo>
                    </a:path>
                  </a:pathLst>
                </a:custGeom>
                <a:noFill/>
                <a:ln w="25560" cap="flat">
                  <a:solidFill>
                    <a:srgbClr val="E9020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 dirty="0">
                    <a:solidFill>
                      <a:srgbClr val="FF0000"/>
                    </a:solidFill>
                    <a:latin typeface="Rockwell Light" panose="02060403020205020204" pitchFamily="18" charset="0"/>
                  </a:endParaRPr>
                </a:p>
              </p:txBody>
            </p:sp>
          </p:grpSp>
        </p:grp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833439" y="1524001"/>
              <a:ext cx="1233008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reporting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832" name="Text Box 16"/>
            <p:cNvSpPr txBox="1">
              <a:spLocks noChangeArrowheads="1"/>
            </p:cNvSpPr>
            <p:nvPr/>
          </p:nvSpPr>
          <p:spPr bwMode="auto">
            <a:xfrm>
              <a:off x="2584451" y="1524001"/>
              <a:ext cx="168858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case meeting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4540251" y="1503129"/>
              <a:ext cx="1828684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measurements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6726239" y="1524001"/>
              <a:ext cx="1180429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err="1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methode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6657976" y="2057401"/>
              <a:ext cx="1391368" cy="2464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what is the next step to do?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nl-NL" sz="2000" dirty="0" smtClean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18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Functional Family Parole</a:t>
              </a:r>
              <a:endParaRPr lang="en-US" altLang="nl-NL" sz="2000" dirty="0" smtClean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(FFP)</a:t>
              </a: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8345488" y="1524001"/>
              <a:ext cx="1262182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IT system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grpSp>
          <p:nvGrpSpPr>
            <p:cNvPr id="5" name="Groep 4"/>
            <p:cNvGrpSpPr/>
            <p:nvPr/>
          </p:nvGrpSpPr>
          <p:grpSpPr>
            <a:xfrm>
              <a:off x="8216900" y="2738438"/>
              <a:ext cx="1344612" cy="1333520"/>
              <a:chOff x="8216900" y="2738438"/>
              <a:chExt cx="698500" cy="690562"/>
            </a:xfrm>
          </p:grpSpPr>
          <p:sp>
            <p:nvSpPr>
              <p:cNvPr id="34824" name="Oval 4"/>
              <p:cNvSpPr>
                <a:spLocks noChangeArrowheads="1"/>
              </p:cNvSpPr>
              <p:nvPr/>
            </p:nvSpPr>
            <p:spPr bwMode="auto">
              <a:xfrm>
                <a:off x="8216900" y="2738438"/>
                <a:ext cx="698500" cy="690562"/>
              </a:xfrm>
              <a:prstGeom prst="ellipse">
                <a:avLst/>
              </a:prstGeom>
              <a:solidFill>
                <a:srgbClr val="FCFBF9"/>
              </a:solidFill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25" name="Oval 5"/>
              <p:cNvSpPr>
                <a:spLocks noChangeArrowheads="1"/>
              </p:cNvSpPr>
              <p:nvPr/>
            </p:nvSpPr>
            <p:spPr bwMode="auto">
              <a:xfrm>
                <a:off x="8293100" y="2819400"/>
                <a:ext cx="546100" cy="527050"/>
              </a:xfrm>
              <a:prstGeom prst="ellipse">
                <a:avLst/>
              </a:prstGeom>
              <a:solidFill>
                <a:srgbClr val="E87730"/>
              </a:solidFill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37" name="Text Box 21"/>
              <p:cNvSpPr txBox="1">
                <a:spLocks noChangeArrowheads="1"/>
              </p:cNvSpPr>
              <p:nvPr/>
            </p:nvSpPr>
            <p:spPr bwMode="auto">
              <a:xfrm>
                <a:off x="8420599" y="2952037"/>
                <a:ext cx="278453" cy="208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2000" dirty="0" smtClean="0">
                    <a:solidFill>
                      <a:schemeClr val="bg1"/>
                    </a:solidFill>
                    <a:latin typeface="Rockwell Light" panose="02060403020205020204" pitchFamily="18" charset="0"/>
                  </a:rPr>
                  <a:t>old</a:t>
                </a:r>
                <a:endParaRPr lang="en-US" altLang="nl-NL" sz="2000" dirty="0">
                  <a:solidFill>
                    <a:schemeClr val="bg1"/>
                  </a:solidFill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8269653" y="2088230"/>
              <a:ext cx="1264105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new layer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grpSp>
          <p:nvGrpSpPr>
            <p:cNvPr id="34850" name="Group 34"/>
            <p:cNvGrpSpPr>
              <a:grpSpLocks/>
            </p:cNvGrpSpPr>
            <p:nvPr/>
          </p:nvGrpSpPr>
          <p:grpSpPr bwMode="auto">
            <a:xfrm>
              <a:off x="2638426" y="2478089"/>
              <a:ext cx="201613" cy="498475"/>
              <a:chOff x="1502" y="1594"/>
              <a:chExt cx="127" cy="314"/>
            </a:xfrm>
          </p:grpSpPr>
          <p:sp>
            <p:nvSpPr>
              <p:cNvPr id="34884" name="Oval 35"/>
              <p:cNvSpPr>
                <a:spLocks noChangeArrowheads="1"/>
              </p:cNvSpPr>
              <p:nvPr/>
            </p:nvSpPr>
            <p:spPr bwMode="auto">
              <a:xfrm>
                <a:off x="1536" y="1594"/>
                <a:ext cx="66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5" name="Line 36"/>
              <p:cNvSpPr>
                <a:spLocks noChangeShapeType="1"/>
              </p:cNvSpPr>
              <p:nvPr/>
            </p:nvSpPr>
            <p:spPr bwMode="auto">
              <a:xfrm>
                <a:off x="1570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6" name="Line 37"/>
              <p:cNvSpPr>
                <a:spLocks noChangeShapeType="1"/>
              </p:cNvSpPr>
              <p:nvPr/>
            </p:nvSpPr>
            <p:spPr bwMode="auto">
              <a:xfrm>
                <a:off x="1572" y="1826"/>
                <a:ext cx="57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7" name="Line 38"/>
              <p:cNvSpPr>
                <a:spLocks noChangeShapeType="1"/>
              </p:cNvSpPr>
              <p:nvPr/>
            </p:nvSpPr>
            <p:spPr bwMode="auto">
              <a:xfrm flipH="1">
                <a:off x="1501" y="1823"/>
                <a:ext cx="68" cy="84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8" name="Line 39"/>
              <p:cNvSpPr>
                <a:spLocks noChangeShapeType="1"/>
              </p:cNvSpPr>
              <p:nvPr/>
            </p:nvSpPr>
            <p:spPr bwMode="auto">
              <a:xfrm>
                <a:off x="1523" y="1727"/>
                <a:ext cx="93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4851" name="Group 40"/>
            <p:cNvGrpSpPr>
              <a:grpSpLocks/>
            </p:cNvGrpSpPr>
            <p:nvPr/>
          </p:nvGrpSpPr>
          <p:grpSpPr bwMode="auto">
            <a:xfrm>
              <a:off x="2895601" y="2478089"/>
              <a:ext cx="201613" cy="498475"/>
              <a:chOff x="1664" y="1594"/>
              <a:chExt cx="127" cy="314"/>
            </a:xfrm>
          </p:grpSpPr>
          <p:sp>
            <p:nvSpPr>
              <p:cNvPr id="34879" name="Oval 41"/>
              <p:cNvSpPr>
                <a:spLocks noChangeArrowheads="1"/>
              </p:cNvSpPr>
              <p:nvPr/>
            </p:nvSpPr>
            <p:spPr bwMode="auto">
              <a:xfrm>
                <a:off x="1695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0" name="Line 42"/>
              <p:cNvSpPr>
                <a:spLocks noChangeShapeType="1"/>
              </p:cNvSpPr>
              <p:nvPr/>
            </p:nvSpPr>
            <p:spPr bwMode="auto">
              <a:xfrm>
                <a:off x="1730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1" name="Line 43"/>
              <p:cNvSpPr>
                <a:spLocks noChangeShapeType="1"/>
              </p:cNvSpPr>
              <p:nvPr/>
            </p:nvSpPr>
            <p:spPr bwMode="auto">
              <a:xfrm>
                <a:off x="1730" y="1826"/>
                <a:ext cx="60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2" name="Line 44"/>
              <p:cNvSpPr>
                <a:spLocks noChangeShapeType="1"/>
              </p:cNvSpPr>
              <p:nvPr/>
            </p:nvSpPr>
            <p:spPr bwMode="auto">
              <a:xfrm flipH="1">
                <a:off x="1664" y="1823"/>
                <a:ext cx="66" cy="84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83" name="Line 45"/>
              <p:cNvSpPr>
                <a:spLocks noChangeShapeType="1"/>
              </p:cNvSpPr>
              <p:nvPr/>
            </p:nvSpPr>
            <p:spPr bwMode="auto">
              <a:xfrm>
                <a:off x="1683" y="1727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4852" name="Group 46"/>
            <p:cNvGrpSpPr>
              <a:grpSpLocks/>
            </p:cNvGrpSpPr>
            <p:nvPr/>
          </p:nvGrpSpPr>
          <p:grpSpPr bwMode="auto">
            <a:xfrm>
              <a:off x="3151188" y="2478089"/>
              <a:ext cx="203200" cy="498475"/>
              <a:chOff x="1822" y="1594"/>
              <a:chExt cx="128" cy="314"/>
            </a:xfrm>
          </p:grpSpPr>
          <p:sp>
            <p:nvSpPr>
              <p:cNvPr id="34874" name="Oval 47"/>
              <p:cNvSpPr>
                <a:spLocks noChangeArrowheads="1"/>
              </p:cNvSpPr>
              <p:nvPr/>
            </p:nvSpPr>
            <p:spPr bwMode="auto">
              <a:xfrm>
                <a:off x="1853" y="1594"/>
                <a:ext cx="65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5" name="Line 48"/>
              <p:cNvSpPr>
                <a:spLocks noChangeShapeType="1"/>
              </p:cNvSpPr>
              <p:nvPr/>
            </p:nvSpPr>
            <p:spPr bwMode="auto">
              <a:xfrm>
                <a:off x="1888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6" name="Line 49"/>
              <p:cNvSpPr>
                <a:spLocks noChangeShapeType="1"/>
              </p:cNvSpPr>
              <p:nvPr/>
            </p:nvSpPr>
            <p:spPr bwMode="auto">
              <a:xfrm>
                <a:off x="1889" y="1826"/>
                <a:ext cx="61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7" name="Line 50"/>
              <p:cNvSpPr>
                <a:spLocks noChangeShapeType="1"/>
              </p:cNvSpPr>
              <p:nvPr/>
            </p:nvSpPr>
            <p:spPr bwMode="auto">
              <a:xfrm flipH="1">
                <a:off x="1821" y="1823"/>
                <a:ext cx="67" cy="84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8" name="Line 51"/>
              <p:cNvSpPr>
                <a:spLocks noChangeShapeType="1"/>
              </p:cNvSpPr>
              <p:nvPr/>
            </p:nvSpPr>
            <p:spPr bwMode="auto">
              <a:xfrm>
                <a:off x="1841" y="1727"/>
                <a:ext cx="93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4853" name="Group 52"/>
            <p:cNvGrpSpPr>
              <a:grpSpLocks/>
            </p:cNvGrpSpPr>
            <p:nvPr/>
          </p:nvGrpSpPr>
          <p:grpSpPr bwMode="auto">
            <a:xfrm>
              <a:off x="3436938" y="2478089"/>
              <a:ext cx="201612" cy="498475"/>
              <a:chOff x="2002" y="1594"/>
              <a:chExt cx="127" cy="314"/>
            </a:xfrm>
          </p:grpSpPr>
          <p:sp>
            <p:nvSpPr>
              <p:cNvPr id="34869" name="Oval 53"/>
              <p:cNvSpPr>
                <a:spLocks noChangeArrowheads="1"/>
              </p:cNvSpPr>
              <p:nvPr/>
            </p:nvSpPr>
            <p:spPr bwMode="auto">
              <a:xfrm>
                <a:off x="2032" y="1594"/>
                <a:ext cx="62" cy="70"/>
              </a:xfrm>
              <a:prstGeom prst="ellipse">
                <a:avLst/>
              </a:prstGeom>
              <a:noFill/>
              <a:ln w="2556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0" name="Line 54"/>
              <p:cNvSpPr>
                <a:spLocks noChangeShapeType="1"/>
              </p:cNvSpPr>
              <p:nvPr/>
            </p:nvSpPr>
            <p:spPr bwMode="auto">
              <a:xfrm>
                <a:off x="2065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1" name="Line 55"/>
              <p:cNvSpPr>
                <a:spLocks noChangeShapeType="1"/>
              </p:cNvSpPr>
              <p:nvPr/>
            </p:nvSpPr>
            <p:spPr bwMode="auto">
              <a:xfrm>
                <a:off x="2066" y="1826"/>
                <a:ext cx="63" cy="83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2" name="Line 56"/>
              <p:cNvSpPr>
                <a:spLocks noChangeShapeType="1"/>
              </p:cNvSpPr>
              <p:nvPr/>
            </p:nvSpPr>
            <p:spPr bwMode="auto">
              <a:xfrm flipH="1">
                <a:off x="2001" y="1823"/>
                <a:ext cx="64" cy="84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73" name="Line 57"/>
              <p:cNvSpPr>
                <a:spLocks noChangeShapeType="1"/>
              </p:cNvSpPr>
              <p:nvPr/>
            </p:nvSpPr>
            <p:spPr bwMode="auto">
              <a:xfrm>
                <a:off x="2021" y="1727"/>
                <a:ext cx="88" cy="0"/>
              </a:xfrm>
              <a:prstGeom prst="line">
                <a:avLst/>
              </a:prstGeom>
              <a:noFill/>
              <a:ln w="28440" cap="sq">
                <a:solidFill>
                  <a:srgbClr val="E8773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4854" name="Group 58"/>
            <p:cNvGrpSpPr>
              <a:grpSpLocks/>
            </p:cNvGrpSpPr>
            <p:nvPr/>
          </p:nvGrpSpPr>
          <p:grpSpPr bwMode="auto">
            <a:xfrm>
              <a:off x="3690938" y="2478089"/>
              <a:ext cx="203200" cy="498475"/>
              <a:chOff x="2162" y="1594"/>
              <a:chExt cx="128" cy="314"/>
            </a:xfrm>
          </p:grpSpPr>
          <p:sp>
            <p:nvSpPr>
              <p:cNvPr id="34864" name="Oval 59"/>
              <p:cNvSpPr>
                <a:spLocks noChangeArrowheads="1"/>
              </p:cNvSpPr>
              <p:nvPr/>
            </p:nvSpPr>
            <p:spPr bwMode="auto">
              <a:xfrm>
                <a:off x="2194" y="1594"/>
                <a:ext cx="64" cy="70"/>
              </a:xfrm>
              <a:prstGeom prst="ellipse">
                <a:avLst/>
              </a:prstGeom>
              <a:noFill/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5" name="Line 60"/>
              <p:cNvSpPr>
                <a:spLocks noChangeShapeType="1"/>
              </p:cNvSpPr>
              <p:nvPr/>
            </p:nvSpPr>
            <p:spPr bwMode="auto">
              <a:xfrm>
                <a:off x="2228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6" name="Line 61"/>
              <p:cNvSpPr>
                <a:spLocks noChangeShapeType="1"/>
              </p:cNvSpPr>
              <p:nvPr/>
            </p:nvSpPr>
            <p:spPr bwMode="auto">
              <a:xfrm>
                <a:off x="2230" y="1826"/>
                <a:ext cx="60" cy="83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7" name="Line 62"/>
              <p:cNvSpPr>
                <a:spLocks noChangeShapeType="1"/>
              </p:cNvSpPr>
              <p:nvPr/>
            </p:nvSpPr>
            <p:spPr bwMode="auto">
              <a:xfrm flipH="1">
                <a:off x="2162" y="1823"/>
                <a:ext cx="66" cy="84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8" name="Line 63"/>
              <p:cNvSpPr>
                <a:spLocks noChangeShapeType="1"/>
              </p:cNvSpPr>
              <p:nvPr/>
            </p:nvSpPr>
            <p:spPr bwMode="auto">
              <a:xfrm>
                <a:off x="2182" y="1727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</p:grpSp>
        <p:grpSp>
          <p:nvGrpSpPr>
            <p:cNvPr id="34855" name="Group 64"/>
            <p:cNvGrpSpPr>
              <a:grpSpLocks/>
            </p:cNvGrpSpPr>
            <p:nvPr/>
          </p:nvGrpSpPr>
          <p:grpSpPr bwMode="auto">
            <a:xfrm>
              <a:off x="3943350" y="2478089"/>
              <a:ext cx="203200" cy="498475"/>
              <a:chOff x="2321" y="1594"/>
              <a:chExt cx="128" cy="314"/>
            </a:xfrm>
          </p:grpSpPr>
          <p:sp>
            <p:nvSpPr>
              <p:cNvPr id="34859" name="Oval 65"/>
              <p:cNvSpPr>
                <a:spLocks noChangeArrowheads="1"/>
              </p:cNvSpPr>
              <p:nvPr/>
            </p:nvSpPr>
            <p:spPr bwMode="auto">
              <a:xfrm>
                <a:off x="2353" y="1594"/>
                <a:ext cx="64" cy="70"/>
              </a:xfrm>
              <a:prstGeom prst="ellipse">
                <a:avLst/>
              </a:prstGeom>
              <a:noFill/>
              <a:ln w="25560" cap="sq">
                <a:solidFill>
                  <a:srgbClr val="86040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0" name="Line 66"/>
              <p:cNvSpPr>
                <a:spLocks noChangeShapeType="1"/>
              </p:cNvSpPr>
              <p:nvPr/>
            </p:nvSpPr>
            <p:spPr bwMode="auto">
              <a:xfrm>
                <a:off x="2387" y="1667"/>
                <a:ext cx="0" cy="169"/>
              </a:xfrm>
              <a:prstGeom prst="line">
                <a:avLst/>
              </a:prstGeom>
              <a:noFill/>
              <a:ln w="28440" cap="sq">
                <a:solidFill>
                  <a:srgbClr val="86040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1" name="Line 67"/>
              <p:cNvSpPr>
                <a:spLocks noChangeShapeType="1"/>
              </p:cNvSpPr>
              <p:nvPr/>
            </p:nvSpPr>
            <p:spPr bwMode="auto">
              <a:xfrm>
                <a:off x="2389" y="1826"/>
                <a:ext cx="60" cy="83"/>
              </a:xfrm>
              <a:prstGeom prst="line">
                <a:avLst/>
              </a:prstGeom>
              <a:noFill/>
              <a:ln w="28440" cap="sq">
                <a:solidFill>
                  <a:srgbClr val="86040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2" name="Line 68"/>
              <p:cNvSpPr>
                <a:spLocks noChangeShapeType="1"/>
              </p:cNvSpPr>
              <p:nvPr/>
            </p:nvSpPr>
            <p:spPr bwMode="auto">
              <a:xfrm flipH="1">
                <a:off x="2321" y="1823"/>
                <a:ext cx="66" cy="84"/>
              </a:xfrm>
              <a:prstGeom prst="line">
                <a:avLst/>
              </a:prstGeom>
              <a:noFill/>
              <a:ln w="28440" cap="sq">
                <a:solidFill>
                  <a:srgbClr val="86040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63" name="Line 69"/>
              <p:cNvSpPr>
                <a:spLocks noChangeShapeType="1"/>
              </p:cNvSpPr>
              <p:nvPr/>
            </p:nvSpPr>
            <p:spPr bwMode="auto">
              <a:xfrm>
                <a:off x="2341" y="1727"/>
                <a:ext cx="92" cy="0"/>
              </a:xfrm>
              <a:prstGeom prst="line">
                <a:avLst/>
              </a:prstGeom>
              <a:noFill/>
              <a:ln w="28440" cap="sq">
                <a:solidFill>
                  <a:srgbClr val="86040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34856" name="Text Box 70"/>
            <p:cNvSpPr txBox="1">
              <a:spLocks noChangeArrowheads="1"/>
            </p:cNvSpPr>
            <p:nvPr/>
          </p:nvSpPr>
          <p:spPr bwMode="auto">
            <a:xfrm>
              <a:off x="2524145" y="2021311"/>
              <a:ext cx="1809191" cy="40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family workers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900" name="Line 84"/>
            <p:cNvSpPr>
              <a:spLocks noChangeShapeType="1"/>
            </p:cNvSpPr>
            <p:nvPr/>
          </p:nvSpPr>
          <p:spPr bwMode="auto">
            <a:xfrm flipV="1">
              <a:off x="762000" y="1948750"/>
              <a:ext cx="8799512" cy="3245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901" name="Line 85"/>
            <p:cNvSpPr>
              <a:spLocks noChangeShapeType="1"/>
            </p:cNvSpPr>
            <p:nvPr/>
          </p:nvSpPr>
          <p:spPr bwMode="auto">
            <a:xfrm>
              <a:off x="2362200" y="1524000"/>
              <a:ext cx="0" cy="4343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902" name="Line 86"/>
            <p:cNvSpPr>
              <a:spLocks noChangeShapeType="1"/>
            </p:cNvSpPr>
            <p:nvPr/>
          </p:nvSpPr>
          <p:spPr bwMode="auto">
            <a:xfrm>
              <a:off x="4343400" y="1524000"/>
              <a:ext cx="0" cy="4343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903" name="Line 87"/>
            <p:cNvSpPr>
              <a:spLocks noChangeShapeType="1"/>
            </p:cNvSpPr>
            <p:nvPr/>
          </p:nvSpPr>
          <p:spPr bwMode="auto">
            <a:xfrm>
              <a:off x="6629400" y="1524000"/>
              <a:ext cx="0" cy="4343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34904" name="Line 88"/>
            <p:cNvSpPr>
              <a:spLocks noChangeShapeType="1"/>
            </p:cNvSpPr>
            <p:nvPr/>
          </p:nvSpPr>
          <p:spPr bwMode="auto">
            <a:xfrm>
              <a:off x="8049344" y="1524000"/>
              <a:ext cx="0" cy="434340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4542772" y="3907416"/>
              <a:ext cx="2023135" cy="1112995"/>
              <a:chOff x="4164946" y="3934202"/>
              <a:chExt cx="2023135" cy="1112995"/>
            </a:xfrm>
          </p:grpSpPr>
          <p:sp>
            <p:nvSpPr>
              <p:cNvPr id="34839" name="Rectangle 23"/>
              <p:cNvSpPr>
                <a:spLocks noChangeArrowheads="1"/>
              </p:cNvSpPr>
              <p:nvPr/>
            </p:nvSpPr>
            <p:spPr bwMode="auto">
              <a:xfrm>
                <a:off x="4164946" y="3939335"/>
                <a:ext cx="1962150" cy="1098550"/>
              </a:xfrm>
              <a:prstGeom prst="rect">
                <a:avLst/>
              </a:prstGeom>
              <a:noFill/>
              <a:ln w="255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40" name="Text Box 24"/>
              <p:cNvSpPr txBox="1">
                <a:spLocks noChangeArrowheads="1"/>
              </p:cNvSpPr>
              <p:nvPr/>
            </p:nvSpPr>
            <p:spPr bwMode="auto">
              <a:xfrm>
                <a:off x="4164946" y="3934202"/>
                <a:ext cx="1906910" cy="340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16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minimum demands</a:t>
                </a: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42" name="Line 26"/>
              <p:cNvSpPr>
                <a:spLocks noChangeShapeType="1"/>
              </p:cNvSpPr>
              <p:nvPr/>
            </p:nvSpPr>
            <p:spPr bwMode="auto">
              <a:xfrm>
                <a:off x="4218921" y="4248196"/>
                <a:ext cx="1828800" cy="0"/>
              </a:xfrm>
              <a:prstGeom prst="line">
                <a:avLst/>
              </a:prstGeom>
              <a:noFill/>
              <a:ln w="93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43" name="Line 27"/>
              <p:cNvSpPr>
                <a:spLocks noChangeShapeType="1"/>
              </p:cNvSpPr>
              <p:nvPr/>
            </p:nvSpPr>
            <p:spPr bwMode="auto">
              <a:xfrm>
                <a:off x="4599921" y="4267874"/>
                <a:ext cx="20640" cy="779323"/>
              </a:xfrm>
              <a:prstGeom prst="line">
                <a:avLst/>
              </a:prstGeom>
              <a:noFill/>
              <a:ln w="93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45" name="Text Box 29"/>
              <p:cNvSpPr txBox="1">
                <a:spLocks noChangeArrowheads="1"/>
              </p:cNvSpPr>
              <p:nvPr/>
            </p:nvSpPr>
            <p:spPr bwMode="auto">
              <a:xfrm>
                <a:off x="4609964" y="4261965"/>
                <a:ext cx="858972" cy="710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12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strengths</a:t>
                </a: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4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  </a:t>
                </a:r>
                <a:r>
                  <a:rPr lang="en-US" altLang="nl-NL" sz="8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 </a:t>
                </a:r>
                <a:endParaRPr lang="en-US" altLang="nl-NL" sz="900" dirty="0" smtClean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20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   +</a:t>
                </a:r>
                <a:endParaRPr lang="en-US" altLang="nl-NL" sz="16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46" name="Text Box 30"/>
              <p:cNvSpPr txBox="1">
                <a:spLocks noChangeArrowheads="1"/>
              </p:cNvSpPr>
              <p:nvPr/>
            </p:nvSpPr>
            <p:spPr bwMode="auto">
              <a:xfrm>
                <a:off x="5375075" y="4274833"/>
                <a:ext cx="813006" cy="740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1200" dirty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w</a:t>
                </a:r>
                <a:r>
                  <a:rPr lang="en-US" altLang="nl-NL" sz="12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orries</a:t>
                </a:r>
                <a:br>
                  <a:rPr lang="en-US" altLang="nl-NL" sz="12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</a:br>
                <a:endParaRPr lang="en-US" altLang="nl-NL" sz="100" dirty="0" smtClean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20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   </a:t>
                </a:r>
                <a:r>
                  <a:rPr lang="en-US" altLang="nl-NL" sz="28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-</a:t>
                </a:r>
                <a:endParaRPr lang="en-US" altLang="nl-NL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847" name="Text Box 31"/>
              <p:cNvSpPr txBox="1">
                <a:spLocks noChangeArrowheads="1"/>
              </p:cNvSpPr>
              <p:nvPr/>
            </p:nvSpPr>
            <p:spPr bwMode="auto">
              <a:xfrm>
                <a:off x="4246571" y="4275574"/>
                <a:ext cx="292365" cy="771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11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1.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11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2.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11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-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nl-NL" sz="1100" dirty="0" smtClean="0">
                    <a:solidFill>
                      <a:srgbClr val="FF0000"/>
                    </a:solidFill>
                    <a:latin typeface="Rockwell Light" panose="02060403020205020204" pitchFamily="18" charset="0"/>
                  </a:rPr>
                  <a:t>9.</a:t>
                </a:r>
                <a:endParaRPr lang="en-US" altLang="nl-NL" sz="11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  <p:sp>
            <p:nvSpPr>
              <p:cNvPr id="34907" name="Line 27"/>
              <p:cNvSpPr>
                <a:spLocks noChangeShapeType="1"/>
              </p:cNvSpPr>
              <p:nvPr/>
            </p:nvSpPr>
            <p:spPr bwMode="auto">
              <a:xfrm flipH="1">
                <a:off x="5366800" y="4245701"/>
                <a:ext cx="461" cy="782545"/>
              </a:xfrm>
              <a:prstGeom prst="line">
                <a:avLst/>
              </a:prstGeom>
              <a:noFill/>
              <a:ln w="9360" cap="sq">
                <a:solidFill>
                  <a:srgbClr val="E9020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 dirty="0">
                  <a:solidFill>
                    <a:srgbClr val="FF0000"/>
                  </a:solidFill>
                  <a:latin typeface="Rockwell Light" panose="02060403020205020204" pitchFamily="18" charset="0"/>
                </a:endParaRPr>
              </a:p>
            </p:txBody>
          </p:sp>
        </p:grpSp>
        <p:sp>
          <p:nvSpPr>
            <p:cNvPr id="80" name="Text Box 9"/>
            <p:cNvSpPr txBox="1">
              <a:spLocks noChangeArrowheads="1"/>
            </p:cNvSpPr>
            <p:nvPr/>
          </p:nvSpPr>
          <p:spPr bwMode="auto">
            <a:xfrm>
              <a:off x="2638122" y="4644905"/>
              <a:ext cx="1732338" cy="1017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meetings </a:t>
              </a:r>
              <a:b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</a:b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with family </a:t>
              </a:r>
              <a:b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</a:br>
              <a:r>
                <a:rPr lang="en-US" altLang="nl-NL" sz="2000" b="1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and</a:t>
              </a:r>
              <a:r>
                <a:rPr lang="en-US" altLang="nl-NL" sz="2000" dirty="0" smtClean="0">
                  <a:solidFill>
                    <a:srgbClr val="FF0000"/>
                  </a:solidFill>
                  <a:latin typeface="Rockwell Light" panose="02060403020205020204" pitchFamily="18" charset="0"/>
                </a:rPr>
                <a:t> services!</a:t>
              </a:r>
              <a:endParaRPr lang="en-US" altLang="nl-NL" sz="2000" dirty="0">
                <a:solidFill>
                  <a:srgbClr val="FF0000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2515304" y="3159841"/>
              <a:ext cx="1863308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18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+ team manager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nl-NL" sz="1800" dirty="0" smtClean="0">
                  <a:solidFill>
                    <a:schemeClr val="tx1"/>
                  </a:solidFill>
                  <a:latin typeface="Rockwell Light" panose="02060403020205020204" pitchFamily="18" charset="0"/>
                </a:rPr>
                <a:t>+ psychologist</a:t>
              </a:r>
              <a:endParaRPr lang="en-US" altLang="nl-NL" sz="1800" dirty="0">
                <a:solidFill>
                  <a:schemeClr val="tx1"/>
                </a:solidFill>
                <a:latin typeface="Rockwell Light" panose="02060403020205020204" pitchFamily="18" charset="0"/>
              </a:endParaRPr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pic>
        <p:nvPicPr>
          <p:cNvPr id="81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67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2" name="Text Box 1"/>
          <p:cNvSpPr txBox="1">
            <a:spLocks noChangeArrowheads="1"/>
          </p:cNvSpPr>
          <p:nvPr/>
        </p:nvSpPr>
        <p:spPr bwMode="auto">
          <a:xfrm>
            <a:off x="-72429" y="0"/>
            <a:ext cx="5477073" cy="6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nl-NL" altLang="nl-NL" sz="3200" dirty="0" err="1" smtClean="0">
                <a:solidFill>
                  <a:srgbClr val="E90202"/>
                </a:solidFill>
                <a:latin typeface="Rockwell Light" panose="02060403020205020204" pitchFamily="18" charset="0"/>
              </a:rPr>
              <a:t>Transformation</a:t>
            </a:r>
            <a:endParaRPr lang="nl-NL" altLang="nl-NL" sz="3200" dirty="0">
              <a:solidFill>
                <a:srgbClr val="E90202"/>
              </a:solidFill>
              <a:latin typeface="Rockwell Light" panose="02060403020205020204" pitchFamily="18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128464" y="1052359"/>
            <a:ext cx="9217024" cy="4913640"/>
            <a:chOff x="416496" y="1412776"/>
            <a:chExt cx="8568952" cy="4176464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t="20973" r="6026" b="17221"/>
            <a:stretch/>
          </p:blipFill>
          <p:spPr>
            <a:xfrm>
              <a:off x="416496" y="1412776"/>
              <a:ext cx="8568952" cy="4176464"/>
            </a:xfrm>
            <a:prstGeom prst="rect">
              <a:avLst/>
            </a:prstGeom>
          </p:spPr>
        </p:pic>
        <p:pic>
          <p:nvPicPr>
            <p:cNvPr id="31" name="Afbeelding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15910" b="20449"/>
            <a:stretch/>
          </p:blipFill>
          <p:spPr>
            <a:xfrm>
              <a:off x="5048632" y="3645025"/>
              <a:ext cx="984488" cy="335500"/>
            </a:xfrm>
            <a:prstGeom prst="rect">
              <a:avLst/>
            </a:prstGeom>
          </p:spPr>
        </p:pic>
      </p:grpSp>
      <p:sp>
        <p:nvSpPr>
          <p:cNvPr id="3" name="Tekstvak 2"/>
          <p:cNvSpPr txBox="1"/>
          <p:nvPr/>
        </p:nvSpPr>
        <p:spPr>
          <a:xfrm>
            <a:off x="1712640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pic>
        <p:nvPicPr>
          <p:cNvPr id="10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29" y="3673752"/>
            <a:ext cx="994199" cy="399582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902034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631520" y="1473355"/>
            <a:ext cx="6846714" cy="3757973"/>
            <a:chOff x="1874077" y="2016764"/>
            <a:chExt cx="6110530" cy="3054040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808401" y="2356227"/>
              <a:ext cx="2115026" cy="5752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defTabSz="762000"/>
              <a:r>
                <a:rPr lang="en-US" sz="4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c</a:t>
              </a:r>
              <a:r>
                <a:rPr lang="en-US" sz="4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heck</a:t>
              </a:r>
              <a:endParaRPr lang="en-GB" sz="4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016903" y="3972801"/>
              <a:ext cx="1037502" cy="5752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US" sz="40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p</a:t>
              </a:r>
              <a:r>
                <a:rPr lang="en-US" sz="40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lan</a:t>
              </a:r>
              <a:endParaRPr lang="en-GB" sz="40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821021" y="3754364"/>
              <a:ext cx="1058863" cy="9004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/>
              <a:r>
                <a:rPr lang="en-US" sz="66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d</a:t>
              </a:r>
              <a:r>
                <a:rPr lang="en-US" sz="66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o</a:t>
              </a:r>
              <a:endParaRPr lang="en-GB" sz="66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5601072" y="3043180"/>
              <a:ext cx="724148" cy="85171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905965" y="4248654"/>
              <a:ext cx="1954689" cy="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3470759" y="2966203"/>
              <a:ext cx="675283" cy="91440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819684" y="2016764"/>
              <a:ext cx="2127250" cy="32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000" dirty="0">
                  <a:latin typeface="Rockwell Light" panose="02060403020205020204" pitchFamily="18" charset="0"/>
                </a:rPr>
                <a:t>understand</a:t>
              </a: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086701" y="4539555"/>
              <a:ext cx="2897906" cy="32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000" dirty="0" smtClean="0">
                  <a:latin typeface="Rockwell Light" panose="02060403020205020204" pitchFamily="18" charset="0"/>
                </a:rPr>
                <a:t>make </a:t>
              </a:r>
              <a:r>
                <a:rPr lang="nl-NL" sz="2000" dirty="0">
                  <a:latin typeface="Rockwell Light" panose="02060403020205020204" pitchFamily="18" charset="0"/>
                </a:rPr>
                <a:t>perfect</a:t>
              </a: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874077" y="4546929"/>
              <a:ext cx="29527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>
                  <a:solidFill>
                    <a:srgbClr val="EC7404"/>
                  </a:solidFill>
                  <a:latin typeface="Rockwell Light" panose="02060403020205020204" pitchFamily="18" charset="0"/>
                </a:rPr>
                <a:t> </a:t>
              </a:r>
              <a:r>
                <a:rPr lang="nl-NL" sz="2800" dirty="0">
                  <a:latin typeface="Rockwell Light" panose="02060403020205020204" pitchFamily="18" charset="0"/>
                </a:rPr>
                <a:t>implementation</a:t>
              </a: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3754542" y="5412128"/>
            <a:ext cx="322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accent4"/>
                </a:solidFill>
              </a:rPr>
              <a:t>John </a:t>
            </a:r>
            <a:r>
              <a:rPr lang="nl-NL" sz="1400" dirty="0" err="1" smtClean="0">
                <a:solidFill>
                  <a:schemeClr val="accent4"/>
                </a:solidFill>
              </a:rPr>
              <a:t>Seddon</a:t>
            </a:r>
            <a:r>
              <a:rPr lang="nl-NL" sz="1400" dirty="0" smtClean="0">
                <a:solidFill>
                  <a:schemeClr val="accent4"/>
                </a:solidFill>
              </a:rPr>
              <a:t>, </a:t>
            </a:r>
            <a:r>
              <a:rPr lang="nl-NL" sz="1400" dirty="0" err="1" smtClean="0">
                <a:solidFill>
                  <a:schemeClr val="accent4"/>
                </a:solidFill>
              </a:rPr>
              <a:t>Vanguard</a:t>
            </a:r>
            <a:r>
              <a:rPr lang="nl-NL" sz="1400" dirty="0" smtClean="0">
                <a:solidFill>
                  <a:schemeClr val="accent4"/>
                </a:solidFill>
              </a:rPr>
              <a:t> Method</a:t>
            </a:r>
            <a:endParaRPr lang="nl-NL" sz="1400" dirty="0">
              <a:solidFill>
                <a:schemeClr val="accent4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72480" y="116632"/>
            <a:ext cx="10479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</a:t>
            </a:r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do to make it normal!</a:t>
            </a:r>
            <a:endParaRPr lang="en-US" sz="32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endParaRPr lang="en-US" sz="320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1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774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6496" y="0"/>
            <a:ext cx="6480720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smtClean="0">
                <a:latin typeface="Rockwell Light" panose="02060403020205020204" pitchFamily="18" charset="0"/>
              </a:rPr>
              <a:t>How… </a:t>
            </a:r>
            <a:r>
              <a:rPr lang="nl-NL" sz="3200" dirty="0" err="1" smtClean="0">
                <a:latin typeface="Rockwell Light" panose="02060403020205020204" pitchFamily="18" charset="0"/>
              </a:rPr>
              <a:t>did</a:t>
            </a:r>
            <a:r>
              <a:rPr lang="nl-NL" sz="3200" dirty="0" smtClean="0">
                <a:latin typeface="Rockwell Light" panose="02060403020205020204" pitchFamily="18" charset="0"/>
              </a:rPr>
              <a:t> we do </a:t>
            </a:r>
            <a:r>
              <a:rPr lang="nl-NL" sz="3200" dirty="0" err="1" smtClean="0">
                <a:latin typeface="Rockwell Light" panose="02060403020205020204" pitchFamily="18" charset="0"/>
              </a:rPr>
              <a:t>it</a:t>
            </a:r>
            <a:r>
              <a:rPr lang="nl-NL" sz="3200" dirty="0" smtClean="0">
                <a:latin typeface="Rockwell Light" panose="02060403020205020204" pitchFamily="18" charset="0"/>
              </a:rPr>
              <a:t>? 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6496" y="704660"/>
            <a:ext cx="7769225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sz="1600" kern="0" dirty="0" smtClean="0"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trike="sngStrike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m</a:t>
            </a:r>
            <a:r>
              <a:rPr lang="en-US" strike="sngStrike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ain </a:t>
            </a:r>
            <a:r>
              <a:rPr lang="en-US" strike="sngStrike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e</a:t>
            </a:r>
            <a:r>
              <a:rPr lang="en-US" strike="sngStrike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ngineer – master </a:t>
            </a:r>
            <a:r>
              <a:rPr lang="en-US" strike="sngStrike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p</a:t>
            </a:r>
            <a:r>
              <a:rPr lang="en-US" strike="sngStrike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lumber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main group</a:t>
            </a: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of 10 workers </a:t>
            </a:r>
            <a:b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(3 specialisms), a psychologist</a:t>
            </a:r>
            <a:b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and a manager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“roll in” 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normative experience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m</a:t>
            </a: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ain group responsible for roll in of all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>35 teams, one by one!</a:t>
            </a:r>
            <a:b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</a:b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  <a:t/>
            </a:r>
            <a:b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  <a:cs typeface="Arial" panose="020B0604020202020204" pitchFamily="34" charset="0"/>
              </a:rPr>
            </a:b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type="chart" idx="1"/>
          </p:nvPr>
        </p:nvPicPr>
        <p:blipFill rotWithShape="1">
          <a:blip r:embed="rId4" cstate="print"/>
          <a:srcRect l="4255" t="10715" r="6382" b="3571"/>
          <a:stretch/>
        </p:blipFill>
        <p:spPr>
          <a:xfrm>
            <a:off x="6249144" y="1690521"/>
            <a:ext cx="3420381" cy="1954503"/>
          </a:xfrm>
          <a:noFill/>
        </p:spPr>
      </p:pic>
    </p:spTree>
    <p:extLst>
      <p:ext uri="{BB962C8B-B14F-4D97-AF65-F5344CB8AC3E}">
        <p14:creationId xmlns:p14="http://schemas.microsoft.com/office/powerpoint/2010/main" val="4238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84288" y="1412776"/>
            <a:ext cx="7688262" cy="46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nl-NL" sz="3600" dirty="0">
              <a:latin typeface="Rockwell" pitchFamily="18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344488" y="-106633"/>
            <a:ext cx="6805885" cy="94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How </a:t>
            </a:r>
            <a:r>
              <a:rPr lang="en-US" sz="2400" dirty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nl-NL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nl-NL" sz="32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g</a:t>
            </a:r>
            <a:r>
              <a:rPr lang="nl-NL" sz="32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ood</a:t>
            </a:r>
            <a:r>
              <a:rPr lang="nl-NL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nl-NL" sz="32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enough</a:t>
            </a:r>
            <a:r>
              <a:rPr lang="nl-NL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? </a:t>
            </a:r>
            <a:endParaRPr lang="nl-NL" sz="40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19462" name="Afbeelding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53" y="4472429"/>
            <a:ext cx="1224135" cy="15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upload.wikimedia.org/wikipedia/commons/thumb/5/58/Maslow%27s_hierarchy_of_needs.svg/450px-Maslow%27s_hierarchy_of_need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5" y="1381617"/>
            <a:ext cx="59674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334106" y="1278350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err="1" smtClean="0">
                <a:latin typeface="Rockwell Light" panose="02060403020205020204" pitchFamily="18" charset="0"/>
              </a:rPr>
              <a:t>Maslow’s</a:t>
            </a:r>
            <a:r>
              <a:rPr lang="nl-NL" sz="2200" dirty="0" smtClean="0">
                <a:latin typeface="Rockwell Light" panose="02060403020205020204" pitchFamily="18" charset="0"/>
              </a:rPr>
              <a:t> </a:t>
            </a:r>
            <a:r>
              <a:rPr lang="nl-NL" sz="2200" dirty="0" err="1" smtClean="0">
                <a:latin typeface="Rockwell Light" panose="02060403020205020204" pitchFamily="18" charset="0"/>
              </a:rPr>
              <a:t>Hierachy</a:t>
            </a:r>
            <a:r>
              <a:rPr lang="nl-NL" sz="2200" dirty="0" smtClean="0">
                <a:latin typeface="Rockwell Light" panose="02060403020205020204" pitchFamily="18" charset="0"/>
              </a:rPr>
              <a:t> of </a:t>
            </a:r>
            <a:r>
              <a:rPr lang="nl-NL" sz="2200" dirty="0" err="1" smtClean="0">
                <a:latin typeface="Rockwell Light" panose="02060403020205020204" pitchFamily="18" charset="0"/>
              </a:rPr>
              <a:t>Needs</a:t>
            </a:r>
            <a:endParaRPr lang="nl-NL" sz="2200" dirty="0">
              <a:latin typeface="Rockwell Light" panose="020604030202050202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63171 L -0.01042 -0.63171 C -0.0099 -0.59745 -0.01007 -0.56319 -0.00868 -0.52894 C -0.00729 -0.48935 -0.00417 -0.49051 0.00364 -0.45162 C 0.01441 -0.39792 0.0026 -0.44375 0.0158 -0.3956 C 0.01649 -0.38843 0.01771 -0.38148 0.01771 -0.37454 C 0.01771 -0.36667 0.01649 -0.3588 0.0158 -0.35116 C 0.01476 -0.33866 0.01319 -0.32616 0.01232 -0.31366 C 0.01094 -0.29421 0.01007 -0.27454 0.00885 -0.25509 C 0.00781 -0.23958 0.00642 -0.22384 0.00538 -0.20833 C 0.00885 -0.12407 0.01024 -0.13403 0.00712 -0.05625 C 0.00677 -0.05069 0.00625 -0.04537 0.00538 -0.03982 C 0.00451 -0.03519 0.00295 -0.03056 0.00173 -0.02593 C 0.00121 -0.02361 8.33333E-7 -0.0213 8.33333E-7 -0.01875 L 8.33333E-7 -2.59259E-6 " pathEditMode="relative" ptsTypes="AAAAAAAAAAAAAAA">
                                      <p:cBhvr>
                                        <p:cTn id="6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31.media.tumblr.com/12d01bb0098d3df3235181fa7f0309dc/tumblr_inline_n97x2ji57B1skd1u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/>
          <a:stretch/>
        </p:blipFill>
        <p:spPr bwMode="auto">
          <a:xfrm>
            <a:off x="2923937" y="2327049"/>
            <a:ext cx="3211867" cy="24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AutoShape 2" descr="data:image/jpeg;base64,/9j/4AAQSkZJRgABAQAAAQABAAD/2wCEAAkGBhQSERQUEhQWFBUVFhgUFxgXGBYYGBYYFBcYGBgWGBcXHCYeFxokGRQVHy8gJCcpLCwsFx4xNTAqNSYrLCkBCQoKDgwOFw8PFSkcHBwpKSkpKSkpKSkpKSkpKSkpKSkpKSksKSkpKSkpKSksKSkpKSwpKSwpKSwpLCkpKSkpKf/AABEIAKoBKAMBIgACEQEDEQH/xAAbAAACAgMBAAAAAAAAAAAAAAAEBQIDAAEGB//EAD8QAAEDAgQDBgMGBQMDBQAAAAEAAhEDIQQFEjFBUXEGEyJhkaEygbFCUsHR4fAUI3KC8RUzYlOSsiRDc6Li/8QAGQEBAQEBAQEAAAAAAAAAAAAAAAECAwQF/8QAIREBAQACAQQDAQEAAAAAAAAAAAECESEDEjFBBCJRYTL/2gAMAwEAAhEDEQA/AA8Bgpw9Ij/ps/8AEKjEMABDtjZcN2b7a1MNDHy+nyO7enl5J52g7RMqtYaThzMG/Qjgpl0ccufFe3o/LywnbeYQnAzViYg2PmF3eW1ZaOkHquFGN1GTuN+my6bIsaHagOBn13Uv9cc5LNwXmtLSWv5GFrWZPxkbw2APVM8XRD2EcwlmCoNe3xC4su3nF5/FXGnEeFgm3idK00S6AYjgGWkeaOo0WgWA9FdMrDRNmeFJIcBPMcwOXmgsFTDnzFm8+Z/SU+xVK08kCP8Ac/qHu39CvJ8jK4+PbeNXaRw2XKZtXbVqlrfsi54GOS6TMK/d0nO8o+ZXHZVghUqtaSRNzG8C68/xMN25Uyy0Y5JlFM+N9wDYcyEXnuYADSLcLcFa6n3YLRsJiUnxVAuqzNjsvoTyWzW4hgcMXG5McenmnXdUmHw02z7+6CbViGtFuM/vmq6lMk2mRb02+a6OdroKWJAbYCfJcz2nvVB5t+hP5prTqkC6WdoGXY7gR+wiEuhEUcISwkC2x8uKuwuTVavwU3EcyIHqU7w/ZENH86qGjk3f5z+Svkc/SqhourGYF9Ugspk/KPddbhsHRZ/tUtZ5n9UWcJVcLkMHIK9t98Ey1eHLHsq83e9rBx4pnlWApUXeBxc4iDygXTH/AExgI1GSeZ3UaOIpatDYmDwNwLGDxiU7cY1cssryoqCCQIty/NSpmdp+XDq5XVWmIjqTtZUiqyeLzyGykx2lsibjw8uUn1Um0SRxMGb2+ixtSofhYGjzUxgnu+J/otdn7We7+K61IAeJwEckJ30/7bf7imRyxg5nqlnaTBE0HFpI0wYG0Te3Gybxn9XmpswRdd7tX0VedUHCg4scW6RMC0xv7KXZurrw7ebfCfl+i3Rxvfd4GaYaSy8+K1+izlbSYyK+zmL10BJktJaflt7FG1cWAdLQXOAkgRYecrnezFXu6tSk6xM2PNpj6Qq8uxDhjHtJ0l5c0z5GRHop5U9y/N21S4AFrm7g7o4lC0sIym7wjxOJk8eZJ9kQ5RQeZH+VU/od9CsW8xH8qp/Q76FYoPNitArcLIW0X4PEQ8TsbHobLo+y1TRXcCfLrdconGXMLwXtPjpgGOYBv7LnlxGpXqNLZLaXgqkc7hGZbW1NBPECVRmlPS5r/OFvp3bGX6MaFhrELQ2BWu4J3d6CEaap4uTBi/73VAF+ikcMGncn5rVXeea83ycd4celxCZ3hDUokN3kHrHBcflFfRiGzbdp8pC7klJc4yptQOc1p7wCxbxPTivJ8brdv1rWU2uxTpEx+5QdSiRLYEadTedrx5fqmWX4Ss6mO9a1kcSRPWOCuFKk216h8l9WTblvRNQwplx3JHD8kYcFVcBpbp2u+3tuUzpiobNaGBSGXE/G8nyC12681N/kK6eV6ZNWsD5NCLw3diA2mahFxqvHqpYs06TKhYGuqMaXaSZNvKURgsa186fshpPKXNmPNX6z+mql3VR5guDPIbqbcBTbdx+bikmCa5lVhexj3Oe9neNqS7xXgt2tYKWCwhq6w4ODH0yCTI01GukEzufMKXP8XtOMTmTaYOlsw4tP2QC0SQT6JXjs3qFpdTOkCg2uBAJde7fb3RVDLHOYzW462vdUJbEHUI3d5IvD5e2mGgCA1ugcTpmYkrG2iatlzn1KjwLirSewk20Fo1AT87LeGytzautzg6C/YbtqGQCTtFtk+JA/NC1687KFDV6IcCCbb+m6WDHP0NfQYC3vCwtiTA+0TNpTVwkGZiDtcpH2RrOa59KB968iIgG3SFqVNOoW5SzM6lTv6bdP8kjxEWjqeEWSzD4jusbpDiadTaSSLgxE+Yj5qeVPq+OAdpHidE6REx+CEwGZtxPeM0lpbYh0cZHBB5gGUsU18nvKnhDfsjhJ9NkA+r/DY3UT4XjxH+ryHmB6p5E+y9Tu6tWifOP7TB9iFRkjjRxNSm62qd7CQZBHUI6tlz3YvvqUBtiS60mINukLM1zSgw+MNqPHIcevBTfgA4nBVDi+8pNJEgzsNoN0bmGApSKj3d24XJBAugRjcVWtTbobwgR/9ip0uy0nVWeSeQv7lBmI7RsaYpB1Rx4lOcvrvdTaXiHHcbeyooUKOHEw1o5uN/dLMw7VNFqQ1ebrD0RDTNKg7qp/Q76FYuWbUfVLjVBcCxxbNmyBwC0mgjBstLYC0StDCjcmxhZUEbEgHoSJQSxpgyNws5Tc0PU8jr2LJktMR0t9E1x9HWw+vouSyLMaT6ge3wvc3xDaSN55rtWXauPRuuPxaDwZ1NBmLR6KwNCWtxXdPc2CbyI81N+KqG7WR1XquO6xMtGWkKiu214Ec0OxlV27g3ooOwTRd7i7qYU7cdatXuvqIvxDRxLjyb+a2w1D8LQwczuqMJmtMB5DRap3Y0wdVpkE+Uqbc4dUqU20gAHsdUl240HSRaRuQsY4dPD/ADic3zRQwBIl7i8i8bBVOzSnTYDpOot16WgOMDcyLW6obIMa57nte7WQ0Eua4OaDcFogCNtlVg8rI0BxB0Nq04F5ZUdLb7SAtXOrJIPzTGubSD6bmiYiRMl3wjeBdLcfWeXtDHOeWik6WSWv8XjjT4TaZmU4oZYO7axwDmtAjUNW1geUqvMcxZQb4mvcBawAaJ2HALO1AU8rf3pc8BrZqjceJtQWIaLk85RGXZV3JBaXE6GtcNmuLdnQbgplhMQH02vaIDgD0ngp6UNhMJljGvL2ta1zpJIF5O9zt8gmDaYH6qhxhDYrPKbG6nExtIaSJ6hAdVqwg6mKHEgJfmeNc6g6pQcIAJmJmOXmk2AwBxlEF7yHMfE2uNx877+SB3i8yDXtpi73bDy5lKcPjX1MT3Tpplkkhtw+I3kC0FW5xlzW1qdTvRTcG/a2LWGLDn4vdVHPqTKjnsaalR0AugNEDgAqOnpUoXLZl/6fHNqCzXwT/d4XfgV0uGx7X0m1PhaRN+HMH0SbMs2wpdqd/NI2AuB7woLO1HeOpt7uXAO8QbeRwmOEqjH4GpiBTqMZ3bmRZ1p2NvKQhj2lqOtQogDpPsLKJw2Oq7u0NPCQ3/xBPuqDs2yxtQMfWqCm9ouQQBz48kFXz2gwANBrEXDnXvz1H8FKn2RkzWqlx8pPuUyw+V0aIkNA/wCTj+agTinisUf+mz0H5lMcFkFKl4j4nDi7YfLYKjG9q6bLMBefKzR89yhMdhq1ak0ufepBbTbZsHmeigMxfaekyzfHH3Yj1S9uZ18QHmmW0wwSeLiL8SFHB9m4c7vPFpaHQ0xJPCfkmWCwdNlQhlg9lxMix4H+5Uc1Ry+rVewOmX+IajNuLul04wuRMY+m7VraSWkOHEA3A+Str4ljH064Mt0mkRxF948tN0DmOfNBb3RLiHai53Q2A5XUQZmFb+VJgaXVGcraXgfgtLnnU6tYOdci7zwbO5KxAqCwrGqbloVqQashblAxyrDl5Okw5o1DzjgPRep5TidbGk7xfrx95XkOFxhY4ObYgr0LslnIqamxDhBjrxHzlZqmPaGq6nTc9p0kESYBMTf5wlFHGuhpdUc4MxDANQ0u0VPCNQECJK6POMKKlMtOxHBKcNlbQHavFq0y55n4ILdoiCFZeAOMzeXBkgOLqzCBuC0E0z6BBswtSozd5FWiHEvNu8Y64I4SBwCf06TCXOaWk8S0D6ounhxuPzQc+zKi4uc6G6nNeA0BwDmt0mZ8JBCaYXBRpJPiaCA43PiMmwsOCPFNYWgKCIwTeN/p6KURsq6eMaSWhwJAkgHYIBmZmrUq06ZDTTG5E6jyAnZA4piyW5vofTqU9QkjbkdxPK4S/s3i3VXVXvJD2jSQPg47DgQWn1QPZfNCX1abrl3ivxOzlQR2VxpNJ7NywyAeTpt6grWaZxVbh2VNQY6obNaNhEmSeKDwThh8cWizX2+Trj0II+as7SO14ilTAOlsEgAmA517DyHugNzMvGCuSX6W6jx8Rv8AVayQithO7PAGmfL7p9wrmFzqriWxSNPRDrSQT9nleEKynRwxcW1iwO3ZZ3pxQZ2LYdNVrvhBA+dw4KfZ7LatJ9SGjuzsXGLA2Mb7Kin2rp0xooMLjcybSTx5krBhsXivjd3bOV2j0FyimPaLD030g8jXoeBLT8IJGrbyV2CZQY3+SAf6bk9TwV2TZWKDCwOLpMnlMRYKFTM4qinpgTv12U2uONy8NYrK21KJpuMSdUjgSZt6qjDdn6FO+nVHF1/0S/Nc+qNrGk0NZ4gNRubxePmrMVkJqeB+Ic6pEgbCOenkjI7F5zRpiNbbcG3Psk1fti0HwMcf6iB9FTQ7L+APqPDRtA3kGIk/NFV+z1JvfsAktYHsJ3Eg/i0oA6edYiuS2kGtsSY4AeZS/wD03EVWmoQXDeXO+gJXUUw1tIaGHS6n8AbckjclV4OqO4YarWANbpdLhaLRHO2yqFuVdnqb2guJcXCbGzZ2B5lH4zGltOgRDWiqKbh5NJb9Ql47S0mMZ3bDqZIA2bHPzsk+Ix9SrLfs6i7SNgXGVFMcTnQo4itpAqMfEieQ/wApfiM3qPcC3wQ3SA3gDw9lFmXECSCeidZTg3Nhw0jyhVdUpwvZ6rUvp0g3k/VOMH2XpsvUOry2CbYjMmsHM8kjx2YOduYC3j07k55Z6X5rmTRTcymBGkj2WJTUY57HFtmhpufwWLrccIzO6uaWy5RWLzujcrJWlibG11/ZvEgGlUEb93U9gD6x6rj0wy3GFgcLwfqOKlbwexi7VzPaTAA03OA8Tb9QE7yLG97RY77zQfa6jmDJkEWIj1SVkm7JY3VSLPuH2dcfimrscGvFPd7gSGjkNySdguYyB3c4ssNgZZ63af3zV3aLVSxjaokA6b8gPC4figd084D6jqV6dQbaoIPQjeyWZdjnHEvo1jrBkAHa1xbomFTBsae9PjfAhxN/KI2QGd5dUNZlak2SIm4Fxx9LIAmOGGx0WDH8PJ//AOgp4utToYl9QPc13FunVq1AGRyCuzTB03ltSu8UiLQCDbgAePyVmKosd3NRtPvWXkxLoIMG+4B4IAKXaWJFCg8tJ1PJPiJO7jFuaOxWX0WubX7zunEauEOkcQeqaU3lzYYzSNpI0wPJu6rx+TMqtY1wMM2jpEIEOLzTCzqLTVcOMQPeAotz6vUtQoho2mJ/IIvHfw+F/wDaJOwOmZP9RsSnVIS0EbEAjoVRzf8ApGJq/wC7U0jlP4NRWF7J0m/EXPPoPZPA1b0qIqwuDp0/gYG9AmDakhLBiw4uawayyzoIseUnioZZnDKpIbIc2ZY74rfqgcBKM/w0Fjx09LhKa/aenpANN5eCCTMaXDgPmnLsWMThy5s3kwdw5u49Qs5OvSy7coRdqqYJpV2/aAB6tv8AmnteiDUp4guAa2mZnjqEj6lK6lPvcJUYLlnjHO14+qR4fA1q48OpzdgSbD12VxvB1Me3KwyzHOWVcM5sw8VdbRfYPkH0Usb2tLh4KYBLdLi4zPSOFyo4fsc8/G8Dpcptg+zFFu4Lz5/kq5lFDtE3SwNbVLmgDSI0kgcTuUqxWCq1HOqPboDnSZ2k/oF3wwjW/C0DoAgO0GGJoOjhB9FLUcUMO1pvLvYLqMvwjAwEASubo4UlwHMrqGgU2c4ClvDrhEiwLT67WCSQAk9XFPqOIuAEbWy/vKbRNx7rO3SwJjgXGabdQdxhUf6Y7d49SAB8kyxDu6Y0C35pNUxnjvfr+q63qXWo89w1UsXWAY4TJ0kQOFliHxhB1kbFv4LFzjbnFixYtubFNtNRarmqjG0ldTsVAFWMQeh9jammmGTPEdHE2TzOKwp03VCJ0iYXD9ksVDh5eH5G495XoGkOZcSDuDsVyl5sWuIxTe8rUKjAQahBjjLXAFdHnGJw+mK7mR5m8+UXVlLBUqRlrQ0iflPKdkkrdmKTqjnkuIc6dIgAfMCfdbQJV7R0WQKTH1I21EwOgN/ZRFfG1/h/lN/7bdTJ+ifYTLqdP4GNHyv6omVVc7huyInVVeXHj/ncp7hMK1gDWiAOCue4ASTAQ9HM6biRTIqOBiAfxUDBtNb0pdgc8a+qaTgWVBIg3mORHqluGzXvMXVZUbrAlrGxN2m9uZ5ohj2iy7vMO6N2+Mf2/pKo7L1deH/+Pw/Lce1vkp5Jl1SkXhxApPnSwmS2T6CxiEtyN/cYqrRPwukD+2S0/NpRROT4j+K73USNJGkAkQ0zBtxsgsnzCo2u6hUcXXcGk7iNr8QQr8FldXDYjU1pfSfIJESAbiRPBGNy4DEHEP8ACIgAkbxGo/JUJezdV1PE1Kb7F07/AHgfxBVowpZmEtFj4z0cL+4RWaZrhSZdD3N2LQZH9wQI7Rmf5NEkniZJ9vzRDqjhv5ryaDXXBDwGgmeBnlzRGFLGHRLQ57i7SDzGwHQJA2ljK3xHuwf7faSUzyrsy2m4VHOLngzawn6lQQwrO7xDmH4XSPXZV9n/AOVWq0DwMt/fQhFZ/S0uY8dPS4QWbVNFehXGzwGu+n0PssYvT1ftJk6Iqovupl1rICtUh34rbz6GtqzZC4quYI3tsq+/i8oPH4qYIOylsak5DvwWu7QGubHQoyrFpQ2Exkujjv1RD1n07TVVaW7wqv8AUQDEEn2WVXwg6tV1pIHkLlZlb0JxtEv08ADJhCVcLTcZd8hH1V2IxvdtJ3PLl1SluIdUdMRC24ZXVXVmiHiBDWONui2qMa4CnUE3IH+FikK5hbAWlJgXVyWMYrmU1pjFfSpFBXoWwVe6hzVRa3mqhhk2J0VR/wArfMXH0j5r03LK+pgheSseOAJXofZTGtcwAenI8lwzms5f1r0G7W0qoY5zXuERIFhHEzupZLjw+gHuIES1xJ4ttMldRjcKKjC10QQR6hcX2ew2mtUovggSQ0/eFp9F19IcYXFsqAljg8AwSDKDweZd/UqMYdIp2mASeBInhKAyuicPjXUtmvsPn4m/iFLD5a/C4vUQTSeT4gJgOveNoKgnlubvOI/h8QGu8RaDAFwJFuNlVgAMPj3NPwvkA7fFdvvITN2VCpi21W/C0CTe7hIEfIi6F7Y4WO7qjgdJ+o/H1QQzzBluLovZu8t25tIn2ROOyB4xAr0CJ1S5ptPAwfMI4ub3Pf02anaA4AknhcCZjYpKK2Or7Du2/wDb7m6DoKleIdULabReC4XPn0SXF5vhA8vg1n8+AjkTZaodji69aqXHyv7lHUMsw1I2ZLhzlx+SBac5xNa1GnoG0xw6myk3svUf4sRW+Uz7my6B9Z0AtAaLjxWEyI/FVPP3iXzBAAsIdvPogX08nw1L7Oo83eL0GyID/usDRfkBba3X6qx5i4ho06nACT8W4/fFVupagbEngTsSOPLgCg3QreKCQTvbhHAottUDcpQ+w4Dh4RewndS43BdyLjHl+KBjmDBUougzF/mLpHiKfe4R4+1TOsfK/wBJTjAmCfhE7tagcI3u67mHZ0t+R2WLxXo6f2wuKGBzLVSaSeEellVXxMjdA4VvdvqUnCdDpHQ/sI11RhsAB5/oEtc5eFFXFkbFL3YuZlMDgJEtBf0P4KnC0NRJLdIG9rqybTZc/FlrmubuLppRzhtTYw77pgeh2KX5phmzLfRKXK63NJMtH9dzp+E+6lha7nEAN03uSL/KVzzapGxPqj8Jmzmu2BWeyunfsPjMZqquNwJiOlkwwmHY4Syo4HiLFLsfTGrUNjvPNRw9gCCR4vWF0k45chGcUQGugzadlirx2J1Nd0K0prRskYFYzyC0wqUrSLmuPkFY1oO7j8rIfUpNcqi94b/labU5AKolYERa6sU97G4wtqkTYxI8+B/Bc9KIy7Fd3Ua/kb9DusZzePCvZadwFzWMy2p/Gd5SbERqJsJiCPOyc5Piw5gIO4sgO0WHr1HtFJ0NIOq8XHM7rMqhs0oUO8FSvUAc0ABrTBt0ud90PW7YD4aFNzuALifoJJVLsgoUIOIeXE30tm/4lF0MzpsgUqHd6rtLgBPuStAQ4bG4j4iabT56LfK6Px1Sl3TadaprLY1Bl5I2J5Kz+GNW9SqYOzGi9txvBuqxlLWmbCOd3el0GsJjWsbNKg8N57COpTlr9QB5iUtFUGxJdNpcbDoAmWAH8sDlb0QYQhatAlxg6QQOF1fiq2kgaS6eXUD8UPiq5Aa6zQdyeHooIVcMRH2yZ+I7Hfb19lpkfC54uNJaNvENxy2VJOowS6pfgCAODle+nE/AwDe0nrfqgnToiSC3aQDN7k7Dkh2wQPif7ceIVgMmQwuMAAkwJE3jr9VFlQXa519gG7y3dBU9kCHaaZEGBcnl+KpfSvcF4ImXGBf/AAjiDAIaGwIl++6qqQQJl8TMWHkgoDy1wFm7GAJtKozuzmVB+yLhHVGGbEBsWO5i3soYrDa6JAk6bybbfsqZeHTpZayhNnrQK1Or9mq0NPX8/wAkLWcxoO8+aPxNLvMI4fapHUOnH2JS6ll5qua6bOG3I8UjPVx1bG8BUeNnEDlzVuKzLSRa/wBVvG1BT8PHYAJextyXXcVZuuU2uxBkHzSrEUDuLj3TSo6LISqR0Wmi0EcbIzD0W7zKpq0rrGYci6sG9Vzax/cq/D0tQLeIOoei2wCOXmqjjBTMtMnbyTY3jKfgJIgwViCx+Lc+S70GyxZATVIBRCm0LQwKTVsBbVGBYtwtQrpG5WLGrJUV3/YjMNdLTxaYXT12kAkcpHVea9kMf3dcA/C+x68F6hSIIj0XOzVV5ya7n1ZdLyTcdOA5LpHZR3ndxqAFySSbAbQf3ZTynLRTxFYngQG9HX/RNX1SHAAWiZ8kyamXouGWdw0tDi5pJdJN77j6KujUExzt0lU5njCKzW6iZ3aNgDYR57H5KVNgm5Pn15eqtlnLIjU1ttIJnjzHkEdg8RPlN/wQjmS6Y3HE7Hqi8LhiDJI8oEQojMRULXCXgDgOJQrA0S1oNwTLv+F/RHYsWmWgi0kTAPL5wg2OBMjW8mQeQB3CCqo6RqLpuBDLAcQoNYRs1reB1GbG9xvwRNXw21NY3bwiTtbpsVp1PUdQbfiXW+zYxw3QDvYdQF3AibfD7dFeKxILXw0uHDe9rrbm83TYgBgtaDvzsrcPhiR4WhpAsXX4yihWMMeAHxGDq26Lbj958HaGcv8AMph/AXlzibgjkIUhSaCYAHTfmm0BYemSPA2Bzdffc/VFUKJAOozM+/JZ/EfdBI57BTpuJI+gv7qbWEGDZorOpu2dLfW4SWjRew1KYMFjuPJdPnmH0VGPHH6hL86w0V2PFm1W367fks48O/V+0mRKMIdRc8yfZSfTjgr3YiDz4XQ1XNqbZvfkF1edpwkFLKjgsxOcz8ASytXc68oDDiQDdWNxg+ylYPNWNcqLKrjNitGIUmHmtmkCJ2UFD2nQTw5rFt1WA4DYhaQUMarAFFmwUwqNALcLFslUSascoArCUG1gKxRKCxtSCCNxdesdn8f3tFh8oJ8xZeSaV2XYDMvipE7eJt9wdx8ljJXU5rUNNweGkh1jeII5ql2atMNafFyEkW4E7QmuMpB1IjjHHbokTsACBL9I+42145i6gGdhIdrBDSdzOp0j4hHBH4cgiTItOy3h8NpA0hrB0k9UU/DRDrmY6WTyiBAIsIvN1bQrRbccwha2G1OF4HHr0U6eH0iLx5oGNXDhzSDeQljnTGp/9rRxkD2lF0cxaLTMnh7qdTDuBc4ENbvIF+H4yoKGUXW0tDQQLm5CvGXgmXuLj7eivFUmA1pdzOw6rG+I6SbmPhm0HiVBjWtZyCzvSfhaT5mw9VndwRIAAG7vEd1a6lqNh01WHoN1NgbxHcz5Nkn12WhhQDNhxBNz7WCMewAGCY5DwgfMpdis+o0wQXAHkzxE/NNgupRBAkbW8Vh1gbrbKAv44A5WH+FzWM7V/cbM8XSf8JNjs1q1N3GOUmFrQ6vP8woiifEDpuIvtv8AiuRzXtMamGAYIdScIJ3joo0aJMg7EIDBYfxvpn7QITt1XfHnCwtr4t7zLjvf1VTaQW20iAQd2kj0VgIAXSOKHdQsLQVRUqEqLXIi1zfmtEqActQitl6kahNuCitFyDKhkfJYoE2KxBJpspBRGykEGStuUVjlUbCyVi0UEiVoLQW3INkorKMd3Vdj5iDB6GxQBWjt8lKPcKFQOZ1CVV6eh/Afvmpdmz/6en/SPorM1tt+7LnFXUqRcJ0m15PIq6niWPa1smSQOhvvy2QGsnuwSSIbb+xX5ewEgEAgk/VEQr6wTpEaSQTZ1uZO0Kf8NDIqPEOiATqIg+GAE0xVnNAsL24bclz2HEsv/wAPwTYNovYCA1nAEF+3i5D0TUU3aBMAne0j5BRwNIXsNhwTF/wnopQEKWx5cXeEenFQa+BvPk0QOVyqZl179b8Fy3aWu7VGoxykx6LI6HEZ5RpD4wDyYNR9Ukxfa8n/AG2xFg51z5eQK5viVOjxXSYQF4nNqtWe8eSNxwCDZQJ5/gEVhhZSqnwnqtcRFTMLG5+SsY1om0deKxosOoVpbYoqDHn9LD23QGY09FVrhxg+iYMHhJ4ofOR4WfvgsZO3S/0TZrh9Nd3J4Dh15e3ugaic5ztQ6fkk+J4rUrnlxQhWlsqK0jalK0tFETCi5wWNWNF0FZdutrKqxFf/2Q==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2400"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125470" y="4354229"/>
            <a:ext cx="4768086" cy="3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4800"/>
              </a:lnSpc>
            </a:pPr>
            <a:endParaRPr lang="nl-NL" sz="480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292448" y="6096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Challenges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13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3376" y="931301"/>
            <a:ext cx="1997689" cy="16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s://encrypted-tbn1.gstatic.com/images?q=tbn:ANd9GcSLPNiGTs5a5JgQc3FEjbsv84kNbwySQG6uC8rFZUOQDbPiBD3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733" y="4224942"/>
            <a:ext cx="2367868" cy="169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ustralinkalliance.com.au/wp-content/uploads/2013/09/bankruptcy-insolvency-300x2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3" y="931302"/>
            <a:ext cx="2221059" cy="14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Afbeelding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3376" y="4321934"/>
            <a:ext cx="2014993" cy="156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ep 6"/>
          <p:cNvGrpSpPr/>
          <p:nvPr/>
        </p:nvGrpSpPr>
        <p:grpSpPr>
          <a:xfrm>
            <a:off x="381325" y="765084"/>
            <a:ext cx="8381451" cy="5153430"/>
            <a:chOff x="4424067" y="2714910"/>
            <a:chExt cx="4135388" cy="2865393"/>
          </a:xfrm>
        </p:grpSpPr>
        <p:pic>
          <p:nvPicPr>
            <p:cNvPr id="1028" name="Picture 4" descr="https://31.media.tumblr.com/12d01bb0098d3df3235181fa7f0309dc/tumblr_inline_n97x2ji57B1skd1ul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067" y="2714910"/>
              <a:ext cx="4135388" cy="286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/>
            <p:cNvSpPr/>
            <p:nvPr/>
          </p:nvSpPr>
          <p:spPr>
            <a:xfrm>
              <a:off x="4757898" y="2902868"/>
              <a:ext cx="3700479" cy="2241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money, near bankruptcy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safety for </a:t>
              </a:r>
              <a:r>
                <a:rPr lang="en-US" sz="32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children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bureaucratic </a:t>
              </a: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dysfunction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focus on results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worker satisfaction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leadership at any levels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no support from stakeholders </a:t>
              </a:r>
              <a:r>
                <a:rPr lang="en-US" sz="3200" b="1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and public </a:t>
              </a:r>
              <a:r>
                <a:rPr lang="en-US" sz="3200" b="1" dirty="0">
                  <a:solidFill>
                    <a:schemeClr val="bg1"/>
                  </a:solidFill>
                  <a:latin typeface="Rockwell Light" panose="02060403020205020204" pitchFamily="18" charset="0"/>
                </a:rPr>
                <a:t>opinion</a:t>
              </a:r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1224757" y="5215331"/>
            <a:ext cx="82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</a:rPr>
              <a:t>b</a:t>
            </a:r>
            <a:r>
              <a:rPr lang="nl-NL" sz="3600" b="1" dirty="0" smtClean="0">
                <a:solidFill>
                  <a:schemeClr val="bg1"/>
                </a:solidFill>
              </a:rPr>
              <a:t>ut never waste a </a:t>
            </a:r>
            <a:r>
              <a:rPr lang="nl-NL" sz="3600" b="1" dirty="0" err="1" smtClean="0">
                <a:solidFill>
                  <a:schemeClr val="bg1"/>
                </a:solidFill>
              </a:rPr>
              <a:t>good</a:t>
            </a:r>
            <a:r>
              <a:rPr lang="nl-NL" sz="3600" b="1" dirty="0" smtClean="0">
                <a:solidFill>
                  <a:schemeClr val="bg1"/>
                </a:solidFill>
              </a:rPr>
              <a:t> crisis!</a:t>
            </a:r>
            <a:endParaRPr lang="nl-NL" sz="3600" b="1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6496" y="0"/>
            <a:ext cx="7920880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How? </a:t>
            </a:r>
            <a:r>
              <a:rPr lang="nl-NL" sz="3200" dirty="0" err="1">
                <a:latin typeface="Rockwell Light" panose="02060403020205020204" pitchFamily="18" charset="0"/>
              </a:rPr>
              <a:t>p</a:t>
            </a:r>
            <a:r>
              <a:rPr lang="nl-NL" sz="3200" dirty="0" err="1" smtClean="0">
                <a:latin typeface="Rockwell Light" panose="02060403020205020204" pitchFamily="18" charset="0"/>
              </a:rPr>
              <a:t>roblem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2400" dirty="0" smtClean="0"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nl-NL" sz="3200" dirty="0">
                <a:latin typeface="Rockwell Light" panose="02060403020205020204" pitchFamily="18" charset="0"/>
                <a:sym typeface="Wingdings" panose="05000000000000000000" pitchFamily="2" charset="2"/>
              </a:rPr>
              <a:t> s</a:t>
            </a:r>
            <a:r>
              <a:rPr lang="nl-NL" sz="3200" dirty="0" smtClean="0">
                <a:latin typeface="Rockwell Light" panose="02060403020205020204" pitchFamily="18" charset="0"/>
              </a:rPr>
              <a:t>olution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3883" y="4308945"/>
            <a:ext cx="9361040" cy="175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cause ?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8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analysis </a:t>
            </a:r>
            <a:r>
              <a:rPr lang="en-US" sz="20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best intervention </a:t>
            </a:r>
            <a:r>
              <a:rPr lang="en-US" sz="20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sustainable change</a:t>
            </a:r>
            <a:endParaRPr lang="en-US" sz="2800" kern="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pic>
        <p:nvPicPr>
          <p:cNvPr id="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1640632" y="1772816"/>
            <a:ext cx="6514602" cy="1859294"/>
            <a:chOff x="1280592" y="1851122"/>
            <a:chExt cx="6514602" cy="1859294"/>
          </a:xfrm>
        </p:grpSpPr>
        <p:grpSp>
          <p:nvGrpSpPr>
            <p:cNvPr id="17" name="Groep 16"/>
            <p:cNvGrpSpPr/>
            <p:nvPr/>
          </p:nvGrpSpPr>
          <p:grpSpPr>
            <a:xfrm>
              <a:off x="1280592" y="1851122"/>
              <a:ext cx="6514602" cy="1859294"/>
              <a:chOff x="416496" y="1196751"/>
              <a:chExt cx="6514602" cy="1859294"/>
            </a:xfrm>
          </p:grpSpPr>
          <p:sp>
            <p:nvSpPr>
              <p:cNvPr id="11" name="Gekromde PIJL-OMHOOG 10"/>
              <p:cNvSpPr/>
              <p:nvPr/>
            </p:nvSpPr>
            <p:spPr>
              <a:xfrm>
                <a:off x="963984" y="1975925"/>
                <a:ext cx="5112568" cy="108012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kstvak 12"/>
              <p:cNvSpPr txBox="1"/>
              <p:nvPr/>
            </p:nvSpPr>
            <p:spPr>
              <a:xfrm>
                <a:off x="416496" y="1196752"/>
                <a:ext cx="1728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 err="1" smtClean="0">
                    <a:latin typeface="Rockwell Light" panose="02060403020205020204" pitchFamily="18" charset="0"/>
                  </a:rPr>
                  <a:t>cause</a:t>
                </a:r>
                <a:endParaRPr lang="nl-NL" sz="32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15" name="Tekstvak 14"/>
              <p:cNvSpPr txBox="1"/>
              <p:nvPr/>
            </p:nvSpPr>
            <p:spPr>
              <a:xfrm>
                <a:off x="2561802" y="1196751"/>
                <a:ext cx="19169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dirty="0" err="1">
                    <a:latin typeface="Rockwell Light" panose="02060403020205020204" pitchFamily="18" charset="0"/>
                  </a:rPr>
                  <a:t>p</a:t>
                </a:r>
                <a:r>
                  <a:rPr lang="nl-NL" sz="3200" dirty="0" err="1" smtClean="0">
                    <a:latin typeface="Rockwell Light" panose="02060403020205020204" pitchFamily="18" charset="0"/>
                  </a:rPr>
                  <a:t>roblem</a:t>
                </a:r>
                <a:r>
                  <a:rPr lang="nl-NL" sz="3200" dirty="0" smtClean="0">
                    <a:latin typeface="Rockwell Light" panose="02060403020205020204" pitchFamily="18" charset="0"/>
                  </a:rPr>
                  <a:t>?</a:t>
                </a:r>
                <a:endParaRPr lang="nl-NL" sz="32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16" name="Tekstvak 15"/>
              <p:cNvSpPr txBox="1"/>
              <p:nvPr/>
            </p:nvSpPr>
            <p:spPr>
              <a:xfrm>
                <a:off x="5202906" y="1196751"/>
                <a:ext cx="1728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 smtClean="0">
                    <a:latin typeface="Rockwell Light" panose="02060403020205020204" pitchFamily="18" charset="0"/>
                  </a:rPr>
                  <a:t>solution</a:t>
                </a:r>
                <a:endParaRPr lang="nl-NL" sz="3200" dirty="0">
                  <a:latin typeface="Rockwell Light" panose="02060403020205020204" pitchFamily="18" charset="0"/>
                </a:endParaRPr>
              </a:p>
            </p:txBody>
          </p:sp>
          <p:sp>
            <p:nvSpPr>
              <p:cNvPr id="14" name="PIJL-RECHTS 13"/>
              <p:cNvSpPr/>
              <p:nvPr/>
            </p:nvSpPr>
            <p:spPr>
              <a:xfrm rot="10800000">
                <a:off x="1748644" y="1340768"/>
                <a:ext cx="684076" cy="44075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8" name="PIJL-RECHTS 17"/>
              <p:cNvSpPr/>
              <p:nvPr/>
            </p:nvSpPr>
            <p:spPr>
              <a:xfrm>
                <a:off x="4473312" y="1340767"/>
                <a:ext cx="684076" cy="44075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0" name="Tekstvak 19"/>
            <p:cNvSpPr txBox="1"/>
            <p:nvPr/>
          </p:nvSpPr>
          <p:spPr>
            <a:xfrm>
              <a:off x="2664728" y="2997584"/>
              <a:ext cx="3420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dirty="0" smtClean="0">
                  <a:latin typeface="Rockwell Light" panose="02060403020205020204" pitchFamily="18" charset="0"/>
                </a:rPr>
                <a:t>analysis</a:t>
              </a:r>
              <a:endParaRPr lang="nl-NL" sz="3200" dirty="0">
                <a:latin typeface="Rockwell Light" panose="020604030202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7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/>
          <p:cNvSpPr>
            <a:spLocks noChangeArrowheads="1"/>
          </p:cNvSpPr>
          <p:nvPr/>
        </p:nvSpPr>
        <p:spPr bwMode="auto">
          <a:xfrm rot="-5400000">
            <a:off x="3587365" y="241993"/>
            <a:ext cx="5221580" cy="6294671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25000">
                <a:srgbClr val="FF0000">
                  <a:alpha val="27000"/>
                </a:srgbClr>
              </a:gs>
              <a:gs pos="61000">
                <a:srgbClr val="92D050"/>
              </a:gs>
              <a:gs pos="100000">
                <a:srgbClr val="00B050"/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rgbClr val="00B050">
                <a:alpha val="50000"/>
              </a:srgb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r>
              <a:rPr lang="en-US" sz="3200" dirty="0">
                <a:latin typeface="Rockwell Light" panose="02060403020205020204" pitchFamily="18" charset="0"/>
                <a:cs typeface="Arial" charset="0"/>
              </a:rPr>
              <a:t>             </a:t>
            </a:r>
            <a:r>
              <a:rPr lang="en-US" sz="2600" b="1" dirty="0" smtClean="0">
                <a:solidFill>
                  <a:schemeClr val="bg1"/>
                </a:solidFill>
                <a:latin typeface="Rockwell Light" panose="02060403020205020204" pitchFamily="18" charset="0"/>
                <a:cs typeface="Arial" charset="0"/>
              </a:rPr>
              <a:t>Generalize</a:t>
            </a:r>
            <a:endParaRPr lang="en-US" sz="2600" b="1" dirty="0">
              <a:solidFill>
                <a:schemeClr val="bg1"/>
              </a:solidFill>
              <a:latin typeface="Rockwell Light" panose="02060403020205020204" pitchFamily="18" charset="0"/>
              <a:cs typeface="Arial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488503" y="778540"/>
            <a:ext cx="7658102" cy="5257800"/>
            <a:chOff x="838199" y="666065"/>
            <a:chExt cx="7239001" cy="5257800"/>
          </a:xfrm>
        </p:grpSpPr>
        <p:sp>
          <p:nvSpPr>
            <p:cNvPr id="23554" name="AutoShape 2"/>
            <p:cNvSpPr>
              <a:spLocks noChangeArrowheads="1"/>
            </p:cNvSpPr>
            <p:nvPr/>
          </p:nvSpPr>
          <p:spPr bwMode="auto">
            <a:xfrm rot="5400000">
              <a:off x="1066800" y="437465"/>
              <a:ext cx="5257800" cy="57150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38000">
                  <a:srgbClr val="FF0000">
                    <a:alpha val="80000"/>
                  </a:srgbClr>
                </a:gs>
                <a:gs pos="72000">
                  <a:srgbClr val="92D050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FF0000">
                  <a:alpha val="50000"/>
                </a:srgbClr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en-US">
                <a:latin typeface="Times New Roman" pitchFamily="-107" charset="0"/>
                <a:cs typeface="Arial" charset="0"/>
              </a:endParaRPr>
            </a:p>
          </p:txBody>
        </p:sp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>
              <a:off x="3186948" y="2972001"/>
              <a:ext cx="3429000" cy="609600"/>
            </a:xfrm>
            <a:prstGeom prst="octagon">
              <a:avLst>
                <a:gd name="adj" fmla="val 29287"/>
              </a:avLst>
            </a:prstGeom>
            <a:noFill/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600" b="1" dirty="0" smtClean="0">
                  <a:solidFill>
                    <a:schemeClr val="bg1"/>
                  </a:solidFill>
                  <a:latin typeface="Rockwell Light" panose="02060403020205020204" pitchFamily="18" charset="0"/>
                  <a:cs typeface="Arial" charset="0"/>
                </a:rPr>
                <a:t>Support </a:t>
              </a:r>
              <a:r>
                <a:rPr lang="en-US" sz="2600" b="1" dirty="0">
                  <a:solidFill>
                    <a:schemeClr val="bg1"/>
                  </a:solidFill>
                  <a:latin typeface="Rockwell Light" panose="02060403020205020204" pitchFamily="18" charset="0"/>
                  <a:cs typeface="Arial" charset="0"/>
                </a:rPr>
                <a:t>&amp; Monitor</a:t>
              </a:r>
              <a:endParaRPr lang="en-US" sz="2600" dirty="0">
                <a:solidFill>
                  <a:schemeClr val="bg1"/>
                </a:solidFill>
                <a:latin typeface="Rockwell Light" panose="02060403020205020204" pitchFamily="18" charset="0"/>
                <a:cs typeface="Arial" charset="0"/>
              </a:endParaRPr>
            </a:p>
          </p:txBody>
        </p:sp>
        <p:sp>
          <p:nvSpPr>
            <p:cNvPr id="23557" name="AutoShape 5"/>
            <p:cNvSpPr>
              <a:spLocks noChangeArrowheads="1"/>
            </p:cNvSpPr>
            <p:nvPr/>
          </p:nvSpPr>
          <p:spPr bwMode="auto">
            <a:xfrm>
              <a:off x="6365111" y="2990164"/>
              <a:ext cx="1066800" cy="609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accent4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06" charset="0"/>
                <a:cs typeface="Arial" charset="0"/>
              </a:endParaRP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838199" y="2830561"/>
              <a:ext cx="1543378" cy="8925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600" b="1" dirty="0" smtClean="0">
                  <a:solidFill>
                    <a:schemeClr val="bg1"/>
                  </a:solidFill>
                  <a:latin typeface="Rockwell Light" panose="02060403020205020204" pitchFamily="18" charset="0"/>
                  <a:cs typeface="Arial" charset="0"/>
                </a:rPr>
                <a:t>Engage &amp; Motivate</a:t>
              </a:r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2209800" y="3733800"/>
              <a:ext cx="5867400" cy="1447800"/>
            </a:xfrm>
            <a:prstGeom prst="curvedUpArrow">
              <a:avLst>
                <a:gd name="adj1" fmla="val 47206"/>
                <a:gd name="adj2" fmla="val 128333"/>
                <a:gd name="adj3" fmla="val 25523"/>
              </a:avLst>
            </a:prstGeom>
            <a:solidFill>
              <a:schemeClr val="bg2"/>
            </a:solidFill>
            <a:ln w="38100">
              <a:solidFill>
                <a:schemeClr val="accent4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06" charset="0"/>
                <a:cs typeface="Arial" charset="0"/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 rot="2859960">
              <a:off x="2192162" y="4166521"/>
              <a:ext cx="123825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Palatino" pitchFamily="-107" charset="0"/>
                  <a:cs typeface="Arial" charset="0"/>
                </a:rPr>
                <a:t>Link to…</a:t>
              </a:r>
            </a:p>
          </p:txBody>
        </p:sp>
        <p:sp>
          <p:nvSpPr>
            <p:cNvPr id="23564" name="AutoShape 13"/>
            <p:cNvSpPr>
              <a:spLocks noChangeArrowheads="1"/>
            </p:cNvSpPr>
            <p:nvPr/>
          </p:nvSpPr>
          <p:spPr bwMode="auto">
            <a:xfrm flipV="1">
              <a:off x="2152651" y="1441261"/>
              <a:ext cx="5867400" cy="1447800"/>
            </a:xfrm>
            <a:prstGeom prst="curvedUpArrow">
              <a:avLst>
                <a:gd name="adj1" fmla="val 47206"/>
                <a:gd name="adj2" fmla="val 128333"/>
                <a:gd name="adj3" fmla="val 25523"/>
              </a:avLst>
            </a:prstGeom>
            <a:solidFill>
              <a:schemeClr val="bg2"/>
            </a:solidFill>
            <a:ln w="38100">
              <a:solidFill>
                <a:schemeClr val="accent4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06" charset="0"/>
                <a:cs typeface="Arial" charset="0"/>
              </a:endParaRPr>
            </a:p>
          </p:txBody>
        </p:sp>
        <p:sp>
          <p:nvSpPr>
            <p:cNvPr id="23565" name="Text Box 14"/>
            <p:cNvSpPr txBox="1">
              <a:spLocks noChangeArrowheads="1"/>
            </p:cNvSpPr>
            <p:nvPr/>
          </p:nvSpPr>
          <p:spPr bwMode="auto">
            <a:xfrm rot="18484547">
              <a:off x="2070769" y="2113188"/>
              <a:ext cx="123825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Palatino" pitchFamily="-107" charset="0"/>
                  <a:cs typeface="Arial" charset="0"/>
                </a:rPr>
                <a:t>Link to…</a:t>
              </a:r>
            </a:p>
          </p:txBody>
        </p:sp>
        <p:sp>
          <p:nvSpPr>
            <p:cNvPr id="23567" name="Text Box 16"/>
            <p:cNvSpPr txBox="1">
              <a:spLocks noChangeArrowheads="1"/>
            </p:cNvSpPr>
            <p:nvPr/>
          </p:nvSpPr>
          <p:spPr bwMode="auto">
            <a:xfrm rot="2167594">
              <a:off x="6212952" y="2138950"/>
              <a:ext cx="1446213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07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b="1" dirty="0" err="1" smtClean="0">
                  <a:solidFill>
                    <a:schemeClr val="bg1"/>
                  </a:solidFill>
                  <a:latin typeface="Palatino" pitchFamily="-107" charset="0"/>
                  <a:cs typeface="Arial" charset="0"/>
                </a:rPr>
                <a:t>Gen’l</a:t>
              </a:r>
              <a:endParaRPr lang="en-US" b="1" dirty="0" smtClean="0">
                <a:solidFill>
                  <a:schemeClr val="bg1"/>
                </a:solidFill>
                <a:latin typeface="Palatino" pitchFamily="-107" charset="0"/>
                <a:cs typeface="Arial" charset="0"/>
              </a:endParaRPr>
            </a:p>
          </p:txBody>
        </p:sp>
        <p:sp>
          <p:nvSpPr>
            <p:cNvPr id="23568" name="AutoShape 17"/>
            <p:cNvSpPr>
              <a:spLocks noChangeArrowheads="1"/>
            </p:cNvSpPr>
            <p:nvPr/>
          </p:nvSpPr>
          <p:spPr bwMode="auto">
            <a:xfrm>
              <a:off x="2413629" y="2998309"/>
              <a:ext cx="1066800" cy="609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accent4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Garamond" pitchFamily="-106" charset="0"/>
                <a:cs typeface="Arial" charset="0"/>
              </a:endParaRPr>
            </a:p>
          </p:txBody>
        </p:sp>
        <p:sp>
          <p:nvSpPr>
            <p:cNvPr id="23569" name="Rectangle 19"/>
            <p:cNvSpPr>
              <a:spLocks noChangeArrowheads="1"/>
            </p:cNvSpPr>
            <p:nvPr/>
          </p:nvSpPr>
          <p:spPr bwMode="auto">
            <a:xfrm rot="-3046175">
              <a:off x="6554120" y="4118253"/>
              <a:ext cx="761747" cy="369332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  <a:lumOff val="50000"/>
                </a:schemeClr>
              </a:solidFill>
            </a:ln>
            <a:ex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 dirty="0" err="1">
                  <a:solidFill>
                    <a:schemeClr val="bg1"/>
                  </a:solidFill>
                  <a:latin typeface="Eras Medium ITC" pitchFamily="34" charset="0"/>
                  <a:cs typeface="Arial" charset="0"/>
                </a:rPr>
                <a:t>Gen’l</a:t>
              </a:r>
              <a:endParaRPr lang="en-US" b="1" dirty="0">
                <a:solidFill>
                  <a:schemeClr val="bg1"/>
                </a:solidFill>
                <a:latin typeface="Eras Medium ITC" pitchFamily="34" charset="0"/>
                <a:cs typeface="Arial" charset="0"/>
              </a:endParaRPr>
            </a:p>
          </p:txBody>
        </p:sp>
      </p:grpSp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3" cstate="print">
            <a:lum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39" y="5523447"/>
            <a:ext cx="2559380" cy="50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93746" y="-16138"/>
            <a:ext cx="8229600" cy="7226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ts val="5000"/>
              </a:lnSpc>
            </a:pPr>
            <a:r>
              <a:rPr lang="en-US" sz="2750" b="0" dirty="0" smtClean="0">
                <a:solidFill>
                  <a:schemeClr val="tx1"/>
                </a:solidFill>
                <a:effectLst/>
                <a:latin typeface="Rockwell Light" panose="02060403020205020204" pitchFamily="18" charset="0"/>
              </a:rPr>
              <a:t>Intensive Family Case Management - IFCM</a:t>
            </a:r>
            <a:endParaRPr lang="en-US" sz="2750" b="0" dirty="0">
              <a:solidFill>
                <a:schemeClr val="tx1"/>
              </a:solidFill>
              <a:effectLst/>
              <a:latin typeface="Rockwell Light" panose="02060403020205020204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587182" y="1250578"/>
            <a:ext cx="2266859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>
              <a:defRPr/>
            </a:pPr>
            <a:r>
              <a:rPr lang="en-US" sz="2000" b="1" dirty="0">
                <a:latin typeface="Rockwell Light" panose="02060403020205020204" pitchFamily="18" charset="0"/>
                <a:cs typeface="Arial" charset="0"/>
              </a:rPr>
              <a:t>Evidence-Based </a:t>
            </a:r>
            <a:r>
              <a:rPr lang="en-US" sz="2000" b="1" dirty="0" smtClean="0">
                <a:latin typeface="Rockwell Light" panose="02060403020205020204" pitchFamily="18" charset="0"/>
                <a:cs typeface="Arial" charset="0"/>
              </a:rPr>
              <a:t/>
            </a:r>
            <a:br>
              <a:rPr lang="en-US" sz="2000" b="1" dirty="0" smtClean="0">
                <a:latin typeface="Rockwell Light" panose="02060403020205020204" pitchFamily="18" charset="0"/>
                <a:cs typeface="Arial" charset="0"/>
              </a:rPr>
            </a:br>
            <a:r>
              <a:rPr lang="en-US" sz="2000" b="1" dirty="0" smtClean="0">
                <a:latin typeface="Rockwell Light" panose="02060403020205020204" pitchFamily="18" charset="0"/>
                <a:cs typeface="Arial" charset="0"/>
              </a:rPr>
              <a:t>Change </a:t>
            </a:r>
            <a:r>
              <a:rPr lang="en-US" sz="2000" b="1" dirty="0">
                <a:latin typeface="Rockwell Light" panose="02060403020205020204" pitchFamily="18" charset="0"/>
                <a:cs typeface="Arial" charset="0"/>
              </a:rPr>
              <a:t>Program</a:t>
            </a:r>
            <a:r>
              <a:rPr lang="en-US" sz="2000" dirty="0">
                <a:latin typeface="Rockwell Light" panose="02060403020205020204" pitchFamily="18" charset="0"/>
                <a:cs typeface="Arial" charset="0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  <p:pic>
        <p:nvPicPr>
          <p:cNvPr id="22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602822" y="4698960"/>
            <a:ext cx="2266859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>
              <a:defRPr/>
            </a:pPr>
            <a:r>
              <a:rPr lang="en-US" sz="2000" b="1" dirty="0">
                <a:latin typeface="Rockwell Light" panose="02060403020205020204" pitchFamily="18" charset="0"/>
                <a:cs typeface="Arial" charset="0"/>
              </a:rPr>
              <a:t>Evidence-Based </a:t>
            </a:r>
            <a:r>
              <a:rPr lang="en-US" sz="2000" b="1" dirty="0" smtClean="0">
                <a:latin typeface="Rockwell Light" panose="02060403020205020204" pitchFamily="18" charset="0"/>
                <a:cs typeface="Arial" charset="0"/>
              </a:rPr>
              <a:t/>
            </a:r>
            <a:br>
              <a:rPr lang="en-US" sz="2000" b="1" dirty="0" smtClean="0">
                <a:latin typeface="Rockwell Light" panose="02060403020205020204" pitchFamily="18" charset="0"/>
                <a:cs typeface="Arial" charset="0"/>
              </a:rPr>
            </a:br>
            <a:r>
              <a:rPr lang="en-US" sz="2000" b="1" dirty="0" smtClean="0">
                <a:latin typeface="Rockwell Light" panose="02060403020205020204" pitchFamily="18" charset="0"/>
                <a:cs typeface="Arial" charset="0"/>
              </a:rPr>
              <a:t>Change </a:t>
            </a:r>
            <a:r>
              <a:rPr lang="en-US" sz="2000" b="1" dirty="0">
                <a:latin typeface="Rockwell Light" panose="02060403020205020204" pitchFamily="18" charset="0"/>
                <a:cs typeface="Arial" charset="0"/>
              </a:rPr>
              <a:t>Program</a:t>
            </a:r>
            <a:r>
              <a:rPr lang="en-US" sz="2000" dirty="0">
                <a:latin typeface="Rockwell Light" panose="02060403020205020204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026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81000" y="-218651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Rockwell Light" panose="02060403020205020204" pitchFamily="18" charset="0"/>
              </a:rPr>
              <a:t>IFCM - a way of life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Rockwell Light" panose="02060403020205020204" pitchFamily="18" charset="0"/>
            </a:endParaRP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1"/>
            <a:ext cx="9144000" cy="513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 </a:t>
            </a:r>
            <a:r>
              <a:rPr lang="en-US" sz="2800" u="sng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philosophy</a:t>
            </a:r>
            <a:r>
              <a:rPr lang="en-US" sz="2800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/ belief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System based on </a:t>
            </a:r>
            <a:r>
              <a:rPr lang="en-US" sz="2800" u="sng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respectfulness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en-US" sz="14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family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focused intervention involving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alliance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and involving </a:t>
            </a:r>
            <a:r>
              <a:rPr lang="en-US" sz="2800" u="sng" cap="small" dirty="0">
                <a:solidFill>
                  <a:srgbClr val="FF0000"/>
                </a:solidFill>
                <a:latin typeface="Rockwell Light" panose="02060403020205020204" pitchFamily="18" charset="0"/>
              </a:rPr>
              <a:t>all family </a:t>
            </a:r>
            <a:r>
              <a:rPr lang="en-US" sz="2800" u="sng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members </a:t>
            </a:r>
            <a:r>
              <a:rPr lang="en-US" sz="2000" dirty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2800" u="sng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balanced alliance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en-US" sz="12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phasic </a:t>
            </a:r>
            <a:r>
              <a:rPr lang="en-US" sz="2800" cap="small" dirty="0">
                <a:solidFill>
                  <a:srgbClr val="FF0000"/>
                </a:solidFill>
                <a:latin typeface="Rockwell Light" panose="02060403020205020204" pitchFamily="18" charset="0"/>
              </a:rPr>
              <a:t>change model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that is  focused on risk and (especially) protective factors - </a:t>
            </a:r>
            <a:r>
              <a:rPr lang="en-US" sz="2800" u="sng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strength based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en-US" sz="12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w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ith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interventions that are </a:t>
            </a:r>
            <a:r>
              <a:rPr lang="en-US" sz="2800" u="sng" cap="small" dirty="0">
                <a:solidFill>
                  <a:srgbClr val="FF0000"/>
                </a:solidFill>
                <a:latin typeface="Rockwell Light" panose="02060403020205020204" pitchFamily="18" charset="0"/>
              </a:rPr>
              <a:t>specific &amp; individualized</a:t>
            </a:r>
            <a:r>
              <a:rPr lang="en-US" sz="2800" cap="small" dirty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2800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2800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to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families and family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members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en-US" sz="105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nd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an overriding </a:t>
            </a:r>
            <a:r>
              <a:rPr lang="en-US" sz="2800" u="sng" cap="small" dirty="0">
                <a:solidFill>
                  <a:srgbClr val="FF0000"/>
                </a:solidFill>
                <a:latin typeface="Rockwell Light" panose="02060403020205020204" pitchFamily="18" charset="0"/>
              </a:rPr>
              <a:t>r</a:t>
            </a:r>
            <a:r>
              <a:rPr lang="en-US" sz="2800" u="sng" cap="small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elational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(</a:t>
            </a:r>
            <a:r>
              <a:rPr lang="en-US" sz="2800" strike="sngStrike" dirty="0">
                <a:solidFill>
                  <a:srgbClr val="FF0000"/>
                </a:solidFill>
                <a:latin typeface="Rockwell Light" panose="02060403020205020204" pitchFamily="18" charset="0"/>
              </a:rPr>
              <a:t>not </a:t>
            </a:r>
            <a:r>
              <a:rPr lang="en-US" sz="2800" strike="sngStrike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problem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focus</a:t>
            </a:r>
            <a:endParaRPr lang="en-US" sz="28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dirty="0">
                <a:latin typeface="Rockwell Light" panose="02060403020205020204" pitchFamily="18" charset="0"/>
              </a:rPr>
              <a:t/>
            </a:r>
            <a:br>
              <a:rPr lang="en-US" sz="2000" dirty="0">
                <a:latin typeface="Rockwell Light" panose="02060403020205020204" pitchFamily="18" charset="0"/>
              </a:rPr>
            </a:br>
            <a:r>
              <a:rPr lang="en-US" sz="1800" dirty="0">
                <a:latin typeface="Rockwell Light" panose="02060403020205020204" pitchFamily="18" charset="0"/>
              </a:rPr>
              <a:t>Based on Functional Family Parole FFT-LLC Seattle, Alexander and Kopp 2012</a:t>
            </a:r>
            <a:r>
              <a:rPr lang="en-US" sz="1800" dirty="0">
                <a:solidFill>
                  <a:srgbClr val="EC7404"/>
                </a:solidFill>
                <a:latin typeface="Rockwell Light" panose="02060403020205020204" pitchFamily="18" charset="0"/>
              </a:rPr>
              <a:t>         </a:t>
            </a:r>
            <a:endParaRPr lang="en-US" sz="1800" dirty="0">
              <a:latin typeface="Rockwell Light" panose="020604030202050202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Rockwell Light" panose="02060403020205020204" pitchFamily="18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6496" y="0"/>
            <a:ext cx="7056784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err="1" smtClean="0">
                <a:latin typeface="Rockwell Light" panose="02060403020205020204" pitchFamily="18" charset="0"/>
              </a:rPr>
              <a:t>Good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3200" dirty="0" err="1" smtClean="0">
                <a:latin typeface="Rockwell Light" panose="02060403020205020204" pitchFamily="18" charset="0"/>
              </a:rPr>
              <a:t>and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3200" dirty="0" err="1" smtClean="0">
                <a:latin typeface="Rockwell Light" panose="02060403020205020204" pitchFamily="18" charset="0"/>
              </a:rPr>
              <a:t>not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3200" dirty="0" err="1" smtClean="0">
                <a:latin typeface="Rockwell Light" panose="02060403020205020204" pitchFamily="18" charset="0"/>
              </a:rPr>
              <a:t>so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3200" dirty="0" err="1" smtClean="0">
                <a:latin typeface="Rockwell Light" panose="02060403020205020204" pitchFamily="18" charset="0"/>
              </a:rPr>
              <a:t>good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6496" y="704660"/>
            <a:ext cx="9073008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g</a:t>
            </a:r>
            <a:r>
              <a:rPr lang="en-US" sz="24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ood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ocus on multidisciplinary teams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a</a:t>
            </a: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nnual team audits by peers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a</a:t>
            </a: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ugmentation of professionalism &amp; creation of learning environment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kern="0" dirty="0" smtClean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n</a:t>
            </a:r>
            <a:r>
              <a:rPr lang="en-US" sz="24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ot so good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alignment of IT after transformation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i</a:t>
            </a: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ssue management is difficult = </a:t>
            </a:r>
            <a:r>
              <a:rPr lang="en-US" sz="20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A</a:t>
            </a: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ndon cord</a:t>
            </a:r>
            <a:endParaRPr lang="en-US" sz="2000" kern="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40% turnover in staff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kern="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t</a:t>
            </a:r>
            <a:r>
              <a:rPr lang="en-US" sz="24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ransferability examples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City of Odense - case managers started in 2013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Youth Protection Zeeland case managers started in 2013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o</a:t>
            </a: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ther organizations are trained or made a start with Vanguard Netherlands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the approach is universal: all organizations in the public sector can do this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kern="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j</a:t>
            </a:r>
            <a:r>
              <a:rPr lang="en-US" sz="24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oin our platform: “Every </a:t>
            </a:r>
            <a:r>
              <a:rPr lang="en-US" sz="2400" kern="0" dirty="0">
                <a:solidFill>
                  <a:srgbClr val="FF0000"/>
                </a:solidFill>
                <a:latin typeface="Rockwell Light" panose="02060403020205020204" pitchFamily="18" charset="0"/>
              </a:rPr>
              <a:t>c</a:t>
            </a:r>
            <a:r>
              <a:rPr lang="en-US" sz="2400" kern="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hild safe – forever”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6496" y="0"/>
            <a:ext cx="7056784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smtClean="0">
                <a:latin typeface="Rockwell Light" panose="02060403020205020204" pitchFamily="18" charset="0"/>
              </a:rPr>
              <a:t>The </a:t>
            </a:r>
            <a:r>
              <a:rPr lang="nl-NL" sz="3200" dirty="0" err="1" smtClean="0">
                <a:latin typeface="Rockwell Light" panose="02060403020205020204" pitchFamily="18" charset="0"/>
              </a:rPr>
              <a:t>day</a:t>
            </a:r>
            <a:r>
              <a:rPr lang="nl-NL" sz="3200" dirty="0" smtClean="0">
                <a:latin typeface="Rockwell Light" panose="02060403020205020204" pitchFamily="18" charset="0"/>
              </a:rPr>
              <a:t> of a case manager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6496" y="1294159"/>
            <a:ext cx="9217024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08.30 travel to first house visit (bike)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10.30 meeting with family, care and cure &amp; police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12.00 lunch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12.30 case meeting with basis team at HQ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16.00 wrap up at office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16.30 crisis call + emergency visit parole youth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</a:t>
            </a:r>
            <a:r>
              <a:rPr lang="en-US" kern="0" dirty="0">
                <a:solidFill>
                  <a:schemeClr val="tx1"/>
                </a:solidFill>
                <a:latin typeface="Rockwell Light" panose="02060403020205020204" pitchFamily="18" charset="0"/>
              </a:rPr>
              <a:t>7.30 at police station </a:t>
            </a:r>
            <a:r>
              <a:rPr lang="en-US" sz="2000" kern="0" dirty="0" smtClean="0">
                <a:solidFill>
                  <a:schemeClr val="tx1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transfer kid to crisis team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18.30 home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21.00 txt message from kid and crisis worker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6496" y="0"/>
            <a:ext cx="7416824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smtClean="0">
                <a:latin typeface="Rockwell Light" panose="02060403020205020204" pitchFamily="18" charset="0"/>
              </a:rPr>
              <a:t>Professional </a:t>
            </a:r>
            <a:r>
              <a:rPr lang="nl-NL" sz="3200" dirty="0" err="1">
                <a:latin typeface="Rockwell Light" panose="02060403020205020204" pitchFamily="18" charset="0"/>
              </a:rPr>
              <a:t>w</a:t>
            </a:r>
            <a:r>
              <a:rPr lang="nl-NL" sz="3200" dirty="0" err="1" smtClean="0">
                <a:latin typeface="Rockwell Light" panose="02060403020205020204" pitchFamily="18" charset="0"/>
              </a:rPr>
              <a:t>orking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3200" dirty="0">
                <a:latin typeface="Rockwell Light" panose="02060403020205020204" pitchFamily="18" charset="0"/>
              </a:rPr>
              <a:t>e</a:t>
            </a:r>
            <a:r>
              <a:rPr lang="nl-NL" sz="3200" dirty="0" smtClean="0">
                <a:latin typeface="Rockwell Light" panose="02060403020205020204" pitchFamily="18" charset="0"/>
              </a:rPr>
              <a:t>nvironment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6496" y="1556792"/>
            <a:ext cx="8712968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one office building (not 16!)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IT supports family centered method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Rockwell Light" panose="02060403020205020204" pitchFamily="18" charset="0"/>
              </a:rPr>
              <a:t>b</a:t>
            </a: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ike – car – public transportation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Rockwell Light" panose="02060403020205020204" pitchFamily="18" charset="0"/>
              </a:rPr>
              <a:t>l</a:t>
            </a: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aptop - smartphone – video conferencing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flex meetings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Rockwell Light" panose="02060403020205020204" pitchFamily="18" charset="0"/>
              </a:rPr>
              <a:t>t</a:t>
            </a: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raining, feedback, supervision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Rockwell Light" panose="02060403020205020204" pitchFamily="18" charset="0"/>
              </a:rPr>
              <a:t>c</a:t>
            </a:r>
            <a:r>
              <a:rPr lang="en-US" kern="0" dirty="0" smtClean="0">
                <a:solidFill>
                  <a:schemeClr val="tx1"/>
                </a:solidFill>
                <a:latin typeface="Rockwell Light" panose="02060403020205020204" pitchFamily="18" charset="0"/>
              </a:rPr>
              <a:t>ompetency management, HR support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2" y="5967416"/>
            <a:ext cx="1331119" cy="12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792" y="2546597"/>
            <a:ext cx="1875343" cy="140235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597" y="3457436"/>
            <a:ext cx="1905409" cy="144218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2758" y="885141"/>
            <a:ext cx="1997613" cy="149379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758" y="4581438"/>
            <a:ext cx="1848017" cy="14693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8"/>
          <a:srcRect l="21931" b="16982"/>
          <a:stretch/>
        </p:blipFill>
        <p:spPr>
          <a:xfrm>
            <a:off x="4260078" y="3487033"/>
            <a:ext cx="1828346" cy="14421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496" y="895851"/>
            <a:ext cx="1885593" cy="141002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441407" y="2770151"/>
            <a:ext cx="133331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Rockwell Light" panose="02060403020205020204" pitchFamily="18" charset="0"/>
              </a:rPr>
              <a:t>Facilitate meeting your team and colleagues: (coffee, meeting points, central plaza</a:t>
            </a:r>
            <a:endParaRPr lang="en-US" dirty="0">
              <a:latin typeface="Rockwell Light" panose="02060403020205020204" pitchFamily="18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619378" y="1006068"/>
            <a:ext cx="204770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Rockwell Light" panose="02060403020205020204" pitchFamily="18" charset="0"/>
              </a:rPr>
              <a:t>Facilitate client visits </a:t>
            </a:r>
            <a:br>
              <a:rPr lang="en-US" dirty="0" smtClean="0">
                <a:latin typeface="Rockwell Light" panose="02060403020205020204" pitchFamily="18" charset="0"/>
              </a:rPr>
            </a:br>
            <a:r>
              <a:rPr lang="en-US" dirty="0" smtClean="0">
                <a:latin typeface="Rockwell Light" panose="02060403020205020204" pitchFamily="18" charset="0"/>
              </a:rPr>
              <a:t>(lockers, laptops, coffee to go)</a:t>
            </a:r>
            <a:endParaRPr lang="en-US" dirty="0">
              <a:latin typeface="Rockwell Light" panose="02060403020205020204" pitchFamily="18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74251" y="5281011"/>
            <a:ext cx="33082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Rockwell Light" panose="02060403020205020204" pitchFamily="18" charset="0"/>
              </a:rPr>
              <a:t>Visualize organization values: Every child safe forever</a:t>
            </a:r>
            <a:endParaRPr lang="en-US" dirty="0">
              <a:latin typeface="Rockwell Light" panose="02060403020205020204" pitchFamily="18" charset="0"/>
            </a:endParaRPr>
          </a:p>
        </p:txBody>
      </p:sp>
      <p:cxnSp>
        <p:nvCxnSpPr>
          <p:cNvPr id="15" name="Rechte verbindingslijn 14"/>
          <p:cNvCxnSpPr>
            <a:stCxn id="12" idx="3"/>
            <a:endCxn id="2" idx="1"/>
          </p:cNvCxnSpPr>
          <p:nvPr/>
        </p:nvCxnSpPr>
        <p:spPr>
          <a:xfrm flipV="1">
            <a:off x="1774717" y="3247776"/>
            <a:ext cx="405075" cy="9535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2" idx="3"/>
            <a:endCxn id="5" idx="1"/>
          </p:cNvCxnSpPr>
          <p:nvPr/>
        </p:nvCxnSpPr>
        <p:spPr>
          <a:xfrm>
            <a:off x="1774717" y="4201312"/>
            <a:ext cx="396041" cy="11148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12" idx="3"/>
            <a:endCxn id="6" idx="1"/>
          </p:cNvCxnSpPr>
          <p:nvPr/>
        </p:nvCxnSpPr>
        <p:spPr>
          <a:xfrm>
            <a:off x="1774717" y="4201312"/>
            <a:ext cx="2485361" cy="68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19" idx="0"/>
            <a:endCxn id="6" idx="3"/>
          </p:cNvCxnSpPr>
          <p:nvPr/>
        </p:nvCxnSpPr>
        <p:spPr>
          <a:xfrm flipH="1" flipV="1">
            <a:off x="6088424" y="4208125"/>
            <a:ext cx="739951" cy="10728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19" idx="0"/>
            <a:endCxn id="3" idx="2"/>
          </p:cNvCxnSpPr>
          <p:nvPr/>
        </p:nvCxnSpPr>
        <p:spPr>
          <a:xfrm flipV="1">
            <a:off x="6828375" y="4899621"/>
            <a:ext cx="1126927" cy="3813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>
            <a:stCxn id="12" idx="0"/>
            <a:endCxn id="7" idx="2"/>
          </p:cNvCxnSpPr>
          <p:nvPr/>
        </p:nvCxnSpPr>
        <p:spPr>
          <a:xfrm flipV="1">
            <a:off x="1108062" y="2305873"/>
            <a:ext cx="251231" cy="4642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13" idx="3"/>
            <a:endCxn id="4" idx="1"/>
          </p:cNvCxnSpPr>
          <p:nvPr/>
        </p:nvCxnSpPr>
        <p:spPr>
          <a:xfrm>
            <a:off x="4667087" y="1606233"/>
            <a:ext cx="885671" cy="258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stCxn id="13" idx="3"/>
            <a:endCxn id="3" idx="1"/>
          </p:cNvCxnSpPr>
          <p:nvPr/>
        </p:nvCxnSpPr>
        <p:spPr>
          <a:xfrm>
            <a:off x="4667087" y="1606233"/>
            <a:ext cx="2335510" cy="25722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kstvak 38"/>
          <p:cNvSpPr txBox="1"/>
          <p:nvPr/>
        </p:nvSpPr>
        <p:spPr>
          <a:xfrm>
            <a:off x="7896367" y="706054"/>
            <a:ext cx="1695393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Rockwell Light" panose="02060403020205020204" pitchFamily="18" charset="0"/>
              </a:rPr>
              <a:t>Organization values trough Social Return on Investment; catering as a learning environment for (former) clients</a:t>
            </a:r>
            <a:endParaRPr lang="en-US" dirty="0">
              <a:latin typeface="Rockwell Light" panose="02060403020205020204" pitchFamily="18" charset="0"/>
            </a:endParaRPr>
          </a:p>
        </p:txBody>
      </p:sp>
      <p:cxnSp>
        <p:nvCxnSpPr>
          <p:cNvPr id="10251" name="Rechte verbindingslijn 10250"/>
          <p:cNvCxnSpPr>
            <a:stCxn id="39" idx="1"/>
            <a:endCxn id="4" idx="3"/>
          </p:cNvCxnSpPr>
          <p:nvPr/>
        </p:nvCxnSpPr>
        <p:spPr>
          <a:xfrm flipH="1" flipV="1">
            <a:off x="7550371" y="1632036"/>
            <a:ext cx="345996" cy="3666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55" name="Rechte verbindingslijn 10254"/>
          <p:cNvCxnSpPr>
            <a:stCxn id="13" idx="1"/>
            <a:endCxn id="7" idx="3"/>
          </p:cNvCxnSpPr>
          <p:nvPr/>
        </p:nvCxnSpPr>
        <p:spPr>
          <a:xfrm flipH="1" flipV="1">
            <a:off x="2302089" y="1600862"/>
            <a:ext cx="317289" cy="537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16496" y="0"/>
            <a:ext cx="7416824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err="1" smtClean="0">
                <a:latin typeface="Rockwell Light" panose="02060403020205020204" pitchFamily="18" charset="0"/>
              </a:rPr>
              <a:t>Examples</a:t>
            </a:r>
            <a:r>
              <a:rPr lang="nl-NL" sz="3200" dirty="0" smtClean="0">
                <a:latin typeface="Rockwell Light" panose="02060403020205020204" pitchFamily="18" charset="0"/>
              </a:rPr>
              <a:t> - </a:t>
            </a:r>
            <a:r>
              <a:rPr lang="nl-NL" sz="2300" dirty="0" smtClean="0">
                <a:latin typeface="Rockwell Light" panose="02060403020205020204" pitchFamily="18" charset="0"/>
              </a:rPr>
              <a:t>professional </a:t>
            </a:r>
            <a:r>
              <a:rPr lang="nl-NL" sz="2300" dirty="0" err="1">
                <a:latin typeface="Rockwell Light" panose="02060403020205020204" pitchFamily="18" charset="0"/>
              </a:rPr>
              <a:t>w</a:t>
            </a:r>
            <a:r>
              <a:rPr lang="nl-NL" sz="2300" dirty="0" err="1" smtClean="0">
                <a:latin typeface="Rockwell Light" panose="02060403020205020204" pitchFamily="18" charset="0"/>
              </a:rPr>
              <a:t>orking</a:t>
            </a:r>
            <a:r>
              <a:rPr lang="nl-NL" sz="2300" dirty="0" smtClean="0">
                <a:latin typeface="Rockwell Light" panose="02060403020205020204" pitchFamily="18" charset="0"/>
              </a:rPr>
              <a:t> </a:t>
            </a:r>
            <a:r>
              <a:rPr lang="nl-NL" sz="2300" dirty="0">
                <a:latin typeface="Rockwell Light" panose="02060403020205020204" pitchFamily="18" charset="0"/>
              </a:rPr>
              <a:t>e</a:t>
            </a:r>
            <a:r>
              <a:rPr lang="nl-NL" sz="2300" dirty="0" smtClean="0">
                <a:latin typeface="Rockwell Light" panose="02060403020205020204" pitchFamily="18" charset="0"/>
              </a:rPr>
              <a:t>nvironment</a:t>
            </a:r>
            <a:endParaRPr lang="nl-NL" sz="2300" dirty="0">
              <a:latin typeface="Rockwell Light" panose="020604030202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43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6496" y="0"/>
            <a:ext cx="7056784" cy="7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 err="1" smtClean="0">
                <a:latin typeface="Rockwell Light" panose="02060403020205020204" pitchFamily="18" charset="0"/>
              </a:rPr>
              <a:t>Changing</a:t>
            </a:r>
            <a:r>
              <a:rPr lang="nl-NL" sz="3200" dirty="0" smtClean="0">
                <a:latin typeface="Rockwell Light" panose="02060403020205020204" pitchFamily="18" charset="0"/>
              </a:rPr>
              <a:t> management thinking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pic>
        <p:nvPicPr>
          <p:cNvPr id="7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8650"/>
              </p:ext>
            </p:extLst>
          </p:nvPr>
        </p:nvGraphicFramePr>
        <p:xfrm>
          <a:off x="416496" y="1001713"/>
          <a:ext cx="9289032" cy="4719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304256"/>
                <a:gridCol w="3240360"/>
              </a:tblGrid>
              <a:tr h="627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noProof="0" dirty="0" smtClean="0">
                          <a:effectLst/>
                        </a:rPr>
                        <a:t>command &amp; control thinking</a:t>
                      </a:r>
                      <a:endParaRPr lang="en-US" sz="2300" b="1" i="0" u="none" strike="noStrike" noProof="0" dirty="0">
                        <a:solidFill>
                          <a:srgbClr val="FFFFFF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u="none" strike="noStrike" noProof="0" dirty="0" smtClean="0">
                          <a:effectLst/>
                        </a:rPr>
                        <a:t> </a:t>
                      </a:r>
                      <a:endParaRPr lang="en-US" sz="1700" b="0" i="0" u="none" strike="noStrike" noProof="0" dirty="0">
                        <a:solidFill>
                          <a:srgbClr val="00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u="none" strike="noStrike" noProof="0" dirty="0" smtClean="0">
                          <a:effectLst/>
                        </a:rPr>
                        <a:t>systems thinking</a:t>
                      </a:r>
                      <a:endParaRPr lang="en-US" sz="2300" b="1" i="0" u="none" strike="noStrike" noProof="0" dirty="0">
                        <a:solidFill>
                          <a:srgbClr val="FFFFFF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303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top-down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perspective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outside-in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294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functional specialization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design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demand, value, flow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294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separated from work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decision-making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integrated with work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864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outputs, </a:t>
                      </a:r>
                      <a:r>
                        <a:rPr lang="en-US" sz="1800" u="none" strike="noStrike" noProof="0" dirty="0">
                          <a:effectLst/>
                        </a:rPr>
                        <a:t>targets,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service levels</a:t>
                      </a:r>
                    </a:p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standards: </a:t>
                      </a:r>
                      <a:r>
                        <a:rPr lang="en-US" sz="1800" u="none" strike="noStrike" noProof="0" dirty="0">
                          <a:effectLst/>
                        </a:rPr>
                        <a:t>relate to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budget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measures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>
                          <a:effectLst/>
                        </a:rPr>
                        <a:t>capability and variation </a:t>
                      </a:r>
                      <a:br>
                        <a:rPr lang="en-US" sz="1800" u="none" strike="noStrike" noProof="0" dirty="0">
                          <a:effectLst/>
                        </a:rPr>
                      </a:br>
                      <a:r>
                        <a:rPr lang="en-US" sz="1800" u="none" strike="noStrike" noProof="0" dirty="0">
                          <a:effectLst/>
                        </a:rPr>
                        <a:t>relate to purpose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294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contractual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attitude to customers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what matters?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294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contractual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attitude to suppliers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co-operation, mutuality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57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manage budgets and people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role of management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act on system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294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control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ethic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learning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57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reactive projects by plan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change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adaptive, integral, emergent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  <a:tr h="294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extrinsic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solidFill>
                            <a:srgbClr val="5495D3"/>
                          </a:solidFill>
                          <a:effectLst/>
                        </a:rPr>
                        <a:t>motivation</a:t>
                      </a:r>
                      <a:endParaRPr lang="en-US" sz="1800" b="0" i="1" u="none" strike="noStrike" noProof="0" dirty="0">
                        <a:solidFill>
                          <a:srgbClr val="5495D3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smtClean="0">
                          <a:effectLst/>
                        </a:rPr>
                        <a:t>intrinsic</a:t>
                      </a:r>
                      <a:endParaRPr lang="en-US" sz="1800" b="0" i="0" u="none" strike="noStrike" noProof="0" dirty="0">
                        <a:solidFill>
                          <a:srgbClr val="FF0000"/>
                        </a:solidFill>
                        <a:effectLst/>
                        <a:latin typeface="Rockwell Light" panose="02060403020205020204" pitchFamily="18" charset="0"/>
                      </a:endParaRPr>
                    </a:p>
                  </a:txBody>
                  <a:tcPr marL="9197" marR="9197" marT="9197" marB="0" anchor="ctr"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3080792" y="5805264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err="1" smtClean="0">
                <a:solidFill>
                  <a:schemeClr val="accent4"/>
                </a:solidFill>
                <a:latin typeface="Rockwell Light" panose="02060403020205020204" pitchFamily="18" charset="0"/>
              </a:rPr>
              <a:t>Adapted</a:t>
            </a:r>
            <a:r>
              <a:rPr lang="nl-NL" sz="1200" dirty="0" smtClean="0">
                <a:solidFill>
                  <a:schemeClr val="accent4"/>
                </a:solidFill>
                <a:latin typeface="Rockwell Light" panose="02060403020205020204" pitchFamily="18" charset="0"/>
              </a:rPr>
              <a:t> </a:t>
            </a:r>
            <a:r>
              <a:rPr lang="nl-NL" sz="1200" dirty="0" err="1" smtClean="0">
                <a:solidFill>
                  <a:schemeClr val="accent4"/>
                </a:solidFill>
                <a:latin typeface="Rockwell Light" panose="02060403020205020204" pitchFamily="18" charset="0"/>
              </a:rPr>
              <a:t>from</a:t>
            </a:r>
            <a:r>
              <a:rPr lang="nl-NL" sz="1200" dirty="0" smtClean="0">
                <a:solidFill>
                  <a:schemeClr val="accent4"/>
                </a:solidFill>
                <a:latin typeface="Rockwell Light" panose="02060403020205020204" pitchFamily="18" charset="0"/>
              </a:rPr>
              <a:t> </a:t>
            </a:r>
            <a:r>
              <a:rPr lang="nl-NL" sz="1200" dirty="0" err="1" smtClean="0">
                <a:solidFill>
                  <a:schemeClr val="accent4"/>
                </a:solidFill>
                <a:latin typeface="Rockwell Light" panose="02060403020205020204" pitchFamily="18" charset="0"/>
              </a:rPr>
              <a:t>Mirjam</a:t>
            </a:r>
            <a:r>
              <a:rPr lang="nl-NL" sz="1200" dirty="0" smtClean="0">
                <a:solidFill>
                  <a:schemeClr val="accent4"/>
                </a:solidFill>
                <a:latin typeface="Rockwell Light" panose="02060403020205020204" pitchFamily="18" charset="0"/>
              </a:rPr>
              <a:t> Coret, </a:t>
            </a:r>
            <a:r>
              <a:rPr lang="nl-NL" sz="1200" dirty="0" err="1" smtClean="0">
                <a:solidFill>
                  <a:schemeClr val="accent4"/>
                </a:solidFill>
                <a:latin typeface="Rockwell Light" panose="02060403020205020204" pitchFamily="18" charset="0"/>
              </a:rPr>
              <a:t>Vanguard</a:t>
            </a:r>
            <a:r>
              <a:rPr lang="nl-NL" sz="1200" dirty="0" smtClean="0">
                <a:solidFill>
                  <a:schemeClr val="accent4"/>
                </a:solidFill>
                <a:latin typeface="Rockwell Light" panose="02060403020205020204" pitchFamily="18" charset="0"/>
              </a:rPr>
              <a:t> Netherlands</a:t>
            </a:r>
            <a:endParaRPr lang="nl-NL" sz="1400" dirty="0">
              <a:solidFill>
                <a:schemeClr val="accent4"/>
              </a:solidFill>
              <a:latin typeface="Rockwell Light" panose="020604030202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3903934"/>
            <a:ext cx="2987824" cy="21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Freeform 3"/>
          <p:cNvSpPr>
            <a:spLocks noChangeArrowheads="1"/>
          </p:cNvSpPr>
          <p:nvPr/>
        </p:nvSpPr>
        <p:spPr bwMode="auto">
          <a:xfrm>
            <a:off x="803276" y="1052514"/>
            <a:ext cx="8264525" cy="4841875"/>
          </a:xfrm>
          <a:custGeom>
            <a:avLst/>
            <a:gdLst>
              <a:gd name="T0" fmla="*/ 0 w 8264525"/>
              <a:gd name="T1" fmla="*/ 4841875 h 4841875"/>
              <a:gd name="T2" fmla="*/ 7054056 w 8264525"/>
              <a:gd name="T3" fmla="*/ 605234 h 4841875"/>
              <a:gd name="T4" fmla="*/ 6985863 w 8264525"/>
              <a:gd name="T5" fmla="*/ 0 h 4841875"/>
              <a:gd name="T6" fmla="*/ 8264525 w 8264525"/>
              <a:gd name="T7" fmla="*/ 968375 h 4841875"/>
              <a:gd name="T8" fmla="*/ 7258637 w 8264525"/>
              <a:gd name="T9" fmla="*/ 2420938 h 4841875"/>
              <a:gd name="T10" fmla="*/ 7190443 w 8264525"/>
              <a:gd name="T11" fmla="*/ 1815703 h 4841875"/>
              <a:gd name="T12" fmla="*/ 0 w 8264525"/>
              <a:gd name="T13" fmla="*/ 4841875 h 48418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264525" h="4841875">
                <a:moveTo>
                  <a:pt x="0" y="4841875"/>
                </a:moveTo>
                <a:cubicBezTo>
                  <a:pt x="918281" y="2689930"/>
                  <a:pt x="3269633" y="1277717"/>
                  <a:pt x="7054056" y="605234"/>
                </a:cubicBezTo>
                <a:lnTo>
                  <a:pt x="6985863" y="0"/>
                </a:lnTo>
                <a:lnTo>
                  <a:pt x="8264525" y="968375"/>
                </a:lnTo>
                <a:lnTo>
                  <a:pt x="7258637" y="2420938"/>
                </a:lnTo>
                <a:lnTo>
                  <a:pt x="7190443" y="1815703"/>
                </a:lnTo>
                <a:cubicBezTo>
                  <a:pt x="3774235" y="2084696"/>
                  <a:pt x="1377421" y="3093420"/>
                  <a:pt x="0" y="4841875"/>
                </a:cubicBezTo>
                <a:close/>
              </a:path>
            </a:pathLst>
          </a:custGeom>
          <a:solidFill>
            <a:srgbClr val="5495D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nl-NL"/>
          </a:p>
        </p:txBody>
      </p:sp>
      <p:sp>
        <p:nvSpPr>
          <p:cNvPr id="45061" name="Oval 4"/>
          <p:cNvSpPr>
            <a:spLocks noChangeArrowheads="1"/>
          </p:cNvSpPr>
          <p:nvPr/>
        </p:nvSpPr>
        <p:spPr bwMode="auto">
          <a:xfrm>
            <a:off x="1855788" y="4122738"/>
            <a:ext cx="177800" cy="177800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grpSp>
        <p:nvGrpSpPr>
          <p:cNvPr id="45062" name="Group 5"/>
          <p:cNvGrpSpPr>
            <a:grpSpLocks/>
          </p:cNvGrpSpPr>
          <p:nvPr/>
        </p:nvGrpSpPr>
        <p:grpSpPr bwMode="auto">
          <a:xfrm>
            <a:off x="1676400" y="4419600"/>
            <a:ext cx="685800" cy="304800"/>
            <a:chOff x="1078" y="2653"/>
            <a:chExt cx="737" cy="722"/>
          </a:xfrm>
        </p:grpSpPr>
        <p:sp>
          <p:nvSpPr>
            <p:cNvPr id="45076" name="Rectangle 6"/>
            <p:cNvSpPr>
              <a:spLocks noChangeArrowheads="1"/>
            </p:cNvSpPr>
            <p:nvPr/>
          </p:nvSpPr>
          <p:spPr bwMode="auto">
            <a:xfrm>
              <a:off x="1078" y="2653"/>
              <a:ext cx="737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nl-NL" altLang="nl-NL" sz="200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45077" name="Rectangle 7"/>
            <p:cNvSpPr>
              <a:spLocks noChangeArrowheads="1"/>
            </p:cNvSpPr>
            <p:nvPr/>
          </p:nvSpPr>
          <p:spPr bwMode="auto">
            <a:xfrm>
              <a:off x="1078" y="2653"/>
              <a:ext cx="737" cy="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4320" tIns="0" rIns="0" bIns="0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400"/>
                </a:spcAft>
                <a:buClrTx/>
              </a:pPr>
              <a:r>
                <a:rPr lang="en-US" altLang="nl-NL" sz="1400" dirty="0" smtClean="0">
                  <a:solidFill>
                    <a:schemeClr val="bg1"/>
                  </a:solidFill>
                  <a:latin typeface="Rockwell Light" panose="02060403020205020204" pitchFamily="18" charset="0"/>
                </a:rPr>
                <a:t>2008/9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ts val="1400"/>
                </a:spcAft>
                <a:buClrTx/>
              </a:pPr>
              <a:endParaRPr lang="en-US" altLang="nl-NL" sz="1600" dirty="0">
                <a:solidFill>
                  <a:schemeClr val="bg1"/>
                </a:solidFill>
                <a:latin typeface="Rockwell Light" panose="02060403020205020204" pitchFamily="18" charset="0"/>
              </a:endParaRPr>
            </a:p>
          </p:txBody>
        </p:sp>
      </p:grp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2805248" y="3246852"/>
            <a:ext cx="279400" cy="279400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4" name="Oval 9"/>
          <p:cNvSpPr>
            <a:spLocks noChangeArrowheads="1"/>
          </p:cNvSpPr>
          <p:nvPr/>
        </p:nvSpPr>
        <p:spPr bwMode="auto">
          <a:xfrm>
            <a:off x="3716338" y="2636839"/>
            <a:ext cx="373062" cy="371475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4868864" y="2060576"/>
            <a:ext cx="479425" cy="481013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6" name="Oval 11"/>
          <p:cNvSpPr>
            <a:spLocks noChangeArrowheads="1"/>
          </p:cNvSpPr>
          <p:nvPr/>
        </p:nvSpPr>
        <p:spPr bwMode="auto">
          <a:xfrm>
            <a:off x="6164264" y="1628775"/>
            <a:ext cx="611187" cy="611188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7" name="Oval 12"/>
          <p:cNvSpPr>
            <a:spLocks noChangeArrowheads="1"/>
          </p:cNvSpPr>
          <p:nvPr/>
        </p:nvSpPr>
        <p:spPr bwMode="auto">
          <a:xfrm>
            <a:off x="7591426" y="1343230"/>
            <a:ext cx="611188" cy="611187"/>
          </a:xfrm>
          <a:prstGeom prst="ellipse">
            <a:avLst/>
          </a:prstGeom>
          <a:solidFill>
            <a:srgbClr val="E90202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7848601" y="2057401"/>
            <a:ext cx="107142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2014/15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>
            <a:off x="6086476" y="2362201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2013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70" name="Rectangle 15"/>
          <p:cNvSpPr>
            <a:spLocks noChangeArrowheads="1"/>
          </p:cNvSpPr>
          <p:nvPr/>
        </p:nvSpPr>
        <p:spPr bwMode="auto">
          <a:xfrm>
            <a:off x="4800601" y="2667001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2012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71" name="Rectangle 16"/>
          <p:cNvSpPr>
            <a:spLocks noChangeArrowheads="1"/>
          </p:cNvSpPr>
          <p:nvPr/>
        </p:nvSpPr>
        <p:spPr bwMode="auto">
          <a:xfrm>
            <a:off x="3581401" y="3124201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2011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2590801" y="3641726"/>
            <a:ext cx="72677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NL" sz="2000" dirty="0" smtClean="0">
                <a:solidFill>
                  <a:schemeClr val="bg1"/>
                </a:solidFill>
                <a:latin typeface="Rockwell Light" panose="02060403020205020204" pitchFamily="18" charset="0"/>
              </a:rPr>
              <a:t>2010</a:t>
            </a:r>
            <a:endParaRPr lang="en-US" altLang="nl-NL" sz="2000" dirty="0">
              <a:solidFill>
                <a:schemeClr val="bg1"/>
              </a:solidFill>
              <a:latin typeface="Rockwell Light" panose="020604030202050202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00895" y="5205910"/>
            <a:ext cx="1065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c</a:t>
            </a:r>
            <a:r>
              <a:rPr lang="nl-NL" sz="2000" dirty="0" smtClean="0"/>
              <a:t>risis</a:t>
            </a:r>
            <a:endParaRPr lang="nl-NL" sz="2000" dirty="0"/>
          </a:p>
        </p:txBody>
      </p:sp>
      <p:sp>
        <p:nvSpPr>
          <p:cNvPr id="28" name="Tekstvak 27"/>
          <p:cNvSpPr txBox="1"/>
          <p:nvPr/>
        </p:nvSpPr>
        <p:spPr>
          <a:xfrm>
            <a:off x="5631658" y="3221358"/>
            <a:ext cx="1065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Rockwell Light" panose="02060403020205020204" pitchFamily="18" charset="0"/>
              </a:rPr>
              <a:t>r</a:t>
            </a:r>
            <a:r>
              <a:rPr lang="nl-NL" dirty="0" err="1" smtClean="0">
                <a:latin typeface="Rockwell Light" panose="02060403020205020204" pitchFamily="18" charset="0"/>
              </a:rPr>
              <a:t>oll</a:t>
            </a:r>
            <a:r>
              <a:rPr lang="nl-NL" dirty="0" smtClean="0">
                <a:latin typeface="Rockwell Light" panose="02060403020205020204" pitchFamily="18" charset="0"/>
              </a:rPr>
              <a:t> in</a:t>
            </a:r>
            <a:br>
              <a:rPr lang="nl-NL" dirty="0" smtClean="0">
                <a:latin typeface="Rockwell Light" panose="02060403020205020204" pitchFamily="18" charset="0"/>
              </a:rPr>
            </a:br>
            <a:r>
              <a:rPr lang="nl-NL" sz="2400" dirty="0" smtClean="0">
                <a:latin typeface="Rockwell Light" panose="02060403020205020204" pitchFamily="18" charset="0"/>
              </a:rPr>
              <a:t>“</a:t>
            </a:r>
            <a:r>
              <a:rPr lang="nl-NL" sz="2400" dirty="0" err="1" smtClean="0">
                <a:latin typeface="Rockwell Light" panose="02060403020205020204" pitchFamily="18" charset="0"/>
              </a:rPr>
              <a:t>how</a:t>
            </a:r>
            <a:r>
              <a:rPr lang="nl-NL" sz="2400" dirty="0" smtClean="0">
                <a:latin typeface="Rockwell Light" panose="02060403020205020204" pitchFamily="18" charset="0"/>
              </a:rPr>
              <a:t>”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551019" y="4064010"/>
            <a:ext cx="2499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Rockwell Light" panose="02060403020205020204" pitchFamily="18" charset="0"/>
              </a:rPr>
              <a:t>p</a:t>
            </a:r>
            <a:r>
              <a:rPr lang="nl-NL" dirty="0" smtClean="0">
                <a:latin typeface="Rockwell Light" panose="02060403020205020204" pitchFamily="18" charset="0"/>
              </a:rPr>
              <a:t>rogram </a:t>
            </a:r>
          </a:p>
          <a:p>
            <a:r>
              <a:rPr lang="nl-NL" dirty="0" smtClean="0">
                <a:latin typeface="Rockwell Light" panose="02060403020205020204" pitchFamily="18" charset="0"/>
              </a:rPr>
              <a:t>management</a:t>
            </a:r>
            <a:br>
              <a:rPr lang="nl-NL" dirty="0" smtClean="0">
                <a:latin typeface="Rockwell Light" panose="02060403020205020204" pitchFamily="18" charset="0"/>
              </a:rPr>
            </a:br>
            <a:r>
              <a:rPr lang="nl-NL" sz="2400" dirty="0" smtClean="0">
                <a:latin typeface="Rockwell Light" panose="02060403020205020204" pitchFamily="18" charset="0"/>
              </a:rPr>
              <a:t>“</a:t>
            </a:r>
            <a:r>
              <a:rPr lang="nl-NL" sz="2400" dirty="0" err="1">
                <a:latin typeface="Rockwell Light" panose="02060403020205020204" pitchFamily="18" charset="0"/>
              </a:rPr>
              <a:t>w</a:t>
            </a:r>
            <a:r>
              <a:rPr lang="nl-NL" sz="2400" dirty="0" err="1" smtClean="0">
                <a:latin typeface="Rockwell Light" panose="02060403020205020204" pitchFamily="18" charset="0"/>
              </a:rPr>
              <a:t>hat</a:t>
            </a:r>
            <a:r>
              <a:rPr lang="nl-NL" sz="2400" dirty="0" smtClean="0">
                <a:latin typeface="Rockwell Light" panose="02060403020205020204" pitchFamily="18" charset="0"/>
              </a:rPr>
              <a:t>”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2362200" y="4595823"/>
            <a:ext cx="144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Rockwell Light" panose="02060403020205020204" pitchFamily="18" charset="0"/>
              </a:rPr>
              <a:t>r</a:t>
            </a:r>
            <a:r>
              <a:rPr lang="nl-NL" dirty="0" err="1" smtClean="0">
                <a:latin typeface="Rockwell Light" panose="02060403020205020204" pitchFamily="18" charset="0"/>
              </a:rPr>
              <a:t>oadshow</a:t>
            </a:r>
            <a:endParaRPr lang="nl-NL" dirty="0">
              <a:latin typeface="Rockwell Light" panose="02060403020205020204" pitchFamily="18" charset="0"/>
            </a:endParaRPr>
          </a:p>
          <a:p>
            <a:r>
              <a:rPr lang="nl-NL" sz="2400" dirty="0" smtClean="0">
                <a:latin typeface="Rockwell Light" panose="02060403020205020204" pitchFamily="18" charset="0"/>
              </a:rPr>
              <a:t>“</a:t>
            </a:r>
            <a:r>
              <a:rPr lang="nl-NL" sz="2400" dirty="0" err="1">
                <a:latin typeface="Rockwell Light" panose="02060403020205020204" pitchFamily="18" charset="0"/>
              </a:rPr>
              <a:t>w</a:t>
            </a:r>
            <a:r>
              <a:rPr lang="nl-NL" sz="2400" dirty="0" err="1" smtClean="0">
                <a:latin typeface="Rockwell Light" panose="02060403020205020204" pitchFamily="18" charset="0"/>
              </a:rPr>
              <a:t>hy</a:t>
            </a:r>
            <a:r>
              <a:rPr lang="nl-NL" sz="2400" dirty="0" smtClean="0">
                <a:latin typeface="Rockwell Light" panose="02060403020205020204" pitchFamily="18" charset="0"/>
              </a:rPr>
              <a:t>”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pic>
        <p:nvPicPr>
          <p:cNvPr id="25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hoek 23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How? </a:t>
            </a:r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</a:rPr>
              <a:t>&gt;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transformation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552048" y="3536307"/>
            <a:ext cx="1445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Rockwell Light" panose="02060403020205020204" pitchFamily="18" charset="0"/>
              </a:rPr>
              <a:t>s</a:t>
            </a:r>
            <a:r>
              <a:rPr lang="nl-NL" dirty="0" smtClean="0">
                <a:latin typeface="Rockwell Light" panose="02060403020205020204" pitchFamily="18" charset="0"/>
              </a:rPr>
              <a:t>tart of</a:t>
            </a:r>
            <a:br>
              <a:rPr lang="nl-NL" dirty="0" smtClean="0">
                <a:latin typeface="Rockwell Light" panose="02060403020205020204" pitchFamily="18" charset="0"/>
              </a:rPr>
            </a:br>
            <a:r>
              <a:rPr lang="nl-NL" dirty="0" err="1" smtClean="0">
                <a:latin typeface="Rockwell Light" panose="02060403020205020204" pitchFamily="18" charset="0"/>
              </a:rPr>
              <a:t>main</a:t>
            </a:r>
            <a:r>
              <a:rPr lang="nl-NL" dirty="0" smtClean="0">
                <a:latin typeface="Rockwell Light" panose="02060403020205020204" pitchFamily="18" charset="0"/>
              </a:rPr>
              <a:t> </a:t>
            </a:r>
            <a:r>
              <a:rPr lang="nl-NL" dirty="0" err="1" smtClean="0">
                <a:latin typeface="Rockwell Light" panose="02060403020205020204" pitchFamily="18" charset="0"/>
              </a:rPr>
              <a:t>group</a:t>
            </a:r>
            <a:endParaRPr lang="nl-NL" sz="2400" dirty="0">
              <a:latin typeface="Rockwell Light" panose="02060403020205020204" pitchFamily="18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A1A1A-A419-447E-86B8-8B2A5EC8A5E8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0724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Dutch public sector award 2014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5" t="3376" r="20924" b="21508"/>
          <a:stretch/>
        </p:blipFill>
        <p:spPr>
          <a:xfrm>
            <a:off x="2216696" y="1268760"/>
            <a:ext cx="554461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QSERQUEhQWFBUVFhgUFxgXGBYYGBYYFBcYGBgWGBcXHCYeFxokGRQVHy8gJCcpLCwsFx4xNTAqNSYrLCkBCQoKDgwOFw8PFSkcHBwpKSkpKSkpKSkpKSkpKSkpKSkpKSksKSkpKSkpKSksKSkpKSwpKSwpKSwpLCkpKSkpKf/AABEIAKoBKAMBIgACEQEDEQH/xAAbAAACAgMBAAAAAAAAAAAAAAAEBQIDAAEGB//EAD8QAAEDAgQDBgMGBQMDBQAAAAEAAhEDIQQFEjFBUXEGEyJhkaEygbFCUsHR4fAUI3KC8RUzYlOSsiRDc6Li/8QAGQEBAQEBAQEAAAAAAAAAAAAAAAECAwQF/8QAIREBAQACAQQDAQEAAAAAAAAAAAECESEDEjFBBCJRYTL/2gAMAwEAAhEDEQA/AA8Bgpw9Ij/ps/8AEKjEMABDtjZcN2b7a1MNDHy+nyO7enl5J52g7RMqtYaThzMG/Qjgpl0ccufFe3o/LywnbeYQnAzViYg2PmF3eW1ZaOkHquFGN1GTuN+my6bIsaHagOBn13Uv9cc5LNwXmtLSWv5GFrWZPxkbw2APVM8XRD2EcwlmCoNe3xC4su3nF5/FXGnEeFgm3idK00S6AYjgGWkeaOo0WgWA9FdMrDRNmeFJIcBPMcwOXmgsFTDnzFm8+Z/SU+xVK08kCP8Ac/qHu39CvJ8jK4+PbeNXaRw2XKZtXbVqlrfsi54GOS6TMK/d0nO8o+ZXHZVghUqtaSRNzG8C68/xMN25Uyy0Y5JlFM+N9wDYcyEXnuYADSLcLcFa6n3YLRsJiUnxVAuqzNjsvoTyWzW4hgcMXG5McenmnXdUmHw02z7+6CbViGtFuM/vmq6lMk2mRb02+a6OdroKWJAbYCfJcz2nvVB5t+hP5prTqkC6WdoGXY7gR+wiEuhEUcISwkC2x8uKuwuTVavwU3EcyIHqU7w/ZENH86qGjk3f5z+Svkc/SqhourGYF9Ugspk/KPddbhsHRZ/tUtZ5n9UWcJVcLkMHIK9t98Ey1eHLHsq83e9rBx4pnlWApUXeBxc4iDygXTH/AExgI1GSeZ3UaOIpatDYmDwNwLGDxiU7cY1cssryoqCCQIty/NSpmdp+XDq5XVWmIjqTtZUiqyeLzyGykx2lsibjw8uUn1Um0SRxMGb2+ixtSofhYGjzUxgnu+J/otdn7We7+K61IAeJwEckJ30/7bf7imRyxg5nqlnaTBE0HFpI0wYG0Te3Gybxn9XmpswRdd7tX0VedUHCg4scW6RMC0xv7KXZurrw7ebfCfl+i3Rxvfd4GaYaSy8+K1+izlbSYyK+zmL10BJktJaflt7FG1cWAdLQXOAkgRYecrnezFXu6tSk6xM2PNpj6Qq8uxDhjHtJ0l5c0z5GRHop5U9y/N21S4AFrm7g7o4lC0sIym7wjxOJk8eZJ9kQ5RQeZH+VU/od9CsW8xH8qp/Q76FYoPNitArcLIW0X4PEQ8TsbHobLo+y1TRXcCfLrdconGXMLwXtPjpgGOYBv7LnlxGpXqNLZLaXgqkc7hGZbW1NBPECVRmlPS5r/OFvp3bGX6MaFhrELQ2BWu4J3d6CEaap4uTBi/73VAF+ikcMGncn5rVXeea83ycd4celxCZ3hDUokN3kHrHBcflFfRiGzbdp8pC7klJc4yptQOc1p7wCxbxPTivJ8brdv1rWU2uxTpEx+5QdSiRLYEadTedrx5fqmWX4Ss6mO9a1kcSRPWOCuFKk216h8l9WTblvRNQwplx3JHD8kYcFVcBpbp2u+3tuUzpiobNaGBSGXE/G8nyC12681N/kK6eV6ZNWsD5NCLw3diA2mahFxqvHqpYs06TKhYGuqMaXaSZNvKURgsa186fshpPKXNmPNX6z+mql3VR5guDPIbqbcBTbdx+bikmCa5lVhexj3Oe9neNqS7xXgt2tYKWCwhq6w4ODH0yCTI01GukEzufMKXP8XtOMTmTaYOlsw4tP2QC0SQT6JXjs3qFpdTOkCg2uBAJde7fb3RVDLHOYzW462vdUJbEHUI3d5IvD5e2mGgCA1ugcTpmYkrG2iatlzn1KjwLirSewk20Fo1AT87LeGytzautzg6C/YbtqGQCTtFtk+JA/NC1687KFDV6IcCCbb+m6WDHP0NfQYC3vCwtiTA+0TNpTVwkGZiDtcpH2RrOa59KB968iIgG3SFqVNOoW5SzM6lTv6bdP8kjxEWjqeEWSzD4jusbpDiadTaSSLgxE+Yj5qeVPq+OAdpHidE6REx+CEwGZtxPeM0lpbYh0cZHBB5gGUsU18nvKnhDfsjhJ9NkA+r/DY3UT4XjxH+ryHmB6p5E+y9Tu6tWifOP7TB9iFRkjjRxNSm62qd7CQZBHUI6tlz3YvvqUBtiS60mINukLM1zSgw+MNqPHIcevBTfgA4nBVDi+8pNJEgzsNoN0bmGApSKj3d24XJBAugRjcVWtTbobwgR/9ip0uy0nVWeSeQv7lBmI7RsaYpB1Rx4lOcvrvdTaXiHHcbeyooUKOHEw1o5uN/dLMw7VNFqQ1ebrD0RDTNKg7qp/Q76FYuWbUfVLjVBcCxxbNmyBwC0mgjBstLYC0StDCjcmxhZUEbEgHoSJQSxpgyNws5Tc0PU8jr2LJktMR0t9E1x9HWw+vouSyLMaT6ge3wvc3xDaSN55rtWXauPRuuPxaDwZ1NBmLR6KwNCWtxXdPc2CbyI81N+KqG7WR1XquO6xMtGWkKiu214Ec0OxlV27g3ooOwTRd7i7qYU7cdatXuvqIvxDRxLjyb+a2w1D8LQwczuqMJmtMB5DRap3Y0wdVpkE+Uqbc4dUqU20gAHsdUl240HSRaRuQsY4dPD/ADic3zRQwBIl7i8i8bBVOzSnTYDpOot16WgOMDcyLW6obIMa57nte7WQ0Eua4OaDcFogCNtlVg8rI0BxB0Nq04F5ZUdLb7SAtXOrJIPzTGubSD6bmiYiRMl3wjeBdLcfWeXtDHOeWik6WSWv8XjjT4TaZmU4oZYO7axwDmtAjUNW1geUqvMcxZQb4mvcBawAaJ2HALO1AU8rf3pc8BrZqjceJtQWIaLk85RGXZV3JBaXE6GtcNmuLdnQbgplhMQH02vaIDgD0ngp6UNhMJljGvL2ta1zpJIF5O9zt8gmDaYH6qhxhDYrPKbG6nExtIaSJ6hAdVqwg6mKHEgJfmeNc6g6pQcIAJmJmOXmk2AwBxlEF7yHMfE2uNx877+SB3i8yDXtpi73bDy5lKcPjX1MT3Tpplkkhtw+I3kC0FW5xlzW1qdTvRTcG/a2LWGLDn4vdVHPqTKjnsaalR0AugNEDgAqOnpUoXLZl/6fHNqCzXwT/d4XfgV0uGx7X0m1PhaRN+HMH0SbMs2wpdqd/NI2AuB7woLO1HeOpt7uXAO8QbeRwmOEqjH4GpiBTqMZ3bmRZ1p2NvKQhj2lqOtQogDpPsLKJw2Oq7u0NPCQ3/xBPuqDs2yxtQMfWqCm9ouQQBz48kFXz2gwANBrEXDnXvz1H8FKn2RkzWqlx8pPuUyw+V0aIkNA/wCTj+agTinisUf+mz0H5lMcFkFKl4j4nDi7YfLYKjG9q6bLMBefKzR89yhMdhq1ak0ufepBbTbZsHmeigMxfaekyzfHH3Yj1S9uZ18QHmmW0wwSeLiL8SFHB9m4c7vPFpaHQ0xJPCfkmWCwdNlQhlg9lxMix4H+5Uc1Ry+rVewOmX+IajNuLul04wuRMY+m7VraSWkOHEA3A+Str4ljH064Mt0mkRxF948tN0DmOfNBb3RLiHai53Q2A5XUQZmFb+VJgaXVGcraXgfgtLnnU6tYOdci7zwbO5KxAqCwrGqbloVqQashblAxyrDl5Okw5o1DzjgPRep5TidbGk7xfrx95XkOFxhY4ObYgr0LslnIqamxDhBjrxHzlZqmPaGq6nTc9p0kESYBMTf5wlFHGuhpdUc4MxDANQ0u0VPCNQECJK6POMKKlMtOxHBKcNlbQHavFq0y55n4ILdoiCFZeAOMzeXBkgOLqzCBuC0E0z6BBswtSozd5FWiHEvNu8Y64I4SBwCf06TCXOaWk8S0D6ounhxuPzQc+zKi4uc6G6nNeA0BwDmt0mZ8JBCaYXBRpJPiaCA43PiMmwsOCPFNYWgKCIwTeN/p6KURsq6eMaSWhwJAkgHYIBmZmrUq06ZDTTG5E6jyAnZA4piyW5vofTqU9QkjbkdxPK4S/s3i3VXVXvJD2jSQPg47DgQWn1QPZfNCX1abrl3ivxOzlQR2VxpNJ7NywyAeTpt6grWaZxVbh2VNQY6obNaNhEmSeKDwThh8cWizX2+Trj0II+as7SO14ilTAOlsEgAmA517DyHugNzMvGCuSX6W6jx8Rv8AVayQithO7PAGmfL7p9wrmFzqriWxSNPRDrSQT9nleEKynRwxcW1iwO3ZZ3pxQZ2LYdNVrvhBA+dw4KfZ7LatJ9SGjuzsXGLA2Mb7Kin2rp0xooMLjcybSTx5krBhsXivjd3bOV2j0FyimPaLD030g8jXoeBLT8IJGrbyV2CZQY3+SAf6bk9TwV2TZWKDCwOLpMnlMRYKFTM4qinpgTv12U2uONy8NYrK21KJpuMSdUjgSZt6qjDdn6FO+nVHF1/0S/Nc+qNrGk0NZ4gNRubxePmrMVkJqeB+Ic6pEgbCOenkjI7F5zRpiNbbcG3Psk1fti0HwMcf6iB9FTQ7L+APqPDRtA3kGIk/NFV+z1JvfsAktYHsJ3Eg/i0oA6edYiuS2kGtsSY4AeZS/wD03EVWmoQXDeXO+gJXUUw1tIaGHS6n8AbckjclV4OqO4YarWANbpdLhaLRHO2yqFuVdnqb2guJcXCbGzZ2B5lH4zGltOgRDWiqKbh5NJb9Ql47S0mMZ3bDqZIA2bHPzsk+Ix9SrLfs6i7SNgXGVFMcTnQo4itpAqMfEieQ/wApfiM3qPcC3wQ3SA3gDw9lFmXECSCeidZTg3Nhw0jyhVdUpwvZ6rUvp0g3k/VOMH2XpsvUOry2CbYjMmsHM8kjx2YOduYC3j07k55Z6X5rmTRTcymBGkj2WJTUY57HFtmhpufwWLrccIzO6uaWy5RWLzujcrJWlibG11/ZvEgGlUEb93U9gD6x6rj0wy3GFgcLwfqOKlbwexi7VzPaTAA03OA8Tb9QE7yLG97RY77zQfa6jmDJkEWIj1SVkm7JY3VSLPuH2dcfimrscGvFPd7gSGjkNySdguYyB3c4ssNgZZ63af3zV3aLVSxjaokA6b8gPC4figd084D6jqV6dQbaoIPQjeyWZdjnHEvo1jrBkAHa1xbomFTBsae9PjfAhxN/KI2QGd5dUNZlak2SIm4Fxx9LIAmOGGx0WDH8PJ//AOgp4utToYl9QPc13FunVq1AGRyCuzTB03ltSu8UiLQCDbgAePyVmKosd3NRtPvWXkxLoIMG+4B4IAKXaWJFCg8tJ1PJPiJO7jFuaOxWX0WubX7zunEauEOkcQeqaU3lzYYzSNpI0wPJu6rx+TMqtY1wMM2jpEIEOLzTCzqLTVcOMQPeAotz6vUtQoho2mJ/IIvHfw+F/wDaJOwOmZP9RsSnVIS0EbEAjoVRzf8ApGJq/wC7U0jlP4NRWF7J0m/EXPPoPZPA1b0qIqwuDp0/gYG9AmDakhLBiw4uawayyzoIseUnioZZnDKpIbIc2ZY74rfqgcBKM/w0Fjx09LhKa/aenpANN5eCCTMaXDgPmnLsWMThy5s3kwdw5u49Qs5OvSy7coRdqqYJpV2/aAB6tv8AmnteiDUp4guAa2mZnjqEj6lK6lPvcJUYLlnjHO14+qR4fA1q48OpzdgSbD12VxvB1Me3KwyzHOWVcM5sw8VdbRfYPkH0Usb2tLh4KYBLdLi4zPSOFyo4fsc8/G8Dpcptg+zFFu4Lz5/kq5lFDtE3SwNbVLmgDSI0kgcTuUqxWCq1HOqPboDnSZ2k/oF3wwjW/C0DoAgO0GGJoOjhB9FLUcUMO1pvLvYLqMvwjAwEASubo4UlwHMrqGgU2c4ClvDrhEiwLT67WCSQAk9XFPqOIuAEbWy/vKbRNx7rO3SwJjgXGabdQdxhUf6Y7d49SAB8kyxDu6Y0C35pNUxnjvfr+q63qXWo89w1UsXWAY4TJ0kQOFliHxhB1kbFv4LFzjbnFixYtubFNtNRarmqjG0ldTsVAFWMQeh9jammmGTPEdHE2TzOKwp03VCJ0iYXD9ksVDh5eH5G495XoGkOZcSDuDsVyl5sWuIxTe8rUKjAQahBjjLXAFdHnGJw+mK7mR5m8+UXVlLBUqRlrQ0iflPKdkkrdmKTqjnkuIc6dIgAfMCfdbQJV7R0WQKTH1I21EwOgN/ZRFfG1/h/lN/7bdTJ+ifYTLqdP4GNHyv6omVVc7huyInVVeXHj/ncp7hMK1gDWiAOCue4ASTAQ9HM6biRTIqOBiAfxUDBtNb0pdgc8a+qaTgWVBIg3mORHqluGzXvMXVZUbrAlrGxN2m9uZ5ohj2iy7vMO6N2+Mf2/pKo7L1deH/+Pw/Lce1vkp5Jl1SkXhxApPnSwmS2T6CxiEtyN/cYqrRPwukD+2S0/NpRROT4j+K73USNJGkAkQ0zBtxsgsnzCo2u6hUcXXcGk7iNr8QQr8FldXDYjU1pfSfIJESAbiRPBGNy4DEHEP8ACIgAkbxGo/JUJezdV1PE1Kb7F07/AHgfxBVowpZmEtFj4z0cL+4RWaZrhSZdD3N2LQZH9wQI7Rmf5NEkniZJ9vzRDqjhv5ryaDXXBDwGgmeBnlzRGFLGHRLQ57i7SDzGwHQJA2ljK3xHuwf7faSUzyrsy2m4VHOLngzawn6lQQwrO7xDmH4XSPXZV9n/AOVWq0DwMt/fQhFZ/S0uY8dPS4QWbVNFehXGzwGu+n0PssYvT1ftJk6Iqovupl1rICtUh34rbz6GtqzZC4quYI3tsq+/i8oPH4qYIOylsak5DvwWu7QGubHQoyrFpQ2Exkujjv1RD1n07TVVaW7wqv8AUQDEEn2WVXwg6tV1pIHkLlZlb0JxtEv08ADJhCVcLTcZd8hH1V2IxvdtJ3PLl1SluIdUdMRC24ZXVXVmiHiBDWONui2qMa4CnUE3IH+FikK5hbAWlJgXVyWMYrmU1pjFfSpFBXoWwVe6hzVRa3mqhhk2J0VR/wArfMXH0j5r03LK+pgheSseOAJXofZTGtcwAenI8lwzms5f1r0G7W0qoY5zXuERIFhHEzupZLjw+gHuIES1xJ4ttMldRjcKKjC10QQR6hcX2ew2mtUovggSQ0/eFp9F19IcYXFsqAljg8AwSDKDweZd/UqMYdIp2mASeBInhKAyuicPjXUtmvsPn4m/iFLD5a/C4vUQTSeT4gJgOveNoKgnlubvOI/h8QGu8RaDAFwJFuNlVgAMPj3NPwvkA7fFdvvITN2VCpi21W/C0CTe7hIEfIi6F7Y4WO7qjgdJ+o/H1QQzzBluLovZu8t25tIn2ROOyB4xAr0CJ1S5ptPAwfMI4ub3Pf02anaA4AknhcCZjYpKK2Or7Du2/wDb7m6DoKleIdULabReC4XPn0SXF5vhA8vg1n8+AjkTZaodji69aqXHyv7lHUMsw1I2ZLhzlx+SBac5xNa1GnoG0xw6myk3svUf4sRW+Uz7my6B9Z0AtAaLjxWEyI/FVPP3iXzBAAsIdvPogX08nw1L7Oo83eL0GyID/usDRfkBba3X6qx5i4ho06nACT8W4/fFVupagbEngTsSOPLgCg3QreKCQTvbhHAottUDcpQ+w4Dh4RewndS43BdyLjHl+KBjmDBUougzF/mLpHiKfe4R4+1TOsfK/wBJTjAmCfhE7tagcI3u67mHZ0t+R2WLxXo6f2wuKGBzLVSaSeEellVXxMjdA4VvdvqUnCdDpHQ/sI11RhsAB5/oEtc5eFFXFkbFL3YuZlMDgJEtBf0P4KnC0NRJLdIG9rqybTZc/FlrmubuLppRzhtTYw77pgeh2KX5phmzLfRKXK63NJMtH9dzp+E+6lha7nEAN03uSL/KVzzapGxPqj8Jmzmu2BWeyunfsPjMZqquNwJiOlkwwmHY4Syo4HiLFLsfTGrUNjvPNRw9gCCR4vWF0k45chGcUQGugzadlirx2J1Nd0K0prRskYFYzyC0wqUrSLmuPkFY1oO7j8rIfUpNcqi94b/labU5AKolYERa6sU97G4wtqkTYxI8+B/Bc9KIy7Fd3Ua/kb9DusZzePCvZadwFzWMy2p/Gd5SbERqJsJiCPOyc5Piw5gIO4sgO0WHr1HtFJ0NIOq8XHM7rMqhs0oUO8FSvUAc0ABrTBt0ud90PW7YD4aFNzuALifoJJVLsgoUIOIeXE30tm/4lF0MzpsgUqHd6rtLgBPuStAQ4bG4j4iabT56LfK6Px1Sl3TadaprLY1Bl5I2J5Kz+GNW9SqYOzGi9txvBuqxlLWmbCOd3el0GsJjWsbNKg8N57COpTlr9QB5iUtFUGxJdNpcbDoAmWAH8sDlb0QYQhatAlxg6QQOF1fiq2kgaS6eXUD8UPiq5Aa6zQdyeHooIVcMRH2yZ+I7Hfb19lpkfC54uNJaNvENxy2VJOowS6pfgCAODle+nE/AwDe0nrfqgnToiSC3aQDN7k7Dkh2wQPif7ceIVgMmQwuMAAkwJE3jr9VFlQXa519gG7y3dBU9kCHaaZEGBcnl+KpfSvcF4ImXGBf/AAjiDAIaGwIl++6qqQQJl8TMWHkgoDy1wFm7GAJtKozuzmVB+yLhHVGGbEBsWO5i3soYrDa6JAk6bybbfsqZeHTpZayhNnrQK1Or9mq0NPX8/wAkLWcxoO8+aPxNLvMI4fapHUOnH2JS6ll5qua6bOG3I8UjPVx1bG8BUeNnEDlzVuKzLSRa/wBVvG1BT8PHYAJextyXXcVZuuU2uxBkHzSrEUDuLj3TSo6LISqR0Wmi0EcbIzD0W7zKpq0rrGYci6sG9Vzax/cq/D0tQLeIOoei2wCOXmqjjBTMtMnbyTY3jKfgJIgwViCx+Lc+S70GyxZATVIBRCm0LQwKTVsBbVGBYtwtQrpG5WLGrJUV3/YjMNdLTxaYXT12kAkcpHVea9kMf3dcA/C+x68F6hSIIj0XOzVV5ya7n1ZdLyTcdOA5LpHZR3ndxqAFySSbAbQf3ZTynLRTxFYngQG9HX/RNX1SHAAWiZ8kyamXouGWdw0tDi5pJdJN77j6KujUExzt0lU5njCKzW6iZ3aNgDYR57H5KVNgm5Pn15eqtlnLIjU1ttIJnjzHkEdg8RPlN/wQjmS6Y3HE7Hqi8LhiDJI8oEQojMRULXCXgDgOJQrA0S1oNwTLv+F/RHYsWmWgi0kTAPL5wg2OBMjW8mQeQB3CCqo6RqLpuBDLAcQoNYRs1reB1GbG9xvwRNXw21NY3bwiTtbpsVp1PUdQbfiXW+zYxw3QDvYdQF3AibfD7dFeKxILXw0uHDe9rrbm83TYgBgtaDvzsrcPhiR4WhpAsXX4yihWMMeAHxGDq26Lbj958HaGcv8AMph/AXlzibgjkIUhSaCYAHTfmm0BYemSPA2Bzdffc/VFUKJAOozM+/JZ/EfdBI57BTpuJI+gv7qbWEGDZorOpu2dLfW4SWjRew1KYMFjuPJdPnmH0VGPHH6hL86w0V2PFm1W367fks48O/V+0mRKMIdRc8yfZSfTjgr3YiDz4XQ1XNqbZvfkF1edpwkFLKjgsxOcz8ASytXc68oDDiQDdWNxg+ylYPNWNcqLKrjNitGIUmHmtmkCJ2UFD2nQTw5rFt1WA4DYhaQUMarAFFmwUwqNALcLFslUSascoArCUG1gKxRKCxtSCCNxdesdn8f3tFh8oJ8xZeSaV2XYDMvipE7eJt9wdx8ljJXU5rUNNweGkh1jeII5ql2atMNafFyEkW4E7QmuMpB1IjjHHbokTsACBL9I+42145i6gGdhIdrBDSdzOp0j4hHBH4cgiTItOy3h8NpA0hrB0k9UU/DRDrmY6WTyiBAIsIvN1bQrRbccwha2G1OF4HHr0U6eH0iLx5oGNXDhzSDeQljnTGp/9rRxkD2lF0cxaLTMnh7qdTDuBc4ENbvIF+H4yoKGUXW0tDQQLm5CvGXgmXuLj7eivFUmA1pdzOw6rG+I6SbmPhm0HiVBjWtZyCzvSfhaT5mw9VndwRIAAG7vEd1a6lqNh01WHoN1NgbxHcz5Nkn12WhhQDNhxBNz7WCMewAGCY5DwgfMpdis+o0wQXAHkzxE/NNgupRBAkbW8Vh1gbrbKAv44A5WH+FzWM7V/cbM8XSf8JNjs1q1N3GOUmFrQ6vP8woiifEDpuIvtv8AiuRzXtMamGAYIdScIJ3joo0aJMg7EIDBYfxvpn7QITt1XfHnCwtr4t7zLjvf1VTaQW20iAQd2kj0VgIAXSOKHdQsLQVRUqEqLXIi1zfmtEqActQitl6kahNuCitFyDKhkfJYoE2KxBJpspBRGykEGStuUVjlUbCyVi0UEiVoLQW3INkorKMd3Vdj5iDB6GxQBWjt8lKPcKFQOZ1CVV6eh/Afvmpdmz/6en/SPorM1tt+7LnFXUqRcJ0m15PIq6niWPa1smSQOhvvy2QGsnuwSSIbb+xX5ewEgEAgk/VEQr6wTpEaSQTZ1uZO0Kf8NDIqPEOiATqIg+GAE0xVnNAsL24bclz2HEsv/wAPwTYNovYCA1nAEF+3i5D0TUU3aBMAne0j5BRwNIXsNhwTF/wnopQEKWx5cXeEenFQa+BvPk0QOVyqZl179b8Fy3aWu7VGoxykx6LI6HEZ5RpD4wDyYNR9Ukxfa8n/AG2xFg51z5eQK5viVOjxXSYQF4nNqtWe8eSNxwCDZQJ5/gEVhhZSqnwnqtcRFTMLG5+SsY1om0deKxosOoVpbYoqDHn9LD23QGY09FVrhxg+iYMHhJ4ofOR4WfvgsZO3S/0TZrh9Nd3J4Dh15e3ugaic5ztQ6fkk+J4rUrnlxQhWlsqK0jalK0tFETCi5wWNWNF0FZdutrKqxFf/2Q=="/>
          <p:cNvSpPr>
            <a:spLocks noChangeAspect="1" noChangeArrowheads="1"/>
          </p:cNvSpPr>
          <p:nvPr/>
        </p:nvSpPr>
        <p:spPr bwMode="auto">
          <a:xfrm>
            <a:off x="536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3075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45"/>
          <a:stretch/>
        </p:blipFill>
        <p:spPr bwMode="auto">
          <a:xfrm>
            <a:off x="6823074" y="2492375"/>
            <a:ext cx="27384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ebogen pijl 10"/>
          <p:cNvSpPr/>
          <p:nvPr/>
        </p:nvSpPr>
        <p:spPr>
          <a:xfrm rot="5400000">
            <a:off x="7293770" y="1162845"/>
            <a:ext cx="1042987" cy="1260475"/>
          </a:xfrm>
          <a:prstGeom prst="bentArrow">
            <a:avLst>
              <a:gd name="adj1" fmla="val 25000"/>
              <a:gd name="adj2" fmla="val 30265"/>
              <a:gd name="adj3" fmla="val 25000"/>
              <a:gd name="adj4" fmla="val 43750"/>
            </a:avLst>
          </a:prstGeom>
          <a:pattFill prst="pct5">
            <a:fgClr>
              <a:srgbClr val="E2001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Gebogen pijl 12"/>
          <p:cNvSpPr/>
          <p:nvPr/>
        </p:nvSpPr>
        <p:spPr>
          <a:xfrm rot="10800000">
            <a:off x="7308851" y="4946649"/>
            <a:ext cx="1042988" cy="904330"/>
          </a:xfrm>
          <a:prstGeom prst="bentArrow">
            <a:avLst>
              <a:gd name="adj1" fmla="val 25000"/>
              <a:gd name="adj2" fmla="val 30265"/>
              <a:gd name="adj3" fmla="val 25000"/>
              <a:gd name="adj4" fmla="val 43750"/>
            </a:avLst>
          </a:prstGeom>
          <a:pattFill prst="pct5">
            <a:fgClr>
              <a:srgbClr val="E2001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Gebogen pijl 13"/>
          <p:cNvSpPr/>
          <p:nvPr/>
        </p:nvSpPr>
        <p:spPr>
          <a:xfrm rot="16200000">
            <a:off x="1581908" y="4639852"/>
            <a:ext cx="945876" cy="1260475"/>
          </a:xfrm>
          <a:prstGeom prst="bentArrow">
            <a:avLst>
              <a:gd name="adj1" fmla="val 25000"/>
              <a:gd name="adj2" fmla="val 30265"/>
              <a:gd name="adj3" fmla="val 25000"/>
              <a:gd name="adj4" fmla="val 43750"/>
            </a:avLst>
          </a:prstGeom>
          <a:pattFill prst="pct5">
            <a:fgClr>
              <a:srgbClr val="E2001A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pic>
        <p:nvPicPr>
          <p:cNvPr id="3080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736160"/>
            <a:ext cx="2427782" cy="15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4" y="3939381"/>
            <a:ext cx="301148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91" y="2410635"/>
            <a:ext cx="935730" cy="140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916113"/>
            <a:ext cx="24114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272480" y="109081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Good crisis 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2008 </a:t>
            </a:r>
            <a:r>
              <a:rPr lang="en-US" sz="2800" dirty="0">
                <a:solidFill>
                  <a:srgbClr val="FF0000"/>
                </a:solidFill>
                <a:latin typeface="Rockwell Light" panose="02060403020205020204" pitchFamily="18" charset="0"/>
              </a:rPr>
              <a:t>/</a:t>
            </a:r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2009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768367" y="5457675"/>
            <a:ext cx="1955115" cy="73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36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judges</a:t>
            </a:r>
            <a:endParaRPr lang="nl-NL" sz="36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8" name="Picture 5" descr="http://cdn.observedtrials.net/vb/attachments/f3/21497d1320103540-whos-oldest-trials-rider-you-know-happy-jud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6" t="5232" r="2416" b="24140"/>
          <a:stretch/>
        </p:blipFill>
        <p:spPr bwMode="auto">
          <a:xfrm>
            <a:off x="4697655" y="3315849"/>
            <a:ext cx="2096540" cy="222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pairsblog.files.wordpress.com/2013/10/happy-family-appreciati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1" y="1268760"/>
            <a:ext cx="3939518" cy="26241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/>
          <a:srcRect r="6672"/>
          <a:stretch/>
        </p:blipFill>
        <p:spPr>
          <a:xfrm>
            <a:off x="7202801" y="1268760"/>
            <a:ext cx="1782647" cy="29183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vak 2"/>
          <p:cNvSpPr txBox="1"/>
          <p:nvPr/>
        </p:nvSpPr>
        <p:spPr>
          <a:xfrm>
            <a:off x="937628" y="417142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families</a:t>
            </a:r>
            <a:endParaRPr lang="nl-NL" sz="36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endParaRPr lang="nl-NL" dirty="0">
              <a:latin typeface="Rockwell Light" panose="020604030202050202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161999" y="4226445"/>
            <a:ext cx="186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workers</a:t>
            </a:r>
            <a:endParaRPr lang="nl-NL" sz="3600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endParaRPr lang="nl-NL" dirty="0">
              <a:latin typeface="Rockwell Light" panose="02060403020205020204" pitchFamily="18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521789" y="1033346"/>
            <a:ext cx="244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err="1">
                <a:latin typeface="Rockwell Light" panose="02060403020205020204" pitchFamily="18" charset="0"/>
              </a:rPr>
              <a:t>p</a:t>
            </a:r>
            <a:r>
              <a:rPr lang="nl-NL" sz="4400" b="1" dirty="0" err="1" smtClean="0">
                <a:latin typeface="Rockwell Light" panose="02060403020205020204" pitchFamily="18" charset="0"/>
              </a:rPr>
              <a:t>roud</a:t>
            </a:r>
            <a:r>
              <a:rPr lang="nl-NL" sz="4400" b="1" dirty="0" smtClean="0">
                <a:latin typeface="Rockwell Light" panose="02060403020205020204" pitchFamily="18" charset="0"/>
              </a:rPr>
              <a:t>! </a:t>
            </a:r>
          </a:p>
          <a:p>
            <a:pPr algn="ctr"/>
            <a:r>
              <a:rPr lang="nl-NL" sz="4400" b="1" dirty="0" smtClean="0">
                <a:latin typeface="Rockwell Light" panose="02060403020205020204" pitchFamily="18" charset="0"/>
              </a:rPr>
              <a:t>&amp; </a:t>
            </a:r>
          </a:p>
          <a:p>
            <a:pPr algn="ctr"/>
            <a:r>
              <a:rPr lang="nl-NL" sz="4400" b="1" dirty="0" smtClean="0">
                <a:latin typeface="Rockwell Light" panose="02060403020205020204" pitchFamily="18" charset="0"/>
              </a:rPr>
              <a:t>happy!</a:t>
            </a:r>
            <a:endParaRPr lang="nl-NL" sz="4400" b="1" dirty="0">
              <a:latin typeface="Rockwell Light" panose="02060403020205020204" pitchFamily="18" charset="0"/>
            </a:endParaRPr>
          </a:p>
        </p:txBody>
      </p:sp>
      <p:pic>
        <p:nvPicPr>
          <p:cNvPr id="14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hoek 10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Results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3708" b="26766"/>
          <a:stretch/>
        </p:blipFill>
        <p:spPr>
          <a:xfrm>
            <a:off x="7039179" y="1252637"/>
            <a:ext cx="1923239" cy="2950642"/>
          </a:xfrm>
          <a:prstGeom prst="rect">
            <a:avLst/>
          </a:prstGeom>
        </p:spPr>
      </p:pic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3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74171" y="151666"/>
            <a:ext cx="7688262" cy="40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next step = </a:t>
            </a:r>
            <a:r>
              <a:rPr lang="en-US" sz="4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back to the</a:t>
            </a:r>
            <a:r>
              <a:rPr lang="en-US" sz="13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WHY</a:t>
            </a:r>
            <a:endParaRPr lang="en-US" sz="32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00472" y="95682"/>
            <a:ext cx="7698407" cy="50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4800"/>
              </a:lnSpc>
            </a:pPr>
            <a:r>
              <a:rPr lang="nl-NL" sz="3200" dirty="0">
                <a:latin typeface="Rockwell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Quality assurance</a:t>
            </a:r>
            <a:endParaRPr lang="en-US" sz="32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03960" y="3134248"/>
            <a:ext cx="279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Rockwell Light" panose="020604030202050202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nnual team audits</a:t>
            </a:r>
            <a:b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back to basics</a:t>
            </a:r>
            <a:endParaRPr lang="en-US" sz="24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113240" y="3134248"/>
            <a:ext cx="236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Rockwell Light" panose="02060403020205020204" pitchFamily="18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ew IT system </a:t>
            </a:r>
            <a:b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nd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roll in</a:t>
            </a:r>
            <a:endParaRPr lang="en-US" sz="24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683" y="3533417"/>
            <a:ext cx="4438157" cy="2264366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  <p:pic>
        <p:nvPicPr>
          <p:cNvPr id="10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84790" y="1484784"/>
            <a:ext cx="8360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Rockwell Light" panose="02060403020205020204" pitchFamily="18" charset="0"/>
              </a:rPr>
              <a:t>e</a:t>
            </a:r>
            <a:r>
              <a:rPr lang="en-US" sz="6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very</a:t>
            </a:r>
            <a:r>
              <a:rPr lang="en-US" sz="6000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Rockwell Light" panose="02060403020205020204" pitchFamily="18" charset="0"/>
              </a:rPr>
              <a:t>c</a:t>
            </a:r>
            <a:r>
              <a:rPr lang="en-US" sz="6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hild </a:t>
            </a:r>
            <a:r>
              <a:rPr lang="en-US" sz="6000" dirty="0">
                <a:solidFill>
                  <a:srgbClr val="FF0000"/>
                </a:solidFill>
                <a:latin typeface="Rockwell Light" panose="02060403020205020204" pitchFamily="18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afe </a:t>
            </a:r>
            <a:r>
              <a:rPr lang="en-US" sz="8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80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en-US" sz="60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144688" y="292494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dirty="0" err="1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nl-NL" sz="8800" dirty="0" err="1" smtClean="0">
                <a:solidFill>
                  <a:srgbClr val="FF0000"/>
                </a:solidFill>
                <a:latin typeface="Rockwell Light" panose="02060403020205020204" pitchFamily="18" charset="0"/>
              </a:rPr>
              <a:t>orever</a:t>
            </a:r>
            <a:endParaRPr lang="nl-NL" sz="88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16496" y="11663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>
                <a:latin typeface="Rockwell Light" panose="02060403020205020204" pitchFamily="18" charset="0"/>
              </a:rPr>
              <a:t>Every</a:t>
            </a:r>
            <a:r>
              <a:rPr lang="nl-NL" sz="3200" dirty="0" smtClean="0">
                <a:latin typeface="Rockwell Light" panose="02060403020205020204" pitchFamily="18" charset="0"/>
              </a:rPr>
              <a:t> </a:t>
            </a:r>
            <a:r>
              <a:rPr lang="nl-NL" sz="3200" dirty="0" err="1" smtClean="0">
                <a:latin typeface="Rockwell Light" panose="02060403020205020204" pitchFamily="18" charset="0"/>
              </a:rPr>
              <a:t>child</a:t>
            </a:r>
            <a:r>
              <a:rPr lang="nl-NL" sz="3200" dirty="0" smtClean="0">
                <a:latin typeface="Rockwell Light" panose="02060403020205020204" pitchFamily="18" charset="0"/>
              </a:rPr>
              <a:t> safe - </a:t>
            </a:r>
            <a:r>
              <a:rPr lang="nl-NL" sz="3200" dirty="0" err="1" smtClean="0">
                <a:latin typeface="Rockwell Light" panose="02060403020205020204" pitchFamily="18" charset="0"/>
              </a:rPr>
              <a:t>forever</a:t>
            </a:r>
            <a:endParaRPr lang="nl-NL" sz="3200" dirty="0">
              <a:latin typeface="Rockwell Light" panose="02060403020205020204" pitchFamily="18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584848" y="541154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Rockwell Light" panose="02060403020205020204" pitchFamily="18" charset="0"/>
              </a:rPr>
              <a:t>marc.dinkgreve@jbra.nl</a:t>
            </a:r>
            <a:endParaRPr lang="en-US" sz="2000" dirty="0">
              <a:latin typeface="Rockwell Light" panose="02060403020205020204" pitchFamily="18" charset="0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  <p:pic>
        <p:nvPicPr>
          <p:cNvPr id="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724400"/>
            <a:ext cx="29527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ttp://www.nieuworganiseren.nu/wp-content/uploads/2012/01/bureaucratie_copy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1969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908721"/>
            <a:ext cx="37909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272480" y="109081"/>
            <a:ext cx="10479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Good crisis red tape and system failure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2471216" y="1132295"/>
            <a:ext cx="5400600" cy="4465656"/>
            <a:chOff x="2471216" y="1132295"/>
            <a:chExt cx="5400600" cy="4465656"/>
          </a:xfrm>
        </p:grpSpPr>
        <p:sp>
          <p:nvSpPr>
            <p:cNvPr id="3" name="Tekstvak 2"/>
            <p:cNvSpPr txBox="1"/>
            <p:nvPr/>
          </p:nvSpPr>
          <p:spPr>
            <a:xfrm>
              <a:off x="2471216" y="5013176"/>
              <a:ext cx="54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Rockwell Light" panose="02060403020205020204" pitchFamily="18" charset="0"/>
                </a:rPr>
                <a:t>operation </a:t>
              </a:r>
              <a:r>
                <a:rPr lang="en-US" sz="3200" dirty="0" err="1" smtClean="0">
                  <a:latin typeface="Rockwell Light" panose="02060403020205020204" pitchFamily="18" charset="0"/>
                </a:rPr>
                <a:t>frankenstein</a:t>
              </a:r>
              <a:endParaRPr lang="en-US" sz="3200" dirty="0">
                <a:latin typeface="Rockwell Light" panose="02060403020205020204" pitchFamily="18" charset="0"/>
              </a:endParaRPr>
            </a:p>
          </p:txBody>
        </p:sp>
        <p:pic>
          <p:nvPicPr>
            <p:cNvPr id="3074" name="Picture 2" descr="https://upload.wikimedia.org/wikipedia/commons/a/a7/Frankenstein%27s_monster_(Boris_Karloff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56" y="1132295"/>
              <a:ext cx="3056162" cy="383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Multi problem system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277923" y="809609"/>
            <a:ext cx="9191122" cy="187220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budget chains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&amp;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00 of care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ore than 20 professionals involved per family </a:t>
            </a:r>
            <a:endParaRPr lang="en-US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36" y="2222666"/>
            <a:ext cx="5184576" cy="2790510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pic>
        <p:nvPicPr>
          <p:cNvPr id="11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-15012" t="-1" r="38400" b="55809"/>
          <a:stretch/>
        </p:blipFill>
        <p:spPr>
          <a:xfrm>
            <a:off x="-1887760" y="836712"/>
            <a:ext cx="11521280" cy="5163335"/>
          </a:xfrm>
          <a:prstGeom prst="rect">
            <a:avLst/>
          </a:prstGeom>
        </p:spPr>
      </p:pic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88504" y="1160648"/>
            <a:ext cx="8424936" cy="21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stop transgenerational </a:t>
            </a:r>
            <a:r>
              <a:rPr lang="en-US" sz="3200" b="1" dirty="0">
                <a:solidFill>
                  <a:srgbClr val="5495D3"/>
                </a:solidFill>
                <a:latin typeface="Rockwell Light" panose="02060403020205020204" pitchFamily="18" charset="0"/>
              </a:rPr>
              <a:t>transference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5495D3"/>
              </a:solidFill>
              <a:latin typeface="Rockwell Light" panose="020604030202050202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“every </a:t>
            </a:r>
            <a:r>
              <a:rPr lang="en-US" sz="3600" b="1" dirty="0">
                <a:solidFill>
                  <a:srgbClr val="5495D3"/>
                </a:solidFill>
                <a:latin typeface="Rockwell Light" panose="02060403020205020204" pitchFamily="18" charset="0"/>
              </a:rPr>
              <a:t>c</a:t>
            </a:r>
            <a:r>
              <a:rPr lang="en-US" sz="36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hild safe - </a:t>
            </a:r>
            <a:r>
              <a:rPr lang="en-US" sz="3600" b="1" dirty="0">
                <a:solidFill>
                  <a:srgbClr val="5495D3"/>
                </a:solidFill>
                <a:latin typeface="Rockwell Light" panose="02060403020205020204" pitchFamily="18" charset="0"/>
              </a:rPr>
              <a:t>f</a:t>
            </a:r>
            <a:r>
              <a:rPr lang="en-US" sz="36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orever”</a:t>
            </a:r>
            <a:endParaRPr lang="en-US" sz="3600" b="1" dirty="0">
              <a:solidFill>
                <a:srgbClr val="5495D3"/>
              </a:solidFill>
              <a:latin typeface="Rockwell Light" panose="020604030202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1" dirty="0">
              <a:solidFill>
                <a:srgbClr val="5495D3"/>
              </a:solidFill>
              <a:latin typeface="Rockwell Light" panose="020604030202050202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5495D3"/>
                </a:solidFill>
                <a:latin typeface="Rockwell Light" panose="02060403020205020204" pitchFamily="18" charset="0"/>
              </a:rPr>
              <a:t>meaningful measurements</a:t>
            </a:r>
            <a:r>
              <a:rPr lang="en-US" sz="2400" b="1" dirty="0">
                <a:solidFill>
                  <a:srgbClr val="FF0000"/>
                </a:solidFill>
                <a:latin typeface="Rockwell Light" panose="020604030202050202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Rockwell Light" panose="02060403020205020204" pitchFamily="18" charset="0"/>
              </a:rPr>
            </a:br>
            <a:endParaRPr lang="en-US" sz="11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targets</a:t>
            </a:r>
            <a:endParaRPr lang="en-US" sz="3600" b="1" strike="sngStrike" dirty="0">
              <a:solidFill>
                <a:srgbClr val="FF0000"/>
              </a:solidFill>
              <a:latin typeface="Rockwell" pitchFamily="18" charset="0"/>
            </a:endParaRPr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1136576" y="3284984"/>
            <a:ext cx="108012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1136576" y="3208092"/>
            <a:ext cx="1080120" cy="58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432720" y="3142709"/>
            <a:ext cx="36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497D5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5497D5"/>
                </a:solidFill>
                <a:latin typeface="Rockwell Light" panose="02060403020205020204" pitchFamily="18" charset="0"/>
              </a:rPr>
              <a:t> </a:t>
            </a:r>
            <a:r>
              <a:rPr lang="en-US" sz="3600" b="1" dirty="0">
                <a:solidFill>
                  <a:srgbClr val="5497D5"/>
                </a:solidFill>
                <a:latin typeface="Rockwell Light" panose="02060403020205020204" pitchFamily="18" charset="0"/>
              </a:rPr>
              <a:t>outcomes</a:t>
            </a:r>
            <a:endParaRPr lang="nl-NL" sz="3600" b="1" dirty="0"/>
          </a:p>
        </p:txBody>
      </p:sp>
      <p:sp>
        <p:nvSpPr>
          <p:cNvPr id="13" name="Rechthoek 12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Why?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12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2"/>
          <p:cNvSpPr txBox="1">
            <a:spLocks/>
          </p:cNvSpPr>
          <p:nvPr/>
        </p:nvSpPr>
        <p:spPr bwMode="auto">
          <a:xfrm>
            <a:off x="416496" y="1557996"/>
            <a:ext cx="8805180" cy="35964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‒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anose="020F0502020204030204" pitchFamily="34" charset="0"/>
              <a:buChar char="»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focus on child 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safety</a:t>
            </a:r>
            <a:endParaRPr lang="en-US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one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amily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– 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one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p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lan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– 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one worker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unctional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amily parole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ottom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p redesign </a:t>
            </a:r>
            <a:r>
              <a:rPr lang="en-US" dirty="0">
                <a:solidFill>
                  <a:srgbClr val="FF0000"/>
                </a:solidFill>
                <a:latin typeface="Rockwell Light" panose="02060403020205020204" pitchFamily="18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Vanguard method</a:t>
            </a:r>
            <a:endParaRPr lang="en-US" dirty="0">
              <a:solidFill>
                <a:srgbClr val="FF0000"/>
              </a:solidFill>
              <a:latin typeface="Rockwell Light" panose="0206040302020502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pic>
        <p:nvPicPr>
          <p:cNvPr id="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72480" y="116632"/>
            <a:ext cx="10479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</a:t>
            </a:r>
          </a:p>
          <a:p>
            <a:endParaRPr lang="en-US" sz="2800" b="1" dirty="0">
              <a:solidFill>
                <a:srgbClr val="FF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0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208584" y="1054790"/>
            <a:ext cx="7366633" cy="4058146"/>
            <a:chOff x="1496616" y="1676603"/>
            <a:chExt cx="6574545" cy="3297985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754542" y="2212183"/>
              <a:ext cx="2115026" cy="675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 defTabSz="762000"/>
              <a:r>
                <a:rPr lang="en-US" sz="48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c</a:t>
              </a:r>
              <a:r>
                <a:rPr lang="en-US" sz="48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heck</a:t>
              </a:r>
              <a:endParaRPr lang="en-GB" sz="48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6016903" y="3875925"/>
              <a:ext cx="1210610" cy="675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en-US" sz="48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p</a:t>
              </a:r>
              <a:r>
                <a:rPr lang="en-US" sz="48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lan</a:t>
              </a:r>
              <a:endParaRPr lang="en-GB" sz="48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847102" y="3877374"/>
              <a:ext cx="1058863" cy="67533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/>
              <a:r>
                <a:rPr lang="en-US" sz="4800" b="1" cap="small" dirty="0">
                  <a:solidFill>
                    <a:srgbClr val="5497D5"/>
                  </a:solidFill>
                  <a:latin typeface="Rockwell Light" panose="02060403020205020204" pitchFamily="18" charset="0"/>
                </a:rPr>
                <a:t>d</a:t>
              </a:r>
              <a:r>
                <a:rPr lang="en-US" sz="4800" b="1" cap="small" dirty="0" smtClean="0">
                  <a:solidFill>
                    <a:srgbClr val="5497D5"/>
                  </a:solidFill>
                  <a:latin typeface="Rockwell Light" panose="02060403020205020204" pitchFamily="18" charset="0"/>
                </a:rPr>
                <a:t>o</a:t>
              </a:r>
              <a:endParaRPr lang="en-GB" sz="4800" b="1" cap="small" dirty="0">
                <a:solidFill>
                  <a:srgbClr val="5497D5"/>
                </a:solidFill>
                <a:latin typeface="Rockwell Light" panose="02060403020205020204" pitchFamily="18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5601072" y="3043180"/>
              <a:ext cx="724148" cy="85171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905965" y="4248654"/>
              <a:ext cx="1954689" cy="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3470759" y="2966203"/>
              <a:ext cx="675283" cy="914400"/>
            </a:xfrm>
            <a:prstGeom prst="line">
              <a:avLst/>
            </a:prstGeom>
            <a:ln w="76200">
              <a:headEnd type="none" w="sm" len="sm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>
                <a:solidFill>
                  <a:srgbClr val="EC7404"/>
                </a:solidFill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179395" y="1676603"/>
              <a:ext cx="3407829" cy="1075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 smtClean="0">
                  <a:latin typeface="Rockwell Light" panose="02060403020205020204" pitchFamily="18" charset="0"/>
                </a:rPr>
                <a:t>Understand</a:t>
              </a:r>
              <a:br>
                <a:rPr lang="nl-NL" sz="2800" dirty="0" smtClean="0">
                  <a:latin typeface="Rockwell Light" panose="02060403020205020204" pitchFamily="18" charset="0"/>
                </a:rPr>
              </a:br>
              <a:r>
                <a:rPr lang="nl-NL" dirty="0" smtClean="0">
                  <a:latin typeface="Rockwell Light" panose="02060403020205020204" pitchFamily="18" charset="0"/>
                  <a:sym typeface="Wingdings" panose="05000000000000000000" pitchFamily="2" charset="2"/>
                </a:rPr>
                <a:t></a:t>
              </a:r>
              <a:r>
                <a:rPr lang="nl-NL" sz="2400" dirty="0" smtClean="0">
                  <a:latin typeface="Rockwell Light" panose="02060403020205020204" pitchFamily="18" charset="0"/>
                </a:rPr>
                <a:t>(personal) crisis</a:t>
              </a:r>
              <a:br>
                <a:rPr lang="nl-NL" sz="2400" dirty="0" smtClean="0">
                  <a:latin typeface="Rockwell Light" panose="02060403020205020204" pitchFamily="18" charset="0"/>
                </a:rPr>
              </a:br>
              <a:endParaRPr lang="nl-NL" sz="2800" dirty="0">
                <a:latin typeface="Rockwell Light" panose="02060403020205020204" pitchFamily="18" charset="0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173255" y="4430470"/>
              <a:ext cx="28979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 smtClean="0">
                  <a:latin typeface="Rockwell Light" panose="02060403020205020204" pitchFamily="18" charset="0"/>
                </a:rPr>
                <a:t>make </a:t>
              </a:r>
              <a:r>
                <a:rPr lang="nl-NL" sz="2800" dirty="0">
                  <a:latin typeface="Rockwell Light" panose="02060403020205020204" pitchFamily="18" charset="0"/>
                </a:rPr>
                <a:t>perfect</a:t>
              </a: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1496616" y="4450713"/>
              <a:ext cx="29527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800" dirty="0">
                  <a:solidFill>
                    <a:srgbClr val="EC7404"/>
                  </a:solidFill>
                  <a:latin typeface="Rockwell Light" panose="02060403020205020204" pitchFamily="18" charset="0"/>
                </a:rPr>
                <a:t> </a:t>
              </a:r>
              <a:r>
                <a:rPr lang="nl-NL" sz="2800" dirty="0">
                  <a:latin typeface="Rockwell Light" panose="02060403020205020204" pitchFamily="18" charset="0"/>
                </a:rPr>
                <a:t>implementation</a:t>
              </a: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3754542" y="5412128"/>
            <a:ext cx="322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accent4"/>
                </a:solidFill>
              </a:rPr>
              <a:t>John </a:t>
            </a:r>
            <a:r>
              <a:rPr lang="nl-NL" sz="1400" dirty="0" err="1" smtClean="0">
                <a:solidFill>
                  <a:schemeClr val="accent4"/>
                </a:solidFill>
              </a:rPr>
              <a:t>Seddon</a:t>
            </a:r>
            <a:r>
              <a:rPr lang="nl-NL" sz="1400" dirty="0" smtClean="0">
                <a:solidFill>
                  <a:schemeClr val="accent4"/>
                </a:solidFill>
              </a:rPr>
              <a:t>, </a:t>
            </a:r>
            <a:r>
              <a:rPr lang="nl-NL" sz="1400" dirty="0" err="1" smtClean="0">
                <a:solidFill>
                  <a:schemeClr val="accent4"/>
                </a:solidFill>
              </a:rPr>
              <a:t>Vanguard</a:t>
            </a:r>
            <a:r>
              <a:rPr lang="nl-NL" sz="1400" dirty="0" smtClean="0">
                <a:solidFill>
                  <a:schemeClr val="accent4"/>
                </a:solidFill>
              </a:rPr>
              <a:t> Method</a:t>
            </a:r>
            <a:endParaRPr lang="nl-NL" sz="1400" dirty="0">
              <a:solidFill>
                <a:schemeClr val="accent4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72480" y="116632"/>
            <a:ext cx="1047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</a:t>
            </a:r>
          </a:p>
        </p:txBody>
      </p:sp>
      <p:pic>
        <p:nvPicPr>
          <p:cNvPr id="19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9A8FE-7038-4CFB-971A-9A20170FA3EC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577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95445" y="1443226"/>
            <a:ext cx="3508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 dirty="0" err="1">
                <a:solidFill>
                  <a:srgbClr val="CC0000"/>
                </a:solidFill>
                <a:latin typeface="Rockwell Light" panose="02060403020205020204" pitchFamily="18" charset="0"/>
              </a:rPr>
              <a:t>What</a:t>
            </a:r>
            <a:r>
              <a:rPr lang="en-GB" sz="2800" dirty="0">
                <a:solidFill>
                  <a:srgbClr val="CC0000"/>
                </a:solidFill>
                <a:latin typeface="Rockwell Light" panose="02060403020205020204" pitchFamily="18" charset="0"/>
              </a:rPr>
              <a:t> is the </a:t>
            </a:r>
            <a:r>
              <a:rPr lang="nl-NL" sz="2800" dirty="0" err="1">
                <a:solidFill>
                  <a:srgbClr val="CC0000"/>
                </a:solidFill>
                <a:latin typeface="Rockwell Light" panose="02060403020205020204" pitchFamily="18" charset="0"/>
              </a:rPr>
              <a:t>purpose</a:t>
            </a:r>
            <a:r>
              <a:rPr lang="en-GB" sz="2800" dirty="0">
                <a:solidFill>
                  <a:srgbClr val="CC0000"/>
                </a:solidFill>
                <a:latin typeface="Rockwell Light" panose="02060403020205020204" pitchFamily="18" charset="0"/>
              </a:rPr>
              <a:t>?</a:t>
            </a: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3363490" y="2267045"/>
            <a:ext cx="0" cy="128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3363490" y="3687857"/>
            <a:ext cx="0" cy="128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>
            <a:off x="2409402" y="2492470"/>
            <a:ext cx="8191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2409402" y="3248120"/>
            <a:ext cx="8191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>
            <a:off x="2409402" y="4002182"/>
            <a:ext cx="8191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3573041" y="2368646"/>
            <a:ext cx="357187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3582566" y="3019424"/>
            <a:ext cx="347662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4422352" y="2373407"/>
            <a:ext cx="357188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78" name="Rectangle 16"/>
          <p:cNvSpPr>
            <a:spLocks noChangeArrowheads="1"/>
          </p:cNvSpPr>
          <p:nvPr/>
        </p:nvSpPr>
        <p:spPr bwMode="auto">
          <a:xfrm>
            <a:off x="4417590" y="3036982"/>
            <a:ext cx="355600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79" name="Line 17"/>
          <p:cNvSpPr>
            <a:spLocks noChangeShapeType="1"/>
          </p:cNvSpPr>
          <p:nvPr/>
        </p:nvSpPr>
        <p:spPr bwMode="auto">
          <a:xfrm>
            <a:off x="3939753" y="2555970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80" name="Line 18"/>
          <p:cNvSpPr>
            <a:spLocks noChangeShapeType="1"/>
          </p:cNvSpPr>
          <p:nvPr/>
        </p:nvSpPr>
        <p:spPr bwMode="auto">
          <a:xfrm flipV="1">
            <a:off x="3930228" y="3230657"/>
            <a:ext cx="474663" cy="4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3582566" y="3826302"/>
            <a:ext cx="357187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4422353" y="3839462"/>
            <a:ext cx="357187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83" name="Line 21"/>
          <p:cNvSpPr>
            <a:spLocks noChangeShapeType="1"/>
          </p:cNvSpPr>
          <p:nvPr/>
        </p:nvSpPr>
        <p:spPr bwMode="auto">
          <a:xfrm flipV="1">
            <a:off x="3946103" y="4037106"/>
            <a:ext cx="466689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84" name="Line 22"/>
          <p:cNvSpPr>
            <a:spLocks noChangeShapeType="1"/>
          </p:cNvSpPr>
          <p:nvPr/>
        </p:nvSpPr>
        <p:spPr bwMode="auto">
          <a:xfrm flipV="1">
            <a:off x="4786830" y="4037106"/>
            <a:ext cx="418254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5217691" y="3848660"/>
            <a:ext cx="357187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6052716" y="3848659"/>
            <a:ext cx="357187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>
            <a:off x="5574878" y="4038132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>
            <a:off x="6419464" y="4046303"/>
            <a:ext cx="4730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nl-NL"/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6892539" y="3848660"/>
            <a:ext cx="357187" cy="395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nl-NL"/>
          </a:p>
        </p:txBody>
      </p:sp>
      <p:sp>
        <p:nvSpPr>
          <p:cNvPr id="11298" name="Text Box 56"/>
          <p:cNvSpPr txBox="1">
            <a:spLocks noChangeArrowheads="1"/>
          </p:cNvSpPr>
          <p:nvPr/>
        </p:nvSpPr>
        <p:spPr bwMode="auto">
          <a:xfrm>
            <a:off x="1798216" y="2084756"/>
            <a:ext cx="4010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c 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u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s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t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o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m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e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r</a:t>
            </a:r>
          </a:p>
          <a:p>
            <a:r>
              <a:rPr lang="nl-NL" sz="2000" dirty="0">
                <a:solidFill>
                  <a:srgbClr val="0000FF"/>
                </a:solidFill>
                <a:latin typeface="Rockwell Light" panose="02060403020205020204" pitchFamily="18" charset="0"/>
              </a:rPr>
              <a:t>s</a:t>
            </a:r>
            <a:endParaRPr lang="nl-NL" dirty="0">
              <a:solidFill>
                <a:srgbClr val="0000FF"/>
              </a:solidFill>
              <a:latin typeface="Rockwell Light" panose="02060403020205020204" pitchFamily="18" charset="0"/>
            </a:endParaRPr>
          </a:p>
        </p:txBody>
      </p:sp>
      <p:sp>
        <p:nvSpPr>
          <p:cNvPr id="101434" name="Oval 58"/>
          <p:cNvSpPr>
            <a:spLocks noChangeArrowheads="1"/>
          </p:cNvSpPr>
          <p:nvPr/>
        </p:nvSpPr>
        <p:spPr bwMode="auto">
          <a:xfrm>
            <a:off x="3108583" y="3516517"/>
            <a:ext cx="1200409" cy="1165677"/>
          </a:xfrm>
          <a:prstGeom prst="ellips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01436" name="Text Box 60"/>
          <p:cNvSpPr txBox="1">
            <a:spLocks noChangeArrowheads="1"/>
          </p:cNvSpPr>
          <p:nvPr/>
        </p:nvSpPr>
        <p:spPr bwMode="auto">
          <a:xfrm>
            <a:off x="1798216" y="5085522"/>
            <a:ext cx="909988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CC0000"/>
                </a:solidFill>
                <a:latin typeface="Rockwell Light" panose="02060403020205020204" pitchFamily="18" charset="0"/>
              </a:rPr>
              <a:t>How well is the worker facilitated 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CC0000"/>
                </a:solidFill>
                <a:latin typeface="Rockwell Light" panose="02060403020205020204" pitchFamily="18" charset="0"/>
              </a:rPr>
              <a:t>to do the value work at transactional moments? </a:t>
            </a:r>
            <a:endParaRPr lang="en-US" sz="2400" dirty="0">
              <a:solidFill>
                <a:srgbClr val="CC0000"/>
              </a:solidFill>
              <a:latin typeface="Rockwell Light" panose="02060403020205020204" pitchFamily="18" charset="0"/>
            </a:endParaRPr>
          </a:p>
        </p:txBody>
      </p:sp>
      <p:sp>
        <p:nvSpPr>
          <p:cNvPr id="11303" name="Text Box 61"/>
          <p:cNvSpPr txBox="1">
            <a:spLocks noChangeArrowheads="1"/>
          </p:cNvSpPr>
          <p:nvPr/>
        </p:nvSpPr>
        <p:spPr bwMode="auto">
          <a:xfrm>
            <a:off x="6619452" y="566905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272480" y="116632"/>
            <a:ext cx="1047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What? </a:t>
            </a:r>
            <a:r>
              <a:rPr lang="en-US" sz="2400" dirty="0" smtClean="0">
                <a:solidFill>
                  <a:srgbClr val="FF0000"/>
                </a:solidFill>
                <a:latin typeface="Rockwell Light" panose="020604030202050202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Rockwell Light" panose="02060403020205020204" pitchFamily="18" charset="0"/>
              </a:rPr>
              <a:t>M</a:t>
            </a:r>
            <a:r>
              <a:rPr lang="en-US" sz="3200" dirty="0" smtClean="0">
                <a:solidFill>
                  <a:srgbClr val="FF0000"/>
                </a:solidFill>
                <a:latin typeface="Rockwell Light" panose="02060403020205020204" pitchFamily="18" charset="0"/>
              </a:rPr>
              <a:t>unro reports!</a:t>
            </a:r>
          </a:p>
        </p:txBody>
      </p:sp>
      <p:pic>
        <p:nvPicPr>
          <p:cNvPr id="30" name="Picture 2" descr="http://www.jbra.nl/wp-content/themes/jeugdbescherming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6192234"/>
            <a:ext cx="136815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34" grpId="0" animBg="1"/>
      <p:bldP spid="101436" grpId="0"/>
    </p:bldLst>
  </p:timing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doc1_20150717_Quality conference_powerpoint template.ppt [Alleen-lezen] [Compatibiliteitsmodus]" id="{06F6C118-D02B-496B-975E-DC9FA6F1BAF1}" vid="{F0F95502-6B53-420A-B974-CE4E5A1943D0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doc1_20150717_Quality conference_powerpoint template</Template>
  <TotalTime>0</TotalTime>
  <Words>1975</Words>
  <Application>Microsoft Office PowerPoint</Application>
  <PresentationFormat>A4 Paper (210x297 mm)</PresentationFormat>
  <Paragraphs>412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Modèle par défaut</vt:lpstr>
      <vt:lpstr>8th Quality Conference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IFCM - a way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Jeugdbescherming Regio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Quality Conference</dc:title>
  <dc:creator>Thomas van Andel</dc:creator>
  <cp:lastModifiedBy>Windows User</cp:lastModifiedBy>
  <cp:revision>254</cp:revision>
  <cp:lastPrinted>2015-09-07T15:22:25Z</cp:lastPrinted>
  <dcterms:created xsi:type="dcterms:W3CDTF">2015-08-21T13:40:21Z</dcterms:created>
  <dcterms:modified xsi:type="dcterms:W3CDTF">2015-09-28T19:03:55Z</dcterms:modified>
</cp:coreProperties>
</file>