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2" r:id="rId3"/>
    <p:sldId id="324" r:id="rId4"/>
    <p:sldId id="329" r:id="rId5"/>
    <p:sldId id="330" r:id="rId6"/>
    <p:sldId id="331" r:id="rId7"/>
    <p:sldId id="335" r:id="rId8"/>
    <p:sldId id="320" r:id="rId9"/>
    <p:sldId id="333" r:id="rId10"/>
    <p:sldId id="321" r:id="rId11"/>
    <p:sldId id="326" r:id="rId12"/>
    <p:sldId id="334" r:id="rId13"/>
    <p:sldId id="319" r:id="rId14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7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7D5"/>
    <a:srgbClr val="5495D3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 autoAdjust="0"/>
    <p:restoredTop sz="98535" autoAdjust="0"/>
  </p:normalViewPr>
  <p:slideViewPr>
    <p:cSldViewPr>
      <p:cViewPr>
        <p:scale>
          <a:sx n="86" d="100"/>
          <a:sy n="86" d="100"/>
        </p:scale>
        <p:origin x="-70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115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052" tIns="45526" rIns="91052" bIns="45526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6350" y="0"/>
            <a:ext cx="2917825" cy="493713"/>
          </a:xfrm>
          <a:prstGeom prst="rect">
            <a:avLst/>
          </a:prstGeom>
        </p:spPr>
        <p:txBody>
          <a:bodyPr vert="horz" lIns="91052" tIns="45526" rIns="91052" bIns="45526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6C9CDAE-AA3C-442C-AE3B-656DF254D4D1}" type="datetimeFigureOut">
              <a:rPr lang="fr-CH"/>
              <a:pPr>
                <a:defRPr/>
              </a:pPr>
              <a:t>12.10.2015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052" tIns="45526" rIns="91052" bIns="45526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6350" y="9371013"/>
            <a:ext cx="2917825" cy="493712"/>
          </a:xfrm>
          <a:prstGeom prst="rect">
            <a:avLst/>
          </a:prstGeom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D3789A-C889-4754-8411-D1B646F5C5FA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48755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39775"/>
            <a:ext cx="53419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6300"/>
            <a:ext cx="53863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2" tIns="45526" rIns="91052" bIns="455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4CB7B9-E86D-4957-A014-2A8C915952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49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altLang="en-US" smtClean="0">
              <a:latin typeface="Arial" charset="0"/>
            </a:endParaRPr>
          </a:p>
        </p:txBody>
      </p:sp>
      <p:sp>
        <p:nvSpPr>
          <p:cNvPr id="143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7B5D8-4C8C-41D2-8EA7-8E7CB3A8502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152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5245100"/>
            <a:ext cx="9906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80992" y="2636912"/>
            <a:ext cx="4752528" cy="1800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 dirty="0" smtClean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 algn="ctr">
              <a:defRPr b="1" u="none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6C00-A4B1-4066-BF01-1DCBAD077C29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EBF6-B3EE-48E9-BE60-01D8567D9C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3EA0-22DF-4A3B-9DC0-CAA1688A40FE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862D-9F31-4EBF-9F8E-6DE5D56414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54C8-709B-4CD9-B0F7-952C3CDA4F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8648-A1C8-474C-86F3-8E88313B18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D247-862A-46EF-AA3F-16B420F469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4ECE9-B33A-4EC5-BEEB-12D2DFACCA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Luxembourg, 14 July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02FEB1A-A451-434F-941D-DDDD326E9C6C}" type="slidenum">
              <a:rPr lang="fr-CH" altLang="en-US"/>
              <a:pPr>
                <a:defRPr/>
              </a:pPr>
              <a:t>‹#›</a:t>
            </a:fld>
            <a:endParaRPr lang="fr-CH" altLang="en-US" dirty="0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1031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 descr="EUPAN_logo_noShadow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Image 10" descr="logo_LIST_PPT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036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zaksslogs.gov.lv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aksslogs.gov.lv/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Qe1b00SkaE" TargetMode="External"/><Relationship Id="rId5" Type="http://schemas.openxmlformats.org/officeDocument/2006/relationships/hyperlink" Target="https://www.youtube.com/watch?v=PQe1b00SkaE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-ma8KLlI81s" TargetMode="External"/><Relationship Id="rId4" Type="http://schemas.openxmlformats.org/officeDocument/2006/relationships/hyperlink" Target="https://www.youtube.com/watch?v=3p0Br5LI82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ous-titre 1"/>
          <p:cNvSpPr>
            <a:spLocks noGrp="1"/>
          </p:cNvSpPr>
          <p:nvPr>
            <p:ph type="subTitle" idx="1"/>
          </p:nvPr>
        </p:nvSpPr>
        <p:spPr>
          <a:xfrm>
            <a:off x="2882900" y="2278063"/>
            <a:ext cx="6048375" cy="1512887"/>
          </a:xfrm>
        </p:spPr>
        <p:txBody>
          <a:bodyPr/>
          <a:lstStyle/>
          <a:p>
            <a:pPr algn="ctr"/>
            <a:r>
              <a:rPr lang="fr-FR" altLang="en-US" b="1" smtClean="0">
                <a:solidFill>
                  <a:srgbClr val="A6A6A6"/>
                </a:solidFill>
              </a:rPr>
              <a:t>Session</a:t>
            </a:r>
            <a:r>
              <a:rPr lang="lv-LV" altLang="en-US" b="1" smtClean="0">
                <a:solidFill>
                  <a:srgbClr val="A6A6A6"/>
                </a:solidFill>
                <a:latin typeface="Arial" charset="0"/>
              </a:rPr>
              <a:t> </a:t>
            </a:r>
            <a:r>
              <a:rPr lang="lv-LV" altLang="en-US" b="1" smtClean="0">
                <a:solidFill>
                  <a:srgbClr val="A6A6A6"/>
                </a:solidFill>
              </a:rPr>
              <a:t>No</a:t>
            </a:r>
            <a:r>
              <a:rPr lang="fr-FR" altLang="en-US" b="1" smtClean="0">
                <a:solidFill>
                  <a:srgbClr val="A6A6A6"/>
                </a:solidFill>
              </a:rPr>
              <a:t>: </a:t>
            </a:r>
            <a:r>
              <a:rPr lang="lv-LV" altLang="en-US" b="1" smtClean="0">
                <a:solidFill>
                  <a:srgbClr val="A6A6A6"/>
                </a:solidFill>
              </a:rPr>
              <a:t>5 </a:t>
            </a:r>
          </a:p>
          <a:p>
            <a:pPr algn="ctr"/>
            <a:r>
              <a:rPr lang="lv-LV" altLang="en-US" sz="2400" b="1" smtClean="0">
                <a:solidFill>
                  <a:srgbClr val="A6A6A6"/>
                </a:solidFill>
              </a:rPr>
              <a:t>Speak up! Opportunities of Apps and Social Media</a:t>
            </a:r>
          </a:p>
          <a:p>
            <a:pPr algn="ctr"/>
            <a:r>
              <a:rPr lang="lv-LV" altLang="en-US" sz="2400" b="1" smtClean="0">
                <a:solidFill>
                  <a:srgbClr val="A6A6A6"/>
                </a:solidFill>
              </a:rPr>
              <a:t>App “Football”: </a:t>
            </a:r>
            <a:r>
              <a:rPr lang="en-US" altLang="en-US" sz="2400" b="1" smtClean="0">
                <a:solidFill>
                  <a:srgbClr val="A6A6A6"/>
                </a:solidFill>
              </a:rPr>
              <a:t>“</a:t>
            </a:r>
            <a:r>
              <a:rPr lang="lv-LV" altLang="en-US" sz="2400" b="1" smtClean="0">
                <a:solidFill>
                  <a:srgbClr val="A6A6A6"/>
                </a:solidFill>
              </a:rPr>
              <a:t>Pass to Get a Better Result!</a:t>
            </a:r>
            <a:r>
              <a:rPr lang="en-US" altLang="en-US" sz="2400" b="1" smtClean="0">
                <a:solidFill>
                  <a:srgbClr val="A6A6A6"/>
                </a:solidFill>
              </a:rPr>
              <a:t>”</a:t>
            </a:r>
            <a:endParaRPr lang="fr-FR" altLang="en-US" sz="2400" b="1" smtClean="0">
              <a:solidFill>
                <a:srgbClr val="A6A6A6"/>
              </a:solidFill>
            </a:endParaRPr>
          </a:p>
        </p:txBody>
      </p:sp>
      <p:sp>
        <p:nvSpPr>
          <p:cNvPr id="13314" name="Titre 2"/>
          <p:cNvSpPr>
            <a:spLocks noGrp="1"/>
          </p:cNvSpPr>
          <p:nvPr>
            <p:ph type="title"/>
          </p:nvPr>
        </p:nvSpPr>
        <p:spPr>
          <a:xfrm>
            <a:off x="3513138" y="1557338"/>
            <a:ext cx="4787900" cy="1009650"/>
          </a:xfrm>
        </p:spPr>
        <p:txBody>
          <a:bodyPr/>
          <a:lstStyle/>
          <a:p>
            <a:r>
              <a:rPr lang="en-US" altLang="en-US" sz="2400" smtClean="0"/>
              <a:t>8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Quality Conference </a:t>
            </a:r>
            <a:endParaRPr lang="fr-FR" altLang="en-US" sz="240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4394200" y="4006850"/>
            <a:ext cx="2879725" cy="476250"/>
          </a:xfrm>
        </p:spPr>
        <p:txBody>
          <a:bodyPr/>
          <a:lstStyle/>
          <a:p>
            <a:pPr algn="ctr">
              <a:defRPr/>
            </a:pPr>
            <a:r>
              <a:rPr lang="fr-FR" altLang="en-US" sz="2400" b="1" dirty="0" smtClean="0">
                <a:solidFill>
                  <a:srgbClr val="FF0000"/>
                </a:solidFill>
              </a:rPr>
              <a:t>Name:</a:t>
            </a:r>
            <a:r>
              <a:rPr lang="lv-LV" altLang="en-US" sz="2400" b="1" dirty="0" smtClean="0">
                <a:solidFill>
                  <a:srgbClr val="FF0000"/>
                </a:solidFill>
              </a:rPr>
              <a:t> Ketija Strazda</a:t>
            </a:r>
          </a:p>
          <a:p>
            <a:pPr algn="ctr">
              <a:defRPr/>
            </a:pPr>
            <a:endParaRPr lang="lv-LV" altLang="en-US" sz="2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lv-LV" altLang="en-US" sz="2800" b="1" dirty="0" smtClean="0">
                <a:solidFill>
                  <a:srgbClr val="FF0000"/>
                </a:solidFill>
              </a:rPr>
              <a:t>LATVIA</a:t>
            </a:r>
            <a:endParaRPr lang="fr-FR" alt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Results</a:t>
            </a:r>
          </a:p>
        </p:txBody>
      </p:sp>
      <p:graphicFrame>
        <p:nvGraphicFramePr>
          <p:cNvPr id="23554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849313" y="260350"/>
          <a:ext cx="8597900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r:id="rId3" imgW="8596105" imgH="6011177" progId="Excel.Chart.8">
                  <p:embed/>
                </p:oleObj>
              </mc:Choice>
              <mc:Fallback>
                <p:oleObj r:id="rId3" imgW="8596105" imgH="6011177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260350"/>
                        <a:ext cx="8597900" cy="600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B2C08E-9808-4184-AFE5-4929FD08F339}" type="slidenum">
              <a:rPr lang="en-US" altLang="en-US" smtClean="0"/>
              <a:pPr/>
              <a:t>10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en-US" altLang="en-US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50838" y="53975"/>
            <a:ext cx="6708775" cy="566738"/>
          </a:xfrm>
        </p:spPr>
        <p:txBody>
          <a:bodyPr/>
          <a:lstStyle/>
          <a:p>
            <a:pPr algn="ctr"/>
            <a:r>
              <a:rPr lang="lv-LV" altLang="lv-LV" sz="3600" smtClean="0"/>
              <a:t>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4088" y="1279525"/>
            <a:ext cx="2035175" cy="646113"/>
          </a:xfrm>
        </p:spPr>
        <p:txBody>
          <a:bodyPr/>
          <a:lstStyle/>
          <a:p>
            <a:pPr algn="ctr">
              <a:defRPr/>
            </a:pPr>
            <a:r>
              <a:rPr lang="lv-LV" sz="28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endParaRPr lang="lv-LV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19374F-E4B4-44D6-9F28-B4D69B970565}" type="slidenum">
              <a:rPr lang="en-US" altLang="en-US" smtClean="0"/>
              <a:pPr/>
              <a:t>11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en-US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244600" y="2060575"/>
            <a:ext cx="3095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lv-LV" sz="28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endParaRPr lang="lv-LV" sz="28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7825" y="4525963"/>
            <a:ext cx="3529013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Campaign </a:t>
            </a:r>
          </a:p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“Good service movement </a:t>
            </a:r>
          </a:p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in public administration”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1800" y="4508500"/>
            <a:ext cx="4953000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Nagotiations with </a:t>
            </a:r>
          </a:p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European Commission</a:t>
            </a:r>
          </a:p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to introduce the app “Football”</a:t>
            </a:r>
          </a:p>
          <a:p>
            <a:pPr algn="ctr" eaLnBrk="0" hangingPunct="0"/>
            <a:r>
              <a:rPr lang="lv-LV" sz="2400">
                <a:solidFill>
                  <a:srgbClr val="A6A6A6"/>
                </a:solidFill>
              </a:rPr>
              <a:t> throughout Europa 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160838" y="692150"/>
            <a:ext cx="0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792413" y="692150"/>
            <a:ext cx="0" cy="1368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16200000" flipH="1">
            <a:off x="2504282" y="2924969"/>
            <a:ext cx="2160587" cy="1584325"/>
          </a:xfrm>
          <a:prstGeom prst="bentConnector3">
            <a:avLst>
              <a:gd name="adj1" fmla="val 4336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>
            <a:off x="5394325" y="1557338"/>
            <a:ext cx="1223963" cy="11922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648450" y="2625725"/>
            <a:ext cx="2803525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lv-LV" sz="2400">
                <a:solidFill>
                  <a:srgbClr val="BFBFBF"/>
                </a:solidFill>
              </a:rPr>
              <a:t>Customer service handbook for</a:t>
            </a:r>
          </a:p>
          <a:p>
            <a:pPr algn="ctr" eaLnBrk="0" hangingPunct="0"/>
            <a:r>
              <a:rPr lang="lv-LV" sz="2400">
                <a:solidFill>
                  <a:srgbClr val="BFBFBF"/>
                </a:solidFill>
              </a:rPr>
              <a:t>civil servants and employees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8013700" y="4473576"/>
            <a:ext cx="1584325" cy="647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175876-A241-443F-8B5F-631F1B47A9F0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981075"/>
            <a:ext cx="47529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957388"/>
            <a:ext cx="5207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92650" y="5876925"/>
            <a:ext cx="4953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lv-LV" sz="1200" dirty="0">
                <a:solidFill>
                  <a:schemeClr val="accent3">
                    <a:lumMod val="75000"/>
                  </a:schemeClr>
                </a:solidFill>
              </a:rPr>
              <a:t>http://www.mk.gov.lv/img/img/klientu_apkalosanas_rokasgramata.pdf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273050" y="177800"/>
            <a:ext cx="755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lv-LV">
                <a:solidFill>
                  <a:srgbClr val="FF0000"/>
                </a:solidFill>
              </a:rPr>
              <a:t>Customer service handbook for civil servants and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76288" y="2708275"/>
            <a:ext cx="8420100" cy="2771775"/>
          </a:xfrm>
        </p:spPr>
        <p:txBody>
          <a:bodyPr/>
          <a:lstStyle/>
          <a:p>
            <a:pPr algn="ctr">
              <a:defRPr/>
            </a:pPr>
            <a:r>
              <a:rPr lang="lv-LV" altLang="lv-LV" sz="4000" dirty="0" err="1" smtClean="0"/>
              <a:t>Thank</a:t>
            </a:r>
            <a:r>
              <a:rPr lang="lv-LV" altLang="lv-LV" sz="4000" dirty="0" smtClean="0"/>
              <a:t> </a:t>
            </a:r>
            <a:r>
              <a:rPr lang="lv-LV" altLang="lv-LV" sz="4000" dirty="0" err="1" smtClean="0"/>
              <a:t>you</a:t>
            </a:r>
            <a:r>
              <a:rPr lang="lv-LV" altLang="lv-LV" sz="4000" dirty="0" smtClean="0"/>
              <a:t>!</a:t>
            </a:r>
            <a:r>
              <a:rPr lang="lv-LV" altLang="lv-LV" dirty="0" smtClean="0"/>
              <a:t/>
            </a:r>
            <a:br>
              <a:rPr lang="lv-LV" altLang="lv-LV" dirty="0" smtClean="0"/>
            </a:br>
            <a:r>
              <a:rPr lang="lv-LV" altLang="lv-LV" dirty="0" smtClean="0">
                <a:solidFill>
                  <a:schemeClr val="accent3">
                    <a:lumMod val="85000"/>
                  </a:schemeClr>
                </a:solidFill>
              </a:rPr>
              <a:t>#</a:t>
            </a:r>
            <a:r>
              <a:rPr lang="lv-LV" altLang="lv-LV" dirty="0" err="1" smtClean="0">
                <a:solidFill>
                  <a:schemeClr val="accent3">
                    <a:lumMod val="85000"/>
                  </a:schemeClr>
                </a:solidFill>
              </a:rPr>
              <a:t>Latvia</a:t>
            </a:r>
            <a:r>
              <a:rPr lang="lv-LV" altLang="lv-LV" dirty="0" smtClean="0">
                <a:solidFill>
                  <a:schemeClr val="accent3">
                    <a:lumMod val="85000"/>
                  </a:schemeClr>
                </a:solidFill>
              </a:rPr>
              <a:t> #</a:t>
            </a:r>
            <a:r>
              <a:rPr lang="lv-LV" altLang="lv-LV" dirty="0" err="1" smtClean="0">
                <a:solidFill>
                  <a:schemeClr val="accent3">
                    <a:lumMod val="85000"/>
                  </a:schemeClr>
                </a:solidFill>
              </a:rPr>
              <a:t>success</a:t>
            </a:r>
            <a:r>
              <a:rPr lang="lv-LV" altLang="lv-LV" dirty="0" smtClean="0">
                <a:solidFill>
                  <a:schemeClr val="accent3">
                    <a:lumMod val="85000"/>
                  </a:schemeClr>
                </a:solidFill>
              </a:rPr>
              <a:t> #</a:t>
            </a:r>
            <a:r>
              <a:rPr lang="lv-LV" altLang="lv-LV" dirty="0" err="1" smtClean="0">
                <a:solidFill>
                  <a:schemeClr val="accent3">
                    <a:lumMod val="85000"/>
                  </a:schemeClr>
                </a:solidFill>
              </a:rPr>
              <a:t>innovation</a:t>
            </a:r>
            <a:r>
              <a:rPr lang="lv-LV" altLang="lv-LV" dirty="0" smtClean="0"/>
              <a:t/>
            </a:r>
            <a:br>
              <a:rPr lang="lv-LV" altLang="lv-LV" dirty="0" smtClean="0"/>
            </a:br>
            <a:r>
              <a:rPr lang="lv-LV" altLang="lv-LV" dirty="0" smtClean="0"/>
              <a:t/>
            </a:r>
            <a:br>
              <a:rPr lang="lv-LV" altLang="lv-LV" dirty="0" smtClean="0"/>
            </a:br>
            <a:endParaRPr lang="lv-LV" altLang="lv-LV" dirty="0" smtClean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F16173-9601-4FB7-8AA1-DA2B4DFE513B}" type="slidenum">
              <a:rPr lang="en-US" altLang="en-US" smtClean="0"/>
              <a:pPr/>
              <a:t>13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en-US" altLang="en-US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mtClean="0"/>
              <a:t>Campaign “Pass to Get a Better Result!”</a:t>
            </a:r>
          </a:p>
        </p:txBody>
      </p:sp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E48D42-59FA-4808-8ECB-04A5026A2C10}" type="slidenum">
              <a:rPr lang="en-US" altLang="en-US" smtClean="0"/>
              <a:pPr/>
              <a:t>2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839913" y="2301875"/>
            <a:ext cx="5649912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website</a:t>
            </a: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 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letssharetheburden</a:t>
            </a: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  <a:hlinkClick r:id="rId2"/>
              </a:rPr>
              <a:t>www.mazaksslogs.gov.lv</a:t>
            </a: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  <a:p>
            <a:pPr algn="ctr" eaLnBrk="0" hangingPunct="0">
              <a:defRPr/>
            </a:pP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0988" y="1916113"/>
            <a:ext cx="36893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mobapp</a:t>
            </a:r>
            <a:r>
              <a:rPr lang="lv-LV" sz="3200" dirty="0">
                <a:solidFill>
                  <a:schemeClr val="accent3">
                    <a:lumMod val="65000"/>
                  </a:schemeClr>
                </a:solidFill>
              </a:rPr>
              <a:t> #</a:t>
            </a:r>
            <a:r>
              <a:rPr lang="lv-LV" sz="3200" dirty="0" err="1">
                <a:solidFill>
                  <a:schemeClr val="accent3">
                    <a:lumMod val="65000"/>
                  </a:schemeClr>
                </a:solidFill>
              </a:rPr>
              <a:t>Football</a:t>
            </a:r>
            <a:endParaRPr lang="lv-LV" sz="32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37325" y="3798888"/>
            <a:ext cx="3024188" cy="1539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lv-LV" altLang="lv-LV" sz="2800" dirty="0" err="1" smtClean="0">
                <a:solidFill>
                  <a:srgbClr val="B3B3B3"/>
                </a:solidFill>
                <a:latin typeface="Calibri" pitchFamily="34" charset="0"/>
              </a:rPr>
              <a:t>Good</a:t>
            </a:r>
            <a:r>
              <a:rPr lang="lv-LV" altLang="lv-LV" sz="2800" dirty="0" smtClean="0">
                <a:solidFill>
                  <a:srgbClr val="B3B3B3"/>
                </a:solidFill>
                <a:latin typeface="Calibri" pitchFamily="34" charset="0"/>
              </a:rPr>
              <a:t> «</a:t>
            </a:r>
            <a:r>
              <a:rPr lang="lv-LV" altLang="lv-LV" sz="2800" dirty="0" err="1" smtClean="0">
                <a:solidFill>
                  <a:srgbClr val="B3B3B3"/>
                </a:solidFill>
                <a:latin typeface="Calibri" pitchFamily="34" charset="0"/>
              </a:rPr>
              <a:t>football</a:t>
            </a:r>
            <a:r>
              <a:rPr lang="lv-LV" altLang="lv-LV" sz="2800" dirty="0" smtClean="0">
                <a:solidFill>
                  <a:srgbClr val="B3B3B3"/>
                </a:solidFill>
                <a:latin typeface="Calibri" pitchFamily="34" charset="0"/>
              </a:rPr>
              <a:t>»</a:t>
            </a:r>
            <a:r>
              <a:rPr lang="lv-LV" altLang="lv-LV" sz="4800" dirty="0" smtClean="0">
                <a:solidFill>
                  <a:srgbClr val="92D050"/>
                </a:solidFill>
                <a:latin typeface="DejaVu Sans Mono" pitchFamily="49" charset="0"/>
                <a:cs typeface="DejaVu Sans Mono" pitchFamily="49" charset="0"/>
              </a:rPr>
              <a:t>✔</a:t>
            </a:r>
          </a:p>
          <a:p>
            <a:pPr algn="ctr" eaLnBrk="0" hangingPunct="0">
              <a:defRPr/>
            </a:pPr>
            <a:r>
              <a:rPr lang="lv-LV" altLang="lv-LV" sz="2800" dirty="0" err="1" smtClean="0">
                <a:solidFill>
                  <a:srgbClr val="B3B3B3"/>
                </a:solidFill>
                <a:latin typeface="Calibri" pitchFamily="34" charset="0"/>
              </a:rPr>
              <a:t>Bad</a:t>
            </a:r>
            <a:r>
              <a:rPr lang="lv-LV" altLang="lv-LV" sz="2800" dirty="0" smtClean="0">
                <a:solidFill>
                  <a:srgbClr val="B3B3B3"/>
                </a:solidFill>
                <a:latin typeface="Calibri" pitchFamily="34" charset="0"/>
              </a:rPr>
              <a:t> «</a:t>
            </a:r>
            <a:r>
              <a:rPr lang="lv-LV" altLang="lv-LV" sz="2800" dirty="0" err="1" smtClean="0">
                <a:solidFill>
                  <a:srgbClr val="B3B3B3"/>
                </a:solidFill>
                <a:latin typeface="Calibri" pitchFamily="34" charset="0"/>
              </a:rPr>
              <a:t>football</a:t>
            </a:r>
            <a:r>
              <a:rPr lang="lv-LV" altLang="lv-LV" sz="2800" dirty="0" smtClean="0">
                <a:solidFill>
                  <a:srgbClr val="B3B3B3"/>
                </a:solidFill>
                <a:latin typeface="Calibri" pitchFamily="34" charset="0"/>
              </a:rPr>
              <a:t>»</a:t>
            </a:r>
            <a:r>
              <a:rPr lang="lv-LV" altLang="lv-LV" sz="2800" dirty="0" smtClean="0">
                <a:solidFill>
                  <a:srgbClr val="FF0000"/>
                </a:solidFill>
                <a:latin typeface="DejaVu Sans Mono" pitchFamily="49" charset="0"/>
                <a:cs typeface="DejaVu Sans Mono" pitchFamily="49" charset="0"/>
              </a:rPr>
              <a:t>✘</a:t>
            </a:r>
            <a:endParaRPr lang="lv-LV" altLang="lv-LV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eaLnBrk="0" hangingPunct="0">
              <a:defRPr/>
            </a:pPr>
            <a:endParaRPr lang="lv-LV" altLang="lv-LV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How it all begins....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052513"/>
            <a:ext cx="8634413" cy="5073650"/>
          </a:xfrm>
        </p:spPr>
        <p:txBody>
          <a:bodyPr/>
          <a:lstStyle/>
          <a:p>
            <a:pPr algn="ctr"/>
            <a:r>
              <a:rPr lang="lv-LV" sz="2400" dirty="0" smtClean="0"/>
              <a:t>2012 I </a:t>
            </a:r>
            <a:r>
              <a:rPr lang="lv-LV" sz="2400" dirty="0" err="1" smtClean="0"/>
              <a:t>Initiative</a:t>
            </a:r>
            <a:r>
              <a:rPr lang="lv-LV" sz="2400" dirty="0" smtClean="0"/>
              <a:t> </a:t>
            </a:r>
            <a:r>
              <a:rPr lang="lv-LV" sz="2400" dirty="0" err="1" smtClean="0"/>
              <a:t>of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State</a:t>
            </a:r>
            <a:r>
              <a:rPr lang="lv-LV" sz="2400" dirty="0" smtClean="0"/>
              <a:t> </a:t>
            </a:r>
            <a:r>
              <a:rPr lang="lv-LV" sz="2400" dirty="0" err="1" smtClean="0"/>
              <a:t>Chancellery</a:t>
            </a:r>
            <a:endParaRPr lang="lv-LV" sz="2400" dirty="0" smtClean="0"/>
          </a:p>
          <a:p>
            <a:pPr algn="ctr"/>
            <a:r>
              <a:rPr lang="lv-LV" sz="2400" dirty="0" smtClean="0"/>
              <a:t>“</a:t>
            </a:r>
            <a:r>
              <a:rPr lang="lv-LV" sz="2400" dirty="0" err="1" smtClean="0"/>
              <a:t>Let’s</a:t>
            </a:r>
            <a:r>
              <a:rPr lang="lv-LV" sz="2400" dirty="0" smtClean="0"/>
              <a:t> </a:t>
            </a:r>
            <a:r>
              <a:rPr lang="lv-LV" sz="2400" dirty="0" err="1" smtClean="0"/>
              <a:t>share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burden</a:t>
            </a:r>
            <a:r>
              <a:rPr lang="lv-LV" sz="2400" dirty="0" smtClean="0"/>
              <a:t>!”</a:t>
            </a:r>
          </a:p>
          <a:p>
            <a:pPr algn="ctr"/>
            <a:endParaRPr lang="lv-LV" sz="2400" dirty="0" smtClean="0"/>
          </a:p>
          <a:p>
            <a:pPr algn="ctr"/>
            <a:r>
              <a:rPr lang="lv-LV" sz="2400" dirty="0" err="1" smtClean="0"/>
              <a:t>Nov</a:t>
            </a:r>
            <a:r>
              <a:rPr lang="lv-LV" sz="2400" dirty="0" smtClean="0"/>
              <a:t> 2013</a:t>
            </a:r>
          </a:p>
          <a:p>
            <a:pPr algn="ctr"/>
            <a:r>
              <a:rPr lang="lv-LV" sz="2800" b="1" dirty="0" smtClean="0"/>
              <a:t>“</a:t>
            </a:r>
            <a:r>
              <a:rPr lang="lv-LV" sz="2800" b="1" dirty="0" err="1" smtClean="0"/>
              <a:t>Pass</a:t>
            </a:r>
            <a:r>
              <a:rPr lang="lv-LV" sz="2800" b="1" dirty="0" smtClean="0"/>
              <a:t> to </a:t>
            </a:r>
            <a:r>
              <a:rPr lang="lv-LV" sz="2800" b="1" dirty="0" err="1" smtClean="0"/>
              <a:t>Get</a:t>
            </a:r>
            <a:r>
              <a:rPr lang="lv-LV" sz="2800" b="1" dirty="0" smtClean="0"/>
              <a:t> a </a:t>
            </a:r>
            <a:r>
              <a:rPr lang="lv-LV" sz="2800" b="1" dirty="0" err="1" smtClean="0"/>
              <a:t>Better</a:t>
            </a:r>
            <a:r>
              <a:rPr lang="lv-LV" sz="2800" b="1" dirty="0" smtClean="0"/>
              <a:t> </a:t>
            </a:r>
            <a:r>
              <a:rPr lang="lv-LV" sz="2800" b="1" dirty="0" err="1" smtClean="0"/>
              <a:t>result</a:t>
            </a:r>
            <a:r>
              <a:rPr lang="lv-LV" sz="2800" b="1" dirty="0" smtClean="0"/>
              <a:t>!”</a:t>
            </a:r>
          </a:p>
          <a:p>
            <a:pPr algn="ctr"/>
            <a:endParaRPr lang="lv-LV" sz="2400" dirty="0" smtClean="0"/>
          </a:p>
          <a:p>
            <a:pPr algn="ctr"/>
            <a:endParaRPr lang="lv-LV" sz="2400" dirty="0" smtClean="0"/>
          </a:p>
          <a:p>
            <a:pPr algn="ctr">
              <a:buFont typeface="Arial" charset="0"/>
              <a:buChar char="•"/>
            </a:pPr>
            <a:r>
              <a:rPr lang="lv-LV" sz="2400" dirty="0" err="1" smtClean="0"/>
              <a:t>Mobile</a:t>
            </a:r>
            <a:r>
              <a:rPr lang="lv-LV" sz="2400" dirty="0" smtClean="0"/>
              <a:t> </a:t>
            </a:r>
            <a:r>
              <a:rPr lang="lv-LV" sz="2400" dirty="0" err="1" smtClean="0"/>
              <a:t>app</a:t>
            </a:r>
            <a:r>
              <a:rPr lang="lv-LV" sz="2400" dirty="0" smtClean="0"/>
              <a:t> “</a:t>
            </a:r>
            <a:r>
              <a:rPr lang="lv-LV" sz="2400" dirty="0" err="1" smtClean="0"/>
              <a:t>Football</a:t>
            </a:r>
            <a:r>
              <a:rPr lang="lv-LV" sz="2400" dirty="0" smtClean="0"/>
              <a:t>”</a:t>
            </a:r>
          </a:p>
          <a:p>
            <a:pPr algn="ctr">
              <a:buFont typeface="Arial" charset="0"/>
              <a:buChar char="•"/>
            </a:pPr>
            <a:r>
              <a:rPr lang="lv-LV" sz="2400" dirty="0" err="1" smtClean="0"/>
              <a:t>Website</a:t>
            </a:r>
            <a:r>
              <a:rPr lang="lv-LV" sz="2400" dirty="0" smtClean="0"/>
              <a:t> “</a:t>
            </a:r>
            <a:r>
              <a:rPr lang="lv-LV" sz="2400" dirty="0" err="1" smtClean="0"/>
              <a:t>Let’s</a:t>
            </a:r>
            <a:r>
              <a:rPr lang="lv-LV" sz="2400" dirty="0" smtClean="0"/>
              <a:t> </a:t>
            </a:r>
            <a:r>
              <a:rPr lang="lv-LV" sz="2400" dirty="0" err="1" smtClean="0"/>
              <a:t>share</a:t>
            </a:r>
            <a:r>
              <a:rPr lang="lv-LV" sz="2400" dirty="0" smtClean="0"/>
              <a:t> </a:t>
            </a:r>
            <a:r>
              <a:rPr lang="lv-LV" sz="2400" dirty="0" err="1" smtClean="0"/>
              <a:t>the</a:t>
            </a:r>
            <a:r>
              <a:rPr lang="lv-LV" sz="2400" dirty="0" smtClean="0"/>
              <a:t> </a:t>
            </a:r>
            <a:r>
              <a:rPr lang="lv-LV" sz="2400" dirty="0" err="1" smtClean="0"/>
              <a:t>burden</a:t>
            </a:r>
            <a:r>
              <a:rPr lang="lv-LV" sz="2400" dirty="0" smtClean="0"/>
              <a:t>!”</a:t>
            </a:r>
          </a:p>
          <a:p>
            <a:pPr algn="ctr">
              <a:buFont typeface="Arial" charset="0"/>
              <a:buChar char="•"/>
            </a:pPr>
            <a:endParaRPr lang="lv-LV" sz="2400" dirty="0" smtClean="0"/>
          </a:p>
          <a:p>
            <a:pPr algn="ctr"/>
            <a:r>
              <a:rPr lang="lv-LV" sz="2400" dirty="0" smtClean="0"/>
              <a:t>#</a:t>
            </a:r>
            <a:r>
              <a:rPr lang="lv-LV" sz="2400" dirty="0" err="1" smtClean="0"/>
              <a:t>many</a:t>
            </a:r>
            <a:r>
              <a:rPr lang="lv-LV" sz="2400" dirty="0" smtClean="0"/>
              <a:t> #</a:t>
            </a:r>
            <a:r>
              <a:rPr lang="lv-LV" sz="2400" dirty="0" err="1" smtClean="0"/>
              <a:t>constructive</a:t>
            </a:r>
            <a:r>
              <a:rPr lang="lv-LV" sz="2400" dirty="0" smtClean="0"/>
              <a:t> #</a:t>
            </a:r>
            <a:r>
              <a:rPr lang="lv-LV" sz="2400" dirty="0" err="1" smtClean="0"/>
              <a:t>suggestions</a:t>
            </a:r>
            <a:r>
              <a:rPr lang="lv-LV" sz="2400" dirty="0" smtClean="0"/>
              <a:t> #</a:t>
            </a:r>
            <a:r>
              <a:rPr lang="lv-LV" sz="2400" dirty="0" err="1" smtClean="0"/>
              <a:t>musthave</a:t>
            </a:r>
            <a:r>
              <a:rPr lang="lv-LV" sz="2400" dirty="0" smtClean="0"/>
              <a:t> #</a:t>
            </a:r>
            <a:r>
              <a:rPr lang="lv-LV" sz="2400" dirty="0" err="1" smtClean="0"/>
              <a:t>nextlevel</a:t>
            </a:r>
            <a:endParaRPr lang="lv-LV" sz="2400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CB9D3D-A5E0-4A79-B244-34F5FD2BB480}" type="slidenum">
              <a:rPr lang="en-US" altLang="en-US" smtClean="0"/>
              <a:pPr/>
              <a:t>3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en-US" altLang="en-US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16375" y="1948582"/>
            <a:ext cx="0" cy="504056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05263" y="3429000"/>
            <a:ext cx="0" cy="720080"/>
          </a:xfrm>
          <a:prstGeom prst="straightConnector1">
            <a:avLst/>
          </a:prstGeom>
          <a:ln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720725"/>
          </a:xfrm>
        </p:spPr>
        <p:txBody>
          <a:bodyPr/>
          <a:lstStyle/>
          <a:p>
            <a:r>
              <a:rPr lang="en-US" altLang="lv-LV" smtClean="0"/>
              <a:t>Website </a:t>
            </a:r>
            <a:r>
              <a:rPr lang="lv-LV" altLang="lv-LV" smtClean="0"/>
              <a:t>“</a:t>
            </a:r>
            <a:r>
              <a:rPr lang="en-US" altLang="lv-LV" smtClean="0"/>
              <a:t>Let's share the burden</a:t>
            </a:r>
            <a:r>
              <a:rPr lang="lv-LV" altLang="lv-LV" smtClean="0"/>
              <a:t>” </a:t>
            </a:r>
            <a:r>
              <a:rPr lang="lv-LV" altLang="lv-LV" sz="1800" smtClean="0">
                <a:hlinkClick r:id="rId3"/>
              </a:rPr>
              <a:t>www.mazaksslogs.gov.lv</a:t>
            </a:r>
            <a:r>
              <a:rPr lang="lv-LV" altLang="lv-LV" sz="180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5525" y="1196975"/>
            <a:ext cx="4375150" cy="3959225"/>
          </a:xfrm>
        </p:spPr>
        <p:txBody>
          <a:bodyPr/>
          <a:lstStyle/>
          <a:p>
            <a:r>
              <a:rPr lang="lv-LV" smtClean="0"/>
              <a:t>Since Nov 2013: more </a:t>
            </a:r>
          </a:p>
          <a:p>
            <a:pPr>
              <a:buFont typeface="Wingdings" pitchFamily="2" charset="2"/>
              <a:buNone/>
            </a:pPr>
            <a:r>
              <a:rPr lang="lv-LV" smtClean="0"/>
              <a:t>than 400 suggestions</a:t>
            </a:r>
          </a:p>
          <a:p>
            <a:pPr>
              <a:buFont typeface="Wingdings" pitchFamily="2" charset="2"/>
              <a:buNone/>
            </a:pPr>
            <a:endParaRPr lang="lv-LV" smtClean="0"/>
          </a:p>
          <a:p>
            <a:r>
              <a:rPr lang="lv-LV" smtClean="0"/>
              <a:t>Actions:</a:t>
            </a:r>
          </a:p>
          <a:p>
            <a:pPr lvl="1"/>
            <a:r>
              <a:rPr lang="lv-LV" smtClean="0"/>
              <a:t>Informal meetings</a:t>
            </a:r>
          </a:p>
          <a:p>
            <a:pPr lvl="1"/>
            <a:r>
              <a:rPr lang="lv-LV" smtClean="0"/>
              <a:t>Cooperation </a:t>
            </a:r>
          </a:p>
          <a:p>
            <a:pPr lvl="1"/>
            <a:r>
              <a:rPr lang="lv-LV" smtClean="0"/>
              <a:t>Consideration</a:t>
            </a:r>
          </a:p>
          <a:p>
            <a:pPr lvl="1"/>
            <a:r>
              <a:rPr lang="lv-LV" smtClean="0"/>
              <a:t>Response/reply</a:t>
            </a:r>
          </a:p>
          <a:p>
            <a:pPr lvl="1">
              <a:buFont typeface="Arial" charset="0"/>
              <a:buNone/>
            </a:pPr>
            <a:endParaRPr lang="lv-LV" smtClean="0"/>
          </a:p>
          <a:p>
            <a:pPr lvl="1"/>
            <a:endParaRPr lang="lv-LV" smtClean="0"/>
          </a:p>
          <a:p>
            <a:pPr lvl="1">
              <a:buFont typeface="Arial" charset="0"/>
              <a:buNone/>
            </a:pPr>
            <a:endParaRPr lang="lv-LV" smtClean="0"/>
          </a:p>
          <a:p>
            <a:r>
              <a:rPr lang="lv-LV" smtClean="0"/>
              <a:t> </a:t>
            </a:r>
          </a:p>
          <a:p>
            <a:endParaRPr lang="lv-LV" smtClean="0"/>
          </a:p>
          <a:p>
            <a:pPr lvl="1"/>
            <a:endParaRPr lang="lv-LV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1B3EEC3-3765-416A-8FCC-3D1870D160A0}" type="slidenum">
              <a:rPr lang="fr-CH" altLang="en-US" smtClean="0"/>
              <a:pPr/>
              <a:t>4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fr-CH" altLang="en-US" smtClean="0"/>
          </a:p>
        </p:txBody>
      </p:sp>
      <p:sp>
        <p:nvSpPr>
          <p:cNvPr id="8" name="Rectangle 7"/>
          <p:cNvSpPr/>
          <p:nvPr/>
        </p:nvSpPr>
        <p:spPr>
          <a:xfrm>
            <a:off x="1136650" y="5649913"/>
            <a:ext cx="30210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0000"/>
              </a:buClr>
              <a:buSzPct val="80000"/>
              <a:defRPr/>
            </a:pPr>
            <a:r>
              <a:rPr lang="lv-LV" sz="2800" kern="0" dirty="0">
                <a:solidFill>
                  <a:srgbClr val="808080"/>
                </a:solidFill>
                <a:latin typeface="Calibri"/>
                <a:cs typeface="+mn-cs"/>
              </a:rPr>
              <a:t>#</a:t>
            </a:r>
            <a:r>
              <a:rPr lang="lv-LV" sz="2800" kern="0" dirty="0" err="1">
                <a:solidFill>
                  <a:srgbClr val="808080"/>
                </a:solidFill>
                <a:latin typeface="Calibri"/>
                <a:cs typeface="+mn-cs"/>
              </a:rPr>
              <a:t>betterregulation</a:t>
            </a:r>
            <a:endParaRPr lang="lv-LV" sz="2800" kern="0" dirty="0">
              <a:solidFill>
                <a:srgbClr val="808080"/>
              </a:solidFill>
              <a:latin typeface="Calibri"/>
              <a:cs typeface="+mn-cs"/>
            </a:endParaRPr>
          </a:p>
        </p:txBody>
      </p:sp>
      <p:pic>
        <p:nvPicPr>
          <p:cNvPr id="4" name="PQe1b00SkaE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340" y="1187340"/>
            <a:ext cx="5777372" cy="3249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433" y="4490478"/>
            <a:ext cx="57771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hlinkClick r:id="rId5"/>
              </a:rPr>
              <a:t>https://www.youtube.com/watch?v=PQe1b00SkaE</a:t>
            </a:r>
            <a:endParaRPr lang="lv-LV" sz="11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www.mazaksslogs.gov.lv</a:t>
            </a:r>
          </a:p>
        </p:txBody>
      </p:sp>
      <p:sp>
        <p:nvSpPr>
          <p:cNvPr id="184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CDA3A3-5FEF-4CB5-A163-AB094F0BB17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620713"/>
            <a:ext cx="8640763" cy="61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How to participate?</a:t>
            </a:r>
          </a:p>
        </p:txBody>
      </p:sp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751A21-DA32-45DB-AF42-4B19249F669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520" y="908720"/>
            <a:ext cx="82645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Public</a:t>
            </a:r>
            <a:r>
              <a:rPr lang="lv-LV" dirty="0" smtClean="0"/>
              <a:t> </a:t>
            </a:r>
            <a:r>
              <a:rPr lang="lv-LV" dirty="0" err="1" smtClean="0"/>
              <a:t>view</a:t>
            </a:r>
            <a:endParaRPr lang="lv-LV" dirty="0" smtClean="0"/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4B1E8F-E91C-4B57-8CD8-4B737C5BAC3E}" type="slidenum">
              <a:rPr lang="en-US" altLang="en-US" smtClean="0">
                <a:solidFill>
                  <a:srgbClr val="808080"/>
                </a:solidFill>
              </a:rPr>
              <a:pPr/>
              <a:t>7</a:t>
            </a:fld>
            <a:endParaRPr lang="en-US" altLang="en-US" smtClean="0">
              <a:solidFill>
                <a:srgbClr val="80808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549275"/>
            <a:ext cx="87122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2181">
            <a:off x="-867465" y="1744471"/>
            <a:ext cx="4680520" cy="35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306" y="219232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err="1" smtClean="0">
                <a:solidFill>
                  <a:schemeClr val="accent3">
                    <a:lumMod val="75000"/>
                  </a:schemeClr>
                </a:solidFill>
              </a:rPr>
              <a:t>Situation</a:t>
            </a:r>
            <a:endParaRPr lang="lv-LV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381" y="3517069"/>
            <a:ext cx="1414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sz="1600" dirty="0" err="1">
                <a:solidFill>
                  <a:schemeClr val="accent3">
                    <a:lumMod val="65000"/>
                  </a:schemeClr>
                </a:solidFill>
              </a:rPr>
              <a:t>Suggestion</a:t>
            </a:r>
            <a:endParaRPr lang="lv-LV" sz="1600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801" y="472514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 err="1" smtClean="0"/>
              <a:t>Answer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1352600" y="12881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chemeClr val="tx1">
                    <a:lumMod val="50000"/>
                  </a:schemeClr>
                </a:solidFill>
              </a:rPr>
              <a:t>#394</a:t>
            </a:r>
            <a:endParaRPr lang="lv-LV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350838" y="115888"/>
            <a:ext cx="6630987" cy="504825"/>
          </a:xfrm>
        </p:spPr>
        <p:txBody>
          <a:bodyPr/>
          <a:lstStyle/>
          <a:p>
            <a:r>
              <a:rPr lang="lv-LV" altLang="lv-LV" smtClean="0"/>
              <a:t>Mobile App “Football”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836613"/>
            <a:ext cx="4968875" cy="4859337"/>
          </a:xfrm>
        </p:spPr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User Friendly</a:t>
            </a:r>
          </a:p>
          <a:p>
            <a:r>
              <a:rPr lang="en-US" dirty="0" smtClean="0"/>
              <a:t>Helpful</a:t>
            </a:r>
          </a:p>
          <a:p>
            <a:r>
              <a:rPr lang="en-US" dirty="0" smtClean="0"/>
              <a:t>Functional</a:t>
            </a:r>
            <a:endParaRPr lang="lv-LV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  <a:p>
            <a:pPr>
              <a:buFont typeface="Wingdings" pitchFamily="2" charset="2"/>
              <a:buNone/>
            </a:pPr>
            <a:r>
              <a:rPr lang="lv-LV" sz="2000" i="1" dirty="0" err="1" smtClean="0"/>
              <a:t>Downloads</a:t>
            </a:r>
            <a:r>
              <a:rPr lang="lv-LV" sz="2000" i="1" dirty="0" smtClean="0"/>
              <a:t>:</a:t>
            </a:r>
            <a:endParaRPr lang="lv-LV" sz="2000" dirty="0" smtClean="0"/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iOS (Apple) – </a:t>
            </a:r>
            <a:r>
              <a:rPr lang="lv-LV" sz="2000" dirty="0" smtClean="0"/>
              <a:t>1300&lt;</a:t>
            </a:r>
            <a:endParaRPr lang="fr-FR" sz="2000" dirty="0" smtClean="0"/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Android</a:t>
            </a:r>
            <a:r>
              <a:rPr lang="lv-LV" sz="2000" dirty="0" smtClean="0"/>
              <a:t>- 1500 &lt;</a:t>
            </a:r>
          </a:p>
          <a:p>
            <a:pPr>
              <a:buFont typeface="Wingdings" pitchFamily="2" charset="2"/>
              <a:buNone/>
            </a:pPr>
            <a:endParaRPr lang="lv-LV" sz="1800" dirty="0" smtClean="0"/>
          </a:p>
          <a:p>
            <a:pPr>
              <a:buFont typeface="Wingdings" pitchFamily="2" charset="2"/>
              <a:buNone/>
            </a:pPr>
            <a:endParaRPr lang="lv-LV" sz="1800" dirty="0" smtClean="0"/>
          </a:p>
          <a:p>
            <a:pPr>
              <a:buFont typeface="Wingdings" pitchFamily="2" charset="2"/>
              <a:buNone/>
            </a:pPr>
            <a:endParaRPr lang="lv-LV" sz="2400" b="1" i="1" dirty="0" smtClean="0"/>
          </a:p>
          <a:p>
            <a:pPr>
              <a:buFont typeface="Wingdings" pitchFamily="2" charset="2"/>
              <a:buNone/>
            </a:pPr>
            <a:r>
              <a:rPr lang="lv-LV" sz="2400" b="1" i="1" dirty="0" smtClean="0"/>
              <a:t>«</a:t>
            </a:r>
            <a:r>
              <a:rPr lang="lv-LV" sz="2400" b="1" i="1" dirty="0" err="1" smtClean="0"/>
              <a:t>Sometimes</a:t>
            </a:r>
            <a:r>
              <a:rPr lang="lv-LV" sz="2400" b="1" i="1" dirty="0" smtClean="0"/>
              <a:t> l</a:t>
            </a:r>
            <a:r>
              <a:rPr lang="en-US" sz="2400" b="1" i="1" dirty="0" err="1" smtClean="0"/>
              <a:t>ess</a:t>
            </a:r>
            <a:r>
              <a:rPr lang="en-US" sz="2400" b="1" i="1" dirty="0" smtClean="0"/>
              <a:t> is</a:t>
            </a:r>
            <a:r>
              <a:rPr lang="lv-LV" sz="2400" b="1" i="1" dirty="0" smtClean="0"/>
              <a:t> </a:t>
            </a:r>
            <a:r>
              <a:rPr lang="en-US" sz="2400" b="1" i="1" dirty="0" smtClean="0"/>
              <a:t>better</a:t>
            </a:r>
            <a:r>
              <a:rPr lang="lv-LV" sz="2400" b="1" i="1" dirty="0" smtClean="0"/>
              <a:t>»</a:t>
            </a:r>
            <a:endParaRPr lang="fr-FR" sz="2400" b="1" i="1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  <a:p>
            <a:pPr>
              <a:buFont typeface="Wingdings" pitchFamily="2" charset="2"/>
              <a:buNone/>
            </a:pPr>
            <a:endParaRPr lang="lv-LV" dirty="0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FAAC5F-1E95-462A-9E4D-70CEF181D22C}" type="slidenum">
              <a:rPr lang="fr-CH" altLang="en-US" smtClean="0"/>
              <a:pPr/>
              <a:t>8</a:t>
            </a:fld>
            <a:endParaRPr lang="lv-LV" altLang="en-US" smtClean="0"/>
          </a:p>
          <a:p>
            <a:r>
              <a:rPr lang="lv-LV" altLang="en-US" smtClean="0"/>
              <a:t>LV</a:t>
            </a:r>
            <a:endParaRPr lang="fr-CH" altLang="en-US" smtClean="0"/>
          </a:p>
        </p:txBody>
      </p:sp>
      <p:pic>
        <p:nvPicPr>
          <p:cNvPr id="6" name="-ma8KLlI81s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2672" y="836613"/>
            <a:ext cx="6656916" cy="3744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2672" y="4581128"/>
            <a:ext cx="66569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100" dirty="0">
                <a:hlinkClick r:id="rId4"/>
              </a:rPr>
              <a:t>https://www.youtube.com/watch?v=3p0Br5LI82k</a:t>
            </a:r>
            <a:endParaRPr lang="lv-LV" sz="11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0487" y="620688"/>
            <a:ext cx="2813225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897216" y="836712"/>
            <a:ext cx="2808312" cy="514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AA48A6-0EC2-467D-B1B7-3CC1AB608BC8}" type="slidenum">
              <a:rPr lang="fr-CH" altLang="en-US" smtClean="0"/>
              <a:pPr/>
              <a:t>9</a:t>
            </a:fld>
            <a:endParaRPr lang="fr-CH" altLang="en-US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6817" y="429648"/>
            <a:ext cx="3384376" cy="566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A4 Paper (210x297 mm)</PresentationFormat>
  <Paragraphs>97</Paragraphs>
  <Slides>13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Modèle par défaut</vt:lpstr>
      <vt:lpstr>Microsoft Excel Chart</vt:lpstr>
      <vt:lpstr>8th Quality Conference </vt:lpstr>
      <vt:lpstr>Campaign “Pass to Get a Better Result!”</vt:lpstr>
      <vt:lpstr>How it all begins....</vt:lpstr>
      <vt:lpstr>Website “Let's share the burden” www.mazaksslogs.gov.lv </vt:lpstr>
      <vt:lpstr>www.mazaksslogs.gov.lv</vt:lpstr>
      <vt:lpstr>How to participate?</vt:lpstr>
      <vt:lpstr>Public view</vt:lpstr>
      <vt:lpstr>Mobile App “Football”</vt:lpstr>
      <vt:lpstr>PowerPoint Presentation</vt:lpstr>
      <vt:lpstr>Results</vt:lpstr>
      <vt:lpstr>Development</vt:lpstr>
      <vt:lpstr>PowerPoint Presentation</vt:lpstr>
      <vt:lpstr>Thank you! #Latvia #success #innovation  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Windows User</cp:lastModifiedBy>
  <cp:revision>264</cp:revision>
  <cp:lastPrinted>2015-09-03T11:11:28Z</cp:lastPrinted>
  <dcterms:created xsi:type="dcterms:W3CDTF">2014-02-06T11:46:14Z</dcterms:created>
  <dcterms:modified xsi:type="dcterms:W3CDTF">2015-10-12T12:16:27Z</dcterms:modified>
</cp:coreProperties>
</file>