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30" r:id="rId2"/>
  </p:sldMasterIdLst>
  <p:notesMasterIdLst>
    <p:notesMasterId r:id="rId31"/>
  </p:notesMasterIdLst>
  <p:handoutMasterIdLst>
    <p:handoutMasterId r:id="rId32"/>
  </p:handoutMasterIdLst>
  <p:sldIdLst>
    <p:sldId id="256" r:id="rId3"/>
    <p:sldId id="317" r:id="rId4"/>
    <p:sldId id="318" r:id="rId5"/>
    <p:sldId id="343" r:id="rId6"/>
    <p:sldId id="316" r:id="rId7"/>
    <p:sldId id="321" r:id="rId8"/>
    <p:sldId id="319" r:id="rId9"/>
    <p:sldId id="336" r:id="rId10"/>
    <p:sldId id="322" r:id="rId11"/>
    <p:sldId id="323" r:id="rId12"/>
    <p:sldId id="324" r:id="rId13"/>
    <p:sldId id="342" r:id="rId14"/>
    <p:sldId id="328" r:id="rId15"/>
    <p:sldId id="325" r:id="rId16"/>
    <p:sldId id="327" r:id="rId17"/>
    <p:sldId id="326" r:id="rId18"/>
    <p:sldId id="329" r:id="rId19"/>
    <p:sldId id="333" r:id="rId20"/>
    <p:sldId id="330" r:id="rId21"/>
    <p:sldId id="331" r:id="rId22"/>
    <p:sldId id="332" r:id="rId23"/>
    <p:sldId id="334" r:id="rId24"/>
    <p:sldId id="335" r:id="rId25"/>
    <p:sldId id="337" r:id="rId26"/>
    <p:sldId id="338" r:id="rId27"/>
    <p:sldId id="339" r:id="rId28"/>
    <p:sldId id="340" r:id="rId29"/>
    <p:sldId id="341" r:id="rId30"/>
  </p:sldIdLst>
  <p:sldSz cx="9906000" cy="6858000" type="A4"/>
  <p:notesSz cx="6805613" cy="99393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495D3"/>
    <a:srgbClr val="5497D5"/>
    <a:srgbClr val="00E5F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autoAdjust="0"/>
    <p:restoredTop sz="98593" autoAdjust="0"/>
  </p:normalViewPr>
  <p:slideViewPr>
    <p:cSldViewPr>
      <p:cViewPr varScale="1">
        <p:scale>
          <a:sx n="114" d="100"/>
          <a:sy n="114" d="100"/>
        </p:scale>
        <p:origin x="-1596"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20" d="100"/>
          <a:sy n="120" d="100"/>
        </p:scale>
        <p:origin x="-1158" y="-9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o-RO"/>
  <c:chart>
    <c:title>
      <c:layout/>
    </c:title>
    <c:plotArea>
      <c:layout/>
      <c:pieChart>
        <c:varyColors val="1"/>
        <c:ser>
          <c:idx val="0"/>
          <c:order val="0"/>
          <c:tx>
            <c:strRef>
              <c:f>Sheet1!$B$1</c:f>
              <c:strCache>
                <c:ptCount val="1"/>
                <c:pt idx="0">
                  <c:v>ways to influence decision making</c:v>
                </c:pt>
              </c:strCache>
            </c:strRef>
          </c:tx>
          <c:dLbls>
            <c:showVal val="1"/>
            <c:showLeaderLines val="1"/>
          </c:dLbls>
          <c:cat>
            <c:strRef>
              <c:f>Sheet1!$A$2:$A$9</c:f>
              <c:strCache>
                <c:ptCount val="8"/>
                <c:pt idx="0">
                  <c:v>petitions</c:v>
                </c:pt>
                <c:pt idx="1">
                  <c:v>protests</c:v>
                </c:pt>
                <c:pt idx="2">
                  <c:v>contact media</c:v>
                </c:pt>
                <c:pt idx="3">
                  <c:v>contact civil servants</c:v>
                </c:pt>
                <c:pt idx="4">
                  <c:v>contact a politician</c:v>
                </c:pt>
                <c:pt idx="5">
                  <c:v>respond to public consultations</c:v>
                </c:pt>
                <c:pt idx="6">
                  <c:v>others</c:v>
                </c:pt>
                <c:pt idx="7">
                  <c:v>never tried</c:v>
                </c:pt>
              </c:strCache>
            </c:strRef>
          </c:cat>
          <c:val>
            <c:numRef>
              <c:f>Sheet1!$B$2:$B$9</c:f>
              <c:numCache>
                <c:formatCode>General</c:formatCode>
                <c:ptCount val="8"/>
                <c:pt idx="0">
                  <c:v>16.600000000000001</c:v>
                </c:pt>
                <c:pt idx="1">
                  <c:v>11.1</c:v>
                </c:pt>
                <c:pt idx="2">
                  <c:v>4</c:v>
                </c:pt>
                <c:pt idx="3">
                  <c:v>6.4</c:v>
                </c:pt>
                <c:pt idx="4">
                  <c:v>2.2000000000000002</c:v>
                </c:pt>
                <c:pt idx="5">
                  <c:v>2.1</c:v>
                </c:pt>
                <c:pt idx="6">
                  <c:v>0.30000000000000021</c:v>
                </c:pt>
                <c:pt idx="7">
                  <c:v>57.4</c:v>
                </c:pt>
              </c:numCache>
            </c:numRef>
          </c:val>
        </c:ser>
        <c:firstSliceAng val="0"/>
      </c:pieChart>
    </c:plotArea>
    <c:legend>
      <c:legendPos val="r"/>
      <c:layout>
        <c:manualLayout>
          <c:xMode val="edge"/>
          <c:yMode val="edge"/>
          <c:x val="0.74070012198967261"/>
          <c:y val="0.1153012297040624"/>
          <c:w val="0.25082775529663331"/>
          <c:h val="0.8790808201089878"/>
        </c:manualLayout>
      </c:layout>
      <c:spPr>
        <a:effectLst>
          <a:outerShdw blurRad="50800" dist="50800" dir="5400000" algn="ctr" rotWithShape="0">
            <a:schemeClr val="accent4"/>
          </a:outerShdw>
        </a:effectLst>
      </c:spPr>
    </c:legend>
    <c:plotVisOnly val="1"/>
  </c:chart>
  <c:txPr>
    <a:bodyPr/>
    <a:lstStyle/>
    <a:p>
      <a:pPr>
        <a:defRPr sz="1800"/>
      </a:pPr>
      <a:endParaRPr lang="ro-R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o-RO"/>
  <c:chart>
    <c:title>
      <c:tx>
        <c:rich>
          <a:bodyPr/>
          <a:lstStyle/>
          <a:p>
            <a:pPr>
              <a:defRPr/>
            </a:pPr>
            <a:r>
              <a:rPr lang="en-US" dirty="0"/>
              <a:t>social media </a:t>
            </a:r>
            <a:r>
              <a:rPr lang="en-US" dirty="0" smtClean="0"/>
              <a:t>use</a:t>
            </a:r>
            <a:endParaRPr lang="en-US" dirty="0"/>
          </a:p>
        </c:rich>
      </c:tx>
      <c:layout/>
    </c:title>
    <c:plotArea>
      <c:layout/>
      <c:barChart>
        <c:barDir val="col"/>
        <c:grouping val="clustered"/>
        <c:ser>
          <c:idx val="0"/>
          <c:order val="0"/>
          <c:tx>
            <c:strRef>
              <c:f>Sheet1!$B$1</c:f>
              <c:strCache>
                <c:ptCount val="1"/>
                <c:pt idx="0">
                  <c:v>social media used</c:v>
                </c:pt>
              </c:strCache>
            </c:strRef>
          </c:tx>
          <c:dLbls>
            <c:showVal val="1"/>
          </c:dLbls>
          <c:cat>
            <c:strRef>
              <c:f>Sheet1!$A$2:$A$11</c:f>
              <c:strCache>
                <c:ptCount val="10"/>
                <c:pt idx="0">
                  <c:v>Facebook</c:v>
                </c:pt>
                <c:pt idx="1">
                  <c:v>MySpace</c:v>
                </c:pt>
                <c:pt idx="2">
                  <c:v>YouTube</c:v>
                </c:pt>
                <c:pt idx="3">
                  <c:v>Twitter</c:v>
                </c:pt>
                <c:pt idx="4">
                  <c:v>LinkedIn</c:v>
                </c:pt>
                <c:pt idx="5">
                  <c:v>Flickr</c:v>
                </c:pt>
                <c:pt idx="6">
                  <c:v>Blogs</c:v>
                </c:pt>
                <c:pt idx="7">
                  <c:v>Dropbox</c:v>
                </c:pt>
                <c:pt idx="8">
                  <c:v>Google +</c:v>
                </c:pt>
                <c:pt idx="9">
                  <c:v>Others</c:v>
                </c:pt>
              </c:strCache>
            </c:strRef>
          </c:cat>
          <c:val>
            <c:numRef>
              <c:f>Sheet1!$B$2:$B$11</c:f>
              <c:numCache>
                <c:formatCode>General</c:formatCode>
                <c:ptCount val="10"/>
                <c:pt idx="0">
                  <c:v>52.7</c:v>
                </c:pt>
                <c:pt idx="1">
                  <c:v>21.9</c:v>
                </c:pt>
                <c:pt idx="2">
                  <c:v>9.9</c:v>
                </c:pt>
                <c:pt idx="3">
                  <c:v>7.4</c:v>
                </c:pt>
                <c:pt idx="4">
                  <c:v>2.5</c:v>
                </c:pt>
                <c:pt idx="5">
                  <c:v>2</c:v>
                </c:pt>
                <c:pt idx="6">
                  <c:v>1.5</c:v>
                </c:pt>
                <c:pt idx="7">
                  <c:v>1</c:v>
                </c:pt>
                <c:pt idx="8">
                  <c:v>0.8</c:v>
                </c:pt>
                <c:pt idx="9">
                  <c:v>0.3000000000000001</c:v>
                </c:pt>
              </c:numCache>
            </c:numRef>
          </c:val>
        </c:ser>
        <c:axId val="131883392"/>
        <c:axId val="132124032"/>
      </c:barChart>
      <c:catAx>
        <c:axId val="131883392"/>
        <c:scaling>
          <c:orientation val="minMax"/>
        </c:scaling>
        <c:axPos val="b"/>
        <c:tickLblPos val="nextTo"/>
        <c:crossAx val="132124032"/>
        <c:crosses val="autoZero"/>
        <c:auto val="1"/>
        <c:lblAlgn val="ctr"/>
        <c:lblOffset val="100"/>
      </c:catAx>
      <c:valAx>
        <c:axId val="132124032"/>
        <c:scaling>
          <c:orientation val="minMax"/>
        </c:scaling>
        <c:axPos val="l"/>
        <c:majorGridlines/>
        <c:numFmt formatCode="General" sourceLinked="1"/>
        <c:tickLblPos val="nextTo"/>
        <c:crossAx val="131883392"/>
        <c:crosses val="autoZero"/>
        <c:crossBetween val="between"/>
      </c:valAx>
    </c:plotArea>
    <c:plotVisOnly val="1"/>
  </c:chart>
  <c:txPr>
    <a:bodyPr/>
    <a:lstStyle/>
    <a:p>
      <a:pPr>
        <a:defRPr sz="1800"/>
      </a:pPr>
      <a:endParaRPr lang="ro-R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o-RO"/>
  <c:chart>
    <c:title>
      <c:tx>
        <c:rich>
          <a:bodyPr/>
          <a:lstStyle/>
          <a:p>
            <a:pPr>
              <a:defRPr/>
            </a:pPr>
            <a:r>
              <a:rPr lang="en-US" dirty="0"/>
              <a:t>how often is social media </a:t>
            </a:r>
            <a:r>
              <a:rPr lang="en-US" dirty="0" smtClean="0"/>
              <a:t>use</a:t>
            </a:r>
            <a:r>
              <a:rPr lang="ro-RO" dirty="0" smtClean="0"/>
              <a:t>d</a:t>
            </a:r>
            <a:endParaRPr lang="en-US" dirty="0"/>
          </a:p>
        </c:rich>
      </c:tx>
      <c:layout/>
    </c:title>
    <c:plotArea>
      <c:layout/>
      <c:barChart>
        <c:barDir val="col"/>
        <c:grouping val="clustered"/>
        <c:ser>
          <c:idx val="0"/>
          <c:order val="0"/>
          <c:tx>
            <c:strRef>
              <c:f>Sheet1!$B$1</c:f>
              <c:strCache>
                <c:ptCount val="1"/>
                <c:pt idx="0">
                  <c:v>how often is social media use</c:v>
                </c:pt>
              </c:strCache>
            </c:strRef>
          </c:tx>
          <c:dLbls>
            <c:showVal val="1"/>
          </c:dLbls>
          <c:cat>
            <c:strRef>
              <c:f>Sheet1!$A$2:$A$8</c:f>
              <c:strCache>
                <c:ptCount val="7"/>
                <c:pt idx="0">
                  <c:v>daily</c:v>
                </c:pt>
                <c:pt idx="1">
                  <c:v>4-5 times/week</c:v>
                </c:pt>
                <c:pt idx="2">
                  <c:v>2-3 times/week</c:v>
                </c:pt>
                <c:pt idx="3">
                  <c:v>once a week</c:v>
                </c:pt>
                <c:pt idx="4">
                  <c:v>one a month</c:v>
                </c:pt>
                <c:pt idx="5">
                  <c:v>few times a year</c:v>
                </c:pt>
                <c:pt idx="6">
                  <c:v>dn/na</c:v>
                </c:pt>
              </c:strCache>
            </c:strRef>
          </c:cat>
          <c:val>
            <c:numRef>
              <c:f>Sheet1!$B$2:$B$8</c:f>
              <c:numCache>
                <c:formatCode>General</c:formatCode>
                <c:ptCount val="7"/>
                <c:pt idx="0">
                  <c:v>57.7</c:v>
                </c:pt>
                <c:pt idx="1">
                  <c:v>17.3</c:v>
                </c:pt>
                <c:pt idx="2">
                  <c:v>9.1</c:v>
                </c:pt>
                <c:pt idx="3">
                  <c:v>6.3</c:v>
                </c:pt>
                <c:pt idx="4">
                  <c:v>2.1</c:v>
                </c:pt>
                <c:pt idx="5">
                  <c:v>0.70000000000000018</c:v>
                </c:pt>
                <c:pt idx="6">
                  <c:v>6.8</c:v>
                </c:pt>
              </c:numCache>
            </c:numRef>
          </c:val>
        </c:ser>
        <c:axId val="136268416"/>
        <c:axId val="136270208"/>
      </c:barChart>
      <c:catAx>
        <c:axId val="136268416"/>
        <c:scaling>
          <c:orientation val="minMax"/>
        </c:scaling>
        <c:axPos val="b"/>
        <c:tickLblPos val="nextTo"/>
        <c:crossAx val="136270208"/>
        <c:crosses val="autoZero"/>
        <c:auto val="1"/>
        <c:lblAlgn val="ctr"/>
        <c:lblOffset val="100"/>
      </c:catAx>
      <c:valAx>
        <c:axId val="136270208"/>
        <c:scaling>
          <c:orientation val="minMax"/>
        </c:scaling>
        <c:axPos val="l"/>
        <c:majorGridlines/>
        <c:numFmt formatCode="General" sourceLinked="1"/>
        <c:tickLblPos val="nextTo"/>
        <c:crossAx val="136268416"/>
        <c:crosses val="autoZero"/>
        <c:crossBetween val="between"/>
      </c:valAx>
    </c:plotArea>
    <c:plotVisOnly val="1"/>
  </c:chart>
  <c:txPr>
    <a:bodyPr/>
    <a:lstStyle/>
    <a:p>
      <a:pPr>
        <a:defRPr sz="1800"/>
      </a:pPr>
      <a:endParaRPr lang="ro-RO"/>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2DCDB-6E8C-44EA-9096-EA9D96AF8DFB}" type="doc">
      <dgm:prSet loTypeId="urn:microsoft.com/office/officeart/2005/8/layout/chevron1" loCatId="process" qsTypeId="urn:microsoft.com/office/officeart/2005/8/quickstyle/simple1" qsCatId="simple" csTypeId="urn:microsoft.com/office/officeart/2005/8/colors/colorful2" csCatId="colorful" phldr="1"/>
      <dgm:spPr/>
    </dgm:pt>
    <dgm:pt modelId="{275C4426-F273-4F97-937D-867B7837B37F}">
      <dgm:prSet phldrT="[Text]"/>
      <dgm:spPr/>
      <dgm:t>
        <a:bodyPr/>
        <a:lstStyle/>
        <a:p>
          <a:r>
            <a:rPr lang="ro-RO" dirty="0" smtClean="0"/>
            <a:t>problem</a:t>
          </a:r>
          <a:endParaRPr lang="ro-RO" dirty="0"/>
        </a:p>
      </dgm:t>
    </dgm:pt>
    <dgm:pt modelId="{80A767B1-4A47-4EEC-A6AA-4F02160F5165}" type="parTrans" cxnId="{F1811F32-DED3-45E5-B710-501949372765}">
      <dgm:prSet/>
      <dgm:spPr/>
      <dgm:t>
        <a:bodyPr/>
        <a:lstStyle/>
        <a:p>
          <a:endParaRPr lang="ro-RO"/>
        </a:p>
      </dgm:t>
    </dgm:pt>
    <dgm:pt modelId="{157EAA6A-CE7E-4D80-9F4C-2860B8DFF119}" type="sibTrans" cxnId="{F1811F32-DED3-45E5-B710-501949372765}">
      <dgm:prSet/>
      <dgm:spPr/>
      <dgm:t>
        <a:bodyPr/>
        <a:lstStyle/>
        <a:p>
          <a:endParaRPr lang="ro-RO"/>
        </a:p>
      </dgm:t>
    </dgm:pt>
    <dgm:pt modelId="{E6580C08-6F44-4602-87E2-EE6D20D6107D}">
      <dgm:prSet phldrT="[Text]"/>
      <dgm:spPr/>
      <dgm:t>
        <a:bodyPr/>
        <a:lstStyle/>
        <a:p>
          <a:r>
            <a:rPr lang="ro-RO" dirty="0" smtClean="0"/>
            <a:t>objective</a:t>
          </a:r>
          <a:endParaRPr lang="ro-RO" dirty="0"/>
        </a:p>
      </dgm:t>
    </dgm:pt>
    <dgm:pt modelId="{332FF905-44B7-4CBB-8015-32D690AF49D1}" type="parTrans" cxnId="{FE134FC1-7A5D-4497-800B-4AD38E9AFFA7}">
      <dgm:prSet/>
      <dgm:spPr/>
      <dgm:t>
        <a:bodyPr/>
        <a:lstStyle/>
        <a:p>
          <a:endParaRPr lang="ro-RO"/>
        </a:p>
      </dgm:t>
    </dgm:pt>
    <dgm:pt modelId="{577C92C1-506C-45F0-A105-CD368529B419}" type="sibTrans" cxnId="{FE134FC1-7A5D-4497-800B-4AD38E9AFFA7}">
      <dgm:prSet/>
      <dgm:spPr/>
      <dgm:t>
        <a:bodyPr/>
        <a:lstStyle/>
        <a:p>
          <a:endParaRPr lang="ro-RO"/>
        </a:p>
      </dgm:t>
    </dgm:pt>
    <dgm:pt modelId="{DA643477-FAD8-4BCF-9EF3-5E306A88226A}">
      <dgm:prSet phldrT="[Text]"/>
      <dgm:spPr/>
      <dgm:t>
        <a:bodyPr/>
        <a:lstStyle/>
        <a:p>
          <a:r>
            <a:rPr lang="ro-RO" dirty="0" smtClean="0"/>
            <a:t>activities</a:t>
          </a:r>
          <a:endParaRPr lang="ro-RO" dirty="0"/>
        </a:p>
      </dgm:t>
    </dgm:pt>
    <dgm:pt modelId="{CFDE63E7-4432-4B34-B05F-81B422506608}" type="parTrans" cxnId="{BC5755E9-34CF-49B5-BDFB-AB7BF2792936}">
      <dgm:prSet/>
      <dgm:spPr/>
      <dgm:t>
        <a:bodyPr/>
        <a:lstStyle/>
        <a:p>
          <a:endParaRPr lang="ro-RO"/>
        </a:p>
      </dgm:t>
    </dgm:pt>
    <dgm:pt modelId="{D292AC03-52C0-405B-BDF8-B3FBC821C671}" type="sibTrans" cxnId="{BC5755E9-34CF-49B5-BDFB-AB7BF2792936}">
      <dgm:prSet/>
      <dgm:spPr/>
      <dgm:t>
        <a:bodyPr/>
        <a:lstStyle/>
        <a:p>
          <a:endParaRPr lang="ro-RO"/>
        </a:p>
      </dgm:t>
    </dgm:pt>
    <dgm:pt modelId="{7364828F-9215-40E6-B934-8E8F911B76E7}">
      <dgm:prSet phldrT="[Text]"/>
      <dgm:spPr>
        <a:solidFill>
          <a:srgbClr val="92D050"/>
        </a:solidFill>
      </dgm:spPr>
      <dgm:t>
        <a:bodyPr/>
        <a:lstStyle/>
        <a:p>
          <a:r>
            <a:rPr lang="ro-RO" dirty="0" smtClean="0">
              <a:solidFill>
                <a:schemeClr val="bg1"/>
              </a:solidFill>
            </a:rPr>
            <a:t>results</a:t>
          </a:r>
          <a:r>
            <a:rPr lang="ro-RO" dirty="0" smtClean="0">
              <a:solidFill>
                <a:srgbClr val="5495D3"/>
              </a:solidFill>
            </a:rPr>
            <a:t>  </a:t>
          </a:r>
          <a:endParaRPr lang="ro-RO" dirty="0">
            <a:solidFill>
              <a:srgbClr val="5495D3"/>
            </a:solidFill>
          </a:endParaRPr>
        </a:p>
      </dgm:t>
    </dgm:pt>
    <dgm:pt modelId="{68E2F9E4-19F9-4C62-9896-F93B3D3CF7E8}" type="parTrans" cxnId="{0489721B-AD4F-4D32-9891-3A95F3525C4B}">
      <dgm:prSet/>
      <dgm:spPr/>
      <dgm:t>
        <a:bodyPr/>
        <a:lstStyle/>
        <a:p>
          <a:endParaRPr lang="ro-RO"/>
        </a:p>
      </dgm:t>
    </dgm:pt>
    <dgm:pt modelId="{0505573D-B312-4EE5-943B-2A57E39B3607}" type="sibTrans" cxnId="{0489721B-AD4F-4D32-9891-3A95F3525C4B}">
      <dgm:prSet/>
      <dgm:spPr/>
      <dgm:t>
        <a:bodyPr/>
        <a:lstStyle/>
        <a:p>
          <a:endParaRPr lang="ro-RO"/>
        </a:p>
      </dgm:t>
    </dgm:pt>
    <dgm:pt modelId="{8B1FFA88-B5F5-40EB-A2A0-EF35E2E630ED}" type="pres">
      <dgm:prSet presAssocID="{DF82DCDB-6E8C-44EA-9096-EA9D96AF8DFB}" presName="Name0" presStyleCnt="0">
        <dgm:presLayoutVars>
          <dgm:dir/>
          <dgm:animLvl val="lvl"/>
          <dgm:resizeHandles val="exact"/>
        </dgm:presLayoutVars>
      </dgm:prSet>
      <dgm:spPr/>
    </dgm:pt>
    <dgm:pt modelId="{FA0EBEA8-9BED-4A9C-9DC7-D90366A02501}" type="pres">
      <dgm:prSet presAssocID="{275C4426-F273-4F97-937D-867B7837B37F}" presName="parTxOnly" presStyleLbl="node1" presStyleIdx="0" presStyleCnt="4">
        <dgm:presLayoutVars>
          <dgm:chMax val="0"/>
          <dgm:chPref val="0"/>
          <dgm:bulletEnabled val="1"/>
        </dgm:presLayoutVars>
      </dgm:prSet>
      <dgm:spPr/>
      <dgm:t>
        <a:bodyPr/>
        <a:lstStyle/>
        <a:p>
          <a:endParaRPr lang="ro-RO"/>
        </a:p>
      </dgm:t>
    </dgm:pt>
    <dgm:pt modelId="{9C9E5C5D-19E4-4F78-A219-6347EE499B5B}" type="pres">
      <dgm:prSet presAssocID="{157EAA6A-CE7E-4D80-9F4C-2860B8DFF119}" presName="parTxOnlySpace" presStyleCnt="0"/>
      <dgm:spPr/>
    </dgm:pt>
    <dgm:pt modelId="{B02C59B6-4756-46F2-9F1B-97FCD5FE89EB}" type="pres">
      <dgm:prSet presAssocID="{E6580C08-6F44-4602-87E2-EE6D20D6107D}" presName="parTxOnly" presStyleLbl="node1" presStyleIdx="1" presStyleCnt="4">
        <dgm:presLayoutVars>
          <dgm:chMax val="0"/>
          <dgm:chPref val="0"/>
          <dgm:bulletEnabled val="1"/>
        </dgm:presLayoutVars>
      </dgm:prSet>
      <dgm:spPr/>
      <dgm:t>
        <a:bodyPr/>
        <a:lstStyle/>
        <a:p>
          <a:endParaRPr lang="ro-RO"/>
        </a:p>
      </dgm:t>
    </dgm:pt>
    <dgm:pt modelId="{92A0E5C1-88AF-40A5-8B8C-17F224B9B745}" type="pres">
      <dgm:prSet presAssocID="{577C92C1-506C-45F0-A105-CD368529B419}" presName="parTxOnlySpace" presStyleCnt="0"/>
      <dgm:spPr/>
    </dgm:pt>
    <dgm:pt modelId="{B25E5D2E-F6B5-4D86-996B-2C8E275FD00F}" type="pres">
      <dgm:prSet presAssocID="{DA643477-FAD8-4BCF-9EF3-5E306A88226A}" presName="parTxOnly" presStyleLbl="node1" presStyleIdx="2" presStyleCnt="4">
        <dgm:presLayoutVars>
          <dgm:chMax val="0"/>
          <dgm:chPref val="0"/>
          <dgm:bulletEnabled val="1"/>
        </dgm:presLayoutVars>
      </dgm:prSet>
      <dgm:spPr/>
      <dgm:t>
        <a:bodyPr/>
        <a:lstStyle/>
        <a:p>
          <a:endParaRPr lang="ro-RO"/>
        </a:p>
      </dgm:t>
    </dgm:pt>
    <dgm:pt modelId="{63C9C590-5B5D-465C-BFCE-0F8427761E3D}" type="pres">
      <dgm:prSet presAssocID="{D292AC03-52C0-405B-BDF8-B3FBC821C671}" presName="parTxOnlySpace" presStyleCnt="0"/>
      <dgm:spPr/>
    </dgm:pt>
    <dgm:pt modelId="{E4AD6273-C2FC-4C6F-898A-34280598F7B9}" type="pres">
      <dgm:prSet presAssocID="{7364828F-9215-40E6-B934-8E8F911B76E7}" presName="parTxOnly" presStyleLbl="node1" presStyleIdx="3" presStyleCnt="4">
        <dgm:presLayoutVars>
          <dgm:chMax val="0"/>
          <dgm:chPref val="0"/>
          <dgm:bulletEnabled val="1"/>
        </dgm:presLayoutVars>
      </dgm:prSet>
      <dgm:spPr/>
      <dgm:t>
        <a:bodyPr/>
        <a:lstStyle/>
        <a:p>
          <a:endParaRPr lang="ro-RO"/>
        </a:p>
      </dgm:t>
    </dgm:pt>
  </dgm:ptLst>
  <dgm:cxnLst>
    <dgm:cxn modelId="{C7ADF798-5F45-4B92-BA48-78AFD36B8AAB}" type="presOf" srcId="{275C4426-F273-4F97-937D-867B7837B37F}" destId="{FA0EBEA8-9BED-4A9C-9DC7-D90366A02501}" srcOrd="0" destOrd="0" presId="urn:microsoft.com/office/officeart/2005/8/layout/chevron1"/>
    <dgm:cxn modelId="{FE134FC1-7A5D-4497-800B-4AD38E9AFFA7}" srcId="{DF82DCDB-6E8C-44EA-9096-EA9D96AF8DFB}" destId="{E6580C08-6F44-4602-87E2-EE6D20D6107D}" srcOrd="1" destOrd="0" parTransId="{332FF905-44B7-4CBB-8015-32D690AF49D1}" sibTransId="{577C92C1-506C-45F0-A105-CD368529B419}"/>
    <dgm:cxn modelId="{0489721B-AD4F-4D32-9891-3A95F3525C4B}" srcId="{DF82DCDB-6E8C-44EA-9096-EA9D96AF8DFB}" destId="{7364828F-9215-40E6-B934-8E8F911B76E7}" srcOrd="3" destOrd="0" parTransId="{68E2F9E4-19F9-4C62-9896-F93B3D3CF7E8}" sibTransId="{0505573D-B312-4EE5-943B-2A57E39B3607}"/>
    <dgm:cxn modelId="{F1811F32-DED3-45E5-B710-501949372765}" srcId="{DF82DCDB-6E8C-44EA-9096-EA9D96AF8DFB}" destId="{275C4426-F273-4F97-937D-867B7837B37F}" srcOrd="0" destOrd="0" parTransId="{80A767B1-4A47-4EEC-A6AA-4F02160F5165}" sibTransId="{157EAA6A-CE7E-4D80-9F4C-2860B8DFF119}"/>
    <dgm:cxn modelId="{0072881E-C9E7-42F7-932F-CD463477D8BC}" type="presOf" srcId="{7364828F-9215-40E6-B934-8E8F911B76E7}" destId="{E4AD6273-C2FC-4C6F-898A-34280598F7B9}" srcOrd="0" destOrd="0" presId="urn:microsoft.com/office/officeart/2005/8/layout/chevron1"/>
    <dgm:cxn modelId="{2693415D-2B75-4067-AAFD-C78860A61911}" type="presOf" srcId="{DF82DCDB-6E8C-44EA-9096-EA9D96AF8DFB}" destId="{8B1FFA88-B5F5-40EB-A2A0-EF35E2E630ED}" srcOrd="0" destOrd="0" presId="urn:microsoft.com/office/officeart/2005/8/layout/chevron1"/>
    <dgm:cxn modelId="{BD2F523F-8209-40DA-BD1B-AB2D9D739A24}" type="presOf" srcId="{DA643477-FAD8-4BCF-9EF3-5E306A88226A}" destId="{B25E5D2E-F6B5-4D86-996B-2C8E275FD00F}" srcOrd="0" destOrd="0" presId="urn:microsoft.com/office/officeart/2005/8/layout/chevron1"/>
    <dgm:cxn modelId="{7C7C7AE2-8568-4675-A358-A951F35D0B09}" type="presOf" srcId="{E6580C08-6F44-4602-87E2-EE6D20D6107D}" destId="{B02C59B6-4756-46F2-9F1B-97FCD5FE89EB}" srcOrd="0" destOrd="0" presId="urn:microsoft.com/office/officeart/2005/8/layout/chevron1"/>
    <dgm:cxn modelId="{BC5755E9-34CF-49B5-BDFB-AB7BF2792936}" srcId="{DF82DCDB-6E8C-44EA-9096-EA9D96AF8DFB}" destId="{DA643477-FAD8-4BCF-9EF3-5E306A88226A}" srcOrd="2" destOrd="0" parTransId="{CFDE63E7-4432-4B34-B05F-81B422506608}" sibTransId="{D292AC03-52C0-405B-BDF8-B3FBC821C671}"/>
    <dgm:cxn modelId="{BCF93FE4-FCED-43E9-9568-099AC348F256}" type="presParOf" srcId="{8B1FFA88-B5F5-40EB-A2A0-EF35E2E630ED}" destId="{FA0EBEA8-9BED-4A9C-9DC7-D90366A02501}" srcOrd="0" destOrd="0" presId="urn:microsoft.com/office/officeart/2005/8/layout/chevron1"/>
    <dgm:cxn modelId="{9E358EB2-58E4-4B10-99DF-6FD592350333}" type="presParOf" srcId="{8B1FFA88-B5F5-40EB-A2A0-EF35E2E630ED}" destId="{9C9E5C5D-19E4-4F78-A219-6347EE499B5B}" srcOrd="1" destOrd="0" presId="urn:microsoft.com/office/officeart/2005/8/layout/chevron1"/>
    <dgm:cxn modelId="{628AB067-D08C-43C1-896B-15EE07D8BEE3}" type="presParOf" srcId="{8B1FFA88-B5F5-40EB-A2A0-EF35E2E630ED}" destId="{B02C59B6-4756-46F2-9F1B-97FCD5FE89EB}" srcOrd="2" destOrd="0" presId="urn:microsoft.com/office/officeart/2005/8/layout/chevron1"/>
    <dgm:cxn modelId="{31C3E6AC-DAF1-47F2-AFEB-672D1987D535}" type="presParOf" srcId="{8B1FFA88-B5F5-40EB-A2A0-EF35E2E630ED}" destId="{92A0E5C1-88AF-40A5-8B8C-17F224B9B745}" srcOrd="3" destOrd="0" presId="urn:microsoft.com/office/officeart/2005/8/layout/chevron1"/>
    <dgm:cxn modelId="{6DFCEFEF-BEF4-46E5-8718-F63582F99600}" type="presParOf" srcId="{8B1FFA88-B5F5-40EB-A2A0-EF35E2E630ED}" destId="{B25E5D2E-F6B5-4D86-996B-2C8E275FD00F}" srcOrd="4" destOrd="0" presId="urn:microsoft.com/office/officeart/2005/8/layout/chevron1"/>
    <dgm:cxn modelId="{544CAA2F-89DD-41A1-B316-E94F13910E16}" type="presParOf" srcId="{8B1FFA88-B5F5-40EB-A2A0-EF35E2E630ED}" destId="{63C9C590-5B5D-465C-BFCE-0F8427761E3D}" srcOrd="5" destOrd="0" presId="urn:microsoft.com/office/officeart/2005/8/layout/chevron1"/>
    <dgm:cxn modelId="{30A07C56-F197-4648-9177-FF25EFDF607A}" type="presParOf" srcId="{8B1FFA88-B5F5-40EB-A2A0-EF35E2E630ED}" destId="{E4AD6273-C2FC-4C6F-898A-34280598F7B9}"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0EBEA8-9BED-4A9C-9DC7-D90366A02501}">
      <dsp:nvSpPr>
        <dsp:cNvPr id="0" name=""/>
        <dsp:cNvSpPr/>
      </dsp:nvSpPr>
      <dsp:spPr>
        <a:xfrm>
          <a:off x="4502" y="51927"/>
          <a:ext cx="2620682" cy="104827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ro-RO" sz="2900" kern="1200" dirty="0" smtClean="0"/>
            <a:t>problem</a:t>
          </a:r>
          <a:endParaRPr lang="ro-RO" sz="2900" kern="1200" dirty="0"/>
        </a:p>
      </dsp:txBody>
      <dsp:txXfrm>
        <a:off x="4502" y="51927"/>
        <a:ext cx="2620682" cy="1048272"/>
      </dsp:txXfrm>
    </dsp:sp>
    <dsp:sp modelId="{B02C59B6-4756-46F2-9F1B-97FCD5FE89EB}">
      <dsp:nvSpPr>
        <dsp:cNvPr id="0" name=""/>
        <dsp:cNvSpPr/>
      </dsp:nvSpPr>
      <dsp:spPr>
        <a:xfrm>
          <a:off x="2363115" y="51927"/>
          <a:ext cx="2620682" cy="1048272"/>
        </a:xfrm>
        <a:prstGeom prst="chevron">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ro-RO" sz="2900" kern="1200" dirty="0" smtClean="0"/>
            <a:t>objective</a:t>
          </a:r>
          <a:endParaRPr lang="ro-RO" sz="2900" kern="1200" dirty="0"/>
        </a:p>
      </dsp:txBody>
      <dsp:txXfrm>
        <a:off x="2363115" y="51927"/>
        <a:ext cx="2620682" cy="1048272"/>
      </dsp:txXfrm>
    </dsp:sp>
    <dsp:sp modelId="{B25E5D2E-F6B5-4D86-996B-2C8E275FD00F}">
      <dsp:nvSpPr>
        <dsp:cNvPr id="0" name=""/>
        <dsp:cNvSpPr/>
      </dsp:nvSpPr>
      <dsp:spPr>
        <a:xfrm>
          <a:off x="4721729" y="51927"/>
          <a:ext cx="2620682" cy="1048272"/>
        </a:xfrm>
        <a:prstGeom prst="chevron">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ro-RO" sz="2900" kern="1200" dirty="0" smtClean="0"/>
            <a:t>activities</a:t>
          </a:r>
          <a:endParaRPr lang="ro-RO" sz="2900" kern="1200" dirty="0"/>
        </a:p>
      </dsp:txBody>
      <dsp:txXfrm>
        <a:off x="4721729" y="51927"/>
        <a:ext cx="2620682" cy="1048272"/>
      </dsp:txXfrm>
    </dsp:sp>
    <dsp:sp modelId="{E4AD6273-C2FC-4C6F-898A-34280598F7B9}">
      <dsp:nvSpPr>
        <dsp:cNvPr id="0" name=""/>
        <dsp:cNvSpPr/>
      </dsp:nvSpPr>
      <dsp:spPr>
        <a:xfrm>
          <a:off x="7080343" y="51927"/>
          <a:ext cx="2620682" cy="104827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ro-RO" sz="2900" kern="1200" dirty="0" smtClean="0">
              <a:solidFill>
                <a:schemeClr val="bg1"/>
              </a:solidFill>
            </a:rPr>
            <a:t>results</a:t>
          </a:r>
          <a:r>
            <a:rPr lang="ro-RO" sz="2900" kern="1200" dirty="0" smtClean="0">
              <a:solidFill>
                <a:srgbClr val="5495D3"/>
              </a:solidFill>
            </a:rPr>
            <a:t>  </a:t>
          </a:r>
          <a:endParaRPr lang="ro-RO" sz="2900" kern="1200" dirty="0">
            <a:solidFill>
              <a:srgbClr val="5495D3"/>
            </a:solidFill>
          </a:endParaRPr>
        </a:p>
      </dsp:txBody>
      <dsp:txXfrm>
        <a:off x="7080343" y="51927"/>
        <a:ext cx="2620682" cy="10482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842" tIns="45921" rIns="91842" bIns="45921" rtlCol="0"/>
          <a:lstStyle>
            <a:lvl1pPr algn="l" eaLnBrk="1" hangingPunct="1">
              <a:defRPr sz="1200">
                <a:latin typeface="Arial" pitchFamily="34" charset="0"/>
                <a:cs typeface="+mn-cs"/>
              </a:defRPr>
            </a:lvl1pPr>
          </a:lstStyle>
          <a:p>
            <a:pPr>
              <a:defRPr/>
            </a:pPr>
            <a:endParaRPr lang="fr-CH"/>
          </a:p>
        </p:txBody>
      </p:sp>
      <p:sp>
        <p:nvSpPr>
          <p:cNvPr id="3" name="Espace réservé de la date 2"/>
          <p:cNvSpPr>
            <a:spLocks noGrp="1"/>
          </p:cNvSpPr>
          <p:nvPr>
            <p:ph type="dt" sz="quarter" idx="1"/>
          </p:nvPr>
        </p:nvSpPr>
        <p:spPr>
          <a:xfrm>
            <a:off x="3856038" y="0"/>
            <a:ext cx="2947987" cy="496888"/>
          </a:xfrm>
          <a:prstGeom prst="rect">
            <a:avLst/>
          </a:prstGeom>
        </p:spPr>
        <p:txBody>
          <a:bodyPr vert="horz" lIns="91842" tIns="45921" rIns="91842" bIns="45921" rtlCol="0"/>
          <a:lstStyle>
            <a:lvl1pPr algn="r" eaLnBrk="1" hangingPunct="1">
              <a:defRPr sz="1200">
                <a:latin typeface="Arial" pitchFamily="34" charset="0"/>
                <a:cs typeface="+mn-cs"/>
              </a:defRPr>
            </a:lvl1pPr>
          </a:lstStyle>
          <a:p>
            <a:pPr>
              <a:defRPr/>
            </a:pPr>
            <a:fld id="{840629B8-7F1D-4F7A-A674-B345664705ED}" type="datetimeFigureOut">
              <a:rPr lang="fr-CH"/>
              <a:pPr>
                <a:defRPr/>
              </a:pPr>
              <a:t>03.09.2015</a:t>
            </a:fld>
            <a:endParaRPr lang="fr-CH"/>
          </a:p>
        </p:txBody>
      </p:sp>
      <p:sp>
        <p:nvSpPr>
          <p:cNvPr id="4" name="Espace réservé du pied de page 3"/>
          <p:cNvSpPr>
            <a:spLocks noGrp="1"/>
          </p:cNvSpPr>
          <p:nvPr>
            <p:ph type="ftr" sz="quarter" idx="2"/>
          </p:nvPr>
        </p:nvSpPr>
        <p:spPr>
          <a:xfrm>
            <a:off x="0" y="9440863"/>
            <a:ext cx="2949575" cy="496887"/>
          </a:xfrm>
          <a:prstGeom prst="rect">
            <a:avLst/>
          </a:prstGeom>
        </p:spPr>
        <p:txBody>
          <a:bodyPr vert="horz" lIns="91842" tIns="45921" rIns="91842" bIns="45921" rtlCol="0" anchor="b"/>
          <a:lstStyle>
            <a:lvl1pPr algn="l" eaLnBrk="1" hangingPunct="1">
              <a:defRPr sz="1200">
                <a:latin typeface="Arial" pitchFamily="34" charset="0"/>
                <a:cs typeface="+mn-cs"/>
              </a:defRPr>
            </a:lvl1pPr>
          </a:lstStyle>
          <a:p>
            <a:pPr>
              <a:defRPr/>
            </a:pPr>
            <a:endParaRPr lang="fr-CH"/>
          </a:p>
        </p:txBody>
      </p:sp>
      <p:sp>
        <p:nvSpPr>
          <p:cNvPr id="5" name="Espace réservé du numéro de diapositive 4"/>
          <p:cNvSpPr>
            <a:spLocks noGrp="1"/>
          </p:cNvSpPr>
          <p:nvPr>
            <p:ph type="sldNum" sz="quarter" idx="3"/>
          </p:nvPr>
        </p:nvSpPr>
        <p:spPr>
          <a:xfrm>
            <a:off x="3856038" y="9440863"/>
            <a:ext cx="2947987" cy="496887"/>
          </a:xfrm>
          <a:prstGeom prst="rect">
            <a:avLst/>
          </a:prstGeom>
        </p:spPr>
        <p:txBody>
          <a:bodyPr vert="horz" wrap="square" lIns="91842" tIns="45921" rIns="91842" bIns="45921" numCol="1" anchor="b" anchorCtr="0" compatLnSpc="1">
            <a:prstTxWarp prst="textNoShape">
              <a:avLst/>
            </a:prstTxWarp>
          </a:bodyPr>
          <a:lstStyle>
            <a:lvl1pPr algn="r" eaLnBrk="1" hangingPunct="1">
              <a:defRPr sz="1200"/>
            </a:lvl1pPr>
          </a:lstStyle>
          <a:p>
            <a:fld id="{70A04162-2C7C-4D1D-9F70-7A051E8DB5F0}" type="slidenum">
              <a:rPr lang="fr-CH" altLang="en-US"/>
              <a:pPr/>
              <a:t>‹#›</a:t>
            </a:fld>
            <a:endParaRPr lang="fr-CH"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56038" y="0"/>
            <a:ext cx="2947987"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711200" y="744538"/>
            <a:ext cx="5383213" cy="3727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1038" y="4721225"/>
            <a:ext cx="5443537" cy="4473575"/>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615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56038" y="9440863"/>
            <a:ext cx="2947987"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eaLnBrk="1" hangingPunct="1">
              <a:defRPr sz="1200"/>
            </a:lvl1pPr>
          </a:lstStyle>
          <a:p>
            <a:fld id="{CFE44453-7DC5-44B7-98ED-143A0840D0C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a:ln/>
        </p:spPr>
      </p:sp>
      <p:sp>
        <p:nvSpPr>
          <p:cNvPr id="16387" name="Espace réservé des commentaires 2"/>
          <p:cNvSpPr>
            <a:spLocks noGrp="1"/>
          </p:cNvSpPr>
          <p:nvPr>
            <p:ph type="body" idx="1"/>
          </p:nvPr>
        </p:nvSpPr>
        <p:spPr>
          <a:noFill/>
          <a:ln/>
        </p:spPr>
        <p:txBody>
          <a:bodyPr/>
          <a:lstStyle/>
          <a:p>
            <a:endParaRPr lang="fr-FR" altLang="en-US" smtClean="0">
              <a:latin typeface="Arial" charset="0"/>
            </a:endParaRPr>
          </a:p>
        </p:txBody>
      </p:sp>
      <p:sp>
        <p:nvSpPr>
          <p:cNvPr id="16388" name="Espace réservé du numéro de diapositive 3"/>
          <p:cNvSpPr>
            <a:spLocks noGrp="1"/>
          </p:cNvSpPr>
          <p:nvPr>
            <p:ph type="sldNum" sz="quarter" idx="5"/>
          </p:nvPr>
        </p:nvSpPr>
        <p:spPr>
          <a:noFill/>
        </p:spPr>
        <p:txBody>
          <a:bodyPr/>
          <a:lstStyle/>
          <a:p>
            <a:fld id="{C9B05AFE-7C31-45E1-ADFB-AF16A5240C4A}"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Picture 2" descr="C:\Users\schimi\Pictures\PPT Presi\Essai2.png"/>
          <p:cNvPicPr>
            <a:picLocks noChangeAspect="1" noChangeArrowheads="1"/>
          </p:cNvPicPr>
          <p:nvPr userDrawn="1"/>
        </p:nvPicPr>
        <p:blipFill>
          <a:blip r:embed="rId2" cstate="print"/>
          <a:srcRect/>
          <a:stretch>
            <a:fillRect/>
          </a:stretch>
        </p:blipFill>
        <p:spPr bwMode="auto">
          <a:xfrm>
            <a:off x="0" y="5245100"/>
            <a:ext cx="9906000" cy="1612900"/>
          </a:xfrm>
          <a:prstGeom prst="rect">
            <a:avLst/>
          </a:prstGeom>
          <a:noFill/>
          <a:ln w="9525">
            <a:noFill/>
            <a:miter lim="800000"/>
            <a:headEnd/>
            <a:tailEnd/>
          </a:ln>
        </p:spPr>
      </p:pic>
      <p:pic>
        <p:nvPicPr>
          <p:cNvPr id="5" name="Picture 2" descr="C:\Users\schimi\Pictures\PPT Presi\logo_presidence_2015_en\LOGO_PRESIDENCE_2015_EN\LOGO_PRESIDENCE_2015_CMYK_EN.png"/>
          <p:cNvPicPr>
            <a:picLocks noChangeAspect="1" noChangeArrowheads="1"/>
          </p:cNvPicPr>
          <p:nvPr userDrawn="1"/>
        </p:nvPicPr>
        <p:blipFill>
          <a:blip r:embed="rId3" cstate="print"/>
          <a:srcRect/>
          <a:stretch>
            <a:fillRect/>
          </a:stretch>
        </p:blipFill>
        <p:spPr bwMode="auto">
          <a:xfrm>
            <a:off x="428625" y="333375"/>
            <a:ext cx="3536950" cy="579438"/>
          </a:xfrm>
          <a:prstGeom prst="rect">
            <a:avLst/>
          </a:prstGeom>
          <a:noFill/>
          <a:ln w="9525">
            <a:noFill/>
            <a:miter lim="800000"/>
            <a:headEnd/>
            <a:tailEnd/>
          </a:ln>
        </p:spPr>
      </p:pic>
      <p:sp>
        <p:nvSpPr>
          <p:cNvPr id="3" name="Sous-titre 2"/>
          <p:cNvSpPr>
            <a:spLocks noGrp="1"/>
          </p:cNvSpPr>
          <p:nvPr>
            <p:ph type="subTitle" idx="1"/>
          </p:nvPr>
        </p:nvSpPr>
        <p:spPr>
          <a:xfrm>
            <a:off x="4874991" y="2636912"/>
            <a:ext cx="4758529" cy="1512168"/>
          </a:xfrm>
        </p:spPr>
        <p:txBody>
          <a:bodyPr/>
          <a:lstStyle>
            <a:lvl1pPr marL="0" indent="0" algn="l">
              <a:buNone/>
              <a:defRPr sz="24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dirty="0"/>
          </a:p>
        </p:txBody>
      </p:sp>
      <p:sp>
        <p:nvSpPr>
          <p:cNvPr id="13" name="Titre 12"/>
          <p:cNvSpPr>
            <a:spLocks noGrp="1"/>
          </p:cNvSpPr>
          <p:nvPr>
            <p:ph type="title"/>
          </p:nvPr>
        </p:nvSpPr>
        <p:spPr>
          <a:xfrm>
            <a:off x="4874991" y="1628801"/>
            <a:ext cx="4758529" cy="1008881"/>
          </a:xfrm>
        </p:spPr>
        <p:txBody>
          <a:bodyPr/>
          <a:lstStyle>
            <a:lvl1pPr>
              <a:defRPr/>
            </a:lvl1pPr>
          </a:lstStyle>
          <a:p>
            <a:r>
              <a:rPr lang="en-US" smtClean="0"/>
              <a:t>Click to edit Master title style</a:t>
            </a:r>
            <a:endParaRPr lang="fr-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50489" y="53950"/>
            <a:ext cx="6708745" cy="566738"/>
          </a:xfrm>
        </p:spPr>
        <p:txBody>
          <a:bodyPr anchor="b"/>
          <a:lstStyle>
            <a:lvl1pPr algn="l">
              <a:defRPr sz="2800" b="0"/>
            </a:lvl1pPr>
          </a:lstStyle>
          <a:p>
            <a:r>
              <a:rPr lang="en-US" smtClean="0"/>
              <a:t>Click to edit Master title style</a:t>
            </a:r>
            <a:endParaRPr lang="fr-CH" dirty="0"/>
          </a:p>
        </p:txBody>
      </p:sp>
      <p:sp>
        <p:nvSpPr>
          <p:cNvPr id="3" name="Espace réservé pour une image  2"/>
          <p:cNvSpPr>
            <a:spLocks noGrp="1"/>
          </p:cNvSpPr>
          <p:nvPr>
            <p:ph type="pic" idx="1"/>
          </p:nvPr>
        </p:nvSpPr>
        <p:spPr>
          <a:xfrm>
            <a:off x="1941645" y="1042392"/>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xfrm>
            <a:off x="8696325" y="6238875"/>
            <a:ext cx="701675" cy="503238"/>
          </a:xfrm>
        </p:spPr>
        <p:txBody>
          <a:bodyPr/>
          <a:lstStyle>
            <a:lvl1pPr>
              <a:defRPr/>
            </a:lvl1pPr>
          </a:lstStyle>
          <a:p>
            <a:fld id="{C0831A39-79D6-4B65-98DE-3963E290024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pic>
        <p:nvPicPr>
          <p:cNvPr id="5" name="Image 6" descr="sphere.png"/>
          <p:cNvPicPr>
            <a:picLocks noChangeAspect="1"/>
          </p:cNvPicPr>
          <p:nvPr/>
        </p:nvPicPr>
        <p:blipFill>
          <a:blip r:embed="rId2" cstate="print"/>
          <a:srcRect/>
          <a:stretch>
            <a:fillRect/>
          </a:stretch>
        </p:blipFill>
        <p:spPr bwMode="auto">
          <a:xfrm>
            <a:off x="-3482975" y="-3024188"/>
            <a:ext cx="6391275" cy="6391276"/>
          </a:xfrm>
          <a:prstGeom prst="rect">
            <a:avLst/>
          </a:prstGeom>
          <a:noFill/>
          <a:ln w="9525">
            <a:noFill/>
            <a:miter lim="800000"/>
            <a:headEnd/>
            <a:tailEnd/>
          </a:ln>
        </p:spPr>
      </p:pic>
      <p:pic>
        <p:nvPicPr>
          <p:cNvPr id="6" name="Image 8" descr="trait_noir.png"/>
          <p:cNvPicPr>
            <a:picLocks/>
          </p:cNvPicPr>
          <p:nvPr/>
        </p:nvPicPr>
        <p:blipFill>
          <a:blip r:embed="rId3" cstate="print"/>
          <a:srcRect/>
          <a:stretch>
            <a:fillRect/>
          </a:stretch>
        </p:blipFill>
        <p:spPr bwMode="auto">
          <a:xfrm>
            <a:off x="387350" y="0"/>
            <a:ext cx="36513" cy="1439863"/>
          </a:xfrm>
          <a:prstGeom prst="rect">
            <a:avLst/>
          </a:prstGeom>
          <a:noFill/>
          <a:ln w="9525">
            <a:noFill/>
            <a:miter lim="800000"/>
            <a:headEnd/>
            <a:tailEnd/>
          </a:ln>
        </p:spPr>
      </p:pic>
      <p:pic>
        <p:nvPicPr>
          <p:cNvPr id="7" name="Image 7" descr="trait_bleu.png"/>
          <p:cNvPicPr>
            <a:picLocks noChangeAspect="1"/>
          </p:cNvPicPr>
          <p:nvPr/>
        </p:nvPicPr>
        <p:blipFill>
          <a:blip r:embed="rId4" cstate="print"/>
          <a:srcRect/>
          <a:stretch>
            <a:fillRect/>
          </a:stretch>
        </p:blipFill>
        <p:spPr bwMode="auto">
          <a:xfrm>
            <a:off x="736600" y="1165225"/>
            <a:ext cx="422275" cy="46038"/>
          </a:xfrm>
          <a:prstGeom prst="rect">
            <a:avLst/>
          </a:prstGeom>
          <a:noFill/>
          <a:ln w="9525">
            <a:noFill/>
            <a:miter lim="800000"/>
            <a:headEnd/>
            <a:tailEnd/>
          </a:ln>
        </p:spPr>
      </p:pic>
      <p:sp>
        <p:nvSpPr>
          <p:cNvPr id="3" name="Espace réservé du contenu 2"/>
          <p:cNvSpPr>
            <a:spLocks noGrp="1"/>
          </p:cNvSpPr>
          <p:nvPr>
            <p:ph idx="1"/>
          </p:nvPr>
        </p:nvSpPr>
        <p:spPr>
          <a:xfrm>
            <a:off x="632653" y="1440000"/>
            <a:ext cx="8851302" cy="4860000"/>
          </a:xfrm>
        </p:spPr>
        <p:txBody>
          <a:bodyPr>
            <a:normAutofit/>
          </a:bodyPr>
          <a:lstStyle>
            <a:lvl1pPr>
              <a:defRPr sz="1600">
                <a:latin typeface="Arial"/>
                <a:cs typeface="Arial"/>
              </a:defRPr>
            </a:lvl1pPr>
            <a:lvl2pPr>
              <a:defRPr sz="1500">
                <a:latin typeface="Arial"/>
                <a:cs typeface="Arial"/>
              </a:defRPr>
            </a:lvl2pPr>
            <a:lvl3pPr>
              <a:defRPr sz="1400">
                <a:latin typeface="Arial"/>
                <a:cs typeface="Arial"/>
              </a:defRPr>
            </a:lvl3pPr>
            <a:lvl4pPr>
              <a:defRPr sz="18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
        <p:nvSpPr>
          <p:cNvPr id="8" name="Espace réservé du texte 8"/>
          <p:cNvSpPr>
            <a:spLocks noGrp="1"/>
          </p:cNvSpPr>
          <p:nvPr>
            <p:ph type="body" sz="quarter" idx="13"/>
          </p:nvPr>
        </p:nvSpPr>
        <p:spPr>
          <a:xfrm>
            <a:off x="632654" y="725702"/>
            <a:ext cx="6824312" cy="439346"/>
          </a:xfrm>
        </p:spPr>
        <p:txBody>
          <a:bodyPr anchor="b">
            <a:noAutofit/>
          </a:bodyPr>
          <a:lstStyle>
            <a:lvl1pPr marL="0" indent="0" algn="l" defTabSz="457200" rtl="0" eaLnBrk="1" latinLnBrk="0" hangingPunct="1">
              <a:spcBef>
                <a:spcPct val="0"/>
              </a:spcBef>
              <a:buNone/>
              <a:defRPr lang="fr-CH" sz="1900" b="1" i="0" kern="1200" cap="none" dirty="0" smtClean="0">
                <a:solidFill>
                  <a:srgbClr val="000000"/>
                </a:solidFill>
                <a:latin typeface="Arial"/>
                <a:ea typeface="+mj-ea"/>
                <a:cs typeface="Arial"/>
              </a:defRPr>
            </a:lvl1pPr>
            <a:lvl2pPr marL="0" indent="0" algn="l" defTabSz="457200" rtl="0" eaLnBrk="1" latinLnBrk="0" hangingPunct="1">
              <a:spcBef>
                <a:spcPct val="0"/>
              </a:spcBef>
              <a:buNone/>
              <a:defRPr lang="fr-CH" sz="2800" kern="1200" cap="none" dirty="0" smtClean="0">
                <a:solidFill>
                  <a:schemeClr val="bg1"/>
                </a:solidFill>
                <a:latin typeface="Open Sans Light"/>
                <a:ea typeface="+mj-ea"/>
                <a:cs typeface="Open Sans Light"/>
              </a:defRPr>
            </a:lvl2pPr>
            <a:lvl3pPr marL="0" indent="0" algn="l" defTabSz="457200" rtl="0" eaLnBrk="1" latinLnBrk="0" hangingPunct="1">
              <a:spcBef>
                <a:spcPct val="0"/>
              </a:spcBef>
              <a:buNone/>
              <a:defRPr lang="fr-CH" sz="2800" kern="1200" cap="none" dirty="0" smtClean="0">
                <a:solidFill>
                  <a:schemeClr val="bg1"/>
                </a:solidFill>
                <a:latin typeface="Open Sans Light"/>
                <a:ea typeface="+mj-ea"/>
                <a:cs typeface="Open Sans Light"/>
              </a:defRPr>
            </a:lvl3pPr>
            <a:lvl4pPr marL="0" indent="0" algn="l" defTabSz="457200" rtl="0" eaLnBrk="1" latinLnBrk="0" hangingPunct="1">
              <a:spcBef>
                <a:spcPct val="0"/>
              </a:spcBef>
              <a:buNone/>
              <a:defRPr lang="fr-CH" sz="2800" kern="1200" cap="none" dirty="0" smtClean="0">
                <a:solidFill>
                  <a:schemeClr val="bg1"/>
                </a:solidFill>
                <a:latin typeface="Open Sans Light"/>
                <a:ea typeface="+mj-ea"/>
                <a:cs typeface="Open Sans Light"/>
              </a:defRPr>
            </a:lvl4pPr>
            <a:lvl5pPr marL="0" indent="0" algn="l" defTabSz="457200" rtl="0" eaLnBrk="1" latinLnBrk="0" hangingPunct="1">
              <a:spcBef>
                <a:spcPct val="0"/>
              </a:spcBef>
              <a:buNone/>
              <a:defRPr lang="fr-FR" sz="2800" kern="1200" cap="none" dirty="0">
                <a:solidFill>
                  <a:schemeClr val="bg1"/>
                </a:solidFill>
                <a:latin typeface="Open Sans Light"/>
                <a:ea typeface="+mj-ea"/>
                <a:cs typeface="Open Sans Light"/>
              </a:defRPr>
            </a:lvl5pPr>
          </a:lstStyle>
          <a:p>
            <a:pPr lvl="0"/>
            <a:r>
              <a:rPr lang="en-US" smtClean="0"/>
              <a:t>Click to edit Master text styles</a:t>
            </a:r>
          </a:p>
        </p:txBody>
      </p:sp>
      <p:sp>
        <p:nvSpPr>
          <p:cNvPr id="2" name="Titre 1"/>
          <p:cNvSpPr>
            <a:spLocks noGrp="1"/>
          </p:cNvSpPr>
          <p:nvPr>
            <p:ph type="title"/>
          </p:nvPr>
        </p:nvSpPr>
        <p:spPr>
          <a:xfrm>
            <a:off x="632884" y="171811"/>
            <a:ext cx="6824132" cy="542025"/>
          </a:xfrm>
        </p:spPr>
        <p:txBody>
          <a:bodyPr/>
          <a:lstStyle>
            <a:lvl1pPr>
              <a:defRPr sz="2800" b="1">
                <a:latin typeface="Arial"/>
                <a:cs typeface="Arial"/>
              </a:defRPr>
            </a:lvl1pPr>
          </a:lstStyle>
          <a:p>
            <a:r>
              <a:rPr lang="en-US" smtClean="0"/>
              <a:t>Click to edit Master title style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pic>
        <p:nvPicPr>
          <p:cNvPr id="5" name="Image 6" descr="sphere.png"/>
          <p:cNvPicPr>
            <a:picLocks noChangeAspect="1"/>
          </p:cNvPicPr>
          <p:nvPr/>
        </p:nvPicPr>
        <p:blipFill>
          <a:blip r:embed="rId2" cstate="print"/>
          <a:srcRect/>
          <a:stretch>
            <a:fillRect/>
          </a:stretch>
        </p:blipFill>
        <p:spPr bwMode="auto">
          <a:xfrm>
            <a:off x="-3482975" y="-3024188"/>
            <a:ext cx="6391275" cy="6391276"/>
          </a:xfrm>
          <a:prstGeom prst="rect">
            <a:avLst/>
          </a:prstGeom>
          <a:noFill/>
          <a:ln w="9525">
            <a:noFill/>
            <a:miter lim="800000"/>
            <a:headEnd/>
            <a:tailEnd/>
          </a:ln>
        </p:spPr>
      </p:pic>
      <p:pic>
        <p:nvPicPr>
          <p:cNvPr id="6" name="Image 8" descr="trait_noir.png"/>
          <p:cNvPicPr>
            <a:picLocks/>
          </p:cNvPicPr>
          <p:nvPr/>
        </p:nvPicPr>
        <p:blipFill>
          <a:blip r:embed="rId3" cstate="print"/>
          <a:srcRect/>
          <a:stretch>
            <a:fillRect/>
          </a:stretch>
        </p:blipFill>
        <p:spPr bwMode="auto">
          <a:xfrm>
            <a:off x="387350" y="0"/>
            <a:ext cx="36513" cy="1439863"/>
          </a:xfrm>
          <a:prstGeom prst="rect">
            <a:avLst/>
          </a:prstGeom>
          <a:noFill/>
          <a:ln w="9525">
            <a:noFill/>
            <a:miter lim="800000"/>
            <a:headEnd/>
            <a:tailEnd/>
          </a:ln>
        </p:spPr>
      </p:pic>
      <p:pic>
        <p:nvPicPr>
          <p:cNvPr id="7" name="Image 7" descr="trait_bleu.png"/>
          <p:cNvPicPr>
            <a:picLocks noChangeAspect="1"/>
          </p:cNvPicPr>
          <p:nvPr/>
        </p:nvPicPr>
        <p:blipFill>
          <a:blip r:embed="rId4" cstate="print"/>
          <a:srcRect/>
          <a:stretch>
            <a:fillRect/>
          </a:stretch>
        </p:blipFill>
        <p:spPr bwMode="auto">
          <a:xfrm>
            <a:off x="736600" y="1165225"/>
            <a:ext cx="422275" cy="46038"/>
          </a:xfrm>
          <a:prstGeom prst="rect">
            <a:avLst/>
          </a:prstGeom>
          <a:noFill/>
          <a:ln w="9525">
            <a:noFill/>
            <a:miter lim="800000"/>
            <a:headEnd/>
            <a:tailEnd/>
          </a:ln>
        </p:spPr>
      </p:pic>
      <p:sp>
        <p:nvSpPr>
          <p:cNvPr id="3" name="Espace réservé du contenu 2"/>
          <p:cNvSpPr>
            <a:spLocks noGrp="1"/>
          </p:cNvSpPr>
          <p:nvPr>
            <p:ph idx="1"/>
          </p:nvPr>
        </p:nvSpPr>
        <p:spPr>
          <a:xfrm>
            <a:off x="632653" y="1440000"/>
            <a:ext cx="8851302" cy="4860000"/>
          </a:xfrm>
        </p:spPr>
        <p:txBody>
          <a:bodyPr>
            <a:normAutofit/>
          </a:bodyPr>
          <a:lstStyle>
            <a:lvl1pPr>
              <a:defRPr sz="1600">
                <a:latin typeface="Arial"/>
                <a:cs typeface="Arial"/>
              </a:defRPr>
            </a:lvl1pPr>
            <a:lvl2pPr>
              <a:defRPr sz="1500">
                <a:latin typeface="Arial"/>
                <a:cs typeface="Arial"/>
              </a:defRPr>
            </a:lvl2pPr>
            <a:lvl3pPr>
              <a:defRPr sz="1400">
                <a:latin typeface="Arial"/>
                <a:cs typeface="Arial"/>
              </a:defRPr>
            </a:lvl3pPr>
            <a:lvl4pPr>
              <a:defRPr sz="18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
        <p:nvSpPr>
          <p:cNvPr id="8" name="Espace réservé du texte 8"/>
          <p:cNvSpPr>
            <a:spLocks noGrp="1"/>
          </p:cNvSpPr>
          <p:nvPr>
            <p:ph type="body" sz="quarter" idx="13"/>
          </p:nvPr>
        </p:nvSpPr>
        <p:spPr>
          <a:xfrm>
            <a:off x="632654" y="725702"/>
            <a:ext cx="6824312" cy="439346"/>
          </a:xfrm>
        </p:spPr>
        <p:txBody>
          <a:bodyPr anchor="b">
            <a:noAutofit/>
          </a:bodyPr>
          <a:lstStyle>
            <a:lvl1pPr marL="0" indent="0" algn="l" defTabSz="457200" rtl="0" eaLnBrk="1" latinLnBrk="0" hangingPunct="1">
              <a:spcBef>
                <a:spcPct val="0"/>
              </a:spcBef>
              <a:buNone/>
              <a:defRPr lang="fr-CH" sz="1900" b="1" i="0" kern="1200" cap="none" dirty="0" smtClean="0">
                <a:solidFill>
                  <a:srgbClr val="000000"/>
                </a:solidFill>
                <a:latin typeface="Arial"/>
                <a:ea typeface="+mj-ea"/>
                <a:cs typeface="Arial"/>
              </a:defRPr>
            </a:lvl1pPr>
            <a:lvl2pPr marL="0" indent="0" algn="l" defTabSz="457200" rtl="0" eaLnBrk="1" latinLnBrk="0" hangingPunct="1">
              <a:spcBef>
                <a:spcPct val="0"/>
              </a:spcBef>
              <a:buNone/>
              <a:defRPr lang="fr-CH" sz="2800" kern="1200" cap="none" dirty="0" smtClean="0">
                <a:solidFill>
                  <a:schemeClr val="bg1"/>
                </a:solidFill>
                <a:latin typeface="Open Sans Light"/>
                <a:ea typeface="+mj-ea"/>
                <a:cs typeface="Open Sans Light"/>
              </a:defRPr>
            </a:lvl2pPr>
            <a:lvl3pPr marL="0" indent="0" algn="l" defTabSz="457200" rtl="0" eaLnBrk="1" latinLnBrk="0" hangingPunct="1">
              <a:spcBef>
                <a:spcPct val="0"/>
              </a:spcBef>
              <a:buNone/>
              <a:defRPr lang="fr-CH" sz="2800" kern="1200" cap="none" dirty="0" smtClean="0">
                <a:solidFill>
                  <a:schemeClr val="bg1"/>
                </a:solidFill>
                <a:latin typeface="Open Sans Light"/>
                <a:ea typeface="+mj-ea"/>
                <a:cs typeface="Open Sans Light"/>
              </a:defRPr>
            </a:lvl3pPr>
            <a:lvl4pPr marL="0" indent="0" algn="l" defTabSz="457200" rtl="0" eaLnBrk="1" latinLnBrk="0" hangingPunct="1">
              <a:spcBef>
                <a:spcPct val="0"/>
              </a:spcBef>
              <a:buNone/>
              <a:defRPr lang="fr-CH" sz="2800" kern="1200" cap="none" dirty="0" smtClean="0">
                <a:solidFill>
                  <a:schemeClr val="bg1"/>
                </a:solidFill>
                <a:latin typeface="Open Sans Light"/>
                <a:ea typeface="+mj-ea"/>
                <a:cs typeface="Open Sans Light"/>
              </a:defRPr>
            </a:lvl4pPr>
            <a:lvl5pPr marL="0" indent="0" algn="l" defTabSz="457200" rtl="0" eaLnBrk="1" latinLnBrk="0" hangingPunct="1">
              <a:spcBef>
                <a:spcPct val="0"/>
              </a:spcBef>
              <a:buNone/>
              <a:defRPr lang="fr-FR" sz="2800" kern="1200" cap="none" dirty="0">
                <a:solidFill>
                  <a:schemeClr val="bg1"/>
                </a:solidFill>
                <a:latin typeface="Open Sans Light"/>
                <a:ea typeface="+mj-ea"/>
                <a:cs typeface="Open Sans Light"/>
              </a:defRPr>
            </a:lvl5pPr>
          </a:lstStyle>
          <a:p>
            <a:pPr lvl="0"/>
            <a:r>
              <a:rPr lang="en-US" smtClean="0"/>
              <a:t>Click to edit Master text styles</a:t>
            </a:r>
          </a:p>
        </p:txBody>
      </p:sp>
      <p:sp>
        <p:nvSpPr>
          <p:cNvPr id="2" name="Titre 1"/>
          <p:cNvSpPr>
            <a:spLocks noGrp="1"/>
          </p:cNvSpPr>
          <p:nvPr>
            <p:ph type="title"/>
          </p:nvPr>
        </p:nvSpPr>
        <p:spPr>
          <a:xfrm>
            <a:off x="632884" y="171811"/>
            <a:ext cx="6824132" cy="542025"/>
          </a:xfrm>
        </p:spPr>
        <p:txBody>
          <a:bodyPr/>
          <a:lstStyle>
            <a:lvl1pPr>
              <a:defRPr sz="2800" b="1">
                <a:latin typeface="Arial"/>
                <a:cs typeface="Arial"/>
              </a:defRPr>
            </a:lvl1pPr>
          </a:lstStyle>
          <a:p>
            <a:r>
              <a:rPr lang="en-US" smtClean="0"/>
              <a:t>Click to edit Master title style</a:t>
            </a:r>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AutoShape 2" descr="EIPA logo"/>
          <p:cNvSpPr>
            <a:spLocks noChangeAspect="1" noChangeArrowheads="1"/>
          </p:cNvSpPr>
          <p:nvPr userDrawn="1"/>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en-US" smtClean="0"/>
          </a:p>
        </p:txBody>
      </p:sp>
      <p:sp>
        <p:nvSpPr>
          <p:cNvPr id="3" name="Espace réservé du contenu 2"/>
          <p:cNvSpPr>
            <a:spLocks noGrp="1"/>
          </p:cNvSpPr>
          <p:nvPr>
            <p:ph idx="1"/>
          </p:nvPr>
        </p:nvSpPr>
        <p:spPr>
          <a:xfrm>
            <a:off x="495300" y="1260001"/>
            <a:ext cx="8915400" cy="4929411"/>
          </a:xfrm>
        </p:spPr>
        <p:txBody>
          <a:bodyPr/>
          <a:lstStyle>
            <a:lvl1pPr>
              <a:buSzPct val="80000"/>
              <a:defRPr>
                <a:latin typeface="Arial" panose="020B0604020202020204" pitchFamily="34" charset="0"/>
                <a:cs typeface="Arial" panose="020B0604020202020204" pitchFamily="34" charset="0"/>
              </a:defRPr>
            </a:lvl1pPr>
            <a:lvl2pPr>
              <a:buSzPct val="100000"/>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dirty="0"/>
          </a:p>
        </p:txBody>
      </p:sp>
      <p:sp>
        <p:nvSpPr>
          <p:cNvPr id="12" name="Titre 1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fr-CH" dirty="0"/>
          </a:p>
        </p:txBody>
      </p:sp>
      <p:sp>
        <p:nvSpPr>
          <p:cNvPr id="5" name="Rectangle 6"/>
          <p:cNvSpPr>
            <a:spLocks noGrp="1" noChangeArrowheads="1"/>
          </p:cNvSpPr>
          <p:nvPr>
            <p:ph type="sldNum" sz="quarter" idx="10"/>
          </p:nvPr>
        </p:nvSpPr>
        <p:spPr>
          <a:xfrm>
            <a:off x="8697913" y="6237288"/>
            <a:ext cx="701675" cy="503237"/>
          </a:xfrm>
        </p:spPr>
        <p:txBody>
          <a:bodyPr/>
          <a:lstStyle>
            <a:lvl1pPr>
              <a:defRPr/>
            </a:lvl1pPr>
          </a:lstStyle>
          <a:p>
            <a:fld id="{6BF31878-BC10-4723-B6E5-F938B24262FB}" type="slidenum">
              <a:rPr lang="fr-CH" altLang="en-US"/>
              <a:pPr/>
              <a:t>‹#›</a:t>
            </a:fld>
            <a:endParaRPr lang="fr-CH" altLang="en-US"/>
          </a:p>
        </p:txBody>
      </p:sp>
      <p:pic>
        <p:nvPicPr>
          <p:cNvPr id="6" name="Picture 5" descr="Sigla 2015 fara chenar.png"/>
          <p:cNvPicPr>
            <a:picLocks noChangeAspect="1"/>
          </p:cNvPicPr>
          <p:nvPr userDrawn="1"/>
        </p:nvPicPr>
        <p:blipFill>
          <a:blip r:embed="rId2" cstate="print"/>
          <a:stretch>
            <a:fillRect/>
          </a:stretch>
        </p:blipFill>
        <p:spPr>
          <a:xfrm>
            <a:off x="1136576" y="6203593"/>
            <a:ext cx="648072" cy="65440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CDA71A19-81A8-45D1-9CCC-7BB422D81DB7}" type="datetimeFigureOut">
              <a:rPr lang="ro-RO" smtClean="0"/>
              <a:pPr/>
              <a:t>03.09.2015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6D91F9-8D98-48BE-A9D4-5F4672184769}"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2996953"/>
            <a:ext cx="8420100" cy="2772023"/>
          </a:xfrm>
        </p:spPr>
        <p:txBody>
          <a:bodyPr anchor="t"/>
          <a:lstStyle>
            <a:lvl1pPr algn="l">
              <a:defRPr sz="3000" b="0" cap="none" baseline="0"/>
            </a:lvl1pPr>
          </a:lstStyle>
          <a:p>
            <a:r>
              <a:rPr lang="en-US" smtClean="0"/>
              <a:t>Click to edit Master title style</a:t>
            </a:r>
            <a:endParaRPr lang="fr-CH" dirty="0"/>
          </a:p>
        </p:txBody>
      </p:sp>
      <p:sp>
        <p:nvSpPr>
          <p:cNvPr id="3" name="Rectangle 6"/>
          <p:cNvSpPr>
            <a:spLocks noGrp="1" noChangeArrowheads="1"/>
          </p:cNvSpPr>
          <p:nvPr>
            <p:ph type="sldNum" sz="quarter" idx="10"/>
          </p:nvPr>
        </p:nvSpPr>
        <p:spPr>
          <a:xfrm>
            <a:off x="8696325" y="6238875"/>
            <a:ext cx="701675" cy="503238"/>
          </a:xfrm>
        </p:spPr>
        <p:txBody>
          <a:bodyPr/>
          <a:lstStyle>
            <a:lvl1pPr>
              <a:defRPr/>
            </a:lvl1pPr>
          </a:lstStyle>
          <a:p>
            <a:fld id="{30BA052B-3203-4EFE-921F-CB5260685A02}"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50489" y="116632"/>
            <a:ext cx="6630737" cy="504056"/>
          </a:xfrm>
        </p:spPr>
        <p:txBody>
          <a:bodyPr/>
          <a:lstStyle/>
          <a:p>
            <a:r>
              <a:rPr lang="en-US" smtClean="0"/>
              <a:t>Click to edit Master title style</a:t>
            </a:r>
            <a:endParaRPr lang="fr-CH" dirty="0"/>
          </a:p>
        </p:txBody>
      </p:sp>
      <p:sp>
        <p:nvSpPr>
          <p:cNvPr id="3" name="Espace réservé du contenu 2"/>
          <p:cNvSpPr>
            <a:spLocks noGrp="1"/>
          </p:cNvSpPr>
          <p:nvPr>
            <p:ph sz="half" idx="1"/>
          </p:nvPr>
        </p:nvSpPr>
        <p:spPr>
          <a:xfrm>
            <a:off x="495300" y="1260000"/>
            <a:ext cx="437515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dirty="0"/>
          </a:p>
        </p:txBody>
      </p:sp>
      <p:sp>
        <p:nvSpPr>
          <p:cNvPr id="4" name="Espace réservé du contenu 3"/>
          <p:cNvSpPr>
            <a:spLocks noGrp="1"/>
          </p:cNvSpPr>
          <p:nvPr>
            <p:ph sz="half" idx="2"/>
          </p:nvPr>
        </p:nvSpPr>
        <p:spPr>
          <a:xfrm>
            <a:off x="5035550" y="1260000"/>
            <a:ext cx="437515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p:txBody>
          <a:bodyPr/>
          <a:lstStyle>
            <a:lvl1pPr>
              <a:defRPr/>
            </a:lvl1pPr>
          </a:lstStyle>
          <a:p>
            <a:fld id="{BE933908-3F95-4C7A-9734-83B94348A39C}" type="slidenum">
              <a:rPr lang="fr-CH" altLang="en-US"/>
              <a:pPr/>
              <a:t>‹#›</a:t>
            </a:fld>
            <a:endParaRPr lang="fr-CH"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50489" y="115889"/>
            <a:ext cx="6630737" cy="504825"/>
          </a:xfrm>
        </p:spPr>
        <p:txBody>
          <a:bodyPr/>
          <a:lstStyle>
            <a:lvl1pPr>
              <a:defRPr/>
            </a:lvl1pPr>
          </a:lstStyle>
          <a:p>
            <a:r>
              <a:rPr lang="en-US" smtClean="0"/>
              <a:t>Click to edit Master title style</a:t>
            </a:r>
            <a:endParaRPr lang="fr-CH" dirty="0"/>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dirty="0"/>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xfrm>
            <a:off x="8696325" y="6238875"/>
            <a:ext cx="701675" cy="503238"/>
          </a:xfrm>
        </p:spPr>
        <p:txBody>
          <a:bodyPr/>
          <a:lstStyle>
            <a:lvl1pPr>
              <a:defRPr/>
            </a:lvl1pPr>
          </a:lstStyle>
          <a:p>
            <a:fld id="{5333B0F5-ED28-4226-9DF0-57E236291FC5}"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pPr>
              <a:defRPr/>
            </a:pPr>
            <a:r>
              <a:rPr lang="en-US" smtClean="0"/>
              <a:t>Luxembourg, 14 July 2015</a:t>
            </a:r>
            <a:endParaRPr lang="en-US"/>
          </a:p>
        </p:txBody>
      </p:sp>
      <p:sp>
        <p:nvSpPr>
          <p:cNvPr id="4" name="Slide Number Placeholder 3"/>
          <p:cNvSpPr>
            <a:spLocks noGrp="1"/>
          </p:cNvSpPr>
          <p:nvPr>
            <p:ph type="sldNum" sz="quarter" idx="11"/>
          </p:nvPr>
        </p:nvSpPr>
        <p:spPr/>
        <p:txBody>
          <a:bodyPr/>
          <a:lstStyle/>
          <a:p>
            <a:fld id="{E8543369-E23D-45EA-BE15-C7C81DF052EC}" type="slidenum">
              <a:rPr lang="fr-CH" altLang="en-US" smtClean="0"/>
              <a:pPr/>
              <a:t>‹#›</a:t>
            </a:fld>
            <a:endParaRPr lang="fr-CH" altLang="en-US" dirty="0"/>
          </a:p>
        </p:txBody>
      </p:sp>
      <p:pic>
        <p:nvPicPr>
          <p:cNvPr id="5" name="Picture 4" descr="Sigla 2015 fara chenar.png"/>
          <p:cNvPicPr>
            <a:picLocks noChangeAspect="1"/>
          </p:cNvPicPr>
          <p:nvPr userDrawn="1"/>
        </p:nvPicPr>
        <p:blipFill>
          <a:blip r:embed="rId2" cstate="print"/>
          <a:stretch>
            <a:fillRect/>
          </a:stretch>
        </p:blipFill>
        <p:spPr>
          <a:xfrm>
            <a:off x="1064568" y="6165304"/>
            <a:ext cx="685990" cy="69269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H" dirty="0"/>
          </a:p>
        </p:txBody>
      </p:sp>
      <p:sp>
        <p:nvSpPr>
          <p:cNvPr id="3" name="Rectangle 6"/>
          <p:cNvSpPr>
            <a:spLocks noGrp="1" noChangeArrowheads="1"/>
          </p:cNvSpPr>
          <p:nvPr>
            <p:ph type="sldNum" sz="quarter" idx="10"/>
          </p:nvPr>
        </p:nvSpPr>
        <p:spPr>
          <a:xfrm>
            <a:off x="8696325" y="6238875"/>
            <a:ext cx="701675" cy="503238"/>
          </a:xfrm>
        </p:spPr>
        <p:txBody>
          <a:bodyPr/>
          <a:lstStyle>
            <a:lvl1pPr>
              <a:defRPr/>
            </a:lvl1pPr>
          </a:lstStyle>
          <a:p>
            <a:fld id="{9AB1C140-E752-45B7-8471-16C6936B4756}"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96325" y="6238875"/>
            <a:ext cx="701675" cy="503238"/>
          </a:xfrm>
        </p:spPr>
        <p:txBody>
          <a:bodyPr/>
          <a:lstStyle>
            <a:lvl1pPr>
              <a:defRPr/>
            </a:lvl1pPr>
          </a:lstStyle>
          <a:p>
            <a:fld id="{93FCEB5C-47AF-48FF-8045-58380640BB2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50489" y="116632"/>
            <a:ext cx="6630737" cy="504056"/>
          </a:xfrm>
        </p:spPr>
        <p:txBody>
          <a:bodyPr anchor="b"/>
          <a:lstStyle>
            <a:lvl1pPr algn="l">
              <a:defRPr sz="2800" b="0"/>
            </a:lvl1pPr>
          </a:lstStyle>
          <a:p>
            <a:r>
              <a:rPr lang="en-US" smtClean="0"/>
              <a:t>Click to edit Master title style</a:t>
            </a:r>
            <a:endParaRPr lang="fr-CH" dirty="0"/>
          </a:p>
        </p:txBody>
      </p:sp>
      <p:sp>
        <p:nvSpPr>
          <p:cNvPr id="3" name="Espace réservé du contenu 2"/>
          <p:cNvSpPr>
            <a:spLocks noGrp="1"/>
          </p:cNvSpPr>
          <p:nvPr>
            <p:ph idx="1"/>
          </p:nvPr>
        </p:nvSpPr>
        <p:spPr>
          <a:xfrm>
            <a:off x="3872971" y="1052737"/>
            <a:ext cx="5537729"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dirty="0"/>
          </a:p>
        </p:txBody>
      </p:sp>
      <p:sp>
        <p:nvSpPr>
          <p:cNvPr id="4" name="Espace réservé du texte 3"/>
          <p:cNvSpPr>
            <a:spLocks noGrp="1"/>
          </p:cNvSpPr>
          <p:nvPr>
            <p:ph type="body" sz="half" idx="2"/>
          </p:nvPr>
        </p:nvSpPr>
        <p:spPr>
          <a:xfrm>
            <a:off x="495300" y="1052737"/>
            <a:ext cx="3259006" cy="5073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xfrm>
            <a:off x="8696325" y="6238875"/>
            <a:ext cx="701675" cy="503238"/>
          </a:xfrm>
        </p:spPr>
        <p:txBody>
          <a:bodyPr/>
          <a:lstStyle>
            <a:lvl1pPr>
              <a:defRPr/>
            </a:lvl1pPr>
          </a:lstStyle>
          <a:p>
            <a:fld id="{6508DC01-DBE3-486D-B50C-2CC130EF581E}"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0838" y="115888"/>
            <a:ext cx="6240462"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Cliquez pour modifier le style du titre</a:t>
            </a:r>
          </a:p>
        </p:txBody>
      </p:sp>
      <p:sp>
        <p:nvSpPr>
          <p:cNvPr id="1027" name="Rectangle 3"/>
          <p:cNvSpPr>
            <a:spLocks noGrp="1" noChangeArrowheads="1"/>
          </p:cNvSpPr>
          <p:nvPr>
            <p:ph type="body" idx="1"/>
          </p:nvPr>
        </p:nvSpPr>
        <p:spPr bwMode="auto">
          <a:xfrm>
            <a:off x="495300" y="1260475"/>
            <a:ext cx="8915400" cy="485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Cliquez pour modifier les styles du texte du masque</a:t>
            </a:r>
          </a:p>
          <a:p>
            <a:pPr lvl="1"/>
            <a:r>
              <a:rPr lang="en-US" altLang="en-US" smtClean="0"/>
              <a:t>Deuxième niveau</a:t>
            </a:r>
          </a:p>
          <a:p>
            <a:pPr lvl="2"/>
            <a:r>
              <a:rPr lang="en-US" altLang="en-US" smtClean="0"/>
              <a:t>Troisième niveau</a:t>
            </a:r>
          </a:p>
          <a:p>
            <a:pPr lvl="3"/>
            <a:r>
              <a:rPr lang="en-US" altLang="en-US" smtClean="0"/>
              <a:t>Quatrième niveau</a:t>
            </a:r>
          </a:p>
          <a:p>
            <a:pPr lvl="4"/>
            <a:r>
              <a:rPr lang="en-US" altLang="en-US" smtClean="0"/>
              <a:t>Cinquième niveau</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mn-lt"/>
                <a:cs typeface="+mn-cs"/>
              </a:defRPr>
            </a:lvl1pPr>
          </a:lstStyle>
          <a:p>
            <a:pPr>
              <a:defRPr/>
            </a:pPr>
            <a:r>
              <a:rPr lang="en-US"/>
              <a:t>Luxembourg, 14 July 2015</a:t>
            </a:r>
          </a:p>
        </p:txBody>
      </p:sp>
      <p:sp>
        <p:nvSpPr>
          <p:cNvPr id="1030" name="Rectangle 6"/>
          <p:cNvSpPr>
            <a:spLocks noGrp="1" noChangeArrowheads="1"/>
          </p:cNvSpPr>
          <p:nvPr>
            <p:ph type="sldNum" sz="quarter" idx="4"/>
          </p:nvPr>
        </p:nvSpPr>
        <p:spPr bwMode="auto">
          <a:xfrm>
            <a:off x="8696325" y="6238875"/>
            <a:ext cx="703263"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latin typeface="Calibri" pitchFamily="34" charset="0"/>
              </a:defRPr>
            </a:lvl1pPr>
          </a:lstStyle>
          <a:p>
            <a:fld id="{E8543369-E23D-45EA-BE15-C7C81DF052EC}" type="slidenum">
              <a:rPr lang="fr-CH" altLang="en-US"/>
              <a:pPr/>
              <a:t>‹#›</a:t>
            </a:fld>
            <a:endParaRPr lang="fr-CH" altLang="en-US" dirty="0"/>
          </a:p>
        </p:txBody>
      </p:sp>
      <p:sp>
        <p:nvSpPr>
          <p:cNvPr id="10" name="Line 6"/>
          <p:cNvSpPr>
            <a:spLocks noChangeShapeType="1"/>
          </p:cNvSpPr>
          <p:nvPr/>
        </p:nvSpPr>
        <p:spPr bwMode="auto">
          <a:xfrm flipH="1">
            <a:off x="350838" y="620713"/>
            <a:ext cx="6240462" cy="0"/>
          </a:xfrm>
          <a:prstGeom prst="line">
            <a:avLst/>
          </a:prstGeom>
          <a:ln>
            <a:solidFill>
              <a:schemeClr val="accent2">
                <a:lumMod val="60000"/>
                <a:lumOff val="40000"/>
              </a:schemeClr>
            </a:solidFill>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fr-CH">
              <a:latin typeface="Arial" pitchFamily="34" charset="0"/>
            </a:endParaRPr>
          </a:p>
        </p:txBody>
      </p:sp>
      <p:pic>
        <p:nvPicPr>
          <p:cNvPr id="1031" name="Picture 2" descr="C:\Users\schimi\Pictures\PPT Presi\logo_presidence_2015_en\LOGO_PRESIDENCE_2015_EN\LOGO_PRESIDENCE_2015_CMYK_EN.png"/>
          <p:cNvPicPr>
            <a:picLocks noChangeAspect="1" noChangeArrowheads="1"/>
          </p:cNvPicPr>
          <p:nvPr/>
        </p:nvPicPr>
        <p:blipFill>
          <a:blip r:embed="rId14" cstate="print"/>
          <a:srcRect/>
          <a:stretch>
            <a:fillRect/>
          </a:stretch>
        </p:blipFill>
        <p:spPr bwMode="auto">
          <a:xfrm>
            <a:off x="7059613" y="115888"/>
            <a:ext cx="2635250" cy="433387"/>
          </a:xfrm>
          <a:prstGeom prst="rect">
            <a:avLst/>
          </a:prstGeom>
          <a:noFill/>
          <a:ln w="9525">
            <a:noFill/>
            <a:miter lim="800000"/>
            <a:headEnd/>
            <a:tailEnd/>
          </a:ln>
        </p:spPr>
      </p:pic>
      <p:pic>
        <p:nvPicPr>
          <p:cNvPr id="1032" name="Picture 14" descr="EUPAN_logo_noShadow.png"/>
          <p:cNvPicPr>
            <a:picLocks noChangeAspect="1"/>
          </p:cNvPicPr>
          <p:nvPr/>
        </p:nvPicPr>
        <p:blipFill>
          <a:blip r:embed="rId15" cstate="print"/>
          <a:srcRect/>
          <a:stretch>
            <a:fillRect/>
          </a:stretch>
        </p:blipFill>
        <p:spPr bwMode="auto">
          <a:xfrm>
            <a:off x="2941638" y="6197600"/>
            <a:ext cx="1857375" cy="609600"/>
          </a:xfrm>
          <a:prstGeom prst="rect">
            <a:avLst/>
          </a:prstGeom>
          <a:noFill/>
          <a:ln w="9525">
            <a:noFill/>
            <a:miter lim="800000"/>
            <a:headEnd/>
            <a:tailEnd/>
          </a:ln>
        </p:spPr>
      </p:pic>
      <p:pic>
        <p:nvPicPr>
          <p:cNvPr id="1033" name="Image 10" descr="logo_LIST_PPT.png"/>
          <p:cNvPicPr>
            <a:picLocks noChangeAspect="1"/>
          </p:cNvPicPr>
          <p:nvPr/>
        </p:nvPicPr>
        <p:blipFill>
          <a:blip r:embed="rId16" cstate="print"/>
          <a:srcRect/>
          <a:stretch>
            <a:fillRect/>
          </a:stretch>
        </p:blipFill>
        <p:spPr bwMode="auto">
          <a:xfrm>
            <a:off x="6751638" y="6242050"/>
            <a:ext cx="1635125" cy="534988"/>
          </a:xfrm>
          <a:prstGeom prst="rect">
            <a:avLst/>
          </a:prstGeom>
          <a:noFill/>
          <a:ln w="9525">
            <a:noFill/>
            <a:miter lim="800000"/>
            <a:headEnd/>
            <a:tailEnd/>
          </a:ln>
        </p:spPr>
      </p:pic>
      <p:sp>
        <p:nvSpPr>
          <p:cNvPr id="1034" name="AutoShape 11" descr="EIPA log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en-US" smtClean="0"/>
          </a:p>
        </p:txBody>
      </p:sp>
      <p:sp>
        <p:nvSpPr>
          <p:cNvPr id="1035" name="AutoShape 13" descr="EIPA logo"/>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en-US" smtClean="0"/>
          </a:p>
        </p:txBody>
      </p:sp>
      <p:pic>
        <p:nvPicPr>
          <p:cNvPr id="1036" name="Picture 14"/>
          <p:cNvPicPr>
            <a:picLocks noChangeAspect="1" noChangeArrowheads="1"/>
          </p:cNvPicPr>
          <p:nvPr/>
        </p:nvPicPr>
        <p:blipFill>
          <a:blip r:embed="rId17" cstate="print"/>
          <a:srcRect/>
          <a:stretch>
            <a:fillRect/>
          </a:stretch>
        </p:blipFill>
        <p:spPr bwMode="auto">
          <a:xfrm>
            <a:off x="5240338" y="6173788"/>
            <a:ext cx="1066800" cy="65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42"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hf hdr="0" ftr="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71A19-81A8-45D1-9CCC-7BB422D81DB7}" type="datetimeFigureOut">
              <a:rPr lang="ro-RO" smtClean="0"/>
              <a:pPr/>
              <a:t>03.09.2015</a:t>
            </a:fld>
            <a:endParaRPr lang="ro-RO"/>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D91F9-8D98-48BE-A9D4-5F4672184769}"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ous-titre 1"/>
          <p:cNvSpPr>
            <a:spLocks noGrp="1"/>
          </p:cNvSpPr>
          <p:nvPr>
            <p:ph type="subTitle" idx="1"/>
          </p:nvPr>
        </p:nvSpPr>
        <p:spPr>
          <a:xfrm>
            <a:off x="2936875" y="2852738"/>
            <a:ext cx="6048375" cy="1512887"/>
          </a:xfrm>
        </p:spPr>
        <p:txBody>
          <a:bodyPr/>
          <a:lstStyle/>
          <a:p>
            <a:pPr algn="ctr"/>
            <a:r>
              <a:rPr lang="fr-FR" altLang="en-US" b="1" dirty="0" smtClean="0">
                <a:solidFill>
                  <a:srgbClr val="00B0F0"/>
                </a:solidFill>
              </a:rPr>
              <a:t>Session</a:t>
            </a:r>
            <a:r>
              <a:rPr lang="ro-RO" altLang="en-US" b="1" dirty="0" smtClean="0">
                <a:solidFill>
                  <a:srgbClr val="00B0F0"/>
                </a:solidFill>
              </a:rPr>
              <a:t> 5</a:t>
            </a:r>
            <a:r>
              <a:rPr lang="fr-FR" altLang="en-US" b="1" dirty="0" smtClean="0">
                <a:solidFill>
                  <a:srgbClr val="00B0F0"/>
                </a:solidFill>
              </a:rPr>
              <a:t>:</a:t>
            </a:r>
            <a:r>
              <a:rPr lang="ro-RO" altLang="en-US" b="1" dirty="0" smtClean="0">
                <a:solidFill>
                  <a:srgbClr val="00B0F0"/>
                </a:solidFill>
              </a:rPr>
              <a:t> </a:t>
            </a:r>
            <a:r>
              <a:rPr lang="en-US" dirty="0" smtClean="0"/>
              <a:t>Speak up! - Opportunities of Apps and Social Media 	</a:t>
            </a:r>
            <a:endParaRPr lang="fr-FR" altLang="en-US" b="1" dirty="0" smtClean="0">
              <a:solidFill>
                <a:srgbClr val="00B0F0"/>
              </a:solidFill>
            </a:endParaRPr>
          </a:p>
          <a:p>
            <a:pPr algn="ctr"/>
            <a:r>
              <a:rPr lang="fr-FR" altLang="en-US" b="1" dirty="0" err="1" smtClean="0">
                <a:solidFill>
                  <a:srgbClr val="00B0F0"/>
                </a:solidFill>
              </a:rPr>
              <a:t>Title</a:t>
            </a:r>
            <a:r>
              <a:rPr lang="fr-FR" altLang="en-US" b="1" dirty="0" smtClean="0">
                <a:solidFill>
                  <a:srgbClr val="00B0F0"/>
                </a:solidFill>
              </a:rPr>
              <a:t>:</a:t>
            </a:r>
            <a:r>
              <a:rPr lang="ro-RO" altLang="en-US" b="1" dirty="0" smtClean="0">
                <a:solidFill>
                  <a:srgbClr val="00B0F0"/>
                </a:solidFill>
              </a:rPr>
              <a:t> </a:t>
            </a:r>
            <a:r>
              <a:rPr lang="en-GB" dirty="0" smtClean="0"/>
              <a:t>Public Administration – Closer to the Citizens through Social Media</a:t>
            </a:r>
            <a:endParaRPr lang="fr-FR" altLang="en-US" b="1" dirty="0" smtClean="0">
              <a:solidFill>
                <a:srgbClr val="00B0F0"/>
              </a:solidFill>
            </a:endParaRPr>
          </a:p>
        </p:txBody>
      </p:sp>
      <p:sp>
        <p:nvSpPr>
          <p:cNvPr id="15363" name="Titre 2"/>
          <p:cNvSpPr>
            <a:spLocks noGrp="1"/>
          </p:cNvSpPr>
          <p:nvPr>
            <p:ph type="title"/>
          </p:nvPr>
        </p:nvSpPr>
        <p:spPr>
          <a:xfrm>
            <a:off x="3567113" y="1916113"/>
            <a:ext cx="4787900" cy="1009650"/>
          </a:xfrm>
        </p:spPr>
        <p:txBody>
          <a:bodyPr/>
          <a:lstStyle/>
          <a:p>
            <a:pPr algn="ctr"/>
            <a:r>
              <a:rPr lang="en-US" altLang="en-US" b="1" smtClean="0"/>
              <a:t>8</a:t>
            </a:r>
            <a:r>
              <a:rPr lang="en-US" altLang="en-US" b="1" baseline="30000" smtClean="0"/>
              <a:t>th</a:t>
            </a:r>
            <a:r>
              <a:rPr lang="en-US" altLang="en-US" b="1" smtClean="0"/>
              <a:t> Quality Conference </a:t>
            </a:r>
            <a:endParaRPr lang="fr-FR" altLang="en-US" b="1" smtClean="0"/>
          </a:p>
        </p:txBody>
      </p:sp>
      <p:sp>
        <p:nvSpPr>
          <p:cNvPr id="4" name="Espace réservé de la date 3"/>
          <p:cNvSpPr>
            <a:spLocks noGrp="1"/>
          </p:cNvSpPr>
          <p:nvPr>
            <p:ph type="dt" sz="quarter" idx="4294967295"/>
          </p:nvPr>
        </p:nvSpPr>
        <p:spPr>
          <a:xfrm>
            <a:off x="4520952" y="4653136"/>
            <a:ext cx="4104208" cy="476250"/>
          </a:xfrm>
        </p:spPr>
        <p:txBody>
          <a:bodyPr/>
          <a:lstStyle/>
          <a:p>
            <a:pPr algn="ctr">
              <a:defRPr/>
            </a:pPr>
            <a:r>
              <a:rPr lang="fr-FR" altLang="en-US" sz="2000" b="1" dirty="0" smtClean="0">
                <a:solidFill>
                  <a:srgbClr val="FF0000"/>
                </a:solidFill>
              </a:rPr>
              <a:t>Name:</a:t>
            </a:r>
            <a:r>
              <a:rPr lang="ro-RO" altLang="en-US" sz="2000" b="1" dirty="0" smtClean="0">
                <a:solidFill>
                  <a:srgbClr val="FF0000"/>
                </a:solidFill>
              </a:rPr>
              <a:t> </a:t>
            </a:r>
            <a:r>
              <a:rPr lang="ro-RO" sz="2000" b="1" dirty="0" smtClean="0"/>
              <a:t>Cristina Constantinescu</a:t>
            </a:r>
            <a:r>
              <a:rPr lang="ro-RO" altLang="en-US" sz="2000" b="1" dirty="0" smtClean="0">
                <a:solidFill>
                  <a:srgbClr val="FF0000"/>
                </a:solidFill>
              </a:rPr>
              <a:t> </a:t>
            </a:r>
            <a:endParaRPr lang="fr-FR" altLang="en-US" sz="2000" b="1" dirty="0">
              <a:solidFill>
                <a:srgbClr val="FF0000"/>
              </a:solidFill>
            </a:endParaRPr>
          </a:p>
          <a:p>
            <a:pPr algn="ctr">
              <a:defRPr/>
            </a:pPr>
            <a:endParaRPr lang="en-US"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accent4"/>
                </a:solidFill>
              </a:rPr>
              <a:t>aim: to identify measure to contribute to increasing citizen participation in decision making through the administration-wide usage of social media </a:t>
            </a:r>
          </a:p>
          <a:p>
            <a:r>
              <a:rPr lang="en-US" sz="2400" dirty="0" smtClean="0">
                <a:solidFill>
                  <a:schemeClr val="accent4"/>
                </a:solidFill>
              </a:rPr>
              <a:t>objectives: to diagnose</a:t>
            </a:r>
            <a:r>
              <a:rPr lang="ro-RO" sz="2400" dirty="0" smtClean="0">
                <a:solidFill>
                  <a:schemeClr val="accent4"/>
                </a:solidFill>
              </a:rPr>
              <a:t> the current status on transparency of PA, communication and mechanisms to engage citizens in drafting public policies, use of social media</a:t>
            </a:r>
          </a:p>
          <a:p>
            <a:r>
              <a:rPr lang="ro-RO" sz="2400" dirty="0" smtClean="0">
                <a:solidFill>
                  <a:schemeClr val="accent4"/>
                </a:solidFill>
              </a:rPr>
              <a:t>hypothesis: citizens satisfaction on services provided by public institutions is higher where the latter use social media</a:t>
            </a:r>
          </a:p>
          <a:p>
            <a:r>
              <a:rPr lang="ro-RO" sz="2400" dirty="0" smtClean="0">
                <a:solidFill>
                  <a:schemeClr val="accent4"/>
                </a:solidFill>
              </a:rPr>
              <a:t>research consisted of 2 parts: self-assessment of the 20 public institutions and citizens satisfaction measurement on:</a:t>
            </a:r>
          </a:p>
          <a:p>
            <a:pPr lvl="1"/>
            <a:r>
              <a:rPr lang="ro-RO" sz="2000" dirty="0" smtClean="0">
                <a:solidFill>
                  <a:schemeClr val="accent4"/>
                </a:solidFill>
              </a:rPr>
              <a:t>relation/ communication (including social media) with citizens;</a:t>
            </a:r>
          </a:p>
          <a:p>
            <a:pPr lvl="1"/>
            <a:r>
              <a:rPr lang="ro-RO" sz="2000" dirty="0" smtClean="0">
                <a:solidFill>
                  <a:schemeClr val="accent4"/>
                </a:solidFill>
              </a:rPr>
              <a:t>quality of services</a:t>
            </a:r>
          </a:p>
          <a:p>
            <a:pPr lvl="1"/>
            <a:r>
              <a:rPr lang="ro-RO" sz="2000" dirty="0" smtClean="0">
                <a:solidFill>
                  <a:schemeClr val="accent4"/>
                </a:solidFill>
              </a:rPr>
              <a:t>citizens participation to making public policies</a:t>
            </a:r>
            <a:endParaRPr lang="en-US" sz="2000" dirty="0">
              <a:solidFill>
                <a:schemeClr val="accent4"/>
              </a:solidFill>
            </a:endParaRPr>
          </a:p>
        </p:txBody>
      </p:sp>
      <p:sp>
        <p:nvSpPr>
          <p:cNvPr id="3" name="Title 2"/>
          <p:cNvSpPr>
            <a:spLocks noGrp="1"/>
          </p:cNvSpPr>
          <p:nvPr>
            <p:ph type="title"/>
          </p:nvPr>
        </p:nvSpPr>
        <p:spPr/>
        <p:txBody>
          <a:bodyPr/>
          <a:lstStyle/>
          <a:p>
            <a:r>
              <a:rPr lang="ro-RO" sz="2000" dirty="0" smtClean="0"/>
              <a:t>research report on citizens involvement in decision making and the use of social media </a:t>
            </a:r>
            <a:endParaRPr lang="ro-RO" sz="2000"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10</a:t>
            </a:fld>
            <a:endParaRPr lang="fr-CH"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sz="2400" dirty="0" smtClean="0">
                <a:solidFill>
                  <a:schemeClr val="accent4"/>
                </a:solidFill>
              </a:rPr>
              <a:t>quantitative (questionnaire) and qualitative (observation sheets - interviews) research</a:t>
            </a:r>
          </a:p>
          <a:p>
            <a:pPr>
              <a:buNone/>
            </a:pPr>
            <a:endParaRPr lang="ro-RO" sz="2400" dirty="0" smtClean="0">
              <a:solidFill>
                <a:schemeClr val="accent4"/>
              </a:solidFill>
            </a:endParaRPr>
          </a:p>
          <a:p>
            <a:r>
              <a:rPr lang="ro-RO" sz="2400" dirty="0" smtClean="0">
                <a:solidFill>
                  <a:schemeClr val="accent4"/>
                </a:solidFill>
              </a:rPr>
              <a:t>main findings of citizens satisfaction:</a:t>
            </a:r>
          </a:p>
          <a:p>
            <a:pPr lvl="1"/>
            <a:r>
              <a:rPr lang="ro-RO" sz="2000" dirty="0" smtClean="0">
                <a:solidFill>
                  <a:schemeClr val="accent4"/>
                </a:solidFill>
              </a:rPr>
              <a:t>still a low participation of citizens to decision making, but a bit higher than in pre-existing statistics (42.6%): citizens mainly carrying for solving personal issues</a:t>
            </a:r>
          </a:p>
          <a:p>
            <a:pPr lvl="1"/>
            <a:r>
              <a:rPr lang="ro-RO" sz="2000" dirty="0" smtClean="0">
                <a:solidFill>
                  <a:schemeClr val="accent4"/>
                </a:solidFill>
              </a:rPr>
              <a:t>major concern for citizens in which they want to have a say in: jobs</a:t>
            </a:r>
          </a:p>
          <a:p>
            <a:pPr lvl="1"/>
            <a:r>
              <a:rPr lang="ro-RO" sz="2000" dirty="0" smtClean="0">
                <a:solidFill>
                  <a:schemeClr val="accent4"/>
                </a:solidFill>
              </a:rPr>
              <a:t>32.7% of citizens think they don’t have enough time to be involved, 24.9% think is useless and 28.4% of the latter wish to participate in the future</a:t>
            </a:r>
          </a:p>
        </p:txBody>
      </p:sp>
      <p:sp>
        <p:nvSpPr>
          <p:cNvPr id="3" name="Title 2"/>
          <p:cNvSpPr>
            <a:spLocks noGrp="1"/>
          </p:cNvSpPr>
          <p:nvPr>
            <p:ph type="title"/>
          </p:nvPr>
        </p:nvSpPr>
        <p:spPr/>
        <p:txBody>
          <a:bodyPr/>
          <a:lstStyle/>
          <a:p>
            <a:r>
              <a:rPr lang="ro-RO" sz="2000" dirty="0" smtClean="0"/>
              <a:t>research report on citizens involvement in decision making and the use of social media </a:t>
            </a:r>
            <a:endParaRPr lang="ro-RO" sz="2000"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11</a:t>
            </a:fld>
            <a:endParaRPr lang="fr-CH"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sz="2000" dirty="0" smtClean="0"/>
              <a:t>research report on citizens involvement in decision making and the use of social media </a:t>
            </a:r>
            <a:endParaRPr lang="ro-RO" sz="2000"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12</a:t>
            </a:fld>
            <a:endParaRPr lang="fr-CH" altLang="en-US"/>
          </a:p>
        </p:txBody>
      </p:sp>
      <p:graphicFrame>
        <p:nvGraphicFramePr>
          <p:cNvPr id="5" name="Content Placeholder 4"/>
          <p:cNvGraphicFramePr>
            <a:graphicFrameLocks noGrp="1"/>
          </p:cNvGraphicFramePr>
          <p:nvPr>
            <p:ph idx="1"/>
          </p:nvPr>
        </p:nvGraphicFramePr>
        <p:xfrm>
          <a:off x="416496" y="1052736"/>
          <a:ext cx="8994204" cy="51369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sz="2400" dirty="0" smtClean="0">
                <a:solidFill>
                  <a:schemeClr val="accent4"/>
                </a:solidFill>
              </a:rPr>
              <a:t>main findings of citizens satisfaction:</a:t>
            </a:r>
          </a:p>
          <a:p>
            <a:pPr lvl="1"/>
            <a:r>
              <a:rPr lang="ro-RO" sz="2000" dirty="0" smtClean="0">
                <a:solidFill>
                  <a:schemeClr val="accent4"/>
                </a:solidFill>
              </a:rPr>
              <a:t>still a low degree of trust in PA (64.8%)</a:t>
            </a:r>
          </a:p>
          <a:p>
            <a:pPr lvl="1"/>
            <a:r>
              <a:rPr lang="ro-RO" sz="2000" dirty="0" smtClean="0">
                <a:solidFill>
                  <a:schemeClr val="accent4"/>
                </a:solidFill>
              </a:rPr>
              <a:t>57.7% citizens use social media daily</a:t>
            </a:r>
          </a:p>
          <a:p>
            <a:pPr lvl="1"/>
            <a:r>
              <a:rPr lang="ro-RO" sz="2000" dirty="0" smtClean="0">
                <a:solidFill>
                  <a:schemeClr val="accent4"/>
                </a:solidFill>
              </a:rPr>
              <a:t>only 5% use social media to get info on PA activities and 0.3% use it to respond to public institution’s initiatives to involve citizens</a:t>
            </a:r>
          </a:p>
          <a:p>
            <a:endParaRPr lang="ro-RO" dirty="0"/>
          </a:p>
        </p:txBody>
      </p:sp>
      <p:sp>
        <p:nvSpPr>
          <p:cNvPr id="3" name="Title 2"/>
          <p:cNvSpPr>
            <a:spLocks noGrp="1"/>
          </p:cNvSpPr>
          <p:nvPr>
            <p:ph type="title"/>
          </p:nvPr>
        </p:nvSpPr>
        <p:spPr/>
        <p:txBody>
          <a:bodyPr/>
          <a:lstStyle/>
          <a:p>
            <a:r>
              <a:rPr lang="ro-RO" sz="2000" dirty="0" smtClean="0"/>
              <a:t>research report on citizens involvement in decision making and the use of social media </a:t>
            </a:r>
            <a:endParaRPr lang="ro-RO" sz="2000"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13</a:t>
            </a:fld>
            <a:endParaRPr lang="fr-CH" altLang="en-US"/>
          </a:p>
        </p:txBody>
      </p:sp>
      <p:graphicFrame>
        <p:nvGraphicFramePr>
          <p:cNvPr id="5" name="Chart 4"/>
          <p:cNvGraphicFramePr/>
          <p:nvPr/>
        </p:nvGraphicFramePr>
        <p:xfrm>
          <a:off x="560512" y="3140968"/>
          <a:ext cx="9001000" cy="29214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sz="2400" dirty="0" smtClean="0">
                <a:solidFill>
                  <a:schemeClr val="accent4"/>
                </a:solidFill>
              </a:rPr>
              <a:t>main findings of citizens satisfaction:</a:t>
            </a:r>
          </a:p>
          <a:p>
            <a:pPr lvl="1"/>
            <a:r>
              <a:rPr lang="ro-RO" sz="2000" dirty="0" smtClean="0">
                <a:solidFill>
                  <a:schemeClr val="accent4"/>
                </a:solidFill>
              </a:rPr>
              <a:t>reasons not to engage with institutions on social media: face to face is better, no time, not necessary, no trust in online communication</a:t>
            </a:r>
          </a:p>
          <a:p>
            <a:pPr lvl="1"/>
            <a:r>
              <a:rPr lang="ro-RO" sz="2000" dirty="0" smtClean="0">
                <a:solidFill>
                  <a:schemeClr val="accent4"/>
                </a:solidFill>
              </a:rPr>
              <a:t>citizens satisfaction degree on public institutions’ communication on social media is average (33.8%)</a:t>
            </a:r>
          </a:p>
          <a:p>
            <a:pPr lvl="1"/>
            <a:endParaRPr lang="ro-RO" sz="2000" dirty="0" smtClean="0">
              <a:solidFill>
                <a:schemeClr val="accent4"/>
              </a:solidFill>
            </a:endParaRPr>
          </a:p>
          <a:p>
            <a:pPr lvl="1"/>
            <a:endParaRPr lang="ro-RO" sz="2000" dirty="0" smtClean="0">
              <a:solidFill>
                <a:schemeClr val="accent4"/>
              </a:solidFill>
            </a:endParaRPr>
          </a:p>
        </p:txBody>
      </p:sp>
      <p:sp>
        <p:nvSpPr>
          <p:cNvPr id="3" name="Title 2"/>
          <p:cNvSpPr>
            <a:spLocks noGrp="1"/>
          </p:cNvSpPr>
          <p:nvPr>
            <p:ph type="title"/>
          </p:nvPr>
        </p:nvSpPr>
        <p:spPr/>
        <p:txBody>
          <a:bodyPr/>
          <a:lstStyle/>
          <a:p>
            <a:r>
              <a:rPr lang="ro-RO" sz="2000" dirty="0" smtClean="0"/>
              <a:t>research report on citizens involvement in decision making and the use of social media </a:t>
            </a:r>
            <a:endParaRPr lang="ro-RO" sz="2000"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14</a:t>
            </a:fld>
            <a:endParaRPr lang="fr-CH" altLang="en-US"/>
          </a:p>
        </p:txBody>
      </p:sp>
      <p:graphicFrame>
        <p:nvGraphicFramePr>
          <p:cNvPr id="5" name="Chart 4"/>
          <p:cNvGraphicFramePr/>
          <p:nvPr/>
        </p:nvGraphicFramePr>
        <p:xfrm>
          <a:off x="344488" y="3068960"/>
          <a:ext cx="9145016" cy="30654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sz="2400" dirty="0" smtClean="0">
                <a:solidFill>
                  <a:schemeClr val="accent4"/>
                </a:solidFill>
              </a:rPr>
              <a:t>main findings of public institutions self-assessment:</a:t>
            </a:r>
          </a:p>
          <a:p>
            <a:pPr lvl="1"/>
            <a:r>
              <a:rPr lang="ro-RO" sz="2000" dirty="0" smtClean="0">
                <a:solidFill>
                  <a:schemeClr val="accent4"/>
                </a:solidFill>
              </a:rPr>
              <a:t>discrepancy on citizens satisfaction degree and civil servants perception on how the citizens satisfaction degree is (76.5% satisfied)</a:t>
            </a:r>
          </a:p>
          <a:p>
            <a:pPr lvl="1"/>
            <a:r>
              <a:rPr lang="ro-RO" sz="2000" dirty="0" smtClean="0">
                <a:solidFill>
                  <a:schemeClr val="accent4"/>
                </a:solidFill>
              </a:rPr>
              <a:t>discrepancy: the services are focused on citizens needs (912 civil serv)</a:t>
            </a:r>
          </a:p>
          <a:p>
            <a:pPr lvl="1"/>
            <a:r>
              <a:rPr lang="ro-RO" sz="2000" dirty="0" smtClean="0">
                <a:solidFill>
                  <a:schemeClr val="accent4"/>
                </a:solidFill>
              </a:rPr>
              <a:t>over 75% civil servants are satisfied on the way the institution they work in communicates with/ consults the citizens, involves them in decision making</a:t>
            </a:r>
          </a:p>
          <a:p>
            <a:pPr lvl="1"/>
            <a:r>
              <a:rPr lang="ro-RO" sz="2000" dirty="0" smtClean="0">
                <a:solidFill>
                  <a:schemeClr val="accent4"/>
                </a:solidFill>
              </a:rPr>
              <a:t>some notable insatisfaction on: transparency (11%) and efficiency of consultations with citizens (14.8%)</a:t>
            </a:r>
          </a:p>
        </p:txBody>
      </p:sp>
      <p:sp>
        <p:nvSpPr>
          <p:cNvPr id="3" name="Title 2"/>
          <p:cNvSpPr>
            <a:spLocks noGrp="1"/>
          </p:cNvSpPr>
          <p:nvPr>
            <p:ph type="title"/>
          </p:nvPr>
        </p:nvSpPr>
        <p:spPr/>
        <p:txBody>
          <a:bodyPr/>
          <a:lstStyle/>
          <a:p>
            <a:r>
              <a:rPr lang="ro-RO" sz="2000" dirty="0" smtClean="0"/>
              <a:t>research report on citizens involvement in decision making and the use of social media </a:t>
            </a:r>
            <a:endParaRPr lang="ro-RO" sz="2000"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15</a:t>
            </a:fld>
            <a:endParaRPr lang="fr-CH"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60001"/>
            <a:ext cx="8915400" cy="1952975"/>
          </a:xfrm>
        </p:spPr>
        <p:txBody>
          <a:bodyPr/>
          <a:lstStyle/>
          <a:p>
            <a:r>
              <a:rPr lang="ro-RO" sz="2400" dirty="0" smtClean="0">
                <a:solidFill>
                  <a:schemeClr val="accent4"/>
                </a:solidFill>
              </a:rPr>
              <a:t>main findings of public institutions self-assessment:</a:t>
            </a:r>
          </a:p>
          <a:p>
            <a:pPr lvl="1"/>
            <a:r>
              <a:rPr lang="ro-RO" sz="2000" dirty="0" smtClean="0">
                <a:solidFill>
                  <a:schemeClr val="accent4"/>
                </a:solidFill>
              </a:rPr>
              <a:t>20% of institutions have strategies on social media use for: online petitions/ requests for information, online debates, polls, gathering ideas for local development plans</a:t>
            </a:r>
          </a:p>
          <a:p>
            <a:pPr lvl="1"/>
            <a:r>
              <a:rPr lang="ro-RO" sz="2000" dirty="0" smtClean="0">
                <a:solidFill>
                  <a:schemeClr val="accent4"/>
                </a:solidFill>
              </a:rPr>
              <a:t> 87.1% consider useful engaging with citizens through social media</a:t>
            </a:r>
          </a:p>
          <a:p>
            <a:pPr lvl="1"/>
            <a:endParaRPr lang="ro-RO" sz="2000" dirty="0" smtClean="0">
              <a:solidFill>
                <a:schemeClr val="accent4"/>
              </a:solidFill>
            </a:endParaRPr>
          </a:p>
          <a:p>
            <a:pPr lvl="1"/>
            <a:endParaRPr lang="ro-RO" sz="2000" dirty="0" smtClean="0">
              <a:solidFill>
                <a:schemeClr val="accent4"/>
              </a:solidFill>
            </a:endParaRPr>
          </a:p>
          <a:p>
            <a:pPr lvl="1"/>
            <a:endParaRPr lang="ro-RO" sz="2400" dirty="0" smtClean="0">
              <a:solidFill>
                <a:schemeClr val="accent4"/>
              </a:solidFill>
            </a:endParaRPr>
          </a:p>
          <a:p>
            <a:endParaRPr lang="ro-RO" sz="2400" dirty="0"/>
          </a:p>
        </p:txBody>
      </p:sp>
      <p:sp>
        <p:nvSpPr>
          <p:cNvPr id="3" name="Title 2"/>
          <p:cNvSpPr>
            <a:spLocks noGrp="1"/>
          </p:cNvSpPr>
          <p:nvPr>
            <p:ph type="title"/>
          </p:nvPr>
        </p:nvSpPr>
        <p:spPr/>
        <p:txBody>
          <a:bodyPr/>
          <a:lstStyle/>
          <a:p>
            <a:r>
              <a:rPr lang="ro-RO" sz="2000" dirty="0" smtClean="0"/>
              <a:t>research report on citizens involvement in decision making and the use of social media </a:t>
            </a:r>
            <a:endParaRPr lang="ro-RO" sz="2000"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16</a:t>
            </a:fld>
            <a:endParaRPr lang="fr-CH" altLang="en-US"/>
          </a:p>
        </p:txBody>
      </p:sp>
      <p:sp>
        <p:nvSpPr>
          <p:cNvPr id="5" name="Rectangle 15"/>
          <p:cNvSpPr>
            <a:spLocks noChangeArrowheads="1"/>
          </p:cNvSpPr>
          <p:nvPr/>
        </p:nvSpPr>
        <p:spPr bwMode="auto">
          <a:xfrm>
            <a:off x="5025008" y="3212976"/>
            <a:ext cx="4249738" cy="360040"/>
          </a:xfrm>
          <a:prstGeom prst="rect">
            <a:avLst/>
          </a:prstGeom>
          <a:solidFill>
            <a:srgbClr val="C0C0C0"/>
          </a:solidFill>
          <a:ln w="9525">
            <a:solidFill>
              <a:srgbClr val="C0C0C0"/>
            </a:solidFill>
            <a:miter lim="800000"/>
            <a:headEnd/>
            <a:tailEnd/>
          </a:ln>
        </p:spPr>
        <p:txBody>
          <a:bodyPr wrap="none" lIns="90000" tIns="46800" rIns="90000" bIns="46800" anchor="ctr"/>
          <a:lstStyle/>
          <a:p>
            <a:pPr algn="ctr" eaLnBrk="1" hangingPunct="1"/>
            <a:endParaRPr lang="en-US" altLang="en-US" sz="2000" dirty="0">
              <a:ea typeface="MS PGothic" pitchFamily="34" charset="-128"/>
            </a:endParaRPr>
          </a:p>
        </p:txBody>
      </p:sp>
      <p:sp>
        <p:nvSpPr>
          <p:cNvPr id="6" name="Rectangle 12"/>
          <p:cNvSpPr>
            <a:spLocks noChangeArrowheads="1"/>
          </p:cNvSpPr>
          <p:nvPr/>
        </p:nvSpPr>
        <p:spPr bwMode="auto">
          <a:xfrm>
            <a:off x="632520" y="3212976"/>
            <a:ext cx="4249737" cy="360040"/>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3"/>
          <p:cNvSpPr>
            <a:spLocks noChangeArrowheads="1"/>
          </p:cNvSpPr>
          <p:nvPr/>
        </p:nvSpPr>
        <p:spPr bwMode="gray">
          <a:xfrm>
            <a:off x="632520" y="3232026"/>
            <a:ext cx="4211637" cy="340990"/>
          </a:xfrm>
          <a:prstGeom prst="rect">
            <a:avLst/>
          </a:prstGeom>
          <a:noFill/>
          <a:ln w="12700">
            <a:noFill/>
            <a:miter lim="800000"/>
            <a:headEnd/>
            <a:tailEnd/>
          </a:ln>
        </p:spPr>
        <p:txBody>
          <a:bodyPr lIns="0" tIns="0" rIns="0" bIns="0" anchor="ctr"/>
          <a:lstStyle/>
          <a:p>
            <a:pPr algn="ctr" defTabSz="801688" eaLnBrk="1" hangingPunct="1"/>
            <a:r>
              <a:rPr lang="ro-RO" altLang="en-US" b="1" noProof="1" smtClean="0">
                <a:solidFill>
                  <a:schemeClr val="bg1"/>
                </a:solidFill>
                <a:ea typeface="MS PGothic" pitchFamily="34" charset="-128"/>
              </a:rPr>
              <a:t>+</a:t>
            </a:r>
            <a:endParaRPr lang="ro-RO" altLang="en-US" b="1" noProof="1">
              <a:solidFill>
                <a:schemeClr val="bg1"/>
              </a:solidFill>
              <a:ea typeface="MS PGothic" pitchFamily="34" charset="-128"/>
            </a:endParaRPr>
          </a:p>
        </p:txBody>
      </p:sp>
      <p:sp>
        <p:nvSpPr>
          <p:cNvPr id="8" name="Rectangle 4"/>
          <p:cNvSpPr>
            <a:spLocks noChangeArrowheads="1"/>
          </p:cNvSpPr>
          <p:nvPr/>
        </p:nvSpPr>
        <p:spPr bwMode="gray">
          <a:xfrm>
            <a:off x="634107" y="3592388"/>
            <a:ext cx="4249738" cy="1872233"/>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800" b="0" noProof="1" smtClean="0">
                <a:solidFill>
                  <a:schemeClr val="accent4"/>
                </a:solidFill>
                <a:cs typeface="+mn-cs"/>
              </a:rPr>
              <a:t>reduced distance between citizens and civil servants</a:t>
            </a:r>
          </a:p>
          <a:p>
            <a:pPr eaLnBrk="1" hangingPunct="1">
              <a:spcBef>
                <a:spcPct val="40000"/>
              </a:spcBef>
              <a:buClr>
                <a:schemeClr val="accent2"/>
              </a:buClr>
              <a:defRPr/>
            </a:pPr>
            <a:r>
              <a:rPr lang="ro-RO" altLang="en-US" sz="1800" b="0" noProof="1" smtClean="0">
                <a:solidFill>
                  <a:schemeClr val="accent4"/>
                </a:solidFill>
                <a:cs typeface="+mn-cs"/>
              </a:rPr>
              <a:t>more transparent institutions</a:t>
            </a:r>
            <a:endParaRPr lang="en-US" altLang="en-US" sz="1800" b="0" noProof="1" smtClean="0">
              <a:solidFill>
                <a:schemeClr val="accent4"/>
              </a:solidFill>
              <a:cs typeface="+mn-cs"/>
            </a:endParaRPr>
          </a:p>
        </p:txBody>
      </p:sp>
      <p:sp>
        <p:nvSpPr>
          <p:cNvPr id="9" name="Rectangle 6"/>
          <p:cNvSpPr>
            <a:spLocks noChangeArrowheads="1"/>
          </p:cNvSpPr>
          <p:nvPr/>
        </p:nvSpPr>
        <p:spPr bwMode="gray">
          <a:xfrm>
            <a:off x="5026720" y="3592388"/>
            <a:ext cx="4249737" cy="2572916"/>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800" b="0" noProof="1" smtClean="0">
                <a:solidFill>
                  <a:schemeClr val="accent4"/>
                </a:solidFill>
                <a:cs typeface="+mn-cs"/>
              </a:rPr>
              <a:t>eliminate citizens that don’t use social media or do not have proper equipement/ skills</a:t>
            </a:r>
          </a:p>
          <a:p>
            <a:pPr eaLnBrk="1" hangingPunct="1">
              <a:spcBef>
                <a:spcPct val="40000"/>
              </a:spcBef>
              <a:buClr>
                <a:schemeClr val="accent2"/>
              </a:buClr>
              <a:defRPr/>
            </a:pPr>
            <a:r>
              <a:rPr lang="ro-RO" altLang="en-US" sz="1800" b="0" noProof="1" smtClean="0">
                <a:solidFill>
                  <a:schemeClr val="accent4"/>
                </a:solidFill>
                <a:cs typeface="+mn-cs"/>
              </a:rPr>
              <a:t>generating also irrelevant discussions</a:t>
            </a:r>
          </a:p>
          <a:p>
            <a:pPr eaLnBrk="1" hangingPunct="1">
              <a:spcBef>
                <a:spcPct val="40000"/>
              </a:spcBef>
              <a:buClr>
                <a:schemeClr val="accent2"/>
              </a:buClr>
              <a:defRPr/>
            </a:pPr>
            <a:r>
              <a:rPr lang="ro-RO" altLang="en-US" sz="1800" b="0" noProof="1" smtClean="0">
                <a:solidFill>
                  <a:schemeClr val="accent4"/>
                </a:solidFill>
                <a:cs typeface="+mn-cs"/>
              </a:rPr>
              <a:t>if not used properly by institutions can lead to mentaining/ spreading conservatory views of citizens that favor face to face interaction</a:t>
            </a:r>
            <a:endParaRPr lang="en-GB" altLang="en-US" sz="1800" b="0" noProof="1">
              <a:solidFill>
                <a:schemeClr val="accent4"/>
              </a:solidFill>
              <a:cs typeface="+mn-cs"/>
            </a:endParaRPr>
          </a:p>
        </p:txBody>
      </p:sp>
      <p:sp>
        <p:nvSpPr>
          <p:cNvPr id="10" name="Rectangle 14"/>
          <p:cNvSpPr>
            <a:spLocks noChangeArrowheads="1"/>
          </p:cNvSpPr>
          <p:nvPr/>
        </p:nvSpPr>
        <p:spPr bwMode="gray">
          <a:xfrm>
            <a:off x="5025009" y="3219326"/>
            <a:ext cx="4186362" cy="353690"/>
          </a:xfrm>
          <a:prstGeom prst="rect">
            <a:avLst/>
          </a:prstGeom>
          <a:noFill/>
          <a:ln w="12700">
            <a:noFill/>
            <a:miter lim="800000"/>
            <a:headEnd/>
            <a:tailEnd/>
          </a:ln>
        </p:spPr>
        <p:txBody>
          <a:bodyPr lIns="0" tIns="0" rIns="0" bIns="0" anchor="ctr"/>
          <a:lstStyle/>
          <a:p>
            <a:pPr algn="ctr" defTabSz="801688" eaLnBrk="1" hangingPunct="1"/>
            <a:r>
              <a:rPr lang="ro-RO" altLang="en-US" b="1" noProof="1" smtClean="0">
                <a:solidFill>
                  <a:schemeClr val="bg1"/>
                </a:solidFill>
                <a:ea typeface="MS PGothic" pitchFamily="34" charset="-128"/>
              </a:rPr>
              <a:t>-</a:t>
            </a:r>
            <a:endParaRPr lang="ro-RO" altLang="en-US" b="1" noProof="1">
              <a:solidFill>
                <a:schemeClr val="bg1"/>
              </a:solidFill>
              <a:ea typeface="MS PGothic"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8" y="115888"/>
            <a:ext cx="6618386" cy="504825"/>
          </a:xfrm>
        </p:spPr>
        <p:txBody>
          <a:bodyPr/>
          <a:lstStyle/>
          <a:p>
            <a:r>
              <a:rPr lang="en-US" sz="2600" dirty="0" smtClean="0"/>
              <a:t>handbook on the use of social media in PA</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17</a:t>
            </a:fld>
            <a:endParaRPr lang="fr-CH" altLang="en-US"/>
          </a:p>
        </p:txBody>
      </p:sp>
      <p:sp>
        <p:nvSpPr>
          <p:cNvPr id="5" name="Rectangle 27"/>
          <p:cNvSpPr>
            <a:spLocks noChangeArrowheads="1"/>
          </p:cNvSpPr>
          <p:nvPr/>
        </p:nvSpPr>
        <p:spPr bwMode="gray">
          <a:xfrm>
            <a:off x="1208088" y="981075"/>
            <a:ext cx="8066087" cy="446088"/>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noProof="1" smtClean="0">
                <a:solidFill>
                  <a:schemeClr val="accent4"/>
                </a:solidFill>
                <a:cs typeface="+mn-cs"/>
              </a:rPr>
              <a:t>what is social media? short history</a:t>
            </a:r>
            <a:endParaRPr lang="en-GB" altLang="en-US" sz="2000" b="0" noProof="1">
              <a:solidFill>
                <a:schemeClr val="accent4"/>
              </a:solidFill>
              <a:cs typeface="+mn-cs"/>
            </a:endParaRPr>
          </a:p>
        </p:txBody>
      </p:sp>
      <p:sp>
        <p:nvSpPr>
          <p:cNvPr id="6" name="Rectangle 28"/>
          <p:cNvSpPr>
            <a:spLocks noChangeArrowheads="1"/>
          </p:cNvSpPr>
          <p:nvPr/>
        </p:nvSpPr>
        <p:spPr bwMode="gray">
          <a:xfrm>
            <a:off x="1208088" y="1524000"/>
            <a:ext cx="8066087" cy="446088"/>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dirty="0" smtClean="0">
                <a:solidFill>
                  <a:schemeClr val="accent4"/>
                </a:solidFill>
                <a:cs typeface="+mn-cs"/>
              </a:rPr>
              <a:t>social media networks</a:t>
            </a:r>
            <a:endParaRPr lang="en-GB" altLang="en-US" sz="2000" b="0" noProof="1">
              <a:solidFill>
                <a:schemeClr val="accent4"/>
              </a:solidFill>
              <a:cs typeface="+mn-cs"/>
            </a:endParaRPr>
          </a:p>
        </p:txBody>
      </p:sp>
      <p:sp>
        <p:nvSpPr>
          <p:cNvPr id="7" name="Rectangle 29"/>
          <p:cNvSpPr>
            <a:spLocks noChangeArrowheads="1"/>
          </p:cNvSpPr>
          <p:nvPr/>
        </p:nvSpPr>
        <p:spPr bwMode="gray">
          <a:xfrm>
            <a:off x="1208088" y="2065338"/>
            <a:ext cx="8066087" cy="449262"/>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noProof="1" smtClean="0">
                <a:solidFill>
                  <a:schemeClr val="accent4"/>
                </a:solidFill>
                <a:cs typeface="+mn-cs"/>
              </a:rPr>
              <a:t>world-wide tendencies in social media</a:t>
            </a:r>
            <a:endParaRPr lang="en-GB" altLang="en-US" sz="2000" b="0" noProof="1">
              <a:solidFill>
                <a:schemeClr val="accent4"/>
              </a:solidFill>
              <a:cs typeface="+mn-cs"/>
            </a:endParaRPr>
          </a:p>
        </p:txBody>
      </p:sp>
      <p:sp>
        <p:nvSpPr>
          <p:cNvPr id="8" name="Rectangle 30"/>
          <p:cNvSpPr>
            <a:spLocks noChangeArrowheads="1"/>
          </p:cNvSpPr>
          <p:nvPr/>
        </p:nvSpPr>
        <p:spPr bwMode="gray">
          <a:xfrm>
            <a:off x="1208088" y="2609850"/>
            <a:ext cx="8066087" cy="447675"/>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noProof="1" smtClean="0">
                <a:solidFill>
                  <a:schemeClr val="accent4"/>
                </a:solidFill>
                <a:cs typeface="+mn-cs"/>
              </a:rPr>
              <a:t>benefits of social media use in PA</a:t>
            </a:r>
            <a:endParaRPr lang="en-GB" altLang="en-US" sz="2000" b="0" noProof="1">
              <a:solidFill>
                <a:schemeClr val="accent4"/>
              </a:solidFill>
              <a:cs typeface="+mn-cs"/>
            </a:endParaRPr>
          </a:p>
        </p:txBody>
      </p:sp>
      <p:sp>
        <p:nvSpPr>
          <p:cNvPr id="9" name="Rectangle 31"/>
          <p:cNvSpPr>
            <a:spLocks noChangeArrowheads="1"/>
          </p:cNvSpPr>
          <p:nvPr/>
        </p:nvSpPr>
        <p:spPr bwMode="gray">
          <a:xfrm>
            <a:off x="1208088" y="3152775"/>
            <a:ext cx="8066087" cy="446088"/>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noProof="1" smtClean="0">
                <a:solidFill>
                  <a:schemeClr val="accent4"/>
                </a:solidFill>
                <a:cs typeface="+mn-cs"/>
              </a:rPr>
              <a:t>institutional framework for </a:t>
            </a:r>
            <a:r>
              <a:rPr lang="ro-RO" altLang="en-US" sz="2000" b="0" noProof="1" smtClean="0">
                <a:solidFill>
                  <a:schemeClr val="accent4"/>
                </a:solidFill>
              </a:rPr>
              <a:t>social media use in PA</a:t>
            </a:r>
            <a:r>
              <a:rPr lang="ro-RO" altLang="en-US" sz="2000" b="0" noProof="1" smtClean="0">
                <a:solidFill>
                  <a:schemeClr val="accent4"/>
                </a:solidFill>
                <a:cs typeface="+mn-cs"/>
              </a:rPr>
              <a:t> </a:t>
            </a:r>
            <a:endParaRPr lang="en-GB" altLang="en-US" sz="2000" b="0" noProof="1">
              <a:solidFill>
                <a:schemeClr val="accent4"/>
              </a:solidFill>
              <a:cs typeface="+mn-cs"/>
            </a:endParaRPr>
          </a:p>
        </p:txBody>
      </p:sp>
      <p:sp>
        <p:nvSpPr>
          <p:cNvPr id="10" name="Rectangle 32"/>
          <p:cNvSpPr>
            <a:spLocks noChangeArrowheads="1"/>
          </p:cNvSpPr>
          <p:nvPr/>
        </p:nvSpPr>
        <p:spPr bwMode="gray">
          <a:xfrm>
            <a:off x="711200" y="981075"/>
            <a:ext cx="466725" cy="446088"/>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a:solidFill>
                  <a:srgbClr val="FFFFFF"/>
                </a:solidFill>
                <a:ea typeface="MS PGothic" pitchFamily="34" charset="-128"/>
              </a:rPr>
              <a:t>1</a:t>
            </a:r>
          </a:p>
        </p:txBody>
      </p:sp>
      <p:sp>
        <p:nvSpPr>
          <p:cNvPr id="11" name="Rectangle 33"/>
          <p:cNvSpPr>
            <a:spLocks noChangeArrowheads="1"/>
          </p:cNvSpPr>
          <p:nvPr/>
        </p:nvSpPr>
        <p:spPr bwMode="gray">
          <a:xfrm>
            <a:off x="711200" y="1524000"/>
            <a:ext cx="466725" cy="446088"/>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a:solidFill>
                  <a:srgbClr val="FFFFFF"/>
                </a:solidFill>
                <a:ea typeface="MS PGothic" pitchFamily="34" charset="-128"/>
              </a:rPr>
              <a:t>2</a:t>
            </a:r>
          </a:p>
        </p:txBody>
      </p:sp>
      <p:sp>
        <p:nvSpPr>
          <p:cNvPr id="12" name="Rectangle 34"/>
          <p:cNvSpPr>
            <a:spLocks noChangeArrowheads="1"/>
          </p:cNvSpPr>
          <p:nvPr/>
        </p:nvSpPr>
        <p:spPr bwMode="gray">
          <a:xfrm>
            <a:off x="711200" y="2065338"/>
            <a:ext cx="466725" cy="449262"/>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a:solidFill>
                  <a:srgbClr val="FFFFFF"/>
                </a:solidFill>
                <a:ea typeface="MS PGothic" pitchFamily="34" charset="-128"/>
              </a:rPr>
              <a:t>3</a:t>
            </a:r>
          </a:p>
        </p:txBody>
      </p:sp>
      <p:sp>
        <p:nvSpPr>
          <p:cNvPr id="13" name="Rectangle 35"/>
          <p:cNvSpPr>
            <a:spLocks noChangeArrowheads="1"/>
          </p:cNvSpPr>
          <p:nvPr/>
        </p:nvSpPr>
        <p:spPr bwMode="gray">
          <a:xfrm>
            <a:off x="711200" y="2609850"/>
            <a:ext cx="466725" cy="447675"/>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a:solidFill>
                  <a:srgbClr val="FFFFFF"/>
                </a:solidFill>
                <a:ea typeface="MS PGothic" pitchFamily="34" charset="-128"/>
              </a:rPr>
              <a:t>4</a:t>
            </a:r>
          </a:p>
        </p:txBody>
      </p:sp>
      <p:sp>
        <p:nvSpPr>
          <p:cNvPr id="14" name="Rectangle 36"/>
          <p:cNvSpPr>
            <a:spLocks noChangeArrowheads="1"/>
          </p:cNvSpPr>
          <p:nvPr/>
        </p:nvSpPr>
        <p:spPr bwMode="gray">
          <a:xfrm>
            <a:off x="711200" y="3152775"/>
            <a:ext cx="466725" cy="446088"/>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a:solidFill>
                  <a:srgbClr val="FFFFFF"/>
                </a:solidFill>
                <a:ea typeface="MS PGothic" pitchFamily="34" charset="-128"/>
              </a:rPr>
              <a:t>5</a:t>
            </a:r>
          </a:p>
        </p:txBody>
      </p:sp>
      <p:sp>
        <p:nvSpPr>
          <p:cNvPr id="15" name="Rectangle 37"/>
          <p:cNvSpPr>
            <a:spLocks noChangeArrowheads="1"/>
          </p:cNvSpPr>
          <p:nvPr/>
        </p:nvSpPr>
        <p:spPr bwMode="gray">
          <a:xfrm>
            <a:off x="1208088" y="3681413"/>
            <a:ext cx="8066087" cy="449262"/>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noProof="1" smtClean="0">
                <a:solidFill>
                  <a:schemeClr val="accent4"/>
                </a:solidFill>
                <a:cs typeface="+mn-cs"/>
              </a:rPr>
              <a:t>selection criteria for social media channels</a:t>
            </a:r>
            <a:endParaRPr lang="en-GB" altLang="en-US" sz="2000" b="0" noProof="1">
              <a:solidFill>
                <a:schemeClr val="accent4"/>
              </a:solidFill>
              <a:cs typeface="+mn-cs"/>
            </a:endParaRPr>
          </a:p>
        </p:txBody>
      </p:sp>
      <p:sp>
        <p:nvSpPr>
          <p:cNvPr id="16" name="Rectangle 38"/>
          <p:cNvSpPr>
            <a:spLocks noChangeArrowheads="1"/>
          </p:cNvSpPr>
          <p:nvPr/>
        </p:nvSpPr>
        <p:spPr bwMode="gray">
          <a:xfrm>
            <a:off x="1208088" y="4225925"/>
            <a:ext cx="8066087" cy="446088"/>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noProof="1" smtClean="0">
                <a:solidFill>
                  <a:schemeClr val="accent4"/>
                </a:solidFill>
                <a:cs typeface="+mn-cs"/>
              </a:rPr>
              <a:t>good practices on social media use in PA</a:t>
            </a:r>
            <a:endParaRPr lang="en-GB" altLang="en-US" sz="2000" b="0" noProof="1">
              <a:solidFill>
                <a:schemeClr val="accent4"/>
              </a:solidFill>
              <a:cs typeface="+mn-cs"/>
            </a:endParaRPr>
          </a:p>
        </p:txBody>
      </p:sp>
      <p:sp>
        <p:nvSpPr>
          <p:cNvPr id="17" name="Rectangle 39"/>
          <p:cNvSpPr>
            <a:spLocks noChangeArrowheads="1"/>
          </p:cNvSpPr>
          <p:nvPr/>
        </p:nvSpPr>
        <p:spPr bwMode="gray">
          <a:xfrm>
            <a:off x="1208088" y="4768850"/>
            <a:ext cx="8066087" cy="446088"/>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noProof="1" smtClean="0">
                <a:solidFill>
                  <a:schemeClr val="accent4"/>
                </a:solidFill>
                <a:cs typeface="+mn-cs"/>
              </a:rPr>
              <a:t>tools to measure impact of </a:t>
            </a:r>
            <a:r>
              <a:rPr lang="ro-RO" altLang="en-US" sz="2000" b="0" noProof="1" smtClean="0">
                <a:solidFill>
                  <a:schemeClr val="accent4"/>
                </a:solidFill>
              </a:rPr>
              <a:t>social media use in PA</a:t>
            </a:r>
            <a:r>
              <a:rPr lang="ro-RO" altLang="en-US" sz="2000" b="0" noProof="1" smtClean="0">
                <a:solidFill>
                  <a:schemeClr val="accent4"/>
                </a:solidFill>
                <a:cs typeface="+mn-cs"/>
              </a:rPr>
              <a:t> </a:t>
            </a:r>
            <a:endParaRPr lang="en-GB" altLang="en-US" sz="2000" b="0" noProof="1">
              <a:solidFill>
                <a:schemeClr val="accent4"/>
              </a:solidFill>
              <a:cs typeface="+mn-cs"/>
            </a:endParaRPr>
          </a:p>
        </p:txBody>
      </p:sp>
      <p:sp>
        <p:nvSpPr>
          <p:cNvPr id="18" name="Rectangle 40"/>
          <p:cNvSpPr>
            <a:spLocks noChangeArrowheads="1"/>
          </p:cNvSpPr>
          <p:nvPr/>
        </p:nvSpPr>
        <p:spPr bwMode="gray">
          <a:xfrm>
            <a:off x="711200" y="3681413"/>
            <a:ext cx="466725" cy="449262"/>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a:solidFill>
                  <a:srgbClr val="FFFFFF"/>
                </a:solidFill>
                <a:ea typeface="MS PGothic" pitchFamily="34" charset="-128"/>
              </a:rPr>
              <a:t>6</a:t>
            </a:r>
          </a:p>
        </p:txBody>
      </p:sp>
      <p:sp>
        <p:nvSpPr>
          <p:cNvPr id="19" name="Rectangle 41"/>
          <p:cNvSpPr>
            <a:spLocks noChangeArrowheads="1"/>
          </p:cNvSpPr>
          <p:nvPr/>
        </p:nvSpPr>
        <p:spPr bwMode="gray">
          <a:xfrm>
            <a:off x="711200" y="4225925"/>
            <a:ext cx="466725" cy="446088"/>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a:solidFill>
                  <a:srgbClr val="FFFFFF"/>
                </a:solidFill>
                <a:ea typeface="MS PGothic" pitchFamily="34" charset="-128"/>
              </a:rPr>
              <a:t>7</a:t>
            </a:r>
          </a:p>
        </p:txBody>
      </p:sp>
      <p:sp>
        <p:nvSpPr>
          <p:cNvPr id="20" name="Rectangle 42"/>
          <p:cNvSpPr>
            <a:spLocks noChangeArrowheads="1"/>
          </p:cNvSpPr>
          <p:nvPr/>
        </p:nvSpPr>
        <p:spPr bwMode="gray">
          <a:xfrm>
            <a:off x="711200" y="4768850"/>
            <a:ext cx="466725" cy="446088"/>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a:solidFill>
                  <a:srgbClr val="FFFFFF"/>
                </a:solidFill>
                <a:ea typeface="MS PGothic" pitchFamily="34" charset="-128"/>
              </a:rPr>
              <a:t>8</a:t>
            </a:r>
          </a:p>
        </p:txBody>
      </p:sp>
      <p:sp>
        <p:nvSpPr>
          <p:cNvPr id="22" name="Rectangle 39"/>
          <p:cNvSpPr>
            <a:spLocks noChangeArrowheads="1"/>
          </p:cNvSpPr>
          <p:nvPr/>
        </p:nvSpPr>
        <p:spPr bwMode="gray">
          <a:xfrm>
            <a:off x="1201416" y="5301208"/>
            <a:ext cx="8066087" cy="446088"/>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252000" tIns="72000" rIns="72000" bIns="72000" anchor="ctr"/>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ro-RO" altLang="en-US" sz="2000" b="0" noProof="1" smtClean="0">
                <a:solidFill>
                  <a:schemeClr val="accent4"/>
                </a:solidFill>
              </a:rPr>
              <a:t>social media strategies and campaigns</a:t>
            </a:r>
            <a:endParaRPr lang="en-GB" altLang="en-US" sz="2000" b="0" noProof="1">
              <a:solidFill>
                <a:schemeClr val="accent4"/>
              </a:solidFill>
              <a:cs typeface="+mn-cs"/>
            </a:endParaRPr>
          </a:p>
        </p:txBody>
      </p:sp>
      <p:sp>
        <p:nvSpPr>
          <p:cNvPr id="23" name="Rectangle 42"/>
          <p:cNvSpPr>
            <a:spLocks noChangeArrowheads="1"/>
          </p:cNvSpPr>
          <p:nvPr/>
        </p:nvSpPr>
        <p:spPr bwMode="gray">
          <a:xfrm>
            <a:off x="704528" y="5301208"/>
            <a:ext cx="466725" cy="446088"/>
          </a:xfrm>
          <a:prstGeom prst="rect">
            <a:avLst/>
          </a:prstGeom>
          <a:solidFill>
            <a:srgbClr val="C0C0C0"/>
          </a:solidFill>
          <a:ln w="12700">
            <a:solidFill>
              <a:srgbClr val="C0C0C0"/>
            </a:solidFill>
            <a:miter lim="800000"/>
            <a:headEnd/>
            <a:tailEnd/>
          </a:ln>
        </p:spPr>
        <p:txBody>
          <a:bodyPr lIns="0" tIns="0" rIns="0" bIns="0" anchor="ctr"/>
          <a:lstStyle/>
          <a:p>
            <a:pPr algn="ctr" defTabSz="801688" eaLnBrk="1" hangingPunct="1"/>
            <a:r>
              <a:rPr lang="ro-RO" altLang="en-US" sz="2800" b="1" noProof="1" smtClean="0">
                <a:solidFill>
                  <a:srgbClr val="FFFFFF"/>
                </a:solidFill>
                <a:ea typeface="MS PGothic" pitchFamily="34" charset="-128"/>
              </a:rPr>
              <a:t>9</a:t>
            </a:r>
            <a:endParaRPr lang="ro-RO" altLang="en-US" sz="2800" b="1" noProof="1">
              <a:solidFill>
                <a:srgbClr val="FFFFFF"/>
              </a:solidFill>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chemeClr val="bg1"/>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5"/>
                                        </p:tgtEl>
                                        <p:attrNameLst>
                                          <p:attrName>fillcolor</p:attrName>
                                        </p:attrNameLst>
                                      </p:cBhvr>
                                      <p:to>
                                        <a:srgbClr val="C0C0C0"/>
                                      </p:to>
                                    </p:animClr>
                                    <p:set>
                                      <p:cBhvr>
                                        <p:cTn id="13" dur="2000" fill="hold"/>
                                        <p:tgtEl>
                                          <p:spTgt spid="5"/>
                                        </p:tgtEl>
                                        <p:attrNameLst>
                                          <p:attrName>fill.type</p:attrName>
                                        </p:attrNameLst>
                                      </p:cBhvr>
                                      <p:to>
                                        <p:strVal val="solid"/>
                                      </p:to>
                                    </p:set>
                                    <p:set>
                                      <p:cBhvr>
                                        <p:cTn id="14" dur="2000" fill="hold"/>
                                        <p:tgtEl>
                                          <p:spTgt spid="5"/>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6"/>
                                        </p:tgtEl>
                                        <p:attrNameLst>
                                          <p:attrName>fillcolor</p:attrName>
                                        </p:attrNameLst>
                                      </p:cBhvr>
                                      <p:to>
                                        <a:schemeClr val="bg1"/>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training on social media</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18</a:t>
            </a:fld>
            <a:endParaRPr lang="fr-CH" altLang="en-US"/>
          </a:p>
        </p:txBody>
      </p:sp>
      <p:sp>
        <p:nvSpPr>
          <p:cNvPr id="5" name="Rectangle 6"/>
          <p:cNvSpPr>
            <a:spLocks noChangeArrowheads="1"/>
          </p:cNvSpPr>
          <p:nvPr/>
        </p:nvSpPr>
        <p:spPr bwMode="gray">
          <a:xfrm>
            <a:off x="5219700" y="1498600"/>
            <a:ext cx="4197350" cy="38798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vi-VN" altLang="en-US" sz="1800" b="0" noProof="1" smtClean="0">
                <a:solidFill>
                  <a:schemeClr val="accent4"/>
                </a:solidFill>
                <a:cs typeface="+mn-cs"/>
              </a:rPr>
              <a:t>1 </a:t>
            </a:r>
            <a:r>
              <a:rPr lang="ro-RO" altLang="en-US" sz="1800" b="0" noProof="1" smtClean="0">
                <a:solidFill>
                  <a:schemeClr val="accent4"/>
                </a:solidFill>
                <a:cs typeface="+mn-cs"/>
              </a:rPr>
              <a:t>curriculum on social media use in PA developed and delivered</a:t>
            </a:r>
          </a:p>
          <a:p>
            <a:pPr eaLnBrk="1" hangingPunct="1">
              <a:spcBef>
                <a:spcPct val="40000"/>
              </a:spcBef>
              <a:buClr>
                <a:schemeClr val="accent2"/>
              </a:buClr>
              <a:defRPr/>
            </a:pPr>
            <a:r>
              <a:rPr lang="vi-VN" altLang="en-US" sz="1800" b="0" noProof="1" smtClean="0">
                <a:solidFill>
                  <a:schemeClr val="accent4"/>
                </a:solidFill>
                <a:cs typeface="+mn-cs"/>
              </a:rPr>
              <a:t>1 training</a:t>
            </a:r>
            <a:r>
              <a:rPr lang="ro-RO" altLang="en-US" sz="1800" b="0" noProof="1" smtClean="0">
                <a:solidFill>
                  <a:schemeClr val="accent4"/>
                </a:solidFill>
                <a:cs typeface="+mn-cs"/>
              </a:rPr>
              <a:t> session</a:t>
            </a:r>
            <a:r>
              <a:rPr lang="vi-VN" altLang="en-US" sz="1800" b="0" noProof="1" smtClean="0">
                <a:solidFill>
                  <a:schemeClr val="accent4"/>
                </a:solidFill>
                <a:cs typeface="+mn-cs"/>
              </a:rPr>
              <a:t> on social media</a:t>
            </a:r>
            <a:r>
              <a:rPr lang="ro-RO" altLang="en-US" sz="1800" b="0" noProof="1" smtClean="0">
                <a:solidFill>
                  <a:schemeClr val="accent4"/>
                </a:solidFill>
                <a:cs typeface="+mn-cs"/>
              </a:rPr>
              <a:t> delivered on a three days period</a:t>
            </a:r>
          </a:p>
          <a:p>
            <a:pPr eaLnBrk="1" hangingPunct="1">
              <a:spcBef>
                <a:spcPct val="40000"/>
              </a:spcBef>
              <a:buClr>
                <a:schemeClr val="accent2"/>
              </a:buClr>
              <a:defRPr/>
            </a:pPr>
            <a:r>
              <a:rPr lang="vi-VN" altLang="en-US" sz="1800" b="0" noProof="1" smtClean="0">
                <a:solidFill>
                  <a:schemeClr val="accent4"/>
                </a:solidFill>
                <a:cs typeface="+mn-cs"/>
              </a:rPr>
              <a:t>40 </a:t>
            </a:r>
            <a:r>
              <a:rPr lang="ro-RO" altLang="en-US" sz="1800" b="0" noProof="1" smtClean="0">
                <a:solidFill>
                  <a:schemeClr val="accent4"/>
                </a:solidFill>
                <a:cs typeface="+mn-cs"/>
              </a:rPr>
              <a:t>civil servants from </a:t>
            </a:r>
            <a:r>
              <a:rPr lang="vi-VN" altLang="en-US" sz="1800" b="0" noProof="1" smtClean="0">
                <a:solidFill>
                  <a:schemeClr val="accent4"/>
                </a:solidFill>
                <a:cs typeface="+mn-cs"/>
              </a:rPr>
              <a:t>20 participant</a:t>
            </a:r>
            <a:r>
              <a:rPr lang="ro-RO" altLang="en-US" sz="1800" b="0" noProof="1" smtClean="0">
                <a:solidFill>
                  <a:schemeClr val="accent4"/>
                </a:solidFill>
                <a:cs typeface="+mn-cs"/>
              </a:rPr>
              <a:t> public institutions and authorities trained </a:t>
            </a:r>
            <a:endParaRPr lang="vi-VN" altLang="en-US" sz="1800" b="0" noProof="1" smtClean="0">
              <a:solidFill>
                <a:schemeClr val="accent4"/>
              </a:solidFill>
              <a:cs typeface="+mn-cs"/>
            </a:endParaRPr>
          </a:p>
          <a:p>
            <a:pPr eaLnBrk="1" hangingPunct="1">
              <a:spcBef>
                <a:spcPct val="40000"/>
              </a:spcBef>
              <a:buClr>
                <a:schemeClr val="accent2"/>
              </a:buClr>
              <a:defRPr/>
            </a:pPr>
            <a:endParaRPr lang="en-GB" altLang="en-US" sz="1800" b="0" noProof="1">
              <a:solidFill>
                <a:schemeClr val="accent4"/>
              </a:solidFill>
              <a:ea typeface="Arial Unicode MS" panose="020B0604020202020204" pitchFamily="34" charset="-128"/>
              <a:cs typeface="Arial Unicode MS" panose="020B0604020202020204" pitchFamily="34" charset="-128"/>
            </a:endParaRPr>
          </a:p>
        </p:txBody>
      </p:sp>
      <p:sp>
        <p:nvSpPr>
          <p:cNvPr id="6" name="Rectangle 10"/>
          <p:cNvSpPr>
            <a:spLocks noChangeArrowheads="1"/>
          </p:cNvSpPr>
          <p:nvPr/>
        </p:nvSpPr>
        <p:spPr bwMode="auto">
          <a:xfrm>
            <a:off x="5218113" y="1119188"/>
            <a:ext cx="4197350" cy="368300"/>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11"/>
          <p:cNvSpPr>
            <a:spLocks noChangeArrowheads="1"/>
          </p:cNvSpPr>
          <p:nvPr/>
        </p:nvSpPr>
        <p:spPr bwMode="gray">
          <a:xfrm>
            <a:off x="5745163" y="1125538"/>
            <a:ext cx="3529012" cy="360362"/>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figures </a:t>
            </a:r>
            <a:endParaRPr lang="ro-RO" altLang="en-US" b="1" noProof="1">
              <a:solidFill>
                <a:schemeClr val="bg1"/>
              </a:solidFill>
              <a:ea typeface="MS PGothic" pitchFamily="34" charset="-128"/>
            </a:endParaRPr>
          </a:p>
        </p:txBody>
      </p:sp>
      <p:pic>
        <p:nvPicPr>
          <p:cNvPr id="8" name="Picture 7" descr="curs functionari 2.jpg"/>
          <p:cNvPicPr>
            <a:picLocks noChangeAspect="1"/>
          </p:cNvPicPr>
          <p:nvPr/>
        </p:nvPicPr>
        <p:blipFill>
          <a:blip r:embed="rId2" cstate="print"/>
          <a:srcRect l="2433" r="2406"/>
          <a:stretch>
            <a:fillRect/>
          </a:stretch>
        </p:blipFill>
        <p:spPr>
          <a:xfrm>
            <a:off x="0" y="2636912"/>
            <a:ext cx="5025008" cy="1161022"/>
          </a:xfrm>
          <a:prstGeom prst="rect">
            <a:avLst/>
          </a:prstGeom>
        </p:spPr>
      </p:pic>
      <p:pic>
        <p:nvPicPr>
          <p:cNvPr id="9" name="Picture 8" descr="curs functionari 3.jpg"/>
          <p:cNvPicPr>
            <a:picLocks noChangeAspect="1"/>
          </p:cNvPicPr>
          <p:nvPr/>
        </p:nvPicPr>
        <p:blipFill>
          <a:blip r:embed="rId3" cstate="print"/>
          <a:srcRect l="3768" r="1794"/>
          <a:stretch>
            <a:fillRect/>
          </a:stretch>
        </p:blipFill>
        <p:spPr>
          <a:xfrm>
            <a:off x="0" y="3861048"/>
            <a:ext cx="5025008" cy="1169917"/>
          </a:xfrm>
          <a:prstGeom prst="rect">
            <a:avLst/>
          </a:prstGeom>
        </p:spPr>
      </p:pic>
      <p:pic>
        <p:nvPicPr>
          <p:cNvPr id="10" name="Picture 9" descr="curs functionari 4.jpg"/>
          <p:cNvPicPr>
            <a:picLocks noChangeAspect="1"/>
          </p:cNvPicPr>
          <p:nvPr/>
        </p:nvPicPr>
        <p:blipFill>
          <a:blip r:embed="rId4" cstate="print"/>
          <a:srcRect r="5562"/>
          <a:stretch>
            <a:fillRect/>
          </a:stretch>
        </p:blipFill>
        <p:spPr>
          <a:xfrm>
            <a:off x="0" y="1412776"/>
            <a:ext cx="5025008" cy="11699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social media channels</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19</a:t>
            </a:fld>
            <a:endParaRPr lang="fr-CH" altLang="en-US"/>
          </a:p>
        </p:txBody>
      </p:sp>
      <p:sp>
        <p:nvSpPr>
          <p:cNvPr id="5" name="Rectangle 6"/>
          <p:cNvSpPr>
            <a:spLocks noChangeArrowheads="1"/>
          </p:cNvSpPr>
          <p:nvPr/>
        </p:nvSpPr>
        <p:spPr bwMode="gray">
          <a:xfrm>
            <a:off x="5219700" y="1498600"/>
            <a:ext cx="4197350" cy="38798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en-US" altLang="en-US" sz="1800" b="0" noProof="1" smtClean="0">
                <a:solidFill>
                  <a:schemeClr val="accent4"/>
                </a:solidFill>
                <a:cs typeface="+mn-cs"/>
              </a:rPr>
              <a:t>more th</a:t>
            </a:r>
            <a:r>
              <a:rPr lang="ro-RO" altLang="en-US" sz="1800" b="0" noProof="1" smtClean="0">
                <a:solidFill>
                  <a:schemeClr val="accent4"/>
                </a:solidFill>
                <a:cs typeface="+mn-cs"/>
              </a:rPr>
              <a:t>a</a:t>
            </a:r>
            <a:r>
              <a:rPr lang="en-US" altLang="en-US" sz="1800" b="0" noProof="1" smtClean="0">
                <a:solidFill>
                  <a:schemeClr val="accent4"/>
                </a:solidFill>
                <a:cs typeface="+mn-cs"/>
              </a:rPr>
              <a:t>n 60 social media accounts developed/ created: </a:t>
            </a:r>
            <a:r>
              <a:rPr lang="ro-RO" altLang="en-US" sz="1800" b="0" noProof="1" smtClean="0">
                <a:solidFill>
                  <a:schemeClr val="accent4"/>
                </a:solidFill>
                <a:cs typeface="+mn-cs"/>
              </a:rPr>
              <a:t>Facebook, YouTube, Google +, Twitter, Instagram, Blog</a:t>
            </a:r>
            <a:endParaRPr lang="en-GB" altLang="en-US" sz="1800" b="0" noProof="1" smtClean="0">
              <a:solidFill>
                <a:schemeClr val="accent4"/>
              </a:solidFill>
              <a:ea typeface="Arial Unicode MS" panose="020B0604020202020204" pitchFamily="34" charset="-128"/>
              <a:cs typeface="Arial Unicode MS" panose="020B0604020202020204" pitchFamily="34" charset="-128"/>
            </a:endParaRPr>
          </a:p>
          <a:p>
            <a:pPr eaLnBrk="1" hangingPunct="1">
              <a:spcBef>
                <a:spcPct val="40000"/>
              </a:spcBef>
              <a:buClr>
                <a:schemeClr val="accent2"/>
              </a:buClr>
              <a:defRPr/>
            </a:pPr>
            <a:endParaRPr lang="en-GB" altLang="en-US" sz="1800" b="0" noProof="1">
              <a:solidFill>
                <a:schemeClr val="accent4"/>
              </a:solidFill>
              <a:ea typeface="Arial Unicode MS" panose="020B0604020202020204" pitchFamily="34" charset="-128"/>
              <a:cs typeface="Arial Unicode MS" panose="020B0604020202020204" pitchFamily="34" charset="-128"/>
            </a:endParaRPr>
          </a:p>
        </p:txBody>
      </p:sp>
      <p:sp>
        <p:nvSpPr>
          <p:cNvPr id="6" name="Rectangle 10"/>
          <p:cNvSpPr>
            <a:spLocks noChangeArrowheads="1"/>
          </p:cNvSpPr>
          <p:nvPr/>
        </p:nvSpPr>
        <p:spPr bwMode="auto">
          <a:xfrm>
            <a:off x="5218113" y="1119188"/>
            <a:ext cx="4197350" cy="368300"/>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11"/>
          <p:cNvSpPr>
            <a:spLocks noChangeArrowheads="1"/>
          </p:cNvSpPr>
          <p:nvPr/>
        </p:nvSpPr>
        <p:spPr bwMode="gray">
          <a:xfrm>
            <a:off x="5745163" y="1125538"/>
            <a:ext cx="3529012" cy="360362"/>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figures</a:t>
            </a:r>
            <a:endParaRPr lang="ro-RO" altLang="en-US" b="1" noProof="1">
              <a:solidFill>
                <a:schemeClr val="bg1"/>
              </a:solidFill>
              <a:ea typeface="MS PGothic" pitchFamily="34" charset="-128"/>
            </a:endParaRPr>
          </a:p>
        </p:txBody>
      </p:sp>
      <p:pic>
        <p:nvPicPr>
          <p:cNvPr id="9" name="Picture 8" descr="instrumente SM.png"/>
          <p:cNvPicPr>
            <a:picLocks noChangeAspect="1"/>
          </p:cNvPicPr>
          <p:nvPr/>
        </p:nvPicPr>
        <p:blipFill>
          <a:blip r:embed="rId2" cstate="print"/>
          <a:stretch>
            <a:fillRect/>
          </a:stretch>
        </p:blipFill>
        <p:spPr>
          <a:xfrm>
            <a:off x="272480" y="1412776"/>
            <a:ext cx="4750502" cy="3672408"/>
          </a:xfrm>
          <a:prstGeom prst="rect">
            <a:avLst/>
          </a:prstGeom>
          <a:ln>
            <a:solidFill>
              <a:schemeClr val="accent3">
                <a:lumMod val="5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general facts on the case</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a:t>
            </a:fld>
            <a:endParaRPr lang="fr-CH" altLang="en-US"/>
          </a:p>
        </p:txBody>
      </p:sp>
      <p:sp>
        <p:nvSpPr>
          <p:cNvPr id="5" name="Rectangle 3"/>
          <p:cNvSpPr>
            <a:spLocks noChangeArrowheads="1"/>
          </p:cNvSpPr>
          <p:nvPr/>
        </p:nvSpPr>
        <p:spPr bwMode="gray">
          <a:xfrm>
            <a:off x="3589338" y="1196975"/>
            <a:ext cx="6188075" cy="4464273"/>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72000" rIns="72000" bIns="72000" anchor="ctr"/>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buClr>
                <a:schemeClr val="accent2"/>
              </a:buClr>
              <a:defRPr/>
            </a:pPr>
            <a:r>
              <a:rPr lang="ro-RO" altLang="en-US" sz="1800" b="0" noProof="1" smtClean="0">
                <a:solidFill>
                  <a:schemeClr val="accent4"/>
                </a:solidFill>
                <a:cs typeface="+mn-cs"/>
              </a:rPr>
              <a:t>a project:</a:t>
            </a:r>
            <a:r>
              <a:rPr lang="en-US" altLang="en-US" sz="1800" b="0" noProof="1" smtClean="0">
                <a:solidFill>
                  <a:schemeClr val="accent4"/>
                </a:solidFill>
                <a:cs typeface="+mn-cs"/>
              </a:rPr>
              <a:t> </a:t>
            </a:r>
            <a:r>
              <a:rPr lang="en-US" altLang="en-US" sz="1800" b="0" noProof="1" smtClean="0">
                <a:solidFill>
                  <a:srgbClr val="5495D3"/>
                </a:solidFill>
                <a:cs typeface="+mn-cs"/>
              </a:rPr>
              <a:t>Transparency and quality in public administration through social media</a:t>
            </a:r>
            <a:endParaRPr lang="ro-RO" altLang="en-US" sz="1800" b="0" noProof="1" smtClean="0">
              <a:solidFill>
                <a:srgbClr val="5495D3"/>
              </a:solidFill>
              <a:cs typeface="+mn-cs"/>
            </a:endParaRPr>
          </a:p>
          <a:p>
            <a:pPr eaLnBrk="1" hangingPunct="1">
              <a:lnSpc>
                <a:spcPct val="95000"/>
              </a:lnSpc>
              <a:buClr>
                <a:schemeClr val="accent2"/>
              </a:buClr>
              <a:defRPr/>
            </a:pPr>
            <a:r>
              <a:rPr lang="ro-RO" altLang="en-US" sz="1800" b="0" noProof="1" smtClean="0">
                <a:solidFill>
                  <a:schemeClr val="accent4"/>
                </a:solidFill>
                <a:cs typeface="+mn-cs"/>
              </a:rPr>
              <a:t>co-finance:</a:t>
            </a:r>
            <a:r>
              <a:rPr lang="en-US" altLang="en-US" sz="1800" b="0" noProof="1" smtClean="0">
                <a:solidFill>
                  <a:schemeClr val="accent4"/>
                </a:solidFill>
                <a:cs typeface="+mn-cs"/>
              </a:rPr>
              <a:t> </a:t>
            </a:r>
            <a:r>
              <a:rPr lang="ro-RO" altLang="en-US" sz="1800" b="0" noProof="1" smtClean="0">
                <a:solidFill>
                  <a:schemeClr val="accent4"/>
                </a:solidFill>
                <a:cs typeface="+mn-cs"/>
              </a:rPr>
              <a:t>EEA </a:t>
            </a:r>
            <a:r>
              <a:rPr lang="en-US" altLang="en-US" sz="1800" b="0" noProof="1" smtClean="0">
                <a:solidFill>
                  <a:schemeClr val="accent4"/>
                </a:solidFill>
                <a:cs typeface="+mn-cs"/>
              </a:rPr>
              <a:t>grants</a:t>
            </a:r>
            <a:r>
              <a:rPr lang="ro-RO" altLang="en-US" sz="1800" b="0" noProof="1" smtClean="0">
                <a:solidFill>
                  <a:schemeClr val="accent4"/>
                </a:solidFill>
                <a:cs typeface="+mn-cs"/>
              </a:rPr>
              <a:t> </a:t>
            </a:r>
            <a:r>
              <a:rPr lang="en-US" altLang="en-US" sz="1800" b="0" noProof="1" smtClean="0">
                <a:solidFill>
                  <a:schemeClr val="accent4"/>
                </a:solidFill>
                <a:cs typeface="+mn-cs"/>
              </a:rPr>
              <a:t>2009 – 2014</a:t>
            </a:r>
            <a:r>
              <a:rPr lang="ro-RO" altLang="en-US" sz="1800" b="0" noProof="1" smtClean="0">
                <a:solidFill>
                  <a:schemeClr val="accent4"/>
                </a:solidFill>
                <a:cs typeface="+mn-cs"/>
              </a:rPr>
              <a:t>, </a:t>
            </a:r>
            <a:r>
              <a:rPr lang="en-US" altLang="en-US" sz="1800" b="0" noProof="1" smtClean="0">
                <a:solidFill>
                  <a:schemeClr val="accent4"/>
                </a:solidFill>
                <a:cs typeface="+mn-cs"/>
              </a:rPr>
              <a:t>the NGO Programme in Romania </a:t>
            </a:r>
            <a:endParaRPr lang="ro-RO" altLang="en-US" sz="1800" b="0" noProof="1" smtClean="0">
              <a:solidFill>
                <a:schemeClr val="accent4"/>
              </a:solidFill>
              <a:cs typeface="+mn-cs"/>
            </a:endParaRPr>
          </a:p>
          <a:p>
            <a:pPr eaLnBrk="1" hangingPunct="1">
              <a:lnSpc>
                <a:spcPct val="95000"/>
              </a:lnSpc>
              <a:buClr>
                <a:schemeClr val="accent2"/>
              </a:buClr>
              <a:defRPr/>
            </a:pPr>
            <a:r>
              <a:rPr lang="ro-RO" altLang="en-US" sz="1800" b="0" noProof="1" smtClean="0">
                <a:solidFill>
                  <a:schemeClr val="accent4"/>
                </a:solidFill>
                <a:cs typeface="+mn-cs"/>
              </a:rPr>
              <a:t>two traditional partners – NGO &amp; administration: </a:t>
            </a:r>
            <a:r>
              <a:rPr lang="en-US" altLang="en-US" sz="1800" b="0" noProof="1" smtClean="0">
                <a:solidFill>
                  <a:schemeClr val="accent4"/>
                </a:solidFill>
                <a:cs typeface="+mn-cs"/>
              </a:rPr>
              <a:t>the association Assistance and Programs for Sustainable Development (APSD)–Agenda 21</a:t>
            </a:r>
            <a:r>
              <a:rPr lang="ro-RO" altLang="en-US" sz="1800" b="0" noProof="1" smtClean="0">
                <a:solidFill>
                  <a:schemeClr val="accent4"/>
                </a:solidFill>
                <a:cs typeface="+mn-cs"/>
              </a:rPr>
              <a:t> and </a:t>
            </a:r>
            <a:r>
              <a:rPr lang="en-US" altLang="en-US" sz="1800" b="0" noProof="1" smtClean="0">
                <a:solidFill>
                  <a:schemeClr val="accent4"/>
                </a:solidFill>
                <a:cs typeface="+mn-cs"/>
              </a:rPr>
              <a:t>the </a:t>
            </a:r>
            <a:r>
              <a:rPr lang="en-US" altLang="en-US" sz="1800" b="0" noProof="1" smtClean="0">
                <a:solidFill>
                  <a:srgbClr val="5495D3"/>
                </a:solidFill>
                <a:cs typeface="+mn-cs"/>
              </a:rPr>
              <a:t>National Agency of Civil Servants</a:t>
            </a:r>
            <a:r>
              <a:rPr lang="ro-RO" altLang="en-US" sz="1800" b="0" noProof="1" smtClean="0">
                <a:solidFill>
                  <a:srgbClr val="5495D3"/>
                </a:solidFill>
                <a:cs typeface="+mn-cs"/>
              </a:rPr>
              <a:t> (NACS)</a:t>
            </a:r>
            <a:r>
              <a:rPr lang="en-US" altLang="en-US" sz="1800" b="0" noProof="1" smtClean="0">
                <a:solidFill>
                  <a:schemeClr val="accent4"/>
                </a:solidFill>
                <a:cs typeface="+mn-cs"/>
              </a:rPr>
              <a:t> </a:t>
            </a:r>
            <a:endParaRPr lang="ro-RO" altLang="en-US" sz="1800" b="0" noProof="1" smtClean="0">
              <a:solidFill>
                <a:schemeClr val="accent4"/>
              </a:solidFill>
              <a:cs typeface="+mn-cs"/>
            </a:endParaRPr>
          </a:p>
          <a:p>
            <a:pPr eaLnBrk="1" hangingPunct="1">
              <a:lnSpc>
                <a:spcPct val="95000"/>
              </a:lnSpc>
              <a:buClr>
                <a:schemeClr val="accent2"/>
              </a:buClr>
              <a:defRPr/>
            </a:pPr>
            <a:r>
              <a:rPr lang="ro-RO" altLang="en-US" sz="1800" b="0" noProof="1" smtClean="0">
                <a:solidFill>
                  <a:schemeClr val="accent4"/>
                </a:solidFill>
                <a:cs typeface="+mn-cs"/>
              </a:rPr>
              <a:t>one year: </a:t>
            </a:r>
            <a:r>
              <a:rPr lang="en-US" altLang="en-US" sz="1800" b="0" noProof="1" smtClean="0">
                <a:solidFill>
                  <a:schemeClr val="accent4"/>
                </a:solidFill>
                <a:cs typeface="+mn-cs"/>
              </a:rPr>
              <a:t>1 May 2014 – 30 April 2015</a:t>
            </a:r>
            <a:endParaRPr lang="ro-RO" altLang="en-US" sz="1800" b="0" noProof="1" smtClean="0">
              <a:solidFill>
                <a:schemeClr val="accent4"/>
              </a:solidFill>
              <a:cs typeface="+mn-cs"/>
            </a:endParaRPr>
          </a:p>
          <a:p>
            <a:pPr eaLnBrk="1" hangingPunct="1">
              <a:lnSpc>
                <a:spcPct val="95000"/>
              </a:lnSpc>
              <a:buClr>
                <a:schemeClr val="accent2"/>
              </a:buClr>
              <a:defRPr/>
            </a:pPr>
            <a:r>
              <a:rPr lang="ro-RO" altLang="en-US" sz="1800" b="0" noProof="1" smtClean="0">
                <a:solidFill>
                  <a:schemeClr val="accent4"/>
                </a:solidFill>
                <a:cs typeface="+mn-cs"/>
              </a:rPr>
              <a:t>local partners: county councils, prefect’s institutions, mayor’s offices, local services in Bucharest and 4 other counties in Romania</a:t>
            </a:r>
            <a:endParaRPr lang="en-US" altLang="en-US" sz="1800" b="0" noProof="1" smtClean="0">
              <a:solidFill>
                <a:schemeClr val="accent4"/>
              </a:solidFill>
              <a:cs typeface="+mn-cs"/>
            </a:endParaRPr>
          </a:p>
        </p:txBody>
      </p:sp>
      <p:pic>
        <p:nvPicPr>
          <p:cNvPr id="7" name="Picture 6" descr="afis.JPG"/>
          <p:cNvPicPr>
            <a:picLocks noChangeAspect="1"/>
          </p:cNvPicPr>
          <p:nvPr/>
        </p:nvPicPr>
        <p:blipFill>
          <a:blip r:embed="rId2" cstate="print"/>
          <a:stretch>
            <a:fillRect/>
          </a:stretch>
        </p:blipFill>
        <p:spPr>
          <a:xfrm>
            <a:off x="344488" y="1196752"/>
            <a:ext cx="3124459" cy="4464952"/>
          </a:xfrm>
          <a:prstGeom prst="rect">
            <a:avLst/>
          </a:prstGeom>
          <a:ln>
            <a:solidFill>
              <a:schemeClr val="accent3">
                <a:lumMod val="50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social media events</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20</a:t>
            </a:fld>
            <a:endParaRPr lang="fr-CH" altLang="en-US"/>
          </a:p>
        </p:txBody>
      </p:sp>
      <p:sp>
        <p:nvSpPr>
          <p:cNvPr id="5" name="Rectangle 6"/>
          <p:cNvSpPr>
            <a:spLocks noChangeArrowheads="1"/>
          </p:cNvSpPr>
          <p:nvPr/>
        </p:nvSpPr>
        <p:spPr bwMode="gray">
          <a:xfrm>
            <a:off x="5219700" y="1498600"/>
            <a:ext cx="4197350" cy="38798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en-US" altLang="en-US" sz="1800" b="0" noProof="1" smtClean="0">
                <a:solidFill>
                  <a:schemeClr val="accent4"/>
                </a:solidFill>
                <a:cs typeface="+mn-cs"/>
              </a:rPr>
              <a:t>more th</a:t>
            </a:r>
            <a:r>
              <a:rPr lang="ro-RO" altLang="en-US" sz="1800" b="0" noProof="1" smtClean="0">
                <a:solidFill>
                  <a:schemeClr val="accent4"/>
                </a:solidFill>
                <a:cs typeface="+mn-cs"/>
              </a:rPr>
              <a:t>a</a:t>
            </a:r>
            <a:r>
              <a:rPr lang="en-US" altLang="en-US" sz="1800" b="0" noProof="1" smtClean="0">
                <a:solidFill>
                  <a:schemeClr val="accent4"/>
                </a:solidFill>
                <a:cs typeface="+mn-cs"/>
              </a:rPr>
              <a:t>n 60 social media </a:t>
            </a:r>
            <a:r>
              <a:rPr lang="ro-RO" altLang="en-US" sz="1800" b="0" noProof="1" smtClean="0">
                <a:solidFill>
                  <a:schemeClr val="accent4"/>
                </a:solidFill>
                <a:cs typeface="+mn-cs"/>
              </a:rPr>
              <a:t>events on informing/ consulting the citizens on matters of public interest such as:</a:t>
            </a:r>
          </a:p>
          <a:p>
            <a:pPr eaLnBrk="1" hangingPunct="1">
              <a:spcBef>
                <a:spcPct val="40000"/>
              </a:spcBef>
              <a:buClr>
                <a:schemeClr val="accent2"/>
              </a:buClr>
              <a:defRPr/>
            </a:pPr>
            <a:r>
              <a:rPr lang="ro-RO" altLang="en-US" sz="1800" b="0" noProof="1" smtClean="0">
                <a:solidFill>
                  <a:schemeClr val="accent4"/>
                </a:solidFill>
                <a:ea typeface="Arial Unicode MS" panose="020B0604020202020204" pitchFamily="34" charset="-128"/>
                <a:cs typeface="+mn-cs"/>
              </a:rPr>
              <a:t>environment protection actions</a:t>
            </a:r>
          </a:p>
          <a:p>
            <a:pPr eaLnBrk="1" hangingPunct="1">
              <a:spcBef>
                <a:spcPct val="40000"/>
              </a:spcBef>
              <a:buClr>
                <a:schemeClr val="accent2"/>
              </a:buClr>
              <a:defRPr/>
            </a:pPr>
            <a:r>
              <a:rPr lang="ro-RO" altLang="en-US" sz="1800" b="0" noProof="1" smtClean="0">
                <a:solidFill>
                  <a:schemeClr val="accent4"/>
                </a:solidFill>
                <a:ea typeface="Arial Unicode MS" panose="020B0604020202020204" pitchFamily="34" charset="-128"/>
                <a:cs typeface="+mn-cs"/>
              </a:rPr>
              <a:t>public consultations on different public policies: development plans for cities, for the Danube Delta</a:t>
            </a:r>
          </a:p>
          <a:p>
            <a:pPr eaLnBrk="1" hangingPunct="1">
              <a:spcBef>
                <a:spcPct val="40000"/>
              </a:spcBef>
              <a:buClr>
                <a:schemeClr val="accent2"/>
              </a:buClr>
              <a:defRPr/>
            </a:pPr>
            <a:r>
              <a:rPr lang="ro-RO" altLang="en-US" sz="1800" b="0" noProof="1" smtClean="0">
                <a:solidFill>
                  <a:schemeClr val="accent4"/>
                </a:solidFill>
                <a:ea typeface="Arial Unicode MS" panose="020B0604020202020204" pitchFamily="34" charset="-128"/>
                <a:cs typeface="+mn-cs"/>
              </a:rPr>
              <a:t>social campaigns</a:t>
            </a:r>
          </a:p>
          <a:p>
            <a:pPr eaLnBrk="1" hangingPunct="1">
              <a:spcBef>
                <a:spcPct val="40000"/>
              </a:spcBef>
              <a:buClr>
                <a:schemeClr val="accent2"/>
              </a:buClr>
              <a:defRPr/>
            </a:pPr>
            <a:r>
              <a:rPr lang="ro-RO" altLang="en-US" sz="1800" b="0" noProof="1" smtClean="0">
                <a:solidFill>
                  <a:schemeClr val="accent4"/>
                </a:solidFill>
                <a:ea typeface="Arial Unicode MS" panose="020B0604020202020204" pitchFamily="34" charset="-128"/>
                <a:cs typeface="+mn-cs"/>
              </a:rPr>
              <a:t>online polls on citizens satisfaction on services delivered</a:t>
            </a:r>
          </a:p>
          <a:p>
            <a:pPr eaLnBrk="1" hangingPunct="1">
              <a:spcBef>
                <a:spcPct val="40000"/>
              </a:spcBef>
              <a:buClr>
                <a:schemeClr val="accent2"/>
              </a:buClr>
              <a:defRPr/>
            </a:pPr>
            <a:r>
              <a:rPr lang="ro-RO" altLang="en-US" sz="1800" b="0" noProof="1" smtClean="0">
                <a:solidFill>
                  <a:schemeClr val="accent4"/>
                </a:solidFill>
                <a:ea typeface="Arial Unicode MS" panose="020B0604020202020204" pitchFamily="34" charset="-128"/>
                <a:cs typeface="+mn-cs"/>
              </a:rPr>
              <a:t>information on different events</a:t>
            </a:r>
            <a:endParaRPr lang="en-GB" altLang="en-US" sz="1400" b="0" noProof="1" smtClean="0">
              <a:solidFill>
                <a:schemeClr val="accent4"/>
              </a:solidFill>
              <a:ea typeface="Arial Unicode MS" panose="020B0604020202020204" pitchFamily="34" charset="-128"/>
              <a:cs typeface="Arial Unicode MS" panose="020B0604020202020204" pitchFamily="34" charset="-128"/>
            </a:endParaRPr>
          </a:p>
        </p:txBody>
      </p:sp>
      <p:sp>
        <p:nvSpPr>
          <p:cNvPr id="6" name="Rectangle 10"/>
          <p:cNvSpPr>
            <a:spLocks noChangeArrowheads="1"/>
          </p:cNvSpPr>
          <p:nvPr/>
        </p:nvSpPr>
        <p:spPr bwMode="auto">
          <a:xfrm>
            <a:off x="5218113" y="1119188"/>
            <a:ext cx="4197350" cy="368300"/>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11"/>
          <p:cNvSpPr>
            <a:spLocks noChangeArrowheads="1"/>
          </p:cNvSpPr>
          <p:nvPr/>
        </p:nvSpPr>
        <p:spPr bwMode="gray">
          <a:xfrm>
            <a:off x="5745163" y="1125538"/>
            <a:ext cx="3529012" cy="360362"/>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social media events</a:t>
            </a:r>
            <a:endParaRPr lang="ro-RO" altLang="en-US" b="1" noProof="1">
              <a:solidFill>
                <a:schemeClr val="bg1"/>
              </a:solidFill>
              <a:ea typeface="MS PGothic" pitchFamily="34" charset="-128"/>
            </a:endParaRPr>
          </a:p>
        </p:txBody>
      </p:sp>
      <p:pic>
        <p:nvPicPr>
          <p:cNvPr id="10" name="Picture 9" descr="evenimente SM.png"/>
          <p:cNvPicPr>
            <a:picLocks noChangeAspect="1"/>
          </p:cNvPicPr>
          <p:nvPr/>
        </p:nvPicPr>
        <p:blipFill>
          <a:blip r:embed="rId2" cstate="print"/>
          <a:stretch>
            <a:fillRect/>
          </a:stretch>
        </p:blipFill>
        <p:spPr>
          <a:xfrm>
            <a:off x="560512" y="980728"/>
            <a:ext cx="4248472" cy="4752127"/>
          </a:xfrm>
          <a:prstGeom prst="rect">
            <a:avLst/>
          </a:prstGeom>
          <a:ln>
            <a:solidFill>
              <a:schemeClr val="accent3">
                <a:lumMod val="50000"/>
              </a:schemeClr>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monitoring back-to-back workshops</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21</a:t>
            </a:fld>
            <a:endParaRPr lang="fr-CH" altLang="en-US"/>
          </a:p>
        </p:txBody>
      </p:sp>
      <p:sp>
        <p:nvSpPr>
          <p:cNvPr id="5" name="Rectangle 6"/>
          <p:cNvSpPr>
            <a:spLocks noChangeArrowheads="1"/>
          </p:cNvSpPr>
          <p:nvPr/>
        </p:nvSpPr>
        <p:spPr bwMode="gray">
          <a:xfrm>
            <a:off x="5219700" y="1498600"/>
            <a:ext cx="4197350" cy="38798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en-US" altLang="en-US" sz="1800" b="0" noProof="1" smtClean="0">
                <a:solidFill>
                  <a:schemeClr val="accent4"/>
                </a:solidFill>
                <a:cs typeface="+mn-cs"/>
              </a:rPr>
              <a:t>4 insti</a:t>
            </a:r>
            <a:r>
              <a:rPr lang="ro-RO" altLang="en-US" sz="1800" b="0" noProof="1" smtClean="0">
                <a:solidFill>
                  <a:schemeClr val="accent4"/>
                </a:solidFill>
                <a:cs typeface="+mn-cs"/>
              </a:rPr>
              <a:t>tu</a:t>
            </a:r>
            <a:r>
              <a:rPr lang="en-US" altLang="en-US" sz="1800" b="0" noProof="1" smtClean="0">
                <a:solidFill>
                  <a:schemeClr val="accent4"/>
                </a:solidFill>
                <a:cs typeface="+mn-cs"/>
              </a:rPr>
              <a:t>tions in each county and Bucharest + NGOs involved in the project presented self-assessment reports and evaluations after monitoring the online activity of the 20 institutions in the projec</a:t>
            </a:r>
            <a:r>
              <a:rPr lang="ro-RO" altLang="en-US" sz="1800" b="0" noProof="1" smtClean="0">
                <a:solidFill>
                  <a:schemeClr val="accent4"/>
                </a:solidFill>
                <a:cs typeface="+mn-cs"/>
              </a:rPr>
              <a:t>t during 5 back-to-back workshops</a:t>
            </a:r>
            <a:endParaRPr lang="en-US" altLang="en-US" sz="1800" b="0" noProof="1" smtClean="0">
              <a:solidFill>
                <a:schemeClr val="accent4"/>
              </a:solidFill>
              <a:cs typeface="+mn-cs"/>
            </a:endParaRPr>
          </a:p>
        </p:txBody>
      </p:sp>
      <p:sp>
        <p:nvSpPr>
          <p:cNvPr id="6" name="Rectangle 10"/>
          <p:cNvSpPr>
            <a:spLocks noChangeArrowheads="1"/>
          </p:cNvSpPr>
          <p:nvPr/>
        </p:nvSpPr>
        <p:spPr bwMode="auto">
          <a:xfrm>
            <a:off x="5218113" y="1119188"/>
            <a:ext cx="4197350" cy="368300"/>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11"/>
          <p:cNvSpPr>
            <a:spLocks noChangeArrowheads="1"/>
          </p:cNvSpPr>
          <p:nvPr/>
        </p:nvSpPr>
        <p:spPr bwMode="gray">
          <a:xfrm>
            <a:off x="5745163" y="1125538"/>
            <a:ext cx="3529012" cy="360362"/>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figures</a:t>
            </a:r>
          </a:p>
        </p:txBody>
      </p:sp>
      <p:pic>
        <p:nvPicPr>
          <p:cNvPr id="8" name="Picture 7" descr="workshopuri monitorizare.png"/>
          <p:cNvPicPr>
            <a:picLocks noChangeAspect="1"/>
          </p:cNvPicPr>
          <p:nvPr/>
        </p:nvPicPr>
        <p:blipFill>
          <a:blip r:embed="rId2" cstate="print"/>
          <a:stretch>
            <a:fillRect/>
          </a:stretch>
        </p:blipFill>
        <p:spPr>
          <a:xfrm>
            <a:off x="128464" y="1916832"/>
            <a:ext cx="5025008" cy="2421652"/>
          </a:xfrm>
          <a:prstGeom prst="rect">
            <a:avLst/>
          </a:prstGeom>
          <a:ln>
            <a:solidFill>
              <a:schemeClr val="accent3">
                <a:lumMod val="50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good practices guide</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22</a:t>
            </a:fld>
            <a:endParaRPr lang="fr-CH" altLang="en-US"/>
          </a:p>
        </p:txBody>
      </p:sp>
      <p:sp>
        <p:nvSpPr>
          <p:cNvPr id="5" name="Rectangle 6"/>
          <p:cNvSpPr>
            <a:spLocks noChangeArrowheads="1"/>
          </p:cNvSpPr>
          <p:nvPr/>
        </p:nvSpPr>
        <p:spPr bwMode="gray">
          <a:xfrm>
            <a:off x="5219700" y="1498600"/>
            <a:ext cx="4197350" cy="38798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800" b="0" noProof="1" smtClean="0">
                <a:solidFill>
                  <a:schemeClr val="accent4"/>
                </a:solidFill>
                <a:cs typeface="+mn-cs"/>
              </a:rPr>
              <a:t>1 national </a:t>
            </a:r>
            <a:r>
              <a:rPr lang="en-US" altLang="en-US" sz="1800" b="0" noProof="1" smtClean="0">
                <a:solidFill>
                  <a:schemeClr val="accent4"/>
                </a:solidFill>
                <a:cs typeface="+mn-cs"/>
              </a:rPr>
              <a:t>competition for good practices on the use of social media in public institutions and authorities</a:t>
            </a:r>
          </a:p>
          <a:p>
            <a:pPr eaLnBrk="1" hangingPunct="1">
              <a:spcBef>
                <a:spcPct val="40000"/>
              </a:spcBef>
              <a:buClr>
                <a:schemeClr val="accent2"/>
              </a:buClr>
              <a:defRPr/>
            </a:pPr>
            <a:r>
              <a:rPr lang="en-US" altLang="en-US" sz="1800" b="0" noProof="1" smtClean="0">
                <a:solidFill>
                  <a:schemeClr val="accent4"/>
                </a:solidFill>
                <a:cs typeface="+mn-cs"/>
              </a:rPr>
              <a:t>32 practices included in the guide</a:t>
            </a:r>
          </a:p>
          <a:p>
            <a:pPr eaLnBrk="1" hangingPunct="1">
              <a:spcBef>
                <a:spcPct val="40000"/>
              </a:spcBef>
              <a:buClr>
                <a:schemeClr val="accent2"/>
              </a:buClr>
              <a:defRPr/>
            </a:pPr>
            <a:r>
              <a:rPr lang="en-US" altLang="en-US" sz="1800" b="0" noProof="1" smtClean="0">
                <a:solidFill>
                  <a:schemeClr val="accent4"/>
                </a:solidFill>
                <a:cs typeface="+mn-cs"/>
              </a:rPr>
              <a:t>10 practices awarded at the final conference</a:t>
            </a:r>
          </a:p>
        </p:txBody>
      </p:sp>
      <p:sp>
        <p:nvSpPr>
          <p:cNvPr id="6" name="Rectangle 10"/>
          <p:cNvSpPr>
            <a:spLocks noChangeArrowheads="1"/>
          </p:cNvSpPr>
          <p:nvPr/>
        </p:nvSpPr>
        <p:spPr bwMode="auto">
          <a:xfrm>
            <a:off x="5218113" y="1119188"/>
            <a:ext cx="4197350" cy="368300"/>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11"/>
          <p:cNvSpPr>
            <a:spLocks noChangeArrowheads="1"/>
          </p:cNvSpPr>
          <p:nvPr/>
        </p:nvSpPr>
        <p:spPr bwMode="gray">
          <a:xfrm>
            <a:off x="5745163" y="1125538"/>
            <a:ext cx="3529012" cy="360362"/>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figures</a:t>
            </a:r>
          </a:p>
        </p:txBody>
      </p:sp>
      <p:pic>
        <p:nvPicPr>
          <p:cNvPr id="8" name="Picture 7" descr="trofeu buna practica.png"/>
          <p:cNvPicPr>
            <a:picLocks noChangeAspect="1"/>
          </p:cNvPicPr>
          <p:nvPr/>
        </p:nvPicPr>
        <p:blipFill>
          <a:blip r:embed="rId2" cstate="print"/>
          <a:stretch>
            <a:fillRect/>
          </a:stretch>
        </p:blipFill>
        <p:spPr>
          <a:xfrm>
            <a:off x="488504" y="1268760"/>
            <a:ext cx="4423203" cy="39289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no hate campaign</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23</a:t>
            </a:fld>
            <a:endParaRPr lang="fr-CH" altLang="en-US"/>
          </a:p>
        </p:txBody>
      </p:sp>
      <p:pic>
        <p:nvPicPr>
          <p:cNvPr id="5" name="Picture 4" descr="campania no hate.png"/>
          <p:cNvPicPr>
            <a:picLocks noChangeAspect="1"/>
          </p:cNvPicPr>
          <p:nvPr/>
        </p:nvPicPr>
        <p:blipFill>
          <a:blip r:embed="rId2" cstate="print"/>
          <a:stretch>
            <a:fillRect/>
          </a:stretch>
        </p:blipFill>
        <p:spPr>
          <a:xfrm>
            <a:off x="0" y="1825410"/>
            <a:ext cx="9906000" cy="3207179"/>
          </a:xfrm>
          <a:prstGeom prst="rect">
            <a:avLst/>
          </a:prstGeom>
          <a:ln>
            <a:solidFill>
              <a:schemeClr val="accent3">
                <a:lumMod val="50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sz="2400" dirty="0" smtClean="0">
                <a:solidFill>
                  <a:schemeClr val="accent4"/>
                </a:solidFill>
              </a:rPr>
              <a:t>the</a:t>
            </a:r>
            <a:r>
              <a:rPr lang="en-US" sz="2400" dirty="0" smtClean="0">
                <a:solidFill>
                  <a:schemeClr val="accent4"/>
                </a:solidFill>
              </a:rPr>
              <a:t> training session on the use of social media in </a:t>
            </a:r>
            <a:r>
              <a:rPr lang="ro-RO" sz="2400" dirty="0" smtClean="0">
                <a:solidFill>
                  <a:schemeClr val="accent4"/>
                </a:solidFill>
              </a:rPr>
              <a:t>PA was introduced in NACS’s training offer on request</a:t>
            </a:r>
            <a:endParaRPr lang="en-US" sz="2400" dirty="0" smtClean="0">
              <a:solidFill>
                <a:schemeClr val="accent4"/>
              </a:solidFill>
            </a:endParaRPr>
          </a:p>
          <a:p>
            <a:r>
              <a:rPr lang="ro-RO" sz="2400" dirty="0" smtClean="0">
                <a:solidFill>
                  <a:schemeClr val="accent4"/>
                </a:solidFill>
              </a:rPr>
              <a:t>the</a:t>
            </a:r>
            <a:r>
              <a:rPr lang="en-US" sz="2400" dirty="0" smtClean="0">
                <a:solidFill>
                  <a:schemeClr val="accent4"/>
                </a:solidFill>
              </a:rPr>
              <a:t> Handbook on the use of social media in </a:t>
            </a:r>
            <a:r>
              <a:rPr lang="ro-RO" sz="2400" dirty="0" smtClean="0">
                <a:solidFill>
                  <a:schemeClr val="accent4"/>
                </a:solidFill>
              </a:rPr>
              <a:t>PA </a:t>
            </a:r>
            <a:r>
              <a:rPr lang="en-US" sz="2400" dirty="0" smtClean="0">
                <a:solidFill>
                  <a:schemeClr val="accent4"/>
                </a:solidFill>
              </a:rPr>
              <a:t>dedicated to civil servants </a:t>
            </a:r>
            <a:r>
              <a:rPr lang="ro-RO" sz="2400" dirty="0" smtClean="0">
                <a:solidFill>
                  <a:schemeClr val="accent4"/>
                </a:solidFill>
              </a:rPr>
              <a:t>will be used during the training sessions</a:t>
            </a:r>
          </a:p>
          <a:p>
            <a:r>
              <a:rPr lang="ro-RO" sz="2400" dirty="0" smtClean="0">
                <a:solidFill>
                  <a:schemeClr val="accent4"/>
                </a:solidFill>
              </a:rPr>
              <a:t>including </a:t>
            </a:r>
            <a:r>
              <a:rPr lang="en-US" sz="2400" dirty="0" smtClean="0">
                <a:solidFill>
                  <a:schemeClr val="accent4"/>
                </a:solidFill>
              </a:rPr>
              <a:t>social media use in </a:t>
            </a:r>
            <a:r>
              <a:rPr lang="ro-RO" sz="2400" dirty="0" smtClean="0">
                <a:solidFill>
                  <a:schemeClr val="accent4"/>
                </a:solidFill>
              </a:rPr>
              <a:t>PA as theme in different events and writing articles on it in the biannual review dedicated to civil servants</a:t>
            </a:r>
          </a:p>
          <a:p>
            <a:r>
              <a:rPr lang="ro-RO" sz="2400" dirty="0" smtClean="0">
                <a:solidFill>
                  <a:schemeClr val="accent4"/>
                </a:solidFill>
              </a:rPr>
              <a:t>good practice exchange and discussions in an informal communicators group in central PA (already discussed internal procedures on using social media)  in order to change/ improve legislation</a:t>
            </a:r>
          </a:p>
          <a:p>
            <a:r>
              <a:rPr lang="ro-RO" sz="2400" dirty="0" smtClean="0">
                <a:solidFill>
                  <a:schemeClr val="accent4"/>
                </a:solidFill>
              </a:rPr>
              <a:t>constant dissemination on developments on social media for practioners</a:t>
            </a:r>
          </a:p>
          <a:p>
            <a:endParaRPr lang="en-US" sz="2400" dirty="0" smtClean="0">
              <a:solidFill>
                <a:schemeClr val="accent4"/>
              </a:solidFill>
            </a:endParaRPr>
          </a:p>
          <a:p>
            <a:endParaRPr lang="ro-RO" sz="2400" dirty="0">
              <a:solidFill>
                <a:schemeClr val="accent4"/>
              </a:solidFill>
            </a:endParaRPr>
          </a:p>
        </p:txBody>
      </p:sp>
      <p:sp>
        <p:nvSpPr>
          <p:cNvPr id="3" name="Title 2"/>
          <p:cNvSpPr>
            <a:spLocks noGrp="1"/>
          </p:cNvSpPr>
          <p:nvPr>
            <p:ph type="title"/>
          </p:nvPr>
        </p:nvSpPr>
        <p:spPr/>
        <p:txBody>
          <a:bodyPr/>
          <a:lstStyle/>
          <a:p>
            <a:r>
              <a:rPr lang="ro-RO" dirty="0" smtClean="0"/>
              <a:t>what‘s next</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24</a:t>
            </a:fld>
            <a:endParaRPr lang="fr-CH"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sz="2400" dirty="0" smtClean="0">
                <a:solidFill>
                  <a:schemeClr val="accent4"/>
                </a:solidFill>
              </a:rPr>
              <a:t>there was strong multiplication effect among the 20 public institutions: successful practices where copied by others</a:t>
            </a:r>
          </a:p>
          <a:p>
            <a:r>
              <a:rPr lang="ro-RO" sz="2400" dirty="0" smtClean="0">
                <a:solidFill>
                  <a:schemeClr val="accent4"/>
                </a:solidFill>
              </a:rPr>
              <a:t>there was a strong competition among the 20 public institutions to have the biggest impact (reach, likes etc.)</a:t>
            </a:r>
          </a:p>
          <a:p>
            <a:r>
              <a:rPr lang="ro-RO" sz="2400" dirty="0" smtClean="0">
                <a:solidFill>
                  <a:schemeClr val="accent4"/>
                </a:solidFill>
              </a:rPr>
              <a:t>there is </a:t>
            </a:r>
            <a:r>
              <a:rPr lang="en-US" sz="2400" dirty="0" smtClean="0">
                <a:solidFill>
                  <a:schemeClr val="accent4"/>
                </a:solidFill>
              </a:rPr>
              <a:t>a close connection between e-government initiatives meant to reduce administrative burden and social media, but also a close inter-institutional collaboration to implement campaigns of interest to citizens</a:t>
            </a:r>
            <a:endParaRPr lang="ro-RO" sz="2400" dirty="0" smtClean="0">
              <a:solidFill>
                <a:schemeClr val="accent4"/>
              </a:solidFill>
            </a:endParaRPr>
          </a:p>
          <a:p>
            <a:r>
              <a:rPr lang="en-US" sz="2400" dirty="0" smtClean="0">
                <a:solidFill>
                  <a:schemeClr val="accent4"/>
                </a:solidFill>
              </a:rPr>
              <a:t>heads of institutions </a:t>
            </a:r>
            <a:r>
              <a:rPr lang="ro-RO" sz="2400" dirty="0" smtClean="0">
                <a:solidFill>
                  <a:schemeClr val="accent4"/>
                </a:solidFill>
              </a:rPr>
              <a:t>have an </a:t>
            </a:r>
            <a:r>
              <a:rPr lang="en-US" sz="2400" dirty="0" smtClean="0">
                <a:solidFill>
                  <a:schemeClr val="accent4"/>
                </a:solidFill>
              </a:rPr>
              <a:t>important role in adopting social media as communication tools and committing to it</a:t>
            </a:r>
            <a:r>
              <a:rPr lang="ro-RO" sz="2400" dirty="0" smtClean="0">
                <a:solidFill>
                  <a:schemeClr val="accent4"/>
                </a:solidFill>
              </a:rPr>
              <a:t>: they </a:t>
            </a:r>
            <a:r>
              <a:rPr lang="en-US" sz="2400" dirty="0" smtClean="0">
                <a:solidFill>
                  <a:schemeClr val="accent4"/>
                </a:solidFill>
              </a:rPr>
              <a:t>adopted a digital engagement, involving the institution in this project, approving the strategies/ procedures, participating to events during the project’s implementation etc.</a:t>
            </a:r>
            <a:endParaRPr lang="ro-RO" sz="2400" dirty="0" smtClean="0">
              <a:solidFill>
                <a:schemeClr val="accent4"/>
              </a:solidFill>
            </a:endParaRPr>
          </a:p>
        </p:txBody>
      </p:sp>
      <p:sp>
        <p:nvSpPr>
          <p:cNvPr id="3" name="Title 2"/>
          <p:cNvSpPr>
            <a:spLocks noGrp="1"/>
          </p:cNvSpPr>
          <p:nvPr>
            <p:ph type="title"/>
          </p:nvPr>
        </p:nvSpPr>
        <p:spPr/>
        <p:txBody>
          <a:bodyPr/>
          <a:lstStyle/>
          <a:p>
            <a:r>
              <a:rPr lang="ro-RO" dirty="0" smtClean="0"/>
              <a:t>lessons learned</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25</a:t>
            </a:fld>
            <a:endParaRPr lang="fr-CH"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accent4"/>
                </a:solidFill>
              </a:rPr>
              <a:t>main problems of using social media channels in PA: the lack of responsiveness of the institution to complex questions from the audience, inadequacy of language in exchanging from the official website to social media tools, the lack of personnel to manage accounts, lack of interest of citizens participate / to be involved etc.</a:t>
            </a:r>
          </a:p>
          <a:p>
            <a:r>
              <a:rPr lang="en-US" sz="2400" dirty="0" smtClean="0">
                <a:solidFill>
                  <a:schemeClr val="accent4"/>
                </a:solidFill>
              </a:rPr>
              <a:t>there is a stringent need for professionalizing civil servants</a:t>
            </a:r>
            <a:r>
              <a:rPr lang="ro-RO" sz="2400" dirty="0" smtClean="0">
                <a:solidFill>
                  <a:schemeClr val="accent4"/>
                </a:solidFill>
              </a:rPr>
              <a:t>, for training them in using these tools and all other complementary fields (communication, protocol etc.)</a:t>
            </a:r>
          </a:p>
          <a:p>
            <a:r>
              <a:rPr lang="en-US" sz="2400" dirty="0" smtClean="0">
                <a:solidFill>
                  <a:schemeClr val="accent4"/>
                </a:solidFill>
              </a:rPr>
              <a:t> </a:t>
            </a:r>
            <a:r>
              <a:rPr lang="ro-RO" sz="2400" dirty="0" smtClean="0">
                <a:solidFill>
                  <a:schemeClr val="accent4"/>
                </a:solidFill>
              </a:rPr>
              <a:t>do not </a:t>
            </a:r>
            <a:r>
              <a:rPr lang="en-US" sz="2400" dirty="0" smtClean="0">
                <a:solidFill>
                  <a:schemeClr val="accent4"/>
                </a:solidFill>
              </a:rPr>
              <a:t>ignore </a:t>
            </a:r>
            <a:r>
              <a:rPr lang="ro-RO" sz="2400" dirty="0" smtClean="0">
                <a:solidFill>
                  <a:schemeClr val="accent4"/>
                </a:solidFill>
              </a:rPr>
              <a:t>the public that uses social media </a:t>
            </a:r>
            <a:r>
              <a:rPr lang="en-US" sz="2400" dirty="0" smtClean="0">
                <a:solidFill>
                  <a:schemeClr val="accent4"/>
                </a:solidFill>
              </a:rPr>
              <a:t>and </a:t>
            </a:r>
            <a:r>
              <a:rPr lang="ro-RO" sz="2400" dirty="0" smtClean="0">
                <a:solidFill>
                  <a:schemeClr val="accent4"/>
                </a:solidFill>
              </a:rPr>
              <a:t>do not </a:t>
            </a:r>
            <a:r>
              <a:rPr lang="en-US" sz="2400" dirty="0" smtClean="0">
                <a:solidFill>
                  <a:schemeClr val="accent4"/>
                </a:solidFill>
              </a:rPr>
              <a:t>focus only on classical interaction</a:t>
            </a:r>
            <a:endParaRPr lang="ro-RO" sz="2400" dirty="0" smtClean="0">
              <a:solidFill>
                <a:schemeClr val="accent4"/>
              </a:solidFill>
            </a:endParaRPr>
          </a:p>
        </p:txBody>
      </p:sp>
      <p:sp>
        <p:nvSpPr>
          <p:cNvPr id="3" name="Title 2"/>
          <p:cNvSpPr>
            <a:spLocks noGrp="1"/>
          </p:cNvSpPr>
          <p:nvPr>
            <p:ph type="title"/>
          </p:nvPr>
        </p:nvSpPr>
        <p:spPr/>
        <p:txBody>
          <a:bodyPr/>
          <a:lstStyle/>
          <a:p>
            <a:r>
              <a:rPr lang="ro-RO" dirty="0" smtClean="0"/>
              <a:t>lessons learned</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26</a:t>
            </a:fld>
            <a:endParaRPr lang="fr-CH"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lessons learned</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27</a:t>
            </a:fld>
            <a:endParaRPr lang="fr-CH" altLang="en-US"/>
          </a:p>
        </p:txBody>
      </p:sp>
      <p:sp>
        <p:nvSpPr>
          <p:cNvPr id="5" name="Rectangle 15"/>
          <p:cNvSpPr>
            <a:spLocks noChangeArrowheads="1"/>
          </p:cNvSpPr>
          <p:nvPr/>
        </p:nvSpPr>
        <p:spPr bwMode="auto">
          <a:xfrm>
            <a:off x="5022850" y="1249363"/>
            <a:ext cx="4249738" cy="382587"/>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6" name="Rectangle 12"/>
          <p:cNvSpPr>
            <a:spLocks noChangeArrowheads="1"/>
          </p:cNvSpPr>
          <p:nvPr/>
        </p:nvSpPr>
        <p:spPr bwMode="auto">
          <a:xfrm>
            <a:off x="630238" y="1249363"/>
            <a:ext cx="4249737" cy="382587"/>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3"/>
          <p:cNvSpPr>
            <a:spLocks noChangeArrowheads="1"/>
          </p:cNvSpPr>
          <p:nvPr/>
        </p:nvSpPr>
        <p:spPr bwMode="gray">
          <a:xfrm>
            <a:off x="1009650" y="1268413"/>
            <a:ext cx="3832225" cy="374650"/>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did great</a:t>
            </a:r>
            <a:endParaRPr lang="ro-RO" altLang="en-US" b="1" noProof="1">
              <a:solidFill>
                <a:schemeClr val="bg1"/>
              </a:solidFill>
              <a:ea typeface="MS PGothic" pitchFamily="34" charset="-128"/>
            </a:endParaRPr>
          </a:p>
        </p:txBody>
      </p:sp>
      <p:sp>
        <p:nvSpPr>
          <p:cNvPr id="8" name="Rectangle 4"/>
          <p:cNvSpPr>
            <a:spLocks noChangeArrowheads="1"/>
          </p:cNvSpPr>
          <p:nvPr/>
        </p:nvSpPr>
        <p:spPr bwMode="gray">
          <a:xfrm>
            <a:off x="631825" y="1628775"/>
            <a:ext cx="4249738" cy="40322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800" b="0" noProof="1" smtClean="0">
                <a:solidFill>
                  <a:schemeClr val="accent4"/>
                </a:solidFill>
                <a:cs typeface="+mn-cs"/>
              </a:rPr>
              <a:t>involving volunteers from civil society</a:t>
            </a:r>
          </a:p>
          <a:p>
            <a:pPr eaLnBrk="1" hangingPunct="1">
              <a:spcBef>
                <a:spcPct val="40000"/>
              </a:spcBef>
              <a:buClr>
                <a:schemeClr val="accent2"/>
              </a:buClr>
              <a:defRPr/>
            </a:pPr>
            <a:r>
              <a:rPr lang="ro-RO" altLang="en-US" sz="1800" b="0" noProof="1" smtClean="0">
                <a:solidFill>
                  <a:schemeClr val="accent4"/>
                </a:solidFill>
                <a:cs typeface="+mn-cs"/>
              </a:rPr>
              <a:t>contracting a social media expert and organizing informal </a:t>
            </a:r>
            <a:r>
              <a:rPr lang="ro-RO" altLang="en-US" sz="1800" b="0" noProof="1" smtClean="0">
                <a:solidFill>
                  <a:schemeClr val="accent4"/>
                </a:solidFill>
              </a:rPr>
              <a:t>Skype </a:t>
            </a:r>
            <a:r>
              <a:rPr lang="ro-RO" altLang="en-US" sz="1800" b="0" noProof="1" smtClean="0">
                <a:solidFill>
                  <a:schemeClr val="accent4"/>
                </a:solidFill>
                <a:cs typeface="+mn-cs"/>
              </a:rPr>
              <a:t>couseling sessions with the project team and the civil servants in each county</a:t>
            </a:r>
          </a:p>
          <a:p>
            <a:pPr eaLnBrk="1" hangingPunct="1">
              <a:spcBef>
                <a:spcPct val="40000"/>
              </a:spcBef>
              <a:buClr>
                <a:schemeClr val="accent2"/>
              </a:buClr>
              <a:defRPr/>
            </a:pPr>
            <a:r>
              <a:rPr lang="ro-RO" altLang="en-US" sz="1800" b="0" noProof="1" smtClean="0">
                <a:solidFill>
                  <a:schemeClr val="accent4"/>
                </a:solidFill>
                <a:cs typeface="+mn-cs"/>
              </a:rPr>
              <a:t>monitoring social media use from two perspectives: from inside (colleagues of civil servants in charge with managing social media accounts) and outside (volunteers) and organizing back to back workshops</a:t>
            </a:r>
          </a:p>
          <a:p>
            <a:pPr eaLnBrk="1" hangingPunct="1">
              <a:spcBef>
                <a:spcPct val="40000"/>
              </a:spcBef>
              <a:buClr>
                <a:schemeClr val="accent2"/>
              </a:buClr>
              <a:defRPr/>
            </a:pPr>
            <a:r>
              <a:rPr lang="ro-RO" altLang="en-US" sz="1800" b="0" noProof="1" smtClean="0">
                <a:solidFill>
                  <a:schemeClr val="accent4"/>
                </a:solidFill>
                <a:cs typeface="+mn-cs"/>
              </a:rPr>
              <a:t>the handbook</a:t>
            </a:r>
            <a:endParaRPr lang="en-US" altLang="en-US" sz="1800" b="0" noProof="1" smtClean="0">
              <a:solidFill>
                <a:schemeClr val="accent4"/>
              </a:solidFill>
              <a:cs typeface="+mn-cs"/>
            </a:endParaRPr>
          </a:p>
        </p:txBody>
      </p:sp>
      <p:sp>
        <p:nvSpPr>
          <p:cNvPr id="9" name="Rectangle 6"/>
          <p:cNvSpPr>
            <a:spLocks noChangeArrowheads="1"/>
          </p:cNvSpPr>
          <p:nvPr/>
        </p:nvSpPr>
        <p:spPr bwMode="gray">
          <a:xfrm>
            <a:off x="5024438" y="1628775"/>
            <a:ext cx="4249737" cy="40322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800" b="0" noProof="1" smtClean="0">
                <a:solidFill>
                  <a:schemeClr val="accent4"/>
                </a:solidFill>
                <a:cs typeface="+mn-cs"/>
              </a:rPr>
              <a:t>select the participating institutions based on voluntary application not randomly</a:t>
            </a:r>
          </a:p>
          <a:p>
            <a:pPr eaLnBrk="1" hangingPunct="1">
              <a:spcBef>
                <a:spcPct val="40000"/>
              </a:spcBef>
              <a:buClr>
                <a:schemeClr val="accent2"/>
              </a:buClr>
              <a:defRPr/>
            </a:pPr>
            <a:r>
              <a:rPr lang="ro-RO" altLang="en-US" sz="1800" b="0" noProof="1" smtClean="0">
                <a:solidFill>
                  <a:schemeClr val="accent4"/>
                </a:solidFill>
                <a:cs typeface="+mn-cs"/>
              </a:rPr>
              <a:t>extend the training session to 5 days</a:t>
            </a:r>
          </a:p>
          <a:p>
            <a:pPr eaLnBrk="1" hangingPunct="1">
              <a:spcBef>
                <a:spcPct val="40000"/>
              </a:spcBef>
              <a:buClr>
                <a:schemeClr val="accent2"/>
              </a:buClr>
              <a:defRPr/>
            </a:pPr>
            <a:r>
              <a:rPr lang="ro-RO" altLang="en-US" sz="1800" b="0" noProof="1" smtClean="0">
                <a:solidFill>
                  <a:schemeClr val="accent4"/>
                </a:solidFill>
                <a:cs typeface="+mn-cs"/>
              </a:rPr>
              <a:t>focus more on social media use in the study and less on general interaction of institutions with citizens</a:t>
            </a:r>
          </a:p>
          <a:p>
            <a:pPr eaLnBrk="1" hangingPunct="1">
              <a:spcBef>
                <a:spcPct val="40000"/>
              </a:spcBef>
              <a:buClr>
                <a:schemeClr val="accent2"/>
              </a:buClr>
              <a:defRPr/>
            </a:pPr>
            <a:r>
              <a:rPr lang="ro-RO" altLang="en-US" sz="1800" b="0" noProof="1" smtClean="0">
                <a:solidFill>
                  <a:schemeClr val="accent4"/>
                </a:solidFill>
                <a:cs typeface="+mn-cs"/>
              </a:rPr>
              <a:t>doing a before and after analysis on social media use</a:t>
            </a:r>
          </a:p>
          <a:p>
            <a:pPr eaLnBrk="1" hangingPunct="1">
              <a:spcBef>
                <a:spcPct val="40000"/>
              </a:spcBef>
              <a:buClr>
                <a:schemeClr val="accent2"/>
              </a:buClr>
              <a:defRPr/>
            </a:pPr>
            <a:endParaRPr lang="en-GB" altLang="en-US" sz="1800" b="0" noProof="1">
              <a:solidFill>
                <a:schemeClr val="accent4"/>
              </a:solidFill>
              <a:cs typeface="+mn-cs"/>
            </a:endParaRPr>
          </a:p>
        </p:txBody>
      </p:sp>
      <p:sp>
        <p:nvSpPr>
          <p:cNvPr id="10" name="Rectangle 14"/>
          <p:cNvSpPr>
            <a:spLocks noChangeArrowheads="1"/>
          </p:cNvSpPr>
          <p:nvPr/>
        </p:nvSpPr>
        <p:spPr bwMode="gray">
          <a:xfrm>
            <a:off x="5387975" y="1255713"/>
            <a:ext cx="3821113" cy="374650"/>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would do differently</a:t>
            </a:r>
            <a:endParaRPr lang="ro-RO" altLang="en-US" b="1" noProof="1">
              <a:solidFill>
                <a:schemeClr val="bg1"/>
              </a:solidFill>
              <a:ea typeface="MS PGothic"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lessons learned</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28</a:t>
            </a:fld>
            <a:endParaRPr lang="fr-CH" altLang="en-US"/>
          </a:p>
        </p:txBody>
      </p:sp>
      <p:sp>
        <p:nvSpPr>
          <p:cNvPr id="5" name="Rectangle 15"/>
          <p:cNvSpPr>
            <a:spLocks noChangeArrowheads="1"/>
          </p:cNvSpPr>
          <p:nvPr/>
        </p:nvSpPr>
        <p:spPr bwMode="auto">
          <a:xfrm>
            <a:off x="5022850" y="1249363"/>
            <a:ext cx="4249738" cy="382587"/>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6" name="Rectangle 12"/>
          <p:cNvSpPr>
            <a:spLocks noChangeArrowheads="1"/>
          </p:cNvSpPr>
          <p:nvPr/>
        </p:nvSpPr>
        <p:spPr bwMode="auto">
          <a:xfrm>
            <a:off x="630238" y="1249363"/>
            <a:ext cx="4249737" cy="382587"/>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3"/>
          <p:cNvSpPr>
            <a:spLocks noChangeArrowheads="1"/>
          </p:cNvSpPr>
          <p:nvPr/>
        </p:nvSpPr>
        <p:spPr bwMode="gray">
          <a:xfrm>
            <a:off x="1009650" y="1268413"/>
            <a:ext cx="3832225" cy="374650"/>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would add</a:t>
            </a:r>
            <a:endParaRPr lang="ro-RO" altLang="en-US" b="1" noProof="1">
              <a:solidFill>
                <a:schemeClr val="bg1"/>
              </a:solidFill>
              <a:ea typeface="MS PGothic" pitchFamily="34" charset="-128"/>
            </a:endParaRPr>
          </a:p>
        </p:txBody>
      </p:sp>
      <p:sp>
        <p:nvSpPr>
          <p:cNvPr id="8" name="Rectangle 4"/>
          <p:cNvSpPr>
            <a:spLocks noChangeArrowheads="1"/>
          </p:cNvSpPr>
          <p:nvPr/>
        </p:nvSpPr>
        <p:spPr bwMode="gray">
          <a:xfrm>
            <a:off x="631825" y="1628775"/>
            <a:ext cx="4249738" cy="40322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800" b="0" noProof="1" smtClean="0">
                <a:solidFill>
                  <a:schemeClr val="accent4"/>
                </a:solidFill>
                <a:cs typeface="+mn-cs"/>
              </a:rPr>
              <a:t>workshops in each location where experts on social media meet civil servants in charge with managing their institution’s official social media accounts (after the training sessions)</a:t>
            </a:r>
          </a:p>
          <a:p>
            <a:pPr eaLnBrk="1" hangingPunct="1">
              <a:spcBef>
                <a:spcPct val="40000"/>
              </a:spcBef>
              <a:buClr>
                <a:schemeClr val="accent2"/>
              </a:buClr>
              <a:defRPr/>
            </a:pPr>
            <a:r>
              <a:rPr lang="ro-RO" altLang="en-US" sz="1800" b="0" noProof="1" smtClean="0">
                <a:solidFill>
                  <a:schemeClr val="accent4"/>
                </a:solidFill>
                <a:cs typeface="+mn-cs"/>
              </a:rPr>
              <a:t>debates on improving the legislation related to social media use </a:t>
            </a:r>
            <a:endParaRPr lang="en-US" altLang="en-US" sz="1800" b="0" noProof="1" smtClean="0">
              <a:solidFill>
                <a:schemeClr val="accent4"/>
              </a:solidFill>
              <a:cs typeface="+mn-cs"/>
            </a:endParaRPr>
          </a:p>
        </p:txBody>
      </p:sp>
      <p:sp>
        <p:nvSpPr>
          <p:cNvPr id="9" name="Rectangle 6"/>
          <p:cNvSpPr>
            <a:spLocks noChangeArrowheads="1"/>
          </p:cNvSpPr>
          <p:nvPr/>
        </p:nvSpPr>
        <p:spPr bwMode="gray">
          <a:xfrm>
            <a:off x="5024438" y="1628775"/>
            <a:ext cx="4249737" cy="40322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800" b="0" noProof="1" smtClean="0">
                <a:solidFill>
                  <a:schemeClr val="accent4"/>
                </a:solidFill>
              </a:rPr>
              <a:t>involving volunteers from civil society in the project without having a strong NGO partner to coordinate them</a:t>
            </a:r>
          </a:p>
          <a:p>
            <a:pPr eaLnBrk="1" hangingPunct="1">
              <a:spcBef>
                <a:spcPct val="40000"/>
              </a:spcBef>
              <a:buClr>
                <a:schemeClr val="accent2"/>
              </a:buClr>
              <a:defRPr/>
            </a:pPr>
            <a:r>
              <a:rPr lang="ro-RO" altLang="en-US" sz="1800" b="0" noProof="1" smtClean="0">
                <a:solidFill>
                  <a:schemeClr val="accent4"/>
                </a:solidFill>
              </a:rPr>
              <a:t>randomly picking </a:t>
            </a:r>
            <a:r>
              <a:rPr lang="ro-RO" altLang="en-US" sz="1800" b="0" noProof="1" smtClean="0">
                <a:solidFill>
                  <a:schemeClr val="accent4"/>
                </a:solidFill>
                <a:cs typeface="+mn-cs"/>
              </a:rPr>
              <a:t>institutions to be part in the project</a:t>
            </a:r>
          </a:p>
          <a:p>
            <a:pPr eaLnBrk="1" hangingPunct="1">
              <a:spcBef>
                <a:spcPct val="40000"/>
              </a:spcBef>
              <a:buClr>
                <a:schemeClr val="accent2"/>
              </a:buClr>
              <a:defRPr/>
            </a:pPr>
            <a:r>
              <a:rPr lang="ro-RO" altLang="en-US" sz="1800" b="0" noProof="1" smtClean="0">
                <a:solidFill>
                  <a:schemeClr val="accent4"/>
                </a:solidFill>
                <a:cs typeface="+mn-cs"/>
              </a:rPr>
              <a:t>making a new research if data on social media use in PA is available</a:t>
            </a:r>
          </a:p>
          <a:p>
            <a:pPr eaLnBrk="1" hangingPunct="1">
              <a:spcBef>
                <a:spcPct val="40000"/>
              </a:spcBef>
              <a:buClr>
                <a:schemeClr val="accent2"/>
              </a:buClr>
              <a:defRPr/>
            </a:pPr>
            <a:endParaRPr lang="ro-RO" altLang="en-US" sz="1800" b="0" noProof="1" smtClean="0">
              <a:solidFill>
                <a:schemeClr val="accent4"/>
              </a:solidFill>
            </a:endParaRPr>
          </a:p>
          <a:p>
            <a:pPr eaLnBrk="1" hangingPunct="1">
              <a:spcBef>
                <a:spcPct val="40000"/>
              </a:spcBef>
              <a:buClr>
                <a:schemeClr val="accent2"/>
              </a:buClr>
              <a:defRPr/>
            </a:pPr>
            <a:endParaRPr lang="ro-RO" altLang="en-US" sz="1800" b="0" noProof="1" smtClean="0">
              <a:solidFill>
                <a:schemeClr val="accent4"/>
              </a:solidFill>
              <a:cs typeface="+mn-cs"/>
            </a:endParaRPr>
          </a:p>
          <a:p>
            <a:pPr eaLnBrk="1" hangingPunct="1">
              <a:spcBef>
                <a:spcPct val="40000"/>
              </a:spcBef>
              <a:buClr>
                <a:schemeClr val="accent2"/>
              </a:buClr>
              <a:defRPr/>
            </a:pPr>
            <a:endParaRPr lang="en-GB" altLang="en-US" sz="1800" b="0" noProof="1">
              <a:solidFill>
                <a:schemeClr val="accent4"/>
              </a:solidFill>
              <a:cs typeface="+mn-cs"/>
            </a:endParaRPr>
          </a:p>
        </p:txBody>
      </p:sp>
      <p:sp>
        <p:nvSpPr>
          <p:cNvPr id="10" name="Rectangle 14"/>
          <p:cNvSpPr>
            <a:spLocks noChangeArrowheads="1"/>
          </p:cNvSpPr>
          <p:nvPr/>
        </p:nvSpPr>
        <p:spPr bwMode="gray">
          <a:xfrm>
            <a:off x="5387975" y="1255713"/>
            <a:ext cx="3821113" cy="374650"/>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would avoid</a:t>
            </a:r>
            <a:endParaRPr lang="ro-RO" altLang="en-US" b="1" noProof="1">
              <a:solidFill>
                <a:schemeClr val="bg1"/>
              </a:solidFill>
              <a:ea typeface="MS PGothic"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journey</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3</a:t>
            </a:fld>
            <a:endParaRPr lang="fr-CH" altLang="en-US"/>
          </a:p>
        </p:txBody>
      </p:sp>
      <p:sp>
        <p:nvSpPr>
          <p:cNvPr id="13" name="Rectangle 9"/>
          <p:cNvSpPr>
            <a:spLocks noChangeArrowheads="1"/>
          </p:cNvSpPr>
          <p:nvPr/>
        </p:nvSpPr>
        <p:spPr bwMode="gray">
          <a:xfrm>
            <a:off x="200472" y="1052736"/>
            <a:ext cx="2452688" cy="135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08000" tIns="108000" rIns="72000" bIns="72000" anchor="b"/>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en-US" altLang="en-US" sz="1600" b="0" noProof="1" smtClean="0">
                <a:solidFill>
                  <a:schemeClr val="accent4"/>
                </a:solidFill>
                <a:cs typeface="+mn-cs"/>
              </a:rPr>
              <a:t>low citizen participation in decision making and in drafting public policies</a:t>
            </a:r>
            <a:endParaRPr lang="en-GB" altLang="en-US" sz="1600" b="0" noProof="1">
              <a:solidFill>
                <a:schemeClr val="accent4"/>
              </a:solidFill>
              <a:cs typeface="+mn-cs"/>
            </a:endParaRPr>
          </a:p>
        </p:txBody>
      </p:sp>
      <p:sp>
        <p:nvSpPr>
          <p:cNvPr id="14" name="Rectangle 11"/>
          <p:cNvSpPr>
            <a:spLocks noChangeArrowheads="1"/>
          </p:cNvSpPr>
          <p:nvPr/>
        </p:nvSpPr>
        <p:spPr bwMode="gray">
          <a:xfrm>
            <a:off x="4953000" y="1556792"/>
            <a:ext cx="2381250" cy="135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08000" tIns="108000" rIns="72000" bIns="72000" anchor="b"/>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defRPr/>
            </a:pPr>
            <a:r>
              <a:rPr lang="ro-RO" altLang="en-US" sz="1600" b="0" noProof="1" smtClean="0">
                <a:solidFill>
                  <a:schemeClr val="accent4"/>
                </a:solidFill>
                <a:cs typeface="+mn-cs"/>
              </a:rPr>
              <a:t>collaboration with volunteers </a:t>
            </a:r>
            <a:r>
              <a:rPr lang="en-US" altLang="en-US" sz="1600" b="0" noProof="1" smtClean="0">
                <a:solidFill>
                  <a:schemeClr val="accent4"/>
                </a:solidFill>
                <a:cs typeface="+mn-cs"/>
              </a:rPr>
              <a:t>and NGOs in each location</a:t>
            </a:r>
            <a:endParaRPr lang="ro-RO" altLang="en-US" sz="1600" b="0" noProof="1" smtClean="0">
              <a:solidFill>
                <a:schemeClr val="accent4"/>
              </a:solidFill>
              <a:cs typeface="+mn-cs"/>
            </a:endParaRPr>
          </a:p>
          <a:p>
            <a:pPr eaLnBrk="1" hangingPunct="1">
              <a:spcBef>
                <a:spcPct val="25000"/>
              </a:spcBef>
              <a:buClrTx/>
              <a:defRPr/>
            </a:pPr>
            <a:r>
              <a:rPr lang="ro-RO" altLang="en-US" sz="1600" b="0" noProof="1" smtClean="0">
                <a:solidFill>
                  <a:schemeClr val="accent4"/>
                </a:solidFill>
                <a:cs typeface="+mn-cs"/>
              </a:rPr>
              <a:t>involvement of civil servants in the institutions </a:t>
            </a:r>
            <a:r>
              <a:rPr lang="en-US" altLang="en-US" sz="1600" b="0" noProof="1" smtClean="0">
                <a:solidFill>
                  <a:schemeClr val="accent4"/>
                </a:solidFill>
              </a:rPr>
              <a:t>in each location</a:t>
            </a:r>
            <a:r>
              <a:rPr lang="ro-RO" altLang="en-US" sz="1600" b="0" noProof="1" smtClean="0">
                <a:solidFill>
                  <a:schemeClr val="accent4"/>
                </a:solidFill>
              </a:rPr>
              <a:t> on engaging with citizens through social media</a:t>
            </a:r>
            <a:endParaRPr lang="ro-RO" altLang="en-US" sz="1600" b="0" noProof="1" smtClean="0">
              <a:solidFill>
                <a:schemeClr val="accent4"/>
              </a:solidFill>
              <a:cs typeface="+mn-cs"/>
            </a:endParaRPr>
          </a:p>
          <a:p>
            <a:pPr eaLnBrk="1" hangingPunct="1">
              <a:spcBef>
                <a:spcPct val="25000"/>
              </a:spcBef>
              <a:buClrTx/>
              <a:buFontTx/>
              <a:buNone/>
              <a:defRPr/>
            </a:pPr>
            <a:endParaRPr lang="en-GB" altLang="en-US" sz="1600" b="0" noProof="1">
              <a:solidFill>
                <a:schemeClr val="accent4"/>
              </a:solidFill>
              <a:cs typeface="+mn-cs"/>
            </a:endParaRPr>
          </a:p>
        </p:txBody>
      </p:sp>
      <p:sp>
        <p:nvSpPr>
          <p:cNvPr id="16" name="Rectangle 13"/>
          <p:cNvSpPr>
            <a:spLocks noChangeArrowheads="1"/>
          </p:cNvSpPr>
          <p:nvPr/>
        </p:nvSpPr>
        <p:spPr bwMode="gray">
          <a:xfrm>
            <a:off x="2648744" y="3573016"/>
            <a:ext cx="2663825" cy="135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08000" tIns="108000" rIns="72000" bIns="72000"/>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buFontTx/>
              <a:buNone/>
              <a:defRPr/>
            </a:pPr>
            <a:r>
              <a:rPr lang="en-US" altLang="en-US" sz="1600" b="0" noProof="1" smtClean="0">
                <a:solidFill>
                  <a:schemeClr val="accent4"/>
                </a:solidFill>
                <a:cs typeface="+mn-cs"/>
              </a:rPr>
              <a:t>use of social media networks in public administration as instruments to ensure transparency of public institutions, increase awareness and involvement of citizens in decision-making, enhance quality of public services delivered</a:t>
            </a:r>
            <a:endParaRPr lang="en-GB" altLang="en-US" sz="1600" b="0" noProof="1">
              <a:solidFill>
                <a:schemeClr val="accent4"/>
              </a:solidFill>
              <a:cs typeface="+mn-cs"/>
            </a:endParaRPr>
          </a:p>
        </p:txBody>
      </p:sp>
      <p:sp>
        <p:nvSpPr>
          <p:cNvPr id="17" name="Rectangle 14"/>
          <p:cNvSpPr>
            <a:spLocks noChangeArrowheads="1"/>
          </p:cNvSpPr>
          <p:nvPr/>
        </p:nvSpPr>
        <p:spPr bwMode="gray">
          <a:xfrm>
            <a:off x="7329265" y="3573016"/>
            <a:ext cx="2576736" cy="3384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08000" tIns="108000" rIns="72000" bIns="72000"/>
          <a:lstStyle>
            <a:lvl1pPr>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ClrTx/>
              <a:defRPr/>
            </a:pPr>
            <a:r>
              <a:rPr lang="ro-RO" altLang="en-US" sz="1400" b="0" noProof="1" smtClean="0">
                <a:solidFill>
                  <a:schemeClr val="accent4"/>
                </a:solidFill>
                <a:cs typeface="+mn-cs"/>
              </a:rPr>
              <a:t>training sessions on the use of social media: for volunteers and civil servants</a:t>
            </a:r>
          </a:p>
          <a:p>
            <a:pPr eaLnBrk="1" hangingPunct="1">
              <a:spcBef>
                <a:spcPct val="25000"/>
              </a:spcBef>
              <a:buClrTx/>
              <a:defRPr/>
            </a:pPr>
            <a:r>
              <a:rPr lang="ro-RO" altLang="en-US" sz="1600" b="0" noProof="1" smtClean="0">
                <a:solidFill>
                  <a:srgbClr val="5495D3"/>
                </a:solidFill>
                <a:cs typeface="+mn-cs"/>
              </a:rPr>
              <a:t>handbook on the use of social media in PA</a:t>
            </a:r>
          </a:p>
          <a:p>
            <a:pPr eaLnBrk="1" hangingPunct="1">
              <a:spcBef>
                <a:spcPct val="25000"/>
              </a:spcBef>
              <a:buClrTx/>
              <a:defRPr/>
            </a:pPr>
            <a:r>
              <a:rPr lang="ro-RO" altLang="en-US" sz="1600" b="0" noProof="1" smtClean="0">
                <a:solidFill>
                  <a:schemeClr val="accent4"/>
                </a:solidFill>
                <a:cs typeface="+mn-cs"/>
              </a:rPr>
              <a:t>research report: PA</a:t>
            </a:r>
            <a:r>
              <a:rPr lang="en-US" altLang="en-US" sz="1600" b="0" noProof="1" smtClean="0">
                <a:solidFill>
                  <a:schemeClr val="accent4"/>
                </a:solidFill>
                <a:cs typeface="+mn-cs"/>
              </a:rPr>
              <a:t> – Closer to the Citizens through Social Media</a:t>
            </a:r>
            <a:endParaRPr lang="ro-RO" altLang="en-US" sz="1600" b="0" noProof="1" smtClean="0">
              <a:solidFill>
                <a:schemeClr val="accent4"/>
              </a:solidFill>
              <a:cs typeface="+mn-cs"/>
            </a:endParaRPr>
          </a:p>
          <a:p>
            <a:pPr eaLnBrk="1" hangingPunct="1">
              <a:spcBef>
                <a:spcPct val="25000"/>
              </a:spcBef>
              <a:buClrTx/>
              <a:defRPr/>
            </a:pPr>
            <a:r>
              <a:rPr lang="ro-RO" altLang="en-US" sz="1400" b="0" noProof="1" smtClean="0">
                <a:solidFill>
                  <a:schemeClr val="accent4"/>
                </a:solidFill>
                <a:cs typeface="+mn-cs"/>
              </a:rPr>
              <a:t>a monitoring methodology</a:t>
            </a:r>
          </a:p>
          <a:p>
            <a:pPr eaLnBrk="1" hangingPunct="1">
              <a:spcBef>
                <a:spcPct val="25000"/>
              </a:spcBef>
              <a:buClrTx/>
              <a:defRPr/>
            </a:pPr>
            <a:r>
              <a:rPr lang="ro-RO" altLang="en-US" sz="1400" b="0" noProof="1" smtClean="0">
                <a:solidFill>
                  <a:schemeClr val="accent4"/>
                </a:solidFill>
                <a:cs typeface="+mn-cs"/>
              </a:rPr>
              <a:t>workshops back to back</a:t>
            </a:r>
            <a:endParaRPr lang="en-GB" altLang="en-US" sz="1400" b="0" noProof="1">
              <a:solidFill>
                <a:schemeClr val="accent4"/>
              </a:solidFill>
              <a:cs typeface="+mn-cs"/>
            </a:endParaRPr>
          </a:p>
        </p:txBody>
      </p:sp>
      <p:graphicFrame>
        <p:nvGraphicFramePr>
          <p:cNvPr id="18" name="Diagram 17"/>
          <p:cNvGraphicFramePr/>
          <p:nvPr/>
        </p:nvGraphicFramePr>
        <p:xfrm>
          <a:off x="200472" y="2492896"/>
          <a:ext cx="9705528"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504" y="1052736"/>
            <a:ext cx="8915400" cy="4929411"/>
          </a:xfrm>
        </p:spPr>
        <p:txBody>
          <a:bodyPr/>
          <a:lstStyle/>
          <a:p>
            <a:r>
              <a:rPr lang="en-US" sz="2400" dirty="0" smtClean="0">
                <a:solidFill>
                  <a:schemeClr val="accent4"/>
                </a:solidFill>
              </a:rPr>
              <a:t>an increased and intensive use of social media: </a:t>
            </a:r>
          </a:p>
          <a:p>
            <a:pPr lvl="1"/>
            <a:r>
              <a:rPr lang="en-US" sz="1800" dirty="0" smtClean="0">
                <a:solidFill>
                  <a:schemeClr val="accent4"/>
                </a:solidFill>
              </a:rPr>
              <a:t>15/20 institutions had never had a social media account until the project started</a:t>
            </a:r>
          </a:p>
          <a:p>
            <a:pPr lvl="1"/>
            <a:r>
              <a:rPr lang="en-US" sz="1800" dirty="0" smtClean="0">
                <a:solidFill>
                  <a:schemeClr val="accent4"/>
                </a:solidFill>
              </a:rPr>
              <a:t>some institutions that have a very specific and narrow public obtained more than 500 Likes during the project</a:t>
            </a:r>
          </a:p>
          <a:p>
            <a:pPr lvl="1"/>
            <a:r>
              <a:rPr lang="en-US" sz="1800" dirty="0" smtClean="0">
                <a:solidFill>
                  <a:schemeClr val="accent4"/>
                </a:solidFill>
              </a:rPr>
              <a:t>19/20 institutions still use social media on a </a:t>
            </a:r>
            <a:r>
              <a:rPr lang="en-US" sz="1800" dirty="0" smtClean="0">
                <a:solidFill>
                  <a:schemeClr val="accent4"/>
                </a:solidFill>
              </a:rPr>
              <a:t>daily</a:t>
            </a:r>
            <a:r>
              <a:rPr lang="ro-RO" sz="1800" dirty="0" smtClean="0">
                <a:solidFill>
                  <a:schemeClr val="accent4"/>
                </a:solidFill>
              </a:rPr>
              <a:t> basis</a:t>
            </a:r>
            <a:endParaRPr lang="en-US" sz="1800" dirty="0" smtClean="0">
              <a:solidFill>
                <a:schemeClr val="accent4"/>
              </a:solidFill>
            </a:endParaRPr>
          </a:p>
          <a:p>
            <a:pPr lvl="1"/>
            <a:r>
              <a:rPr lang="en-US" sz="1800" dirty="0" smtClean="0">
                <a:solidFill>
                  <a:schemeClr val="accent4"/>
                </a:solidFill>
              </a:rPr>
              <a:t>most of them launched awareness and fundraising campaigns on social media networks and have more than </a:t>
            </a:r>
            <a:r>
              <a:rPr lang="ro-RO" sz="1800" dirty="0" smtClean="0">
                <a:solidFill>
                  <a:schemeClr val="accent4"/>
                </a:solidFill>
              </a:rPr>
              <a:t>10k reach</a:t>
            </a:r>
            <a:endParaRPr lang="en-US" sz="1800" dirty="0" smtClean="0">
              <a:solidFill>
                <a:schemeClr val="accent4"/>
              </a:solidFill>
            </a:endParaRPr>
          </a:p>
          <a:p>
            <a:pPr lvl="1"/>
            <a:r>
              <a:rPr lang="en-US" sz="1800" dirty="0" smtClean="0">
                <a:solidFill>
                  <a:schemeClr val="accent4"/>
                </a:solidFill>
              </a:rPr>
              <a:t>they have a 100% response rate on </a:t>
            </a:r>
            <a:r>
              <a:rPr lang="en-US" sz="1800" dirty="0" err="1" smtClean="0">
                <a:solidFill>
                  <a:schemeClr val="accent4"/>
                </a:solidFill>
              </a:rPr>
              <a:t>Facebook</a:t>
            </a:r>
            <a:r>
              <a:rPr lang="en-US" sz="1800" dirty="0" smtClean="0">
                <a:solidFill>
                  <a:schemeClr val="accent4"/>
                </a:solidFill>
              </a:rPr>
              <a:t> and a few of them are labeled as Very responsive – under 5 minutes responses</a:t>
            </a:r>
            <a:endParaRPr lang="ro-RO" sz="1800" dirty="0" smtClean="0">
              <a:solidFill>
                <a:schemeClr val="accent4"/>
              </a:solidFill>
            </a:endParaRPr>
          </a:p>
          <a:p>
            <a:r>
              <a:rPr lang="ro-RO" sz="2400" dirty="0" smtClean="0">
                <a:solidFill>
                  <a:schemeClr val="accent4"/>
                </a:solidFill>
              </a:rPr>
              <a:t>establishing basis for social media use in PA</a:t>
            </a:r>
          </a:p>
          <a:p>
            <a:pPr lvl="1"/>
            <a:r>
              <a:rPr lang="ro-RO" sz="1800" dirty="0" smtClean="0">
                <a:solidFill>
                  <a:schemeClr val="accent4"/>
                </a:solidFill>
              </a:rPr>
              <a:t>some of the persons responsible with social media entered an informal group for digital communication in PA and had multiple meetings with the Ministry for Information Society which is responsible for the implementation of the Digital Agenda for Romania and discussed possible actions for increase the use of social media in PA</a:t>
            </a:r>
            <a:endParaRPr lang="en-US" sz="1800" dirty="0" smtClean="0">
              <a:solidFill>
                <a:schemeClr val="accent4"/>
              </a:solidFill>
            </a:endParaRPr>
          </a:p>
          <a:p>
            <a:pPr lvl="1"/>
            <a:endParaRPr lang="en-US" sz="2000" dirty="0" smtClean="0">
              <a:solidFill>
                <a:schemeClr val="accent4"/>
              </a:solidFill>
            </a:endParaRPr>
          </a:p>
          <a:p>
            <a:endParaRPr lang="en-US" sz="2400" dirty="0">
              <a:solidFill>
                <a:schemeClr val="accent4"/>
              </a:solidFill>
            </a:endParaRPr>
          </a:p>
        </p:txBody>
      </p:sp>
      <p:sp>
        <p:nvSpPr>
          <p:cNvPr id="3" name="Title 2"/>
          <p:cNvSpPr>
            <a:spLocks noGrp="1"/>
          </p:cNvSpPr>
          <p:nvPr>
            <p:ph type="title"/>
          </p:nvPr>
        </p:nvSpPr>
        <p:spPr/>
        <p:txBody>
          <a:bodyPr/>
          <a:lstStyle/>
          <a:p>
            <a:r>
              <a:rPr lang="ro-RO" sz="2000" dirty="0" smtClean="0"/>
              <a:t>outcome: PA closer to citizens through social media</a:t>
            </a:r>
            <a:endParaRPr lang="ro-RO" sz="2000"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4</a:t>
            </a:fld>
            <a:endParaRPr lang="fr-CH"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context</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5</a:t>
            </a:fld>
            <a:endParaRPr lang="fr-CH" altLang="en-US"/>
          </a:p>
        </p:txBody>
      </p:sp>
      <p:sp>
        <p:nvSpPr>
          <p:cNvPr id="5" name="Rectangle 15"/>
          <p:cNvSpPr>
            <a:spLocks noChangeArrowheads="1"/>
          </p:cNvSpPr>
          <p:nvPr/>
        </p:nvSpPr>
        <p:spPr bwMode="auto">
          <a:xfrm>
            <a:off x="5022850" y="1249363"/>
            <a:ext cx="4249738" cy="382587"/>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6" name="Rectangle 12"/>
          <p:cNvSpPr>
            <a:spLocks noChangeArrowheads="1"/>
          </p:cNvSpPr>
          <p:nvPr/>
        </p:nvSpPr>
        <p:spPr bwMode="auto">
          <a:xfrm>
            <a:off x="630238" y="1249363"/>
            <a:ext cx="4249737" cy="382587"/>
          </a:xfrm>
          <a:prstGeom prst="rect">
            <a:avLst/>
          </a:prstGeom>
          <a:solidFill>
            <a:srgbClr val="C0C0C0"/>
          </a:solidFill>
          <a:ln w="9525">
            <a:solidFill>
              <a:srgbClr val="C0C0C0"/>
            </a:solidFill>
            <a:miter lim="800000"/>
            <a:headEnd/>
            <a:tailEnd/>
          </a:ln>
        </p:spPr>
        <p:txBody>
          <a:bodyPr wrap="none" lIns="90000" tIns="46800" rIns="90000" bIns="46800" anchor="ctr"/>
          <a:lstStyle/>
          <a:p>
            <a:pPr eaLnBrk="1" hangingPunct="1"/>
            <a:endParaRPr lang="en-US" altLang="en-US" sz="2000">
              <a:ea typeface="MS PGothic" pitchFamily="34" charset="-128"/>
            </a:endParaRPr>
          </a:p>
        </p:txBody>
      </p:sp>
      <p:sp>
        <p:nvSpPr>
          <p:cNvPr id="7" name="Rectangle 3"/>
          <p:cNvSpPr>
            <a:spLocks noChangeArrowheads="1"/>
          </p:cNvSpPr>
          <p:nvPr/>
        </p:nvSpPr>
        <p:spPr bwMode="gray">
          <a:xfrm>
            <a:off x="1009650" y="1268413"/>
            <a:ext cx="3832225" cy="374650"/>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problem </a:t>
            </a:r>
            <a:endParaRPr lang="ro-RO" altLang="en-US" b="1" noProof="1">
              <a:solidFill>
                <a:schemeClr val="bg1"/>
              </a:solidFill>
              <a:ea typeface="MS PGothic" pitchFamily="34" charset="-128"/>
            </a:endParaRPr>
          </a:p>
        </p:txBody>
      </p:sp>
      <p:sp>
        <p:nvSpPr>
          <p:cNvPr id="8" name="Rectangle 4"/>
          <p:cNvSpPr>
            <a:spLocks noChangeArrowheads="1"/>
          </p:cNvSpPr>
          <p:nvPr/>
        </p:nvSpPr>
        <p:spPr bwMode="gray">
          <a:xfrm>
            <a:off x="631825" y="1628775"/>
            <a:ext cx="4249738" cy="40322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en-US" altLang="en-US" sz="1800" b="0" noProof="1" smtClean="0">
                <a:solidFill>
                  <a:schemeClr val="accent4"/>
                </a:solidFill>
                <a:cs typeface="+mn-cs"/>
              </a:rPr>
              <a:t>low citizen participation in decision making and in drafting public policies</a:t>
            </a:r>
            <a:r>
              <a:rPr lang="ro-RO" altLang="en-US" sz="1800" b="0" noProof="1" smtClean="0">
                <a:solidFill>
                  <a:schemeClr val="accent4"/>
                </a:solidFill>
                <a:cs typeface="+mn-cs"/>
              </a:rPr>
              <a:t> (30%)</a:t>
            </a:r>
            <a:endParaRPr lang="en-US" altLang="en-US" sz="1800" b="0" noProof="1" smtClean="0">
              <a:solidFill>
                <a:schemeClr val="accent4"/>
              </a:solidFill>
              <a:cs typeface="+mn-cs"/>
            </a:endParaRPr>
          </a:p>
        </p:txBody>
      </p:sp>
      <p:sp>
        <p:nvSpPr>
          <p:cNvPr id="9" name="Rectangle 6"/>
          <p:cNvSpPr>
            <a:spLocks noChangeArrowheads="1"/>
          </p:cNvSpPr>
          <p:nvPr/>
        </p:nvSpPr>
        <p:spPr bwMode="gray">
          <a:xfrm>
            <a:off x="5024438" y="1628775"/>
            <a:ext cx="4249737" cy="40322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800" b="0" noProof="1" smtClean="0">
                <a:solidFill>
                  <a:schemeClr val="accent4"/>
                </a:solidFill>
                <a:cs typeface="+mn-cs"/>
              </a:rPr>
              <a:t>reduced performance of public institutions</a:t>
            </a:r>
          </a:p>
          <a:p>
            <a:pPr eaLnBrk="1" hangingPunct="1">
              <a:spcBef>
                <a:spcPct val="40000"/>
              </a:spcBef>
              <a:buClr>
                <a:schemeClr val="accent2"/>
              </a:buClr>
              <a:defRPr/>
            </a:pPr>
            <a:r>
              <a:rPr lang="ro-RO" altLang="en-US" sz="1800" b="0" noProof="1" smtClean="0">
                <a:solidFill>
                  <a:schemeClr val="accent4"/>
                </a:solidFill>
                <a:cs typeface="+mn-cs"/>
              </a:rPr>
              <a:t>corruption</a:t>
            </a:r>
          </a:p>
          <a:p>
            <a:pPr eaLnBrk="1" hangingPunct="1">
              <a:spcBef>
                <a:spcPct val="40000"/>
              </a:spcBef>
              <a:buClr>
                <a:schemeClr val="accent2"/>
              </a:buClr>
              <a:defRPr/>
            </a:pPr>
            <a:r>
              <a:rPr lang="ro-RO" altLang="en-US" sz="1800" b="0" noProof="1" smtClean="0">
                <a:solidFill>
                  <a:schemeClr val="accent4"/>
                </a:solidFill>
                <a:cs typeface="+mn-cs"/>
              </a:rPr>
              <a:t>financial crisis: people more focused on personal issues</a:t>
            </a:r>
          </a:p>
          <a:p>
            <a:pPr eaLnBrk="1" hangingPunct="1">
              <a:spcBef>
                <a:spcPct val="40000"/>
              </a:spcBef>
              <a:buClr>
                <a:schemeClr val="accent2"/>
              </a:buClr>
              <a:defRPr/>
            </a:pPr>
            <a:r>
              <a:rPr lang="ro-RO" altLang="en-US" sz="1800" b="0" noProof="1" smtClean="0">
                <a:solidFill>
                  <a:schemeClr val="accent4"/>
                </a:solidFill>
                <a:cs typeface="+mn-cs"/>
              </a:rPr>
              <a:t>citizens think their opinion wouldn’t matter</a:t>
            </a:r>
          </a:p>
          <a:p>
            <a:pPr eaLnBrk="1" hangingPunct="1">
              <a:spcBef>
                <a:spcPct val="40000"/>
              </a:spcBef>
              <a:buClr>
                <a:schemeClr val="accent2"/>
              </a:buClr>
              <a:defRPr/>
            </a:pPr>
            <a:r>
              <a:rPr lang="ro-RO" altLang="en-US" sz="1800" b="0" noProof="1" smtClean="0">
                <a:solidFill>
                  <a:schemeClr val="accent4"/>
                </a:solidFill>
                <a:cs typeface="+mn-cs"/>
              </a:rPr>
              <a:t>citizens don’t have the time</a:t>
            </a:r>
          </a:p>
          <a:p>
            <a:pPr eaLnBrk="1" hangingPunct="1">
              <a:spcBef>
                <a:spcPct val="40000"/>
              </a:spcBef>
              <a:buClr>
                <a:schemeClr val="accent2"/>
              </a:buClr>
              <a:defRPr/>
            </a:pPr>
            <a:endParaRPr lang="en-GB" altLang="en-US" sz="1800" b="0" noProof="1">
              <a:solidFill>
                <a:schemeClr val="accent4"/>
              </a:solidFill>
              <a:cs typeface="+mn-cs"/>
            </a:endParaRPr>
          </a:p>
        </p:txBody>
      </p:sp>
      <p:sp>
        <p:nvSpPr>
          <p:cNvPr id="10" name="Rectangle 14"/>
          <p:cNvSpPr>
            <a:spLocks noChangeArrowheads="1"/>
          </p:cNvSpPr>
          <p:nvPr/>
        </p:nvSpPr>
        <p:spPr bwMode="gray">
          <a:xfrm>
            <a:off x="5387975" y="1255713"/>
            <a:ext cx="3821113" cy="374650"/>
          </a:xfrm>
          <a:prstGeom prst="rect">
            <a:avLst/>
          </a:prstGeom>
          <a:noFill/>
          <a:ln w="12700">
            <a:noFill/>
            <a:miter lim="800000"/>
            <a:headEnd/>
            <a:tailEnd/>
          </a:ln>
        </p:spPr>
        <p:txBody>
          <a:bodyPr lIns="0" tIns="0" rIns="0" bIns="0" anchor="ctr"/>
          <a:lstStyle/>
          <a:p>
            <a:pPr defTabSz="801688" eaLnBrk="1" hangingPunct="1"/>
            <a:r>
              <a:rPr lang="ro-RO" altLang="en-US" b="1" noProof="1" smtClean="0">
                <a:solidFill>
                  <a:schemeClr val="bg1"/>
                </a:solidFill>
                <a:ea typeface="MS PGothic" pitchFamily="34" charset="-128"/>
              </a:rPr>
              <a:t>causes</a:t>
            </a:r>
            <a:endParaRPr lang="ro-RO" altLang="en-US" b="1" noProof="1">
              <a:solidFill>
                <a:schemeClr val="bg1"/>
              </a:solidFill>
              <a:ea typeface="MS PGothic"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sz="2400" dirty="0" smtClean="0">
                <a:solidFill>
                  <a:schemeClr val="accent4"/>
                </a:solidFill>
              </a:rPr>
              <a:t>p</a:t>
            </a:r>
            <a:r>
              <a:rPr lang="en-US" sz="2400" dirty="0" err="1" smtClean="0">
                <a:solidFill>
                  <a:schemeClr val="accent4"/>
                </a:solidFill>
              </a:rPr>
              <a:t>romoting</a:t>
            </a:r>
            <a:r>
              <a:rPr lang="en-US" sz="2400" dirty="0" smtClean="0">
                <a:solidFill>
                  <a:schemeClr val="accent4"/>
                </a:solidFill>
              </a:rPr>
              <a:t> citizens' fundamental right to participate in public affairs by establishing effective channels of communication and consultation among citizens by the 20 local partners</a:t>
            </a:r>
          </a:p>
          <a:p>
            <a:r>
              <a:rPr lang="ro-RO" sz="2400" dirty="0" smtClean="0">
                <a:solidFill>
                  <a:schemeClr val="accent4"/>
                </a:solidFill>
              </a:rPr>
              <a:t>i</a:t>
            </a:r>
            <a:r>
              <a:rPr lang="en-US" sz="2400" dirty="0" err="1" smtClean="0">
                <a:solidFill>
                  <a:schemeClr val="accent4"/>
                </a:solidFill>
              </a:rPr>
              <a:t>ncreasing</a:t>
            </a:r>
            <a:r>
              <a:rPr lang="en-US" sz="2400" dirty="0" smtClean="0">
                <a:solidFill>
                  <a:schemeClr val="accent4"/>
                </a:solidFill>
              </a:rPr>
              <a:t> transparency and good governance of/in the 20 local partners and their capacity to attract citizens in decision-making processes in local communities using social media networks</a:t>
            </a:r>
          </a:p>
          <a:p>
            <a:r>
              <a:rPr lang="ro-RO" sz="2400" dirty="0" smtClean="0">
                <a:solidFill>
                  <a:schemeClr val="accent4"/>
                </a:solidFill>
              </a:rPr>
              <a:t>e</a:t>
            </a:r>
            <a:r>
              <a:rPr lang="en-US" sz="2400" dirty="0" err="1" smtClean="0">
                <a:solidFill>
                  <a:schemeClr val="accent4"/>
                </a:solidFill>
              </a:rPr>
              <a:t>ncouraging</a:t>
            </a:r>
            <a:r>
              <a:rPr lang="en-US" sz="2400" dirty="0" smtClean="0">
                <a:solidFill>
                  <a:schemeClr val="accent4"/>
                </a:solidFill>
              </a:rPr>
              <a:t> volunteerism to benefit the community by training 30 volunteers, representatives of civil society and voluntarily involving civil servants in the process</a:t>
            </a:r>
          </a:p>
          <a:p>
            <a:r>
              <a:rPr lang="ro-RO" sz="2400" dirty="0" smtClean="0">
                <a:solidFill>
                  <a:schemeClr val="accent4"/>
                </a:solidFill>
              </a:rPr>
              <a:t>p</a:t>
            </a:r>
            <a:r>
              <a:rPr lang="en-US" sz="2400" dirty="0" err="1" smtClean="0">
                <a:solidFill>
                  <a:schemeClr val="accent4"/>
                </a:solidFill>
              </a:rPr>
              <a:t>romoting</a:t>
            </a:r>
            <a:r>
              <a:rPr lang="en-US" sz="2400" dirty="0" smtClean="0">
                <a:solidFill>
                  <a:schemeClr val="accent4"/>
                </a:solidFill>
              </a:rPr>
              <a:t> a No Hate Speech campaign by the 20 public institutions/ authorities involved in the project and 5 local NGOs together with 25 volunteers</a:t>
            </a:r>
          </a:p>
          <a:p>
            <a:endParaRPr lang="ro-RO" sz="2400" dirty="0">
              <a:solidFill>
                <a:schemeClr val="accent4"/>
              </a:solidFill>
            </a:endParaRPr>
          </a:p>
        </p:txBody>
      </p:sp>
      <p:sp>
        <p:nvSpPr>
          <p:cNvPr id="3" name="Title 2"/>
          <p:cNvSpPr>
            <a:spLocks noGrp="1"/>
          </p:cNvSpPr>
          <p:nvPr>
            <p:ph type="title"/>
          </p:nvPr>
        </p:nvSpPr>
        <p:spPr/>
        <p:txBody>
          <a:bodyPr/>
          <a:lstStyle/>
          <a:p>
            <a:r>
              <a:rPr lang="ro-RO" dirty="0" smtClean="0"/>
              <a:t>objectives</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6</a:t>
            </a:fld>
            <a:endParaRPr lang="fr-CH"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accent4"/>
                </a:solidFill>
              </a:rPr>
              <a:t>increasing the role of civil society/ citizens in promoting good governance </a:t>
            </a:r>
            <a:endParaRPr lang="ro-RO" sz="2400" dirty="0" smtClean="0">
              <a:solidFill>
                <a:schemeClr val="accent4"/>
              </a:solidFill>
            </a:endParaRPr>
          </a:p>
          <a:p>
            <a:r>
              <a:rPr lang="en-US" sz="2400" dirty="0" smtClean="0">
                <a:solidFill>
                  <a:schemeClr val="accent4"/>
                </a:solidFill>
              </a:rPr>
              <a:t>civil servants and citizens </a:t>
            </a:r>
            <a:r>
              <a:rPr lang="ro-RO" sz="2400" dirty="0" smtClean="0">
                <a:solidFill>
                  <a:schemeClr val="accent4"/>
                </a:solidFill>
              </a:rPr>
              <a:t>being involved in co-designing public policies, co-working </a:t>
            </a:r>
            <a:r>
              <a:rPr lang="en-US" sz="2400" dirty="0" smtClean="0">
                <a:solidFill>
                  <a:schemeClr val="accent4"/>
                </a:solidFill>
              </a:rPr>
              <a:t>to enhance transparency and render quality to services delivered by public authorities through innovative means </a:t>
            </a:r>
            <a:endParaRPr lang="ro-RO" sz="2400" dirty="0" smtClean="0">
              <a:solidFill>
                <a:schemeClr val="accent4"/>
              </a:solidFill>
            </a:endParaRPr>
          </a:p>
          <a:p>
            <a:r>
              <a:rPr lang="ro-RO" sz="2400" dirty="0" smtClean="0">
                <a:solidFill>
                  <a:schemeClr val="accent4"/>
                </a:solidFill>
              </a:rPr>
              <a:t>g</a:t>
            </a:r>
            <a:r>
              <a:rPr lang="en-US" sz="2400" dirty="0" err="1" smtClean="0">
                <a:solidFill>
                  <a:schemeClr val="accent4"/>
                </a:solidFill>
              </a:rPr>
              <a:t>ood</a:t>
            </a:r>
            <a:r>
              <a:rPr lang="en-US" sz="2400" dirty="0" smtClean="0">
                <a:solidFill>
                  <a:schemeClr val="accent4"/>
                </a:solidFill>
              </a:rPr>
              <a:t> governance is almost always associated with the use of IT and both the Digital Agenda for Romania and the Government Program for 2012-2016 foresee the use of “e-Government, Interoperability, </a:t>
            </a:r>
            <a:r>
              <a:rPr lang="en-US" sz="2400" dirty="0" err="1" smtClean="0">
                <a:solidFill>
                  <a:schemeClr val="accent4"/>
                </a:solidFill>
              </a:rPr>
              <a:t>Cybersecurity</a:t>
            </a:r>
            <a:r>
              <a:rPr lang="en-US" sz="2400" dirty="0" smtClean="0">
                <a:solidFill>
                  <a:schemeClr val="accent4"/>
                </a:solidFill>
              </a:rPr>
              <a:t>, Cloud Computing and Social Media”, fields which aim to increase efficiency and reduce costs in the public sector in Romania by modernizing the administration</a:t>
            </a:r>
          </a:p>
        </p:txBody>
      </p:sp>
      <p:sp>
        <p:nvSpPr>
          <p:cNvPr id="3" name="Title 2"/>
          <p:cNvSpPr>
            <a:spLocks noGrp="1"/>
          </p:cNvSpPr>
          <p:nvPr>
            <p:ph type="title"/>
          </p:nvPr>
        </p:nvSpPr>
        <p:spPr/>
        <p:txBody>
          <a:bodyPr/>
          <a:lstStyle/>
          <a:p>
            <a:r>
              <a:rPr lang="ro-RO" dirty="0" smtClean="0"/>
              <a:t>impact</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7</a:t>
            </a:fld>
            <a:endParaRPr lang="fr-CH"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accent4"/>
                </a:solidFill>
              </a:rPr>
              <a:t>introducing a training session on the use of social media in public administration</a:t>
            </a:r>
          </a:p>
          <a:p>
            <a:r>
              <a:rPr lang="en-US" sz="2400" dirty="0" smtClean="0">
                <a:solidFill>
                  <a:schemeClr val="accent4"/>
                </a:solidFill>
              </a:rPr>
              <a:t>designing a Handbook dedicated to civil servants who have as main duties managing social media for their institutions</a:t>
            </a:r>
          </a:p>
          <a:p>
            <a:r>
              <a:rPr lang="en-US" sz="2400" dirty="0" smtClean="0">
                <a:solidFill>
                  <a:schemeClr val="accent4"/>
                </a:solidFill>
              </a:rPr>
              <a:t>creating social media accounts for mayor’s office in small towns or for very </a:t>
            </a:r>
            <a:r>
              <a:rPr lang="ro-RO" sz="2400" dirty="0" smtClean="0">
                <a:solidFill>
                  <a:schemeClr val="accent4"/>
                </a:solidFill>
              </a:rPr>
              <a:t>targeted </a:t>
            </a:r>
            <a:r>
              <a:rPr lang="en-US" sz="2400" dirty="0" smtClean="0">
                <a:solidFill>
                  <a:schemeClr val="accent4"/>
                </a:solidFill>
              </a:rPr>
              <a:t>local public services (public health, work inspection)</a:t>
            </a:r>
          </a:p>
          <a:p>
            <a:r>
              <a:rPr lang="en-US" sz="2400" dirty="0" smtClean="0">
                <a:solidFill>
                  <a:schemeClr val="accent4"/>
                </a:solidFill>
              </a:rPr>
              <a:t>organizing “events” on social media platforms in order to increase the quality of public services delivered and to </a:t>
            </a:r>
            <a:r>
              <a:rPr lang="ro-RO" sz="2400" dirty="0" smtClean="0">
                <a:solidFill>
                  <a:schemeClr val="accent4"/>
                </a:solidFill>
              </a:rPr>
              <a:t>co-product</a:t>
            </a:r>
            <a:r>
              <a:rPr lang="en-US" sz="2400" dirty="0" smtClean="0">
                <a:solidFill>
                  <a:schemeClr val="accent4"/>
                </a:solidFill>
              </a:rPr>
              <a:t> better policies: polls, consultations</a:t>
            </a:r>
          </a:p>
          <a:p>
            <a:endParaRPr lang="en-US" sz="2400" dirty="0" smtClean="0">
              <a:solidFill>
                <a:schemeClr val="accent4"/>
              </a:solidFill>
            </a:endParaRPr>
          </a:p>
          <a:p>
            <a:endParaRPr lang="en-US" sz="2400" dirty="0" smtClean="0">
              <a:solidFill>
                <a:schemeClr val="accent4"/>
              </a:solidFill>
            </a:endParaRPr>
          </a:p>
          <a:p>
            <a:endParaRPr lang="en-US" sz="2400" dirty="0"/>
          </a:p>
        </p:txBody>
      </p:sp>
      <p:sp>
        <p:nvSpPr>
          <p:cNvPr id="3" name="Title 2"/>
          <p:cNvSpPr>
            <a:spLocks noGrp="1"/>
          </p:cNvSpPr>
          <p:nvPr>
            <p:ph type="title"/>
          </p:nvPr>
        </p:nvSpPr>
        <p:spPr/>
        <p:txBody>
          <a:bodyPr/>
          <a:lstStyle/>
          <a:p>
            <a:r>
              <a:rPr lang="ro-RO" dirty="0" smtClean="0"/>
              <a:t>innovative features</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8</a:t>
            </a:fld>
            <a:endParaRPr lang="fr-CH"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8" y="115888"/>
            <a:ext cx="6330354" cy="504825"/>
          </a:xfrm>
        </p:spPr>
        <p:txBody>
          <a:bodyPr/>
          <a:lstStyle/>
          <a:p>
            <a:r>
              <a:rPr lang="ro-RO" dirty="0" smtClean="0"/>
              <a:t>collaboration with volunteers</a:t>
            </a:r>
            <a:endParaRPr lang="ro-RO" dirty="0"/>
          </a:p>
        </p:txBody>
      </p:sp>
      <p:sp>
        <p:nvSpPr>
          <p:cNvPr id="4" name="Slide Number Placeholder 3"/>
          <p:cNvSpPr>
            <a:spLocks noGrp="1"/>
          </p:cNvSpPr>
          <p:nvPr>
            <p:ph type="sldNum" sz="quarter" idx="10"/>
          </p:nvPr>
        </p:nvSpPr>
        <p:spPr/>
        <p:txBody>
          <a:bodyPr/>
          <a:lstStyle/>
          <a:p>
            <a:fld id="{6BF31878-BC10-4723-B6E5-F938B24262FB}" type="slidenum">
              <a:rPr lang="fr-CH" altLang="en-US" smtClean="0"/>
              <a:pPr/>
              <a:t>9</a:t>
            </a:fld>
            <a:endParaRPr lang="fr-CH" altLang="en-US"/>
          </a:p>
        </p:txBody>
      </p:sp>
      <p:sp>
        <p:nvSpPr>
          <p:cNvPr id="5" name="Rectangle 3"/>
          <p:cNvSpPr>
            <a:spLocks noChangeArrowheads="1"/>
          </p:cNvSpPr>
          <p:nvPr/>
        </p:nvSpPr>
        <p:spPr bwMode="gray">
          <a:xfrm>
            <a:off x="488950" y="3140075"/>
            <a:ext cx="2967038" cy="21526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vi-VN" altLang="en-US" sz="1400" b="0" noProof="1" smtClean="0">
                <a:solidFill>
                  <a:schemeClr val="accent4"/>
                </a:solidFill>
                <a:cs typeface="+mn-cs"/>
              </a:rPr>
              <a:t> 10 </a:t>
            </a:r>
            <a:r>
              <a:rPr lang="ro-RO" altLang="en-US" sz="1400" b="0" noProof="1" smtClean="0">
                <a:solidFill>
                  <a:schemeClr val="accent4"/>
                </a:solidFill>
                <a:cs typeface="+mn-cs"/>
              </a:rPr>
              <a:t>NGOs from 4 counties in all regions of Romania and in Bucharest involved in the project</a:t>
            </a:r>
            <a:endParaRPr lang="de-DE" altLang="en-US" sz="1400" b="0" noProof="1">
              <a:solidFill>
                <a:schemeClr val="accent4"/>
              </a:solidFill>
              <a:cs typeface="+mn-cs"/>
            </a:endParaRPr>
          </a:p>
        </p:txBody>
      </p:sp>
      <p:sp>
        <p:nvSpPr>
          <p:cNvPr id="6" name="Rectangle 4"/>
          <p:cNvSpPr>
            <a:spLocks noChangeArrowheads="1"/>
          </p:cNvSpPr>
          <p:nvPr/>
        </p:nvSpPr>
        <p:spPr bwMode="gray">
          <a:xfrm>
            <a:off x="3614738" y="3140075"/>
            <a:ext cx="2994025" cy="21526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vi-VN" altLang="en-US" sz="1400" b="0" noProof="1" smtClean="0">
                <a:solidFill>
                  <a:schemeClr val="accent4"/>
                </a:solidFill>
              </a:rPr>
              <a:t>30 volunt</a:t>
            </a:r>
            <a:r>
              <a:rPr lang="ro-RO" altLang="en-US" sz="1400" b="0" noProof="1" smtClean="0">
                <a:solidFill>
                  <a:schemeClr val="accent4"/>
                </a:solidFill>
              </a:rPr>
              <a:t>eers</a:t>
            </a:r>
            <a:r>
              <a:rPr lang="vi-VN" altLang="en-US" sz="1400" b="0" noProof="1" smtClean="0">
                <a:solidFill>
                  <a:schemeClr val="accent4"/>
                </a:solidFill>
              </a:rPr>
              <a:t> selec</a:t>
            </a:r>
            <a:r>
              <a:rPr lang="ro-RO" altLang="en-US" sz="1400" b="0" noProof="1" smtClean="0">
                <a:solidFill>
                  <a:schemeClr val="accent4"/>
                </a:solidFill>
              </a:rPr>
              <a:t>ted and trained</a:t>
            </a:r>
          </a:p>
          <a:p>
            <a:pPr eaLnBrk="1" hangingPunct="1">
              <a:spcBef>
                <a:spcPct val="40000"/>
              </a:spcBef>
              <a:buClr>
                <a:schemeClr val="accent2"/>
              </a:buClr>
              <a:defRPr/>
            </a:pPr>
            <a:r>
              <a:rPr lang="ro-RO" altLang="en-US" sz="1400" b="0" noProof="1" smtClean="0">
                <a:solidFill>
                  <a:schemeClr val="accent4"/>
                </a:solidFill>
              </a:rPr>
              <a:t>2 training sessions </a:t>
            </a:r>
          </a:p>
          <a:p>
            <a:pPr eaLnBrk="1" hangingPunct="1">
              <a:spcBef>
                <a:spcPct val="40000"/>
              </a:spcBef>
              <a:buClr>
                <a:schemeClr val="accent2"/>
              </a:buClr>
              <a:defRPr/>
            </a:pPr>
            <a:r>
              <a:rPr lang="ro-RO" altLang="en-US" sz="1400" b="0" noProof="1" smtClean="0">
                <a:solidFill>
                  <a:schemeClr val="accent4"/>
                </a:solidFill>
              </a:rPr>
              <a:t>1curriculum</a:t>
            </a:r>
            <a:r>
              <a:rPr lang="vi-VN" altLang="en-US" sz="1400" b="0" noProof="1" smtClean="0">
                <a:solidFill>
                  <a:schemeClr val="accent4"/>
                </a:solidFill>
              </a:rPr>
              <a:t>: </a:t>
            </a:r>
            <a:r>
              <a:rPr lang="ro-RO" altLang="en-US" sz="1400" b="0" noProof="1" smtClean="0">
                <a:solidFill>
                  <a:schemeClr val="accent4"/>
                </a:solidFill>
              </a:rPr>
              <a:t>legislation on PAR, transparency, FIY and social media, communication, monitoring procedures</a:t>
            </a:r>
            <a:endParaRPr lang="en-GB" altLang="en-US" sz="1400" b="0" noProof="1">
              <a:solidFill>
                <a:schemeClr val="accent4"/>
              </a:solidFill>
              <a:cs typeface="+mn-cs"/>
            </a:endParaRPr>
          </a:p>
        </p:txBody>
      </p:sp>
      <p:sp>
        <p:nvSpPr>
          <p:cNvPr id="7" name="Rectangle 5"/>
          <p:cNvSpPr>
            <a:spLocks noChangeArrowheads="1"/>
          </p:cNvSpPr>
          <p:nvPr/>
        </p:nvSpPr>
        <p:spPr bwMode="gray">
          <a:xfrm>
            <a:off x="6738938" y="3140075"/>
            <a:ext cx="2822575" cy="21526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r>
              <a:rPr lang="ro-RO" altLang="en-US" sz="1400" b="0" noProof="1" smtClean="0">
                <a:solidFill>
                  <a:schemeClr val="accent4"/>
                </a:solidFill>
              </a:rPr>
              <a:t>monitoring </a:t>
            </a:r>
            <a:r>
              <a:rPr lang="vi-VN" altLang="en-US" sz="1400" b="0" noProof="1" smtClean="0">
                <a:solidFill>
                  <a:schemeClr val="accent4"/>
                </a:solidFill>
              </a:rPr>
              <a:t>met</a:t>
            </a:r>
            <a:r>
              <a:rPr lang="ro-RO" altLang="en-US" sz="1400" b="0" noProof="1" smtClean="0">
                <a:solidFill>
                  <a:schemeClr val="accent4"/>
                </a:solidFill>
              </a:rPr>
              <a:t>h</a:t>
            </a:r>
            <a:r>
              <a:rPr lang="vi-VN" altLang="en-US" sz="1400" b="0" noProof="1" smtClean="0">
                <a:solidFill>
                  <a:schemeClr val="accent4"/>
                </a:solidFill>
              </a:rPr>
              <a:t>odolog</a:t>
            </a:r>
            <a:r>
              <a:rPr lang="ro-RO" altLang="en-US" sz="1400" b="0" noProof="1" smtClean="0">
                <a:solidFill>
                  <a:schemeClr val="accent4"/>
                </a:solidFill>
              </a:rPr>
              <a:t>y</a:t>
            </a:r>
            <a:r>
              <a:rPr lang="vi-VN" altLang="en-US" sz="1400" b="0" noProof="1" smtClean="0">
                <a:solidFill>
                  <a:schemeClr val="accent4"/>
                </a:solidFill>
              </a:rPr>
              <a:t> </a:t>
            </a:r>
            <a:r>
              <a:rPr lang="ro-RO" altLang="en-US" sz="1400" b="0" noProof="1" smtClean="0">
                <a:solidFill>
                  <a:schemeClr val="accent4"/>
                </a:solidFill>
              </a:rPr>
              <a:t>applied for </a:t>
            </a:r>
            <a:r>
              <a:rPr lang="vi-VN" altLang="en-US" sz="1400" b="0" noProof="1" smtClean="0">
                <a:solidFill>
                  <a:schemeClr val="accent4"/>
                </a:solidFill>
              </a:rPr>
              <a:t>2 </a:t>
            </a:r>
            <a:r>
              <a:rPr lang="ro-RO" altLang="en-US" sz="1400" b="0" noProof="1" smtClean="0">
                <a:solidFill>
                  <a:schemeClr val="accent4"/>
                </a:solidFill>
              </a:rPr>
              <a:t>questionnaires for interviews with </a:t>
            </a:r>
            <a:r>
              <a:rPr lang="vi-VN" altLang="en-US" sz="1400" b="0" noProof="1" smtClean="0">
                <a:solidFill>
                  <a:schemeClr val="accent4"/>
                </a:solidFill>
              </a:rPr>
              <a:t>1</a:t>
            </a:r>
            <a:r>
              <a:rPr lang="ro-RO" altLang="en-US" sz="1400" b="0" noProof="1" smtClean="0">
                <a:solidFill>
                  <a:schemeClr val="accent4"/>
                </a:solidFill>
              </a:rPr>
              <a:t>,</a:t>
            </a:r>
            <a:r>
              <a:rPr lang="vi-VN" altLang="en-US" sz="1400" b="0" noProof="1" smtClean="0">
                <a:solidFill>
                  <a:schemeClr val="accent4"/>
                </a:solidFill>
              </a:rPr>
              <a:t>200 </a:t>
            </a:r>
            <a:r>
              <a:rPr lang="ro-RO" altLang="en-US" sz="1400" b="0" noProof="1" smtClean="0">
                <a:solidFill>
                  <a:schemeClr val="accent4"/>
                </a:solidFill>
              </a:rPr>
              <a:t>citizens and</a:t>
            </a:r>
            <a:r>
              <a:rPr lang="vi-VN" altLang="en-US" sz="1400" b="0" noProof="1" smtClean="0">
                <a:solidFill>
                  <a:schemeClr val="accent4"/>
                </a:solidFill>
              </a:rPr>
              <a:t>1</a:t>
            </a:r>
            <a:r>
              <a:rPr lang="ro-RO" altLang="en-US" sz="1400" b="0" noProof="1" smtClean="0">
                <a:solidFill>
                  <a:schemeClr val="accent4"/>
                </a:solidFill>
              </a:rPr>
              <a:t>,</a:t>
            </a:r>
            <a:r>
              <a:rPr lang="vi-VN" altLang="en-US" sz="1400" b="0" noProof="1" smtClean="0">
                <a:solidFill>
                  <a:schemeClr val="accent4"/>
                </a:solidFill>
              </a:rPr>
              <a:t>0</a:t>
            </a:r>
            <a:r>
              <a:rPr lang="ro-RO" altLang="en-US" sz="1400" b="0" noProof="1" smtClean="0">
                <a:solidFill>
                  <a:schemeClr val="accent4"/>
                </a:solidFill>
              </a:rPr>
              <a:t>15</a:t>
            </a:r>
            <a:r>
              <a:rPr lang="vi-VN" altLang="en-US" sz="1400" b="0" noProof="1" smtClean="0">
                <a:solidFill>
                  <a:schemeClr val="accent4"/>
                </a:solidFill>
              </a:rPr>
              <a:t> </a:t>
            </a:r>
            <a:r>
              <a:rPr lang="ro-RO" altLang="en-US" sz="1400" b="0" noProof="1" smtClean="0">
                <a:solidFill>
                  <a:schemeClr val="accent4"/>
                </a:solidFill>
              </a:rPr>
              <a:t>civil servants</a:t>
            </a:r>
          </a:p>
          <a:p>
            <a:pPr eaLnBrk="1" hangingPunct="1">
              <a:spcBef>
                <a:spcPct val="40000"/>
              </a:spcBef>
              <a:buClr>
                <a:schemeClr val="accent2"/>
              </a:buClr>
              <a:defRPr/>
            </a:pPr>
            <a:r>
              <a:rPr lang="ro-RO" altLang="en-US" sz="1400" b="0" noProof="1" smtClean="0">
                <a:solidFill>
                  <a:srgbClr val="5497D5"/>
                </a:solidFill>
              </a:rPr>
              <a:t>r</a:t>
            </a:r>
            <a:r>
              <a:rPr lang="en-US" altLang="en-US" sz="1400" b="0" noProof="1" smtClean="0">
                <a:solidFill>
                  <a:srgbClr val="5497D5"/>
                </a:solidFill>
              </a:rPr>
              <a:t>esearch report: PA – Closer to the Citizens through Social Media</a:t>
            </a:r>
          </a:p>
        </p:txBody>
      </p:sp>
      <p:sp>
        <p:nvSpPr>
          <p:cNvPr id="11" name="AutoShape 18"/>
          <p:cNvSpPr>
            <a:spLocks noChangeArrowheads="1"/>
          </p:cNvSpPr>
          <p:nvPr/>
        </p:nvSpPr>
        <p:spPr bwMode="gray">
          <a:xfrm flipV="1">
            <a:off x="3278188" y="3943350"/>
            <a:ext cx="590550" cy="698500"/>
          </a:xfrm>
          <a:prstGeom prst="rightArrow">
            <a:avLst>
              <a:gd name="adj1" fmla="val 55000"/>
              <a:gd name="adj2" fmla="val 63606"/>
            </a:avLst>
          </a:prstGeom>
          <a:gradFill rotWithShape="1">
            <a:gsLst>
              <a:gs pos="0">
                <a:srgbClr val="C0C0C0"/>
              </a:gs>
              <a:gs pos="100000">
                <a:srgbClr val="5F5F5F"/>
              </a:gs>
            </a:gsLst>
            <a:lin ang="0" scaled="1"/>
          </a:gradFill>
          <a:ln w="28575">
            <a:noFill/>
            <a:miter lim="800000"/>
            <a:headEnd/>
            <a:tailEnd/>
          </a:ln>
          <a:effectLst>
            <a:outerShdw blurRad="63500" dist="53882" dir="2700000" algn="ctr" rotWithShape="0">
              <a:srgbClr val="000000">
                <a:alpha val="50000"/>
              </a:srgbClr>
            </a:outerShdw>
          </a:effectLst>
        </p:spPr>
        <p:txBody>
          <a:bodyPr rot="10800000" lIns="324000" tIns="0" rIns="0" bIns="0" anchor="ctr"/>
          <a:lstStyle>
            <a:lvl1pPr eaLnBrk="0" hangingPunct="0">
              <a:defRPr sz="2000" baseline="-25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000" baseline="-25000">
                <a:solidFill>
                  <a:schemeClr val="tx1"/>
                </a:solidFill>
                <a:latin typeface="Arial" panose="020B0604020202020204" pitchFamily="34" charset="0"/>
                <a:ea typeface="ＭＳ Ｐゴシック" panose="020B0600070205080204" pitchFamily="34" charset="-128"/>
              </a:defRPr>
            </a:lvl2pPr>
            <a:lvl3pPr eaLnBrk="0" hangingPunct="0">
              <a:defRPr sz="2000" baseline="-25000">
                <a:solidFill>
                  <a:schemeClr val="tx1"/>
                </a:solidFill>
                <a:latin typeface="Arial" panose="020B0604020202020204" pitchFamily="34" charset="0"/>
                <a:ea typeface="ＭＳ Ｐゴシック" panose="020B0600070205080204" pitchFamily="34" charset="-128"/>
              </a:defRPr>
            </a:lvl3pPr>
            <a:lvl4pPr eaLnBrk="0" hangingPunct="0">
              <a:defRPr sz="2000" baseline="-25000">
                <a:solidFill>
                  <a:schemeClr val="tx1"/>
                </a:solidFill>
                <a:latin typeface="Arial" panose="020B0604020202020204" pitchFamily="34" charset="0"/>
                <a:ea typeface="ＭＳ Ｐゴシック" panose="020B0600070205080204" pitchFamily="34" charset="-128"/>
              </a:defRPr>
            </a:lvl4pPr>
            <a:lvl5pPr eaLnBrk="0" hangingPunct="0">
              <a:defRPr sz="20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1800" baseline="0" noProof="1">
              <a:solidFill>
                <a:schemeClr val="accent4"/>
              </a:solidFill>
              <a:cs typeface="+mn-cs"/>
            </a:endParaRPr>
          </a:p>
        </p:txBody>
      </p:sp>
      <p:sp>
        <p:nvSpPr>
          <p:cNvPr id="12" name="AutoShape 19"/>
          <p:cNvSpPr>
            <a:spLocks noChangeArrowheads="1"/>
          </p:cNvSpPr>
          <p:nvPr/>
        </p:nvSpPr>
        <p:spPr bwMode="gray">
          <a:xfrm flipV="1">
            <a:off x="6402388" y="3943350"/>
            <a:ext cx="588962" cy="698500"/>
          </a:xfrm>
          <a:prstGeom prst="rightArrow">
            <a:avLst>
              <a:gd name="adj1" fmla="val 55000"/>
              <a:gd name="adj2" fmla="val 63606"/>
            </a:avLst>
          </a:prstGeom>
          <a:gradFill rotWithShape="1">
            <a:gsLst>
              <a:gs pos="0">
                <a:srgbClr val="C0C0C0"/>
              </a:gs>
              <a:gs pos="100000">
                <a:srgbClr val="5F5F5F"/>
              </a:gs>
            </a:gsLst>
            <a:lin ang="0" scaled="1"/>
          </a:gradFill>
          <a:ln w="28575">
            <a:noFill/>
            <a:miter lim="800000"/>
            <a:headEnd/>
            <a:tailEnd/>
          </a:ln>
          <a:effectLst>
            <a:outerShdw blurRad="63500" dist="53882" dir="2700000" algn="ctr" rotWithShape="0">
              <a:srgbClr val="000000">
                <a:alpha val="50000"/>
              </a:srgbClr>
            </a:outerShdw>
          </a:effectLst>
        </p:spPr>
        <p:txBody>
          <a:bodyPr rot="10800000" lIns="324000" tIns="0" rIns="0" bIns="0" anchor="ctr"/>
          <a:lstStyle>
            <a:lvl1pPr eaLnBrk="0" hangingPunct="0">
              <a:defRPr sz="2000" baseline="-25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000" baseline="-25000">
                <a:solidFill>
                  <a:schemeClr val="tx1"/>
                </a:solidFill>
                <a:latin typeface="Arial" panose="020B0604020202020204" pitchFamily="34" charset="0"/>
                <a:ea typeface="ＭＳ Ｐゴシック" panose="020B0600070205080204" pitchFamily="34" charset="-128"/>
              </a:defRPr>
            </a:lvl2pPr>
            <a:lvl3pPr eaLnBrk="0" hangingPunct="0">
              <a:defRPr sz="2000" baseline="-25000">
                <a:solidFill>
                  <a:schemeClr val="tx1"/>
                </a:solidFill>
                <a:latin typeface="Arial" panose="020B0604020202020204" pitchFamily="34" charset="0"/>
                <a:ea typeface="ＭＳ Ｐゴシック" panose="020B0600070205080204" pitchFamily="34" charset="-128"/>
              </a:defRPr>
            </a:lvl3pPr>
            <a:lvl4pPr eaLnBrk="0" hangingPunct="0">
              <a:defRPr sz="2000" baseline="-25000">
                <a:solidFill>
                  <a:schemeClr val="tx1"/>
                </a:solidFill>
                <a:latin typeface="Arial" panose="020B0604020202020204" pitchFamily="34" charset="0"/>
                <a:ea typeface="ＭＳ Ｐゴシック" panose="020B0600070205080204" pitchFamily="34" charset="-128"/>
              </a:defRPr>
            </a:lvl4pPr>
            <a:lvl5pPr eaLnBrk="0" hangingPunct="0">
              <a:defRPr sz="20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1800" baseline="0" noProof="1">
              <a:solidFill>
                <a:schemeClr val="accent4"/>
              </a:solidFill>
              <a:cs typeface="+mn-cs"/>
            </a:endParaRPr>
          </a:p>
        </p:txBody>
      </p:sp>
      <p:pic>
        <p:nvPicPr>
          <p:cNvPr id="1026" name="Picture 2"/>
          <p:cNvPicPr>
            <a:picLocks noChangeAspect="1" noChangeArrowheads="1"/>
          </p:cNvPicPr>
          <p:nvPr/>
        </p:nvPicPr>
        <p:blipFill>
          <a:blip r:embed="rId2" cstate="print"/>
          <a:srcRect b="3523"/>
          <a:stretch>
            <a:fillRect/>
          </a:stretch>
        </p:blipFill>
        <p:spPr bwMode="auto">
          <a:xfrm>
            <a:off x="488504" y="2132856"/>
            <a:ext cx="1080120" cy="75404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3333" b="3704"/>
          <a:stretch>
            <a:fillRect/>
          </a:stretch>
        </p:blipFill>
        <p:spPr bwMode="auto">
          <a:xfrm>
            <a:off x="488504" y="1268760"/>
            <a:ext cx="936104" cy="8339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144688" y="1052736"/>
            <a:ext cx="822251" cy="672827"/>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576736" y="1988840"/>
            <a:ext cx="815264" cy="980727"/>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496616" y="1772816"/>
            <a:ext cx="1008112" cy="715179"/>
          </a:xfrm>
          <a:prstGeom prst="rect">
            <a:avLst/>
          </a:prstGeom>
          <a:noFill/>
          <a:ln w="9525">
            <a:noFill/>
            <a:miter lim="800000"/>
            <a:headEnd/>
            <a:tailEnd/>
          </a:ln>
        </p:spPr>
      </p:pic>
      <p:sp>
        <p:nvSpPr>
          <p:cNvPr id="18" name="Rectangle 3"/>
          <p:cNvSpPr>
            <a:spLocks noChangeArrowheads="1"/>
          </p:cNvSpPr>
          <p:nvPr/>
        </p:nvSpPr>
        <p:spPr bwMode="gray">
          <a:xfrm>
            <a:off x="488504" y="980728"/>
            <a:ext cx="2967038" cy="21526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buNone/>
              <a:defRPr/>
            </a:pPr>
            <a:endParaRPr lang="de-DE" altLang="en-US" sz="1400" b="0" noProof="1">
              <a:solidFill>
                <a:schemeClr val="accent4"/>
              </a:solidFill>
              <a:cs typeface="+mn-cs"/>
            </a:endParaRPr>
          </a:p>
        </p:txBody>
      </p:sp>
      <p:pic>
        <p:nvPicPr>
          <p:cNvPr id="1031" name="Picture 7"/>
          <p:cNvPicPr>
            <a:picLocks noChangeAspect="1" noChangeArrowheads="1"/>
          </p:cNvPicPr>
          <p:nvPr/>
        </p:nvPicPr>
        <p:blipFill>
          <a:blip r:embed="rId7" cstate="print"/>
          <a:srcRect/>
          <a:stretch>
            <a:fillRect/>
          </a:stretch>
        </p:blipFill>
        <p:spPr bwMode="auto">
          <a:xfrm>
            <a:off x="3728864" y="980728"/>
            <a:ext cx="2824513" cy="2051911"/>
          </a:xfrm>
          <a:prstGeom prst="rect">
            <a:avLst/>
          </a:prstGeom>
          <a:noFill/>
          <a:ln w="9525">
            <a:noFill/>
            <a:miter lim="800000"/>
            <a:headEnd/>
            <a:tailEnd/>
          </a:ln>
        </p:spPr>
      </p:pic>
      <p:sp>
        <p:nvSpPr>
          <p:cNvPr id="21" name="Rectangle 4"/>
          <p:cNvSpPr>
            <a:spLocks noChangeArrowheads="1"/>
          </p:cNvSpPr>
          <p:nvPr/>
        </p:nvSpPr>
        <p:spPr bwMode="gray">
          <a:xfrm>
            <a:off x="3615159" y="980728"/>
            <a:ext cx="2994025" cy="21526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endParaRPr lang="en-GB" altLang="en-US" sz="1400" b="0" noProof="1">
              <a:solidFill>
                <a:schemeClr val="accent4"/>
              </a:solidFill>
              <a:cs typeface="+mn-cs"/>
            </a:endParaRPr>
          </a:p>
        </p:txBody>
      </p:sp>
      <p:sp>
        <p:nvSpPr>
          <p:cNvPr id="17" name="Rectangle 5"/>
          <p:cNvSpPr>
            <a:spLocks noChangeArrowheads="1"/>
          </p:cNvSpPr>
          <p:nvPr/>
        </p:nvSpPr>
        <p:spPr bwMode="gray">
          <a:xfrm>
            <a:off x="6738937" y="980728"/>
            <a:ext cx="2822575" cy="2152650"/>
          </a:xfrm>
          <a:prstGeom prst="rect">
            <a:avLst/>
          </a:prstGeom>
          <a:noFill/>
          <a:ln w="12700">
            <a:solidFill>
              <a:srgbClr val="C0C0C0"/>
            </a:solidFill>
            <a:miter lim="800000"/>
            <a:headEnd/>
            <a:tailEnd/>
          </a:ln>
          <a:extLst>
            <a:ext uri="{909E8E84-426E-40DD-AFC4-6F175D3DCCD1}">
              <a14:hiddenFill xmlns="" xmlns:a14="http://schemas.microsoft.com/office/drawing/2010/main">
                <a:solidFill>
                  <a:srgbClr val="FFFFFF"/>
                </a:solidFill>
              </a14:hiddenFill>
            </a:ext>
          </a:extLst>
        </p:spPr>
        <p:txBody>
          <a:bodyPr lIns="108000" tIns="108000" rIns="72000" bIns="72000"/>
          <a:lstStyle>
            <a:lvl1pPr marL="190500" indent="-190500">
              <a:spcBef>
                <a:spcPct val="20000"/>
              </a:spcBef>
              <a:buClr>
                <a:srgbClr val="800000"/>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00000"/>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rgbClr val="800000"/>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accent2"/>
              </a:buClr>
              <a:defRPr/>
            </a:pPr>
            <a:endParaRPr lang="en-US" altLang="en-US" sz="1400" b="0" noProof="1" smtClean="0">
              <a:solidFill>
                <a:schemeClr val="accent4"/>
              </a:solidFill>
            </a:endParaRPr>
          </a:p>
        </p:txBody>
      </p:sp>
      <p:pic>
        <p:nvPicPr>
          <p:cNvPr id="19" name="Picture 18" descr="Poza raport social media.jpg"/>
          <p:cNvPicPr>
            <a:picLocks noChangeAspect="1"/>
          </p:cNvPicPr>
          <p:nvPr/>
        </p:nvPicPr>
        <p:blipFill>
          <a:blip r:embed="rId8" cstate="print"/>
          <a:stretch>
            <a:fillRect/>
          </a:stretch>
        </p:blipFill>
        <p:spPr>
          <a:xfrm>
            <a:off x="6825208" y="1052736"/>
            <a:ext cx="1385704" cy="2064028"/>
          </a:xfrm>
          <a:prstGeom prst="rect">
            <a:avLst/>
          </a:prstGeom>
        </p:spPr>
      </p:pic>
    </p:spTree>
  </p:cSld>
  <p:clrMapOvr>
    <a:masterClrMapping/>
  </p:clrMapOvr>
</p:sld>
</file>

<file path=ppt/theme/theme1.xml><?xml version="1.0" encoding="utf-8"?>
<a:theme xmlns:a="http://schemas.openxmlformats.org/drawingml/2006/main" name="8QC_template">
  <a:themeElements>
    <a:clrScheme name="Gouvernement luxembourgeois">
      <a:dk1>
        <a:srgbClr val="FF0000"/>
      </a:dk1>
      <a:lt1>
        <a:srgbClr val="FFFFFF"/>
      </a:lt1>
      <a:dk2>
        <a:srgbClr val="80808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uvernement luxembourgeo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8QC_template</Template>
  <TotalTime>1379</TotalTime>
  <Words>2239</Words>
  <Application>Microsoft Office PowerPoint</Application>
  <PresentationFormat>A4 Paper (210x297 mm)</PresentationFormat>
  <Paragraphs>218</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8QC_template</vt:lpstr>
      <vt:lpstr>Custom Design</vt:lpstr>
      <vt:lpstr>8th Quality Conference </vt:lpstr>
      <vt:lpstr>general facts on the case</vt:lpstr>
      <vt:lpstr>journey</vt:lpstr>
      <vt:lpstr>outcome: PA closer to citizens through social media</vt:lpstr>
      <vt:lpstr>context</vt:lpstr>
      <vt:lpstr>objectives</vt:lpstr>
      <vt:lpstr>impact</vt:lpstr>
      <vt:lpstr>innovative features</vt:lpstr>
      <vt:lpstr>collaboration with volunteers</vt:lpstr>
      <vt:lpstr>research report on citizens involvement in decision making and the use of social media </vt:lpstr>
      <vt:lpstr>research report on citizens involvement in decision making and the use of social media </vt:lpstr>
      <vt:lpstr>research report on citizens involvement in decision making and the use of social media </vt:lpstr>
      <vt:lpstr>research report on citizens involvement in decision making and the use of social media </vt:lpstr>
      <vt:lpstr>research report on citizens involvement in decision making and the use of social media </vt:lpstr>
      <vt:lpstr>research report on citizens involvement in decision making and the use of social media </vt:lpstr>
      <vt:lpstr>research report on citizens involvement in decision making and the use of social media </vt:lpstr>
      <vt:lpstr>handbook on the use of social media in PA</vt:lpstr>
      <vt:lpstr>training on social media</vt:lpstr>
      <vt:lpstr>social media channels</vt:lpstr>
      <vt:lpstr>social media events</vt:lpstr>
      <vt:lpstr>monitoring back-to-back workshops</vt:lpstr>
      <vt:lpstr>good practices guide</vt:lpstr>
      <vt:lpstr>no hate campaign</vt:lpstr>
      <vt:lpstr>what‘s next</vt:lpstr>
      <vt:lpstr>lessons learned</vt:lpstr>
      <vt:lpstr>lessons learned</vt:lpstr>
      <vt:lpstr>lessons learned</vt:lpstr>
      <vt:lpstr>lessons learned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Quality Conference </dc:title>
  <dc:creator>Cristina Mihaela Constantinescu</dc:creator>
  <cp:lastModifiedBy>Cristina Mihaela Constantinescu</cp:lastModifiedBy>
  <cp:revision>115</cp:revision>
  <cp:lastPrinted>2015-07-15T08:27:35Z</cp:lastPrinted>
  <dcterms:created xsi:type="dcterms:W3CDTF">2015-08-11T08:28:28Z</dcterms:created>
  <dcterms:modified xsi:type="dcterms:W3CDTF">2015-09-03T07:01:38Z</dcterms:modified>
</cp:coreProperties>
</file>