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77" r:id="rId9"/>
    <p:sldId id="268" r:id="rId10"/>
    <p:sldId id="278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2B66C-43BC-49D3-9F5E-31A149CCA8E3}" type="datetimeFigureOut">
              <a:rPr lang="pl-PL" smtClean="0"/>
              <a:t>2015-09-14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5B2B1-76BD-4F8C-BF2D-561D6B1C1A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693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525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74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21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7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397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117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837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557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9EB96E-28EE-4F90-B5F5-70FEA80E0313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45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1525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74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21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67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397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5117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837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5575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3591E9-ADBD-4F11-A3DA-403AF02D5398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059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chimi\Pictures\PPT Presi\Essai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5100"/>
            <a:ext cx="121920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schimi\Pictures\PPT Presi\logo_presidence_2015_en\LOGO_PRESIDENCE_2015_EN\LOGO_PRESIDENCE_2015_CMYK_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9" y="333375"/>
            <a:ext cx="4353169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999990" y="2636912"/>
            <a:ext cx="5856651" cy="1512168"/>
          </a:xfrm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fr-CH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5999990" y="1628802"/>
            <a:ext cx="5856651" cy="1008881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1464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sphe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738" y="-3024188"/>
            <a:ext cx="7866185" cy="639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trait_noir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39" y="1"/>
            <a:ext cx="44939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9" descr="url_LIS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24" y="6426201"/>
            <a:ext cx="695569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0" descr="logo_LIST_PP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739" y="357189"/>
            <a:ext cx="218049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7" descr="trait_bleu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85" y="1165225"/>
            <a:ext cx="519723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8650" y="1440000"/>
            <a:ext cx="10893910" cy="4860000"/>
          </a:xfrm>
        </p:spPr>
        <p:txBody>
          <a:bodyPr>
            <a:normAutofit/>
          </a:bodyPr>
          <a:lstStyle>
            <a:lvl1pPr>
              <a:defRPr sz="16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778651" y="725702"/>
            <a:ext cx="8399153" cy="439346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fr-CH" sz="1900" b="1" i="0" kern="1200" cap="none" dirty="0" smtClean="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None/>
              <a:defRPr lang="fr-FR" sz="2800" kern="1200" cap="none" dirty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8934" y="171812"/>
            <a:ext cx="8398932" cy="542025"/>
          </a:xfrm>
        </p:spPr>
        <p:txBody>
          <a:bodyPr/>
          <a:lstStyle>
            <a:lvl1pPr>
              <a:defRPr sz="2800" b="1">
                <a:latin typeface="Arial"/>
                <a:cs typeface="Arial"/>
              </a:defRPr>
            </a:lvl1pPr>
          </a:lstStyle>
          <a:p>
            <a:r>
              <a:rPr lang="pl-PL" smtClean="0"/>
              <a:t>Kliknij, aby edytować styl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591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IPA logo"/>
          <p:cNvSpPr>
            <a:spLocks noChangeAspect="1" noChangeArrowheads="1"/>
          </p:cNvSpPr>
          <p:nvPr/>
        </p:nvSpPr>
        <p:spPr bwMode="auto">
          <a:xfrm>
            <a:off x="191477" y="-144463"/>
            <a:ext cx="375138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mtClean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60002"/>
            <a:ext cx="10972800" cy="4929411"/>
          </a:xfrm>
        </p:spPr>
        <p:txBody>
          <a:bodyPr/>
          <a:lstStyle>
            <a:lvl1pPr>
              <a:buSzPct val="8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10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fr-CH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fr-CH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705124" y="6237289"/>
            <a:ext cx="863600" cy="503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247BD-91B5-49B5-881A-0ACD818F77C5}" type="slidenum">
              <a:rPr lang="fr-CH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fr-CH" altLang="en-US">
              <a:solidFill>
                <a:srgbClr val="808080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90" y="6043748"/>
            <a:ext cx="974878" cy="78495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235" y="6043748"/>
            <a:ext cx="1079418" cy="75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0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2996954"/>
            <a:ext cx="10363200" cy="2772023"/>
          </a:xfrm>
        </p:spPr>
        <p:txBody>
          <a:bodyPr anchor="t"/>
          <a:lstStyle>
            <a:lvl1pPr algn="l">
              <a:defRPr sz="3000" b="0" cap="none" baseline="0"/>
            </a:lvl1pPr>
          </a:lstStyle>
          <a:p>
            <a:r>
              <a:rPr lang="pl-PL" smtClean="0"/>
              <a:t>Kliknij, aby edytować styl</a:t>
            </a:r>
            <a:endParaRPr lang="fr-CH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703170" y="6238875"/>
            <a:ext cx="8636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7DA72-9FB8-4E95-B965-33BE5DD081E2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14" y="5913846"/>
            <a:ext cx="1063503" cy="85631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4171" y="5939282"/>
            <a:ext cx="1184138" cy="83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45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372" y="116632"/>
            <a:ext cx="8160907" cy="504056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260000"/>
            <a:ext cx="538480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60000"/>
            <a:ext cx="538480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fr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D4D8B-CA93-4F5C-8E46-80743CDF8E0C}" type="slidenum">
              <a:rPr lang="fr-CH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fr-CH" altLang="en-US">
              <a:solidFill>
                <a:srgbClr val="808080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65" y="6018249"/>
            <a:ext cx="1006786" cy="81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8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372" y="115890"/>
            <a:ext cx="8160907" cy="504825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fr-CH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Luxembourg, 14 July 2015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703170" y="6238875"/>
            <a:ext cx="8636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9044C-FB0D-4B63-BDE2-5E7C80CE079D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1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fr-C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Luxembourg, 14 July 2015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703170" y="6238875"/>
            <a:ext cx="8636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30203-2C14-473F-8E66-C862AF466E33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8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Luxembourg, 14 July 2015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703170" y="6238875"/>
            <a:ext cx="8636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5FF1F-35B3-497A-9F23-38A71D16E335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14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372" y="116632"/>
            <a:ext cx="8160907" cy="504056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4" y="1052738"/>
            <a:ext cx="6815666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052738"/>
            <a:ext cx="4011084" cy="5073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Luxembourg, 14 July 2015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703170" y="6238875"/>
            <a:ext cx="8636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BE82C-53F6-4DA4-B136-7DA139E51B8D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5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372" y="53950"/>
            <a:ext cx="8256917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fr-CH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1042392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703170" y="6238875"/>
            <a:ext cx="8636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D2A7D-E1A9-4119-9142-374E1CD8A393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991" y="6143301"/>
            <a:ext cx="859791" cy="6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5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15889"/>
            <a:ext cx="7680569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0476"/>
            <a:ext cx="10972800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pour modifier les styles du texte du masque</a:t>
            </a:r>
          </a:p>
          <a:p>
            <a:pPr lvl="1"/>
            <a:r>
              <a:rPr lang="en-US" altLang="en-US" smtClean="0"/>
              <a:t>Deuxième niveau</a:t>
            </a:r>
          </a:p>
          <a:p>
            <a:pPr lvl="2"/>
            <a:r>
              <a:rPr lang="en-US" altLang="en-US" smtClean="0"/>
              <a:t>Troisième niveau</a:t>
            </a:r>
          </a:p>
          <a:p>
            <a:pPr lvl="3"/>
            <a:r>
              <a:rPr lang="en-US" altLang="en-US" smtClean="0"/>
              <a:t>Quatrième niveau</a:t>
            </a:r>
          </a:p>
          <a:p>
            <a:pPr lvl="4"/>
            <a:r>
              <a:rPr lang="en-US" altLang="en-US" smtClean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03170" y="6238875"/>
            <a:ext cx="865554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B68E9B-6603-48B5-ADAF-467584480640}" type="slidenum">
              <a:rPr lang="fr-CH" altLang="en-US">
                <a:solidFill>
                  <a:srgbClr val="80808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CH" altLang="en-US">
              <a:solidFill>
                <a:srgbClr val="808080"/>
              </a:solidFill>
              <a:cs typeface="Arial" panose="020B0604020202020204" pitchFamily="34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431800" y="620713"/>
            <a:ext cx="7680569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CH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2" name="Picture 2" descr="C:\Users\schimi\Pictures\PPT Presi\logo_presidence_2015_en\LOGO_PRESIDENCE_2015_EN\LOGO_PRESIDENCE_2015_CMYK_E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754" y="115889"/>
            <a:ext cx="324338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4" descr="EUPAN_logo_noShadow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478" y="6197600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age 10" descr="logo_LIST_PPT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709" y="6242050"/>
            <a:ext cx="20124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AutoShape 11" descr="EIPA logo"/>
          <p:cNvSpPr>
            <a:spLocks noChangeAspect="1" noChangeArrowheads="1"/>
          </p:cNvSpPr>
          <p:nvPr/>
        </p:nvSpPr>
        <p:spPr bwMode="auto">
          <a:xfrm>
            <a:off x="191477" y="-144463"/>
            <a:ext cx="375138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mtClean="0">
              <a:solidFill>
                <a:srgbClr val="FF0000"/>
              </a:solidFill>
            </a:endParaRPr>
          </a:p>
        </p:txBody>
      </p:sp>
      <p:sp>
        <p:nvSpPr>
          <p:cNvPr id="1035" name="AutoShape 13" descr="EIPA logo"/>
          <p:cNvSpPr>
            <a:spLocks noChangeAspect="1" noChangeArrowheads="1"/>
          </p:cNvSpPr>
          <p:nvPr/>
        </p:nvSpPr>
        <p:spPr bwMode="auto">
          <a:xfrm>
            <a:off x="379046" y="7938"/>
            <a:ext cx="375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mtClean="0">
              <a:solidFill>
                <a:srgbClr val="FF0000"/>
              </a:solidFill>
            </a:endParaRPr>
          </a:p>
        </p:txBody>
      </p:sp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647" y="6173789"/>
            <a:ext cx="131298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54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Ø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anose="020F0502020204030204" pitchFamily="34" charset="0"/>
        <a:buChar char="‒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anose="020F0502020204030204" pitchFamily="34" charset="0"/>
        <a:buChar char="»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re 2"/>
          <p:cNvSpPr>
            <a:spLocks noGrp="1"/>
          </p:cNvSpPr>
          <p:nvPr>
            <p:ph type="title"/>
          </p:nvPr>
        </p:nvSpPr>
        <p:spPr>
          <a:xfrm>
            <a:off x="4710113" y="1916113"/>
            <a:ext cx="4787900" cy="1009650"/>
          </a:xfrm>
        </p:spPr>
        <p:txBody>
          <a:bodyPr/>
          <a:lstStyle/>
          <a:p>
            <a:pPr algn="ctr"/>
            <a:r>
              <a:rPr lang="en-US" altLang="en-US" b="1" dirty="0" smtClean="0"/>
              <a:t>8</a:t>
            </a:r>
            <a:r>
              <a:rPr lang="en-US" altLang="en-US" b="1" baseline="30000" dirty="0" smtClean="0"/>
              <a:t>th</a:t>
            </a:r>
            <a:r>
              <a:rPr lang="en-US" altLang="en-US" b="1" dirty="0" smtClean="0"/>
              <a:t> Quality Conference </a:t>
            </a:r>
            <a:endParaRPr lang="fr-FR" altLang="en-US" b="1" dirty="0" smtClean="0"/>
          </a:p>
        </p:txBody>
      </p:sp>
      <p:sp>
        <p:nvSpPr>
          <p:cNvPr id="6" name="Sous-titre 1"/>
          <p:cNvSpPr>
            <a:spLocks noGrp="1"/>
          </p:cNvSpPr>
          <p:nvPr>
            <p:ph type="subTitle" idx="1"/>
          </p:nvPr>
        </p:nvSpPr>
        <p:spPr>
          <a:xfrm>
            <a:off x="3647728" y="2708920"/>
            <a:ext cx="6768752" cy="1440160"/>
          </a:xfrm>
        </p:spPr>
        <p:txBody>
          <a:bodyPr/>
          <a:lstStyle/>
          <a:p>
            <a:pPr algn="ctr"/>
            <a:r>
              <a:rPr lang="fr-FR" altLang="en-US" b="1" dirty="0" smtClean="0">
                <a:solidFill>
                  <a:srgbClr val="00B0F0"/>
                </a:solidFill>
              </a:rPr>
              <a:t>Session:</a:t>
            </a:r>
            <a:r>
              <a:rPr lang="pl-PL" altLang="en-US" b="1" dirty="0" smtClean="0">
                <a:solidFill>
                  <a:srgbClr val="00B0F0"/>
                </a:solidFill>
              </a:rPr>
              <a:t> 4</a:t>
            </a:r>
            <a:r>
              <a:rPr lang="fr-FR" altLang="en-US" b="1" dirty="0" smtClean="0">
                <a:solidFill>
                  <a:srgbClr val="00B0F0"/>
                </a:solidFill>
              </a:rPr>
              <a:t> </a:t>
            </a:r>
          </a:p>
          <a:p>
            <a:pPr algn="ctr"/>
            <a:r>
              <a:rPr lang="fr-FR" altLang="en-US" b="1" dirty="0" smtClean="0">
                <a:solidFill>
                  <a:srgbClr val="00B0F0"/>
                </a:solidFill>
              </a:rPr>
              <a:t>Title:</a:t>
            </a:r>
            <a:r>
              <a:rPr lang="pl-PL" altLang="en-US" b="1" dirty="0" smtClean="0">
                <a:solidFill>
                  <a:srgbClr val="00B0F0"/>
                </a:solidFill>
              </a:rPr>
              <a:t> Spin </a:t>
            </a:r>
            <a:r>
              <a:rPr lang="pl-PL" altLang="en-US" b="1" dirty="0" err="1" smtClean="0">
                <a:solidFill>
                  <a:srgbClr val="00B0F0"/>
                </a:solidFill>
              </a:rPr>
              <a:t>your</a:t>
            </a:r>
            <a:r>
              <a:rPr lang="pl-PL" altLang="en-US" b="1" dirty="0" smtClean="0">
                <a:solidFill>
                  <a:srgbClr val="00B0F0"/>
                </a:solidFill>
              </a:rPr>
              <a:t> region </a:t>
            </a:r>
            <a:r>
              <a:rPr lang="pl-PL" altLang="en-US" b="1" dirty="0" err="1" smtClean="0">
                <a:solidFill>
                  <a:srgbClr val="00B0F0"/>
                </a:solidFill>
              </a:rPr>
              <a:t>up</a:t>
            </a:r>
            <a:r>
              <a:rPr lang="pl-PL" altLang="en-US" b="1" dirty="0" smtClean="0">
                <a:solidFill>
                  <a:srgbClr val="00B0F0"/>
                </a:solidFill>
              </a:rPr>
              <a:t>! </a:t>
            </a:r>
            <a:br>
              <a:rPr lang="pl-PL" altLang="en-US" b="1" dirty="0" smtClean="0">
                <a:solidFill>
                  <a:srgbClr val="00B0F0"/>
                </a:solidFill>
              </a:rPr>
            </a:br>
            <a:r>
              <a:rPr lang="pl-PL" altLang="en-US" b="1" dirty="0" err="1" smtClean="0">
                <a:solidFill>
                  <a:srgbClr val="00B0F0"/>
                </a:solidFill>
              </a:rPr>
              <a:t>Students</a:t>
            </a:r>
            <a:r>
              <a:rPr lang="pl-PL" altLang="en-US" b="1" dirty="0" smtClean="0">
                <a:solidFill>
                  <a:srgbClr val="00B0F0"/>
                </a:solidFill>
              </a:rPr>
              <a:t> and public </a:t>
            </a:r>
            <a:r>
              <a:rPr lang="pl-PL" altLang="en-US" b="1" dirty="0" err="1" smtClean="0">
                <a:solidFill>
                  <a:srgbClr val="00B0F0"/>
                </a:solidFill>
              </a:rPr>
              <a:t>administration</a:t>
            </a:r>
            <a:r>
              <a:rPr lang="pl-PL" altLang="en-US" b="1" dirty="0" smtClean="0">
                <a:solidFill>
                  <a:srgbClr val="00B0F0"/>
                </a:solidFill>
              </a:rPr>
              <a:t> </a:t>
            </a:r>
            <a:r>
              <a:rPr lang="pl-PL" altLang="en-US" b="1" dirty="0" err="1" smtClean="0">
                <a:solidFill>
                  <a:srgbClr val="00B0F0"/>
                </a:solidFill>
              </a:rPr>
              <a:t>together</a:t>
            </a:r>
            <a:endParaRPr lang="fr-FR" altLang="en-US" b="1" dirty="0" smtClean="0">
              <a:solidFill>
                <a:srgbClr val="00B0F0"/>
              </a:solidFill>
            </a:endParaRPr>
          </a:p>
        </p:txBody>
      </p:sp>
      <p:sp>
        <p:nvSpPr>
          <p:cNvPr id="7" name="Espace réservé de la date 3"/>
          <p:cNvSpPr txBox="1">
            <a:spLocks/>
          </p:cNvSpPr>
          <p:nvPr/>
        </p:nvSpPr>
        <p:spPr>
          <a:xfrm>
            <a:off x="4710113" y="4293097"/>
            <a:ext cx="5400600" cy="5040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fr-FR" altLang="en-US" sz="2000" b="1" dirty="0">
                <a:solidFill>
                  <a:srgbClr val="FF0000"/>
                </a:solidFill>
              </a:rPr>
              <a:t>Name:</a:t>
            </a:r>
            <a:r>
              <a:rPr lang="pl-PL" altLang="en-US" sz="2000" b="1" dirty="0">
                <a:solidFill>
                  <a:srgbClr val="FF0000"/>
                </a:solidFill>
              </a:rPr>
              <a:t> Agata Wojnowska &amp; Anna Cieślik</a:t>
            </a:r>
            <a:endParaRPr lang="fr-FR" altLang="en-US" sz="2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6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9096" y="764705"/>
            <a:ext cx="11291626" cy="5424708"/>
          </a:xfrm>
        </p:spPr>
        <p:txBody>
          <a:bodyPr/>
          <a:lstStyle/>
          <a:p>
            <a:pPr marL="0" lvl="0" indent="0">
              <a:buNone/>
            </a:pPr>
            <a:endParaRPr lang="pl-PL" sz="2400" dirty="0">
              <a:solidFill>
                <a:schemeClr val="accent4"/>
              </a:solidFill>
            </a:endParaRPr>
          </a:p>
          <a:p>
            <a:pPr algn="just">
              <a:lnSpc>
                <a:spcPct val="200000"/>
              </a:lnSpc>
            </a:pPr>
            <a:r>
              <a:rPr lang="pl-PL" b="1" dirty="0" err="1" smtClean="0">
                <a:solidFill>
                  <a:schemeClr val="accent4"/>
                </a:solidFill>
              </a:rPr>
              <a:t>access</a:t>
            </a:r>
            <a:r>
              <a:rPr lang="pl-PL" b="1" dirty="0" smtClean="0">
                <a:solidFill>
                  <a:schemeClr val="accent4"/>
                </a:solidFill>
              </a:rPr>
              <a:t> </a:t>
            </a:r>
            <a:r>
              <a:rPr lang="pl-PL" b="1" dirty="0">
                <a:solidFill>
                  <a:schemeClr val="accent4"/>
                </a:solidFill>
              </a:rPr>
              <a:t>to the </a:t>
            </a:r>
            <a:r>
              <a:rPr lang="pl-PL" b="1" dirty="0" err="1">
                <a:solidFill>
                  <a:schemeClr val="accent4"/>
                </a:solidFill>
              </a:rPr>
              <a:t>intellectual</a:t>
            </a:r>
            <a:r>
              <a:rPr lang="pl-PL" b="1" dirty="0">
                <a:solidFill>
                  <a:schemeClr val="accent4"/>
                </a:solidFill>
              </a:rPr>
              <a:t> </a:t>
            </a:r>
            <a:r>
              <a:rPr lang="pl-PL" b="1" dirty="0" err="1">
                <a:solidFill>
                  <a:schemeClr val="accent4"/>
                </a:solidFill>
              </a:rPr>
              <a:t>potential</a:t>
            </a:r>
            <a:r>
              <a:rPr lang="pl-PL" b="1" dirty="0">
                <a:solidFill>
                  <a:schemeClr val="accent4"/>
                </a:solidFill>
              </a:rPr>
              <a:t> of the </a:t>
            </a:r>
            <a:r>
              <a:rPr lang="pl-PL" b="1" dirty="0" err="1">
                <a:solidFill>
                  <a:schemeClr val="accent4"/>
                </a:solidFill>
              </a:rPr>
              <a:t>university</a:t>
            </a:r>
            <a:r>
              <a:rPr lang="pl-PL" b="1" dirty="0">
                <a:solidFill>
                  <a:schemeClr val="accent4"/>
                </a:solidFill>
              </a:rPr>
              <a:t>,</a:t>
            </a:r>
          </a:p>
          <a:p>
            <a:pPr lvl="0">
              <a:lnSpc>
                <a:spcPct val="200000"/>
              </a:lnSpc>
            </a:pPr>
            <a:r>
              <a:rPr lang="pl-PL" b="1" dirty="0" err="1" smtClean="0">
                <a:solidFill>
                  <a:schemeClr val="accent4"/>
                </a:solidFill>
              </a:rPr>
              <a:t>original</a:t>
            </a:r>
            <a:r>
              <a:rPr lang="pl-PL" b="1" dirty="0" smtClean="0">
                <a:solidFill>
                  <a:schemeClr val="accent4"/>
                </a:solidFill>
              </a:rPr>
              <a:t> </a:t>
            </a:r>
            <a:r>
              <a:rPr lang="pl-PL" b="1" dirty="0" err="1">
                <a:solidFill>
                  <a:schemeClr val="accent4"/>
                </a:solidFill>
              </a:rPr>
              <a:t>view</a:t>
            </a:r>
            <a:r>
              <a:rPr lang="pl-PL" b="1" dirty="0">
                <a:solidFill>
                  <a:schemeClr val="accent4"/>
                </a:solidFill>
              </a:rPr>
              <a:t> </a:t>
            </a:r>
            <a:r>
              <a:rPr lang="pl-PL" dirty="0">
                <a:solidFill>
                  <a:schemeClr val="accent4"/>
                </a:solidFill>
              </a:rPr>
              <a:t>on </a:t>
            </a:r>
            <a:r>
              <a:rPr lang="pl-PL" dirty="0" err="1">
                <a:solidFill>
                  <a:schemeClr val="accent4"/>
                </a:solidFill>
              </a:rPr>
              <a:t>problems</a:t>
            </a:r>
            <a:r>
              <a:rPr lang="pl-PL" dirty="0">
                <a:solidFill>
                  <a:schemeClr val="accent4"/>
                </a:solidFill>
              </a:rPr>
              <a:t>, </a:t>
            </a:r>
            <a:r>
              <a:rPr lang="pl-PL" dirty="0" err="1">
                <a:solidFill>
                  <a:schemeClr val="accent4"/>
                </a:solidFill>
              </a:rPr>
              <a:t>which</a:t>
            </a:r>
            <a:r>
              <a:rPr lang="pl-PL" dirty="0">
                <a:solidFill>
                  <a:schemeClr val="accent4"/>
                </a:solidFill>
              </a:rPr>
              <a:t> the </a:t>
            </a:r>
            <a:r>
              <a:rPr lang="pl-PL" dirty="0" err="1" smtClean="0">
                <a:solidFill>
                  <a:schemeClr val="accent4"/>
                </a:solidFill>
              </a:rPr>
              <a:t>civil</a:t>
            </a:r>
            <a:r>
              <a:rPr lang="pl-PL" dirty="0" smtClean="0">
                <a:solidFill>
                  <a:schemeClr val="accent4"/>
                </a:solidFill>
              </a:rPr>
              <a:t> </a:t>
            </a:r>
            <a:r>
              <a:rPr lang="pl-PL" dirty="0" err="1" smtClean="0">
                <a:solidFill>
                  <a:schemeClr val="accent4"/>
                </a:solidFill>
              </a:rPr>
              <a:t>servants</a:t>
            </a:r>
            <a:r>
              <a:rPr lang="pl-PL" dirty="0" smtClean="0">
                <a:solidFill>
                  <a:schemeClr val="accent4"/>
                </a:solidFill>
              </a:rPr>
              <a:t> </a:t>
            </a:r>
            <a:r>
              <a:rPr lang="pl-PL" dirty="0">
                <a:solidFill>
                  <a:schemeClr val="accent4"/>
                </a:solidFill>
              </a:rPr>
              <a:t>face </a:t>
            </a:r>
            <a:r>
              <a:rPr lang="pl-PL" dirty="0" smtClean="0">
                <a:solidFill>
                  <a:schemeClr val="accent4"/>
                </a:solidFill>
              </a:rPr>
              <a:t/>
            </a:r>
            <a:br>
              <a:rPr lang="pl-PL" dirty="0" smtClean="0">
                <a:solidFill>
                  <a:schemeClr val="accent4"/>
                </a:solidFill>
              </a:rPr>
            </a:br>
            <a:r>
              <a:rPr lang="pl-PL" dirty="0" smtClean="0">
                <a:solidFill>
                  <a:schemeClr val="accent4"/>
                </a:solidFill>
              </a:rPr>
              <a:t>in </a:t>
            </a:r>
            <a:r>
              <a:rPr lang="pl-PL" dirty="0" err="1">
                <a:solidFill>
                  <a:schemeClr val="accent4"/>
                </a:solidFill>
              </a:rPr>
              <a:t>their</a:t>
            </a:r>
            <a:r>
              <a:rPr lang="pl-PL" dirty="0">
                <a:solidFill>
                  <a:schemeClr val="accent4"/>
                </a:solidFill>
              </a:rPr>
              <a:t> </a:t>
            </a:r>
            <a:r>
              <a:rPr lang="pl-PL" dirty="0" err="1">
                <a:solidFill>
                  <a:schemeClr val="accent4"/>
                </a:solidFill>
              </a:rPr>
              <a:t>everyday</a:t>
            </a:r>
            <a:r>
              <a:rPr lang="pl-PL" dirty="0">
                <a:solidFill>
                  <a:schemeClr val="accent4"/>
                </a:solidFill>
              </a:rPr>
              <a:t> </a:t>
            </a:r>
            <a:r>
              <a:rPr lang="pl-PL" dirty="0" err="1">
                <a:solidFill>
                  <a:schemeClr val="accent4"/>
                </a:solidFill>
              </a:rPr>
              <a:t>work</a:t>
            </a:r>
            <a:r>
              <a:rPr lang="pl-PL" dirty="0">
                <a:solidFill>
                  <a:schemeClr val="accent4"/>
                </a:solidFill>
              </a:rPr>
              <a:t>,</a:t>
            </a:r>
          </a:p>
          <a:p>
            <a:pPr lvl="0">
              <a:lnSpc>
                <a:spcPct val="200000"/>
              </a:lnSpc>
            </a:pPr>
            <a:r>
              <a:rPr lang="pl-PL" b="1" dirty="0" err="1">
                <a:solidFill>
                  <a:schemeClr val="accent4"/>
                </a:solidFill>
              </a:rPr>
              <a:t>a</a:t>
            </a:r>
            <a:r>
              <a:rPr lang="pl-PL" b="1" dirty="0" err="1" smtClean="0">
                <a:solidFill>
                  <a:schemeClr val="accent4"/>
                </a:solidFill>
              </a:rPr>
              <a:t>ccess</a:t>
            </a:r>
            <a:r>
              <a:rPr lang="pl-PL" b="1" dirty="0" smtClean="0">
                <a:solidFill>
                  <a:schemeClr val="accent4"/>
                </a:solidFill>
              </a:rPr>
              <a:t> to </a:t>
            </a:r>
            <a:r>
              <a:rPr lang="pl-PL" b="1" dirty="0" err="1" smtClean="0">
                <a:solidFill>
                  <a:schemeClr val="accent4"/>
                </a:solidFill>
              </a:rPr>
              <a:t>equipment</a:t>
            </a:r>
            <a:r>
              <a:rPr lang="pl-PL" b="1" dirty="0" smtClean="0">
                <a:solidFill>
                  <a:schemeClr val="accent4"/>
                </a:solidFill>
              </a:rPr>
              <a:t> </a:t>
            </a:r>
            <a:r>
              <a:rPr lang="pl-PL" dirty="0">
                <a:solidFill>
                  <a:schemeClr val="accent4"/>
                </a:solidFill>
              </a:rPr>
              <a:t>and</a:t>
            </a:r>
            <a:r>
              <a:rPr lang="pl-PL" b="1" dirty="0">
                <a:solidFill>
                  <a:schemeClr val="accent4"/>
                </a:solidFill>
              </a:rPr>
              <a:t> </a:t>
            </a:r>
            <a:r>
              <a:rPr lang="pl-PL" b="1" dirty="0" err="1">
                <a:solidFill>
                  <a:schemeClr val="accent4"/>
                </a:solidFill>
              </a:rPr>
              <a:t>research</a:t>
            </a:r>
            <a:r>
              <a:rPr lang="pl-PL" b="1" dirty="0">
                <a:solidFill>
                  <a:schemeClr val="accent4"/>
                </a:solidFill>
              </a:rPr>
              <a:t> </a:t>
            </a:r>
            <a:r>
              <a:rPr lang="pl-PL" b="1" dirty="0" err="1" smtClean="0">
                <a:solidFill>
                  <a:schemeClr val="accent4"/>
                </a:solidFill>
              </a:rPr>
              <a:t>tools</a:t>
            </a:r>
            <a:r>
              <a:rPr lang="pl-PL" dirty="0" smtClean="0">
                <a:solidFill>
                  <a:schemeClr val="accent4"/>
                </a:solidFill>
              </a:rPr>
              <a:t>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9096" y="355415"/>
            <a:ext cx="8207232" cy="504825"/>
          </a:xfrm>
        </p:spPr>
        <p:txBody>
          <a:bodyPr/>
          <a:lstStyle/>
          <a:p>
            <a:r>
              <a:rPr lang="pl-PL" b="1" dirty="0" err="1">
                <a:solidFill>
                  <a:srgbClr val="FF0000"/>
                </a:solidFill>
              </a:rPr>
              <a:t>Benefits</a:t>
            </a:r>
            <a:r>
              <a:rPr lang="pl-PL" b="1" dirty="0">
                <a:solidFill>
                  <a:srgbClr val="FF0000"/>
                </a:solidFill>
              </a:rPr>
              <a:t> for the </a:t>
            </a:r>
            <a:r>
              <a:rPr lang="pl-PL" b="1" dirty="0" err="1">
                <a:solidFill>
                  <a:srgbClr val="FF0000"/>
                </a:solidFill>
              </a:rPr>
              <a:t>office</a:t>
            </a:r>
            <a:r>
              <a:rPr lang="pl-PL" b="1" dirty="0">
                <a:solidFill>
                  <a:srgbClr val="FF0000"/>
                </a:solidFill>
              </a:rPr>
              <a:t>:</a:t>
            </a:r>
            <a:br>
              <a:rPr lang="pl-PL" b="1" dirty="0">
                <a:solidFill>
                  <a:srgbClr val="FF0000"/>
                </a:solidFill>
              </a:rPr>
            </a:b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247BD-91B5-49B5-881A-0ACD818F77C5}" type="slidenum">
              <a:rPr lang="fr-CH" altLang="en-US" smtClean="0">
                <a:solidFill>
                  <a:srgbClr val="808080"/>
                </a:solidFill>
              </a:rPr>
              <a:pPr>
                <a:defRPr/>
              </a:pPr>
              <a:t>10</a:t>
            </a:fld>
            <a:endParaRPr lang="fr-CH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09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u="sng" dirty="0" err="1" smtClean="0">
                <a:solidFill>
                  <a:schemeClr val="accent4"/>
                </a:solidFill>
              </a:rPr>
              <a:t>Enhancing</a:t>
            </a:r>
            <a:r>
              <a:rPr lang="pl-PL" u="sng" dirty="0" smtClean="0">
                <a:solidFill>
                  <a:schemeClr val="accent4"/>
                </a:solidFill>
              </a:rPr>
              <a:t> </a:t>
            </a:r>
            <a:r>
              <a:rPr lang="pl-PL" u="sng" dirty="0" err="1" smtClean="0">
                <a:solidFill>
                  <a:schemeClr val="accent4"/>
                </a:solidFill>
              </a:rPr>
              <a:t>social</a:t>
            </a:r>
            <a:r>
              <a:rPr lang="pl-PL" u="sng" dirty="0" smtClean="0">
                <a:solidFill>
                  <a:schemeClr val="accent4"/>
                </a:solidFill>
              </a:rPr>
              <a:t> </a:t>
            </a:r>
            <a:r>
              <a:rPr lang="pl-PL" u="sng" dirty="0" err="1" smtClean="0">
                <a:solidFill>
                  <a:schemeClr val="accent4"/>
                </a:solidFill>
              </a:rPr>
              <a:t>responsibility</a:t>
            </a:r>
            <a:r>
              <a:rPr lang="pl-PL" u="sng" dirty="0" smtClean="0">
                <a:solidFill>
                  <a:schemeClr val="accent4"/>
                </a:solidFill>
              </a:rPr>
              <a:t> in public </a:t>
            </a:r>
            <a:r>
              <a:rPr lang="pl-PL" u="sng" dirty="0" err="1" smtClean="0">
                <a:solidFill>
                  <a:schemeClr val="accent4"/>
                </a:solidFill>
              </a:rPr>
              <a:t>administration</a:t>
            </a:r>
            <a:endParaRPr lang="pl-PL" u="sng" dirty="0" smtClean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endParaRPr lang="pl-PL" u="sng" dirty="0" smtClean="0">
              <a:solidFill>
                <a:schemeClr val="accent4"/>
              </a:solidFill>
            </a:endParaRPr>
          </a:p>
          <a:p>
            <a:pPr algn="ctr"/>
            <a:r>
              <a:rPr lang="en-GB" dirty="0" smtClean="0">
                <a:solidFill>
                  <a:schemeClr val="accent4"/>
                </a:solidFill>
              </a:rPr>
              <a:t>Our </a:t>
            </a:r>
            <a:r>
              <a:rPr lang="en-GB" dirty="0">
                <a:solidFill>
                  <a:schemeClr val="accent4"/>
                </a:solidFill>
              </a:rPr>
              <a:t>goal is to convince the students that, </a:t>
            </a:r>
            <a:r>
              <a:rPr lang="en-GB" b="1" dirty="0">
                <a:solidFill>
                  <a:schemeClr val="accent4"/>
                </a:solidFill>
              </a:rPr>
              <a:t>together</a:t>
            </a:r>
            <a:r>
              <a:rPr lang="en-GB" dirty="0">
                <a:solidFill>
                  <a:schemeClr val="accent4"/>
                </a:solidFill>
              </a:rPr>
              <a:t> with the regional authorities, they are able </a:t>
            </a:r>
            <a:r>
              <a:rPr lang="pl-PL" dirty="0" smtClean="0">
                <a:solidFill>
                  <a:schemeClr val="accent4"/>
                </a:solidFill>
              </a:rPr>
              <a:t/>
            </a:r>
            <a:br>
              <a:rPr lang="pl-PL" dirty="0" smtClean="0">
                <a:solidFill>
                  <a:schemeClr val="accent4"/>
                </a:solidFill>
              </a:rPr>
            </a:br>
            <a:r>
              <a:rPr lang="en-GB" dirty="0" smtClean="0">
                <a:solidFill>
                  <a:schemeClr val="accent4"/>
                </a:solidFill>
              </a:rPr>
              <a:t>to </a:t>
            </a:r>
            <a:r>
              <a:rPr lang="en-GB" b="1" dirty="0">
                <a:solidFill>
                  <a:schemeClr val="accent4"/>
                </a:solidFill>
              </a:rPr>
              <a:t>change the reality </a:t>
            </a:r>
            <a:r>
              <a:rPr lang="pl-PL" b="1" dirty="0" smtClean="0">
                <a:solidFill>
                  <a:schemeClr val="accent4"/>
                </a:solidFill>
              </a:rPr>
              <a:t/>
            </a:r>
            <a:br>
              <a:rPr lang="pl-PL" b="1" dirty="0" smtClean="0">
                <a:solidFill>
                  <a:schemeClr val="accent4"/>
                </a:solidFill>
              </a:rPr>
            </a:br>
            <a:r>
              <a:rPr lang="en-GB" dirty="0" smtClean="0">
                <a:solidFill>
                  <a:schemeClr val="accent4"/>
                </a:solidFill>
              </a:rPr>
              <a:t>and </a:t>
            </a:r>
            <a:r>
              <a:rPr lang="en-GB" dirty="0">
                <a:solidFill>
                  <a:schemeClr val="accent4"/>
                </a:solidFill>
              </a:rPr>
              <a:t>make lives of the Region’s inhabitants </a:t>
            </a:r>
            <a:r>
              <a:rPr lang="en-GB" dirty="0" smtClean="0">
                <a:solidFill>
                  <a:schemeClr val="accent4"/>
                </a:solidFill>
              </a:rPr>
              <a:t>easier</a:t>
            </a:r>
            <a:r>
              <a:rPr lang="pl-PL" dirty="0" smtClean="0">
                <a:solidFill>
                  <a:schemeClr val="accent4"/>
                </a:solidFill>
              </a:rPr>
              <a:t>.</a:t>
            </a:r>
          </a:p>
          <a:p>
            <a:pPr marL="0" indent="0" algn="ctr">
              <a:buNone/>
            </a:pPr>
            <a:endParaRPr lang="pl-PL" dirty="0" smtClean="0">
              <a:solidFill>
                <a:schemeClr val="accent4"/>
              </a:solidFill>
            </a:endParaRPr>
          </a:p>
          <a:p>
            <a:pPr algn="ctr"/>
            <a:r>
              <a:rPr lang="pl-PL" dirty="0" err="1">
                <a:solidFill>
                  <a:schemeClr val="accent4"/>
                </a:solidFill>
              </a:rPr>
              <a:t>O</a:t>
            </a:r>
            <a:r>
              <a:rPr lang="pl-PL" dirty="0" err="1" smtClean="0">
                <a:solidFill>
                  <a:schemeClr val="accent4"/>
                </a:solidFill>
              </a:rPr>
              <a:t>wnership</a:t>
            </a:r>
            <a:r>
              <a:rPr lang="pl-PL" dirty="0" smtClean="0">
                <a:solidFill>
                  <a:schemeClr val="accent4"/>
                </a:solidFill>
              </a:rPr>
              <a:t> </a:t>
            </a:r>
            <a:r>
              <a:rPr lang="pl-PL" dirty="0">
                <a:solidFill>
                  <a:schemeClr val="accent4"/>
                </a:solidFill>
              </a:rPr>
              <a:t>and </a:t>
            </a:r>
            <a:r>
              <a:rPr lang="pl-PL" b="1" dirty="0" err="1">
                <a:solidFill>
                  <a:schemeClr val="accent4"/>
                </a:solidFill>
              </a:rPr>
              <a:t>shared</a:t>
            </a:r>
            <a:r>
              <a:rPr lang="pl-PL" b="1" dirty="0">
                <a:solidFill>
                  <a:schemeClr val="accent4"/>
                </a:solidFill>
              </a:rPr>
              <a:t> </a:t>
            </a:r>
            <a:r>
              <a:rPr lang="pl-PL" b="1" dirty="0" err="1" smtClean="0">
                <a:solidFill>
                  <a:schemeClr val="accent4"/>
                </a:solidFill>
              </a:rPr>
              <a:t>responsibility</a:t>
            </a:r>
            <a:r>
              <a:rPr lang="pl-PL" dirty="0" smtClean="0">
                <a:solidFill>
                  <a:schemeClr val="accent4"/>
                </a:solidFill>
              </a:rPr>
              <a:t>.</a:t>
            </a:r>
            <a:endParaRPr lang="pl-PL" dirty="0">
              <a:solidFill>
                <a:schemeClr val="accent4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Contribution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247BD-91B5-49B5-881A-0ACD818F77C5}" type="slidenum">
              <a:rPr lang="fr-CH" altLang="en-US" smtClean="0">
                <a:solidFill>
                  <a:srgbClr val="808080"/>
                </a:solidFill>
              </a:rPr>
              <a:pPr>
                <a:defRPr/>
              </a:pPr>
              <a:t>11</a:t>
            </a:fld>
            <a:endParaRPr lang="fr-CH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17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09600" y="930876"/>
            <a:ext cx="10972800" cy="5258537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err="1" smtClean="0">
                <a:solidFill>
                  <a:schemeClr val="accent4"/>
                </a:solidFill>
              </a:rPr>
              <a:t>What</a:t>
            </a:r>
            <a:r>
              <a:rPr lang="pl-PL" dirty="0" smtClean="0">
                <a:solidFill>
                  <a:schemeClr val="accent4"/>
                </a:solidFill>
              </a:rPr>
              <a:t> </a:t>
            </a:r>
            <a:r>
              <a:rPr lang="pl-PL" dirty="0" err="1" smtClean="0">
                <a:solidFill>
                  <a:schemeClr val="accent4"/>
                </a:solidFill>
              </a:rPr>
              <a:t>makes</a:t>
            </a:r>
            <a:r>
              <a:rPr lang="pl-PL" dirty="0" smtClean="0">
                <a:solidFill>
                  <a:schemeClr val="accent4"/>
                </a:solidFill>
              </a:rPr>
              <a:t> </a:t>
            </a:r>
            <a:r>
              <a:rPr lang="pl-PL" dirty="0" err="1" smtClean="0">
                <a:solidFill>
                  <a:schemeClr val="accent4"/>
                </a:solidFill>
              </a:rPr>
              <a:t>it</a:t>
            </a:r>
            <a:r>
              <a:rPr lang="pl-PL" dirty="0" smtClean="0">
                <a:solidFill>
                  <a:schemeClr val="accent4"/>
                </a:solidFill>
              </a:rPr>
              <a:t> </a:t>
            </a:r>
            <a:r>
              <a:rPr lang="pl-PL" dirty="0" err="1" smtClean="0">
                <a:solidFill>
                  <a:schemeClr val="accent4"/>
                </a:solidFill>
              </a:rPr>
              <a:t>new</a:t>
            </a:r>
            <a:r>
              <a:rPr lang="pl-PL" dirty="0" smtClean="0">
                <a:solidFill>
                  <a:schemeClr val="accent4"/>
                </a:solidFill>
              </a:rPr>
              <a:t> and </a:t>
            </a:r>
            <a:r>
              <a:rPr lang="pl-PL" dirty="0" err="1" smtClean="0">
                <a:solidFill>
                  <a:schemeClr val="accent4"/>
                </a:solidFill>
              </a:rPr>
              <a:t>interesting</a:t>
            </a:r>
            <a:r>
              <a:rPr lang="pl-PL" dirty="0" smtClean="0">
                <a:solidFill>
                  <a:schemeClr val="accent4"/>
                </a:solidFill>
              </a:rPr>
              <a:t>?</a:t>
            </a:r>
          </a:p>
          <a:p>
            <a:pPr marL="0" indent="0" algn="ctr">
              <a:buNone/>
            </a:pPr>
            <a:endParaRPr lang="pl-PL" dirty="0" smtClean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endParaRPr lang="pl-PL" dirty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endParaRPr lang="pl-PL" dirty="0" smtClean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endParaRPr lang="pl-PL" dirty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endParaRPr lang="pl-PL" dirty="0" smtClean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endParaRPr lang="pl-PL" sz="1800" i="1" dirty="0" smtClean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endParaRPr lang="pl-PL" sz="1800" i="1" dirty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endParaRPr lang="pl-PL" sz="8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pl-PL" sz="800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pl-PL" sz="8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pl-PL" sz="8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pl-PL" sz="800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800" i="1" dirty="0" err="1" smtClean="0">
                <a:solidFill>
                  <a:schemeClr val="accent3">
                    <a:lumMod val="50000"/>
                  </a:schemeClr>
                </a:solidFill>
              </a:rPr>
              <a:t>source</a:t>
            </a:r>
            <a:r>
              <a:rPr lang="pl-PL" sz="800" i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pl-PL" sz="800" i="1" dirty="0">
                <a:solidFill>
                  <a:schemeClr val="accent3">
                    <a:lumMod val="50000"/>
                  </a:schemeClr>
                </a:solidFill>
              </a:rPr>
              <a:t>https://www.flickr.com/photos/hamptonroadspartnership/5351622529/</a:t>
            </a:r>
            <a:endParaRPr lang="pl-PL" sz="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Innovativeness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247BD-91B5-49B5-881A-0ACD818F77C5}" type="slidenum">
              <a:rPr lang="fr-CH" altLang="en-US" smtClean="0">
                <a:solidFill>
                  <a:srgbClr val="808080"/>
                </a:solidFill>
              </a:rPr>
              <a:pPr>
                <a:defRPr/>
              </a:pPr>
              <a:t>12</a:t>
            </a:fld>
            <a:endParaRPr lang="fr-CH" altLang="en-US">
              <a:solidFill>
                <a:srgbClr val="80808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937" y="1803954"/>
            <a:ext cx="4500126" cy="376290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49012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Perspectives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                                                              </a:t>
            </a:r>
            <a:br>
              <a:rPr lang="pl-PL" b="1" dirty="0" smtClean="0"/>
            </a:br>
            <a:r>
              <a:rPr lang="pl-PL" b="1" dirty="0"/>
              <a:t> </a:t>
            </a:r>
            <a:r>
              <a:rPr lang="pl-PL" b="1" dirty="0" smtClean="0"/>
              <a:t>                                                             </a:t>
            </a:r>
            <a:r>
              <a:rPr lang="pl-PL" sz="800" i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source:https</a:t>
            </a:r>
            <a:r>
              <a:rPr lang="pl-PL" sz="8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://www.flickr.com/photos/marfis75/8757110485/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07DA72-9FB8-4E95-B965-33BE5DD081E2}" type="slidenum">
              <a:rPr lang="en-US" altLang="en-US" smtClean="0">
                <a:solidFill>
                  <a:srgbClr val="808080"/>
                </a:solidFill>
              </a:rPr>
              <a:pPr>
                <a:defRPr/>
              </a:pPr>
              <a:t>13</a:t>
            </a:fld>
            <a:endParaRPr lang="en-US" altLang="en-US">
              <a:solidFill>
                <a:srgbClr val="80808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41" y="1168399"/>
            <a:ext cx="6656173" cy="443744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9400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chemeClr val="accent4"/>
                </a:solidFill>
              </a:rPr>
              <a:t>Currently the platform contains </a:t>
            </a:r>
            <a:r>
              <a:rPr lang="pl-PL" dirty="0" err="1" smtClean="0">
                <a:solidFill>
                  <a:schemeClr val="accent4"/>
                </a:solidFill>
              </a:rPr>
              <a:t>over</a:t>
            </a:r>
            <a:r>
              <a:rPr lang="pl-PL" dirty="0" smtClean="0">
                <a:solidFill>
                  <a:schemeClr val="accent4"/>
                </a:solidFill>
              </a:rPr>
              <a:t> 20</a:t>
            </a:r>
            <a:r>
              <a:rPr lang="en-GB" dirty="0" smtClean="0">
                <a:solidFill>
                  <a:schemeClr val="accent4"/>
                </a:solidFill>
              </a:rPr>
              <a:t> </a:t>
            </a:r>
            <a:r>
              <a:rPr lang="en-GB" dirty="0">
                <a:solidFill>
                  <a:schemeClr val="accent4"/>
                </a:solidFill>
              </a:rPr>
              <a:t>thematic scopes submitted by the </a:t>
            </a:r>
            <a:r>
              <a:rPr lang="en-GB" dirty="0" smtClean="0">
                <a:solidFill>
                  <a:schemeClr val="accent4"/>
                </a:solidFill>
              </a:rPr>
              <a:t>Ma</a:t>
            </a:r>
            <a:r>
              <a:rPr lang="pl-PL" dirty="0" smtClean="0">
                <a:solidFill>
                  <a:schemeClr val="accent4"/>
                </a:solidFill>
              </a:rPr>
              <a:t>l</a:t>
            </a:r>
            <a:r>
              <a:rPr lang="en-GB" dirty="0" err="1" smtClean="0">
                <a:solidFill>
                  <a:schemeClr val="accent4"/>
                </a:solidFill>
              </a:rPr>
              <a:t>opolska</a:t>
            </a:r>
            <a:r>
              <a:rPr lang="en-GB" dirty="0" smtClean="0">
                <a:solidFill>
                  <a:schemeClr val="accent4"/>
                </a:solidFill>
              </a:rPr>
              <a:t> </a:t>
            </a:r>
            <a:r>
              <a:rPr lang="pl-PL" dirty="0" err="1" smtClean="0">
                <a:solidFill>
                  <a:schemeClr val="accent4"/>
                </a:solidFill>
              </a:rPr>
              <a:t>Voivodeship</a:t>
            </a:r>
            <a:r>
              <a:rPr lang="en-GB" dirty="0" smtClean="0">
                <a:solidFill>
                  <a:schemeClr val="accent4"/>
                </a:solidFill>
              </a:rPr>
              <a:t> </a:t>
            </a:r>
            <a:r>
              <a:rPr lang="en-GB" dirty="0">
                <a:solidFill>
                  <a:schemeClr val="accent4"/>
                </a:solidFill>
              </a:rPr>
              <a:t>Office. </a:t>
            </a:r>
            <a:endParaRPr lang="pl-PL" dirty="0" smtClean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endParaRPr lang="pl-PL" dirty="0" smtClean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chemeClr val="accent4"/>
                </a:solidFill>
              </a:rPr>
              <a:t>The </a:t>
            </a:r>
            <a:r>
              <a:rPr lang="en-GB" dirty="0">
                <a:solidFill>
                  <a:schemeClr val="accent4"/>
                </a:solidFill>
              </a:rPr>
              <a:t>AGH students, supported by their supervisors will soon choose the subjects for their theses. </a:t>
            </a:r>
            <a:endParaRPr lang="pl-PL" dirty="0" smtClean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endParaRPr lang="pl-PL" dirty="0" smtClean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chemeClr val="accent4"/>
                </a:solidFill>
              </a:rPr>
              <a:t>The </a:t>
            </a:r>
            <a:r>
              <a:rPr lang="en-GB" dirty="0">
                <a:solidFill>
                  <a:schemeClr val="accent4"/>
                </a:solidFill>
              </a:rPr>
              <a:t>first dissertations will be ready in the next few months.</a:t>
            </a:r>
            <a:endParaRPr lang="pl-PL" dirty="0">
              <a:solidFill>
                <a:schemeClr val="accent4"/>
              </a:solidFill>
            </a:endParaRP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Sustainability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247BD-91B5-49B5-881A-0ACD818F77C5}" type="slidenum">
              <a:rPr lang="fr-CH" altLang="en-US" smtClean="0">
                <a:solidFill>
                  <a:srgbClr val="808080"/>
                </a:solidFill>
              </a:rPr>
              <a:pPr>
                <a:defRPr/>
              </a:pPr>
              <a:t>14</a:t>
            </a:fld>
            <a:endParaRPr lang="fr-CH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710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09600" y="766120"/>
            <a:ext cx="10972800" cy="5423294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>
                <a:solidFill>
                  <a:schemeClr val="accent4"/>
                </a:solidFill>
              </a:rPr>
              <a:t>3 </a:t>
            </a:r>
            <a:r>
              <a:rPr lang="pl-PL" b="1" dirty="0" err="1" smtClean="0">
                <a:solidFill>
                  <a:schemeClr val="accent4"/>
                </a:solidFill>
              </a:rPr>
              <a:t>things</a:t>
            </a:r>
            <a:r>
              <a:rPr lang="pl-PL" b="1" dirty="0" smtClean="0">
                <a:solidFill>
                  <a:schemeClr val="accent4"/>
                </a:solidFill>
              </a:rPr>
              <a:t> we </a:t>
            </a:r>
            <a:r>
              <a:rPr lang="pl-PL" b="1" dirty="0" err="1" smtClean="0">
                <a:solidFill>
                  <a:schemeClr val="accent4"/>
                </a:solidFill>
              </a:rPr>
              <a:t>did</a:t>
            </a:r>
            <a:r>
              <a:rPr lang="pl-PL" b="1" dirty="0" smtClean="0">
                <a:solidFill>
                  <a:schemeClr val="accent4"/>
                </a:solidFill>
              </a:rPr>
              <a:t> </a:t>
            </a:r>
            <a:r>
              <a:rPr lang="pl-PL" b="1" dirty="0" err="1" smtClean="0">
                <a:solidFill>
                  <a:schemeClr val="accent4"/>
                </a:solidFill>
              </a:rPr>
              <a:t>great</a:t>
            </a:r>
            <a:r>
              <a:rPr lang="pl-PL" b="1" dirty="0" smtClean="0">
                <a:solidFill>
                  <a:schemeClr val="accent4"/>
                </a:solidFill>
              </a:rPr>
              <a:t>:</a:t>
            </a:r>
          </a:p>
          <a:p>
            <a:pPr marL="0" indent="0">
              <a:buNone/>
            </a:pPr>
            <a:endParaRPr lang="pl-PL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pl-PL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pl-PL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pl-PL" dirty="0" smtClean="0">
              <a:solidFill>
                <a:schemeClr val="accent4"/>
              </a:solidFill>
            </a:endParaRPr>
          </a:p>
          <a:p>
            <a:r>
              <a:rPr lang="pl-PL" dirty="0" smtClean="0">
                <a:solidFill>
                  <a:schemeClr val="accent4"/>
                </a:solidFill>
              </a:rPr>
              <a:t>Collaboration with </a:t>
            </a:r>
            <a:r>
              <a:rPr lang="pl-PL" dirty="0" err="1" smtClean="0">
                <a:solidFill>
                  <a:schemeClr val="accent4"/>
                </a:solidFill>
              </a:rPr>
              <a:t>our</a:t>
            </a:r>
            <a:r>
              <a:rPr lang="pl-PL" dirty="0" smtClean="0">
                <a:solidFill>
                  <a:schemeClr val="accent4"/>
                </a:solidFill>
              </a:rPr>
              <a:t> partner – AGH</a:t>
            </a:r>
            <a:r>
              <a:rPr lang="pl-PL" dirty="0">
                <a:solidFill>
                  <a:schemeClr val="accent4"/>
                </a:solidFill>
              </a:rPr>
              <a:t>, </a:t>
            </a:r>
            <a:r>
              <a:rPr lang="pl-PL" dirty="0" smtClean="0">
                <a:solidFill>
                  <a:schemeClr val="accent4"/>
                </a:solidFill>
              </a:rPr>
              <a:t>  </a:t>
            </a:r>
            <a:r>
              <a:rPr lang="pl-PL" sz="800" i="1" dirty="0" err="1" smtClean="0">
                <a:solidFill>
                  <a:schemeClr val="accent3">
                    <a:lumMod val="50000"/>
                  </a:schemeClr>
                </a:solidFill>
              </a:rPr>
              <a:t>source</a:t>
            </a:r>
            <a:r>
              <a:rPr lang="pl-PL" sz="800" i="1" dirty="0" smtClean="0">
                <a:solidFill>
                  <a:schemeClr val="accent3">
                    <a:lumMod val="50000"/>
                  </a:schemeClr>
                </a:solidFill>
              </a:rPr>
              <a:t>: https</a:t>
            </a:r>
            <a:r>
              <a:rPr lang="pl-PL" sz="800" i="1" dirty="0">
                <a:solidFill>
                  <a:schemeClr val="accent3">
                    <a:lumMod val="50000"/>
                  </a:schemeClr>
                </a:solidFill>
              </a:rPr>
              <a:t>://www.flickr.com/photos/vegaseddie/5700609302/</a:t>
            </a:r>
            <a:endParaRPr lang="pl-PL" sz="8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pl-PL" dirty="0" smtClean="0">
                <a:solidFill>
                  <a:schemeClr val="accent4"/>
                </a:solidFill>
              </a:rPr>
              <a:t>Engagement of the MVO </a:t>
            </a:r>
            <a:r>
              <a:rPr lang="pl-PL" dirty="0" err="1">
                <a:solidFill>
                  <a:schemeClr val="accent4"/>
                </a:solidFill>
              </a:rPr>
              <a:t>d</a:t>
            </a:r>
            <a:r>
              <a:rPr lang="pl-PL" dirty="0" err="1" smtClean="0">
                <a:solidFill>
                  <a:schemeClr val="accent4"/>
                </a:solidFill>
              </a:rPr>
              <a:t>epartments</a:t>
            </a:r>
            <a:r>
              <a:rPr lang="pl-PL" dirty="0" smtClean="0">
                <a:solidFill>
                  <a:schemeClr val="accent4"/>
                </a:solidFill>
              </a:rPr>
              <a:t> in </a:t>
            </a:r>
            <a:r>
              <a:rPr lang="pl-PL" dirty="0" err="1" smtClean="0">
                <a:solidFill>
                  <a:schemeClr val="accent4"/>
                </a:solidFill>
              </a:rPr>
              <a:t>cooperation</a:t>
            </a:r>
            <a:r>
              <a:rPr lang="pl-PL" dirty="0" smtClean="0">
                <a:solidFill>
                  <a:schemeClr val="accent4"/>
                </a:solidFill>
              </a:rPr>
              <a:t> with </a:t>
            </a:r>
            <a:r>
              <a:rPr lang="pl-PL" dirty="0" err="1" smtClean="0">
                <a:solidFill>
                  <a:schemeClr val="accent4"/>
                </a:solidFill>
              </a:rPr>
              <a:t>students</a:t>
            </a:r>
            <a:r>
              <a:rPr lang="pl-PL" dirty="0" smtClean="0">
                <a:solidFill>
                  <a:schemeClr val="accent4"/>
                </a:solidFill>
              </a:rPr>
              <a:t>,</a:t>
            </a:r>
          </a:p>
          <a:p>
            <a:r>
              <a:rPr lang="pl-PL" dirty="0" smtClean="0">
                <a:solidFill>
                  <a:schemeClr val="accent4"/>
                </a:solidFill>
              </a:rPr>
              <a:t>Open </a:t>
            </a:r>
            <a:r>
              <a:rPr lang="pl-PL" dirty="0" err="1" smtClean="0">
                <a:solidFill>
                  <a:schemeClr val="accent4"/>
                </a:solidFill>
              </a:rPr>
              <a:t>up</a:t>
            </a:r>
            <a:r>
              <a:rPr lang="pl-PL" dirty="0" smtClean="0">
                <a:solidFill>
                  <a:schemeClr val="accent4"/>
                </a:solidFill>
              </a:rPr>
              <a:t> to </a:t>
            </a:r>
            <a:r>
              <a:rPr lang="pl-PL" dirty="0" err="1" smtClean="0">
                <a:solidFill>
                  <a:schemeClr val="accent4"/>
                </a:solidFill>
              </a:rPr>
              <a:t>innovative</a:t>
            </a:r>
            <a:r>
              <a:rPr lang="pl-PL" dirty="0" smtClean="0">
                <a:solidFill>
                  <a:schemeClr val="accent4"/>
                </a:solidFill>
              </a:rPr>
              <a:t> </a:t>
            </a:r>
            <a:r>
              <a:rPr lang="pl-PL" dirty="0" err="1" smtClean="0">
                <a:solidFill>
                  <a:schemeClr val="accent4"/>
                </a:solidFill>
              </a:rPr>
              <a:t>ways</a:t>
            </a:r>
            <a:r>
              <a:rPr lang="pl-PL" dirty="0" smtClean="0">
                <a:solidFill>
                  <a:schemeClr val="accent4"/>
                </a:solidFill>
              </a:rPr>
              <a:t> of </a:t>
            </a:r>
            <a:r>
              <a:rPr lang="pl-PL" dirty="0" err="1" smtClean="0">
                <a:solidFill>
                  <a:schemeClr val="accent4"/>
                </a:solidFill>
              </a:rPr>
              <a:t>solving</a:t>
            </a:r>
            <a:r>
              <a:rPr lang="pl-PL" dirty="0" smtClean="0">
                <a:solidFill>
                  <a:schemeClr val="accent4"/>
                </a:solidFill>
              </a:rPr>
              <a:t> </a:t>
            </a:r>
            <a:r>
              <a:rPr lang="pl-PL" dirty="0" err="1" smtClean="0">
                <a:solidFill>
                  <a:schemeClr val="accent4"/>
                </a:solidFill>
              </a:rPr>
              <a:t>problems</a:t>
            </a:r>
            <a:endParaRPr lang="pl-PL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pl-PL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pl-PL" dirty="0">
              <a:solidFill>
                <a:schemeClr val="accent4"/>
              </a:solidFill>
            </a:endParaRPr>
          </a:p>
          <a:p>
            <a:endParaRPr lang="pl-PL" dirty="0" smtClean="0">
              <a:solidFill>
                <a:schemeClr val="accent4"/>
              </a:solidFill>
            </a:endParaRPr>
          </a:p>
          <a:p>
            <a:endParaRPr lang="pl-PL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pl-PL" dirty="0" smtClean="0">
              <a:solidFill>
                <a:schemeClr val="accent4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Lessons</a:t>
            </a:r>
            <a:r>
              <a:rPr lang="pl-PL" dirty="0" smtClean="0"/>
              <a:t> </a:t>
            </a:r>
            <a:r>
              <a:rPr lang="pl-PL" dirty="0" err="1" smtClean="0"/>
              <a:t>learned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247BD-91B5-49B5-881A-0ACD818F77C5}" type="slidenum">
              <a:rPr lang="fr-CH" altLang="en-US" smtClean="0">
                <a:solidFill>
                  <a:srgbClr val="808080"/>
                </a:solidFill>
              </a:rPr>
              <a:pPr>
                <a:defRPr/>
              </a:pPr>
              <a:t>15</a:t>
            </a:fld>
            <a:endParaRPr lang="fr-CH" altLang="en-US">
              <a:solidFill>
                <a:srgbClr val="80808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74" y="766120"/>
            <a:ext cx="4217140" cy="2913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22727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chemeClr val="accent4"/>
                </a:solidFill>
              </a:rPr>
              <a:t>3 </a:t>
            </a:r>
            <a:r>
              <a:rPr lang="pl-PL" b="1" dirty="0" err="1">
                <a:solidFill>
                  <a:schemeClr val="accent4"/>
                </a:solidFill>
              </a:rPr>
              <a:t>things</a:t>
            </a:r>
            <a:r>
              <a:rPr lang="pl-PL" b="1" dirty="0">
                <a:solidFill>
                  <a:schemeClr val="accent4"/>
                </a:solidFill>
              </a:rPr>
              <a:t> we </a:t>
            </a:r>
            <a:r>
              <a:rPr lang="pl-PL" b="1" dirty="0" err="1">
                <a:solidFill>
                  <a:schemeClr val="accent4"/>
                </a:solidFill>
              </a:rPr>
              <a:t>would</a:t>
            </a:r>
            <a:r>
              <a:rPr lang="pl-PL" b="1" dirty="0">
                <a:solidFill>
                  <a:schemeClr val="accent4"/>
                </a:solidFill>
              </a:rPr>
              <a:t> do </a:t>
            </a:r>
            <a:r>
              <a:rPr lang="pl-PL" b="1" dirty="0" err="1">
                <a:solidFill>
                  <a:schemeClr val="accent4"/>
                </a:solidFill>
              </a:rPr>
              <a:t>differently</a:t>
            </a:r>
            <a:r>
              <a:rPr lang="pl-PL" b="1" dirty="0" smtClean="0">
                <a:solidFill>
                  <a:schemeClr val="accent4"/>
                </a:solidFill>
              </a:rPr>
              <a:t>:</a:t>
            </a:r>
          </a:p>
          <a:p>
            <a:pPr marL="0" indent="0">
              <a:buNone/>
            </a:pPr>
            <a:endParaRPr lang="pl-PL" dirty="0">
              <a:solidFill>
                <a:schemeClr val="accent4"/>
              </a:solidFill>
            </a:endParaRPr>
          </a:p>
          <a:p>
            <a:r>
              <a:rPr lang="pl-PL" dirty="0" smtClean="0">
                <a:solidFill>
                  <a:schemeClr val="accent4"/>
                </a:solidFill>
              </a:rPr>
              <a:t>We </a:t>
            </a:r>
            <a:r>
              <a:rPr lang="pl-PL" dirty="0" err="1" smtClean="0">
                <a:solidFill>
                  <a:schemeClr val="accent4"/>
                </a:solidFill>
              </a:rPr>
              <a:t>would</a:t>
            </a:r>
            <a:r>
              <a:rPr lang="pl-PL" dirty="0" smtClean="0">
                <a:solidFill>
                  <a:schemeClr val="accent4"/>
                </a:solidFill>
              </a:rPr>
              <a:t> </a:t>
            </a:r>
            <a:r>
              <a:rPr lang="pl-PL" dirty="0" err="1" smtClean="0">
                <a:solidFill>
                  <a:schemeClr val="accent4"/>
                </a:solidFill>
              </a:rPr>
              <a:t>have</a:t>
            </a:r>
            <a:r>
              <a:rPr lang="pl-PL" dirty="0" smtClean="0">
                <a:solidFill>
                  <a:schemeClr val="accent4"/>
                </a:solidFill>
              </a:rPr>
              <a:t> run the </a:t>
            </a:r>
            <a:r>
              <a:rPr lang="pl-PL" dirty="0" err="1" smtClean="0">
                <a:solidFill>
                  <a:schemeClr val="accent4"/>
                </a:solidFill>
              </a:rPr>
              <a:t>project</a:t>
            </a:r>
            <a:r>
              <a:rPr lang="pl-PL" dirty="0" smtClean="0">
                <a:solidFill>
                  <a:schemeClr val="accent4"/>
                </a:solidFill>
              </a:rPr>
              <a:t> </a:t>
            </a:r>
            <a:r>
              <a:rPr lang="pl-PL" dirty="0" err="1" smtClean="0">
                <a:solidFill>
                  <a:schemeClr val="accent4"/>
                </a:solidFill>
              </a:rPr>
              <a:t>earlier</a:t>
            </a:r>
            <a:r>
              <a:rPr lang="pl-PL" dirty="0" smtClean="0">
                <a:solidFill>
                  <a:schemeClr val="accent4"/>
                </a:solidFill>
              </a:rPr>
              <a:t>,</a:t>
            </a:r>
          </a:p>
          <a:p>
            <a:r>
              <a:rPr lang="pl-PL" dirty="0" smtClean="0">
                <a:solidFill>
                  <a:schemeClr val="accent4"/>
                </a:solidFill>
              </a:rPr>
              <a:t>We </a:t>
            </a:r>
            <a:r>
              <a:rPr lang="pl-PL" dirty="0" err="1" smtClean="0">
                <a:solidFill>
                  <a:schemeClr val="accent4"/>
                </a:solidFill>
              </a:rPr>
              <a:t>would</a:t>
            </a:r>
            <a:r>
              <a:rPr lang="pl-PL" dirty="0" smtClean="0">
                <a:solidFill>
                  <a:schemeClr val="accent4"/>
                </a:solidFill>
              </a:rPr>
              <a:t> </a:t>
            </a:r>
            <a:r>
              <a:rPr lang="pl-PL" dirty="0" err="1" smtClean="0">
                <a:solidFill>
                  <a:schemeClr val="accent4"/>
                </a:solidFill>
              </a:rPr>
              <a:t>have</a:t>
            </a:r>
            <a:r>
              <a:rPr lang="pl-PL" dirty="0" smtClean="0">
                <a:solidFill>
                  <a:schemeClr val="accent4"/>
                </a:solidFill>
              </a:rPr>
              <a:t> </a:t>
            </a:r>
            <a:r>
              <a:rPr lang="pl-PL" dirty="0" err="1" smtClean="0">
                <a:solidFill>
                  <a:schemeClr val="accent4"/>
                </a:solidFill>
              </a:rPr>
              <a:t>started</a:t>
            </a:r>
            <a:r>
              <a:rPr lang="pl-PL" dirty="0" smtClean="0">
                <a:solidFill>
                  <a:schemeClr val="accent4"/>
                </a:solidFill>
              </a:rPr>
              <a:t> the </a:t>
            </a:r>
            <a:r>
              <a:rPr lang="pl-PL" dirty="0" err="1" smtClean="0">
                <a:solidFill>
                  <a:schemeClr val="accent4"/>
                </a:solidFill>
              </a:rPr>
              <a:t>work</a:t>
            </a:r>
            <a:r>
              <a:rPr lang="pl-PL" dirty="0" smtClean="0">
                <a:solidFill>
                  <a:schemeClr val="accent4"/>
                </a:solidFill>
              </a:rPr>
              <a:t> </a:t>
            </a:r>
            <a:r>
              <a:rPr lang="pl-PL" dirty="0" err="1" smtClean="0">
                <a:solidFill>
                  <a:schemeClr val="accent4"/>
                </a:solidFill>
              </a:rPr>
              <a:t>over</a:t>
            </a:r>
            <a:r>
              <a:rPr lang="pl-PL" dirty="0" smtClean="0">
                <a:solidFill>
                  <a:schemeClr val="accent4"/>
                </a:solidFill>
              </a:rPr>
              <a:t> the </a:t>
            </a:r>
            <a:r>
              <a:rPr lang="pl-PL" dirty="0" err="1" smtClean="0">
                <a:solidFill>
                  <a:schemeClr val="accent4"/>
                </a:solidFill>
              </a:rPr>
              <a:t>formalities</a:t>
            </a:r>
            <a:r>
              <a:rPr lang="pl-PL" dirty="0" smtClean="0">
                <a:solidFill>
                  <a:schemeClr val="accent4"/>
                </a:solidFill>
              </a:rPr>
              <a:t> </a:t>
            </a:r>
            <a:r>
              <a:rPr lang="pl-PL" dirty="0" err="1" smtClean="0">
                <a:solidFill>
                  <a:schemeClr val="accent4"/>
                </a:solidFill>
              </a:rPr>
              <a:t>earlier</a:t>
            </a:r>
            <a:r>
              <a:rPr lang="pl-PL" dirty="0" smtClean="0">
                <a:solidFill>
                  <a:schemeClr val="accent4"/>
                </a:solidFill>
              </a:rPr>
              <a:t>,</a:t>
            </a:r>
          </a:p>
          <a:p>
            <a:r>
              <a:rPr lang="pl-PL" dirty="0" smtClean="0">
                <a:solidFill>
                  <a:schemeClr val="accent4"/>
                </a:solidFill>
              </a:rPr>
              <a:t>We </a:t>
            </a:r>
            <a:r>
              <a:rPr lang="pl-PL" dirty="0" err="1" smtClean="0">
                <a:solidFill>
                  <a:schemeClr val="accent4"/>
                </a:solidFill>
              </a:rPr>
              <a:t>would</a:t>
            </a:r>
            <a:r>
              <a:rPr lang="pl-PL" dirty="0" smtClean="0">
                <a:solidFill>
                  <a:schemeClr val="accent4"/>
                </a:solidFill>
              </a:rPr>
              <a:t> </a:t>
            </a:r>
            <a:r>
              <a:rPr lang="pl-PL" dirty="0" err="1" smtClean="0">
                <a:solidFill>
                  <a:schemeClr val="accent4"/>
                </a:solidFill>
              </a:rPr>
              <a:t>have</a:t>
            </a:r>
            <a:r>
              <a:rPr lang="pl-PL" dirty="0" smtClean="0">
                <a:solidFill>
                  <a:schemeClr val="accent4"/>
                </a:solidFill>
              </a:rPr>
              <a:t> </a:t>
            </a:r>
            <a:r>
              <a:rPr lang="pl-PL" dirty="0" err="1" smtClean="0">
                <a:solidFill>
                  <a:schemeClr val="accent4"/>
                </a:solidFill>
              </a:rPr>
              <a:t>expanded</a:t>
            </a:r>
            <a:r>
              <a:rPr lang="pl-PL" dirty="0" smtClean="0">
                <a:solidFill>
                  <a:schemeClr val="accent4"/>
                </a:solidFill>
              </a:rPr>
              <a:t> the </a:t>
            </a:r>
            <a:r>
              <a:rPr lang="pl-PL" dirty="0" err="1" smtClean="0">
                <a:solidFill>
                  <a:schemeClr val="accent4"/>
                </a:solidFill>
              </a:rPr>
              <a:t>project</a:t>
            </a:r>
            <a:r>
              <a:rPr lang="pl-PL" dirty="0" smtClean="0">
                <a:solidFill>
                  <a:schemeClr val="accent4"/>
                </a:solidFill>
              </a:rPr>
              <a:t> by </a:t>
            </a:r>
            <a:r>
              <a:rPr lang="pl-PL" dirty="0" err="1" smtClean="0">
                <a:solidFill>
                  <a:schemeClr val="accent4"/>
                </a:solidFill>
              </a:rPr>
              <a:t>engaging</a:t>
            </a:r>
            <a:r>
              <a:rPr lang="pl-PL" dirty="0" smtClean="0">
                <a:solidFill>
                  <a:schemeClr val="accent4"/>
                </a:solidFill>
              </a:rPr>
              <a:t> </a:t>
            </a:r>
            <a:r>
              <a:rPr lang="pl-PL" dirty="0" err="1" smtClean="0">
                <a:solidFill>
                  <a:schemeClr val="accent4"/>
                </a:solidFill>
              </a:rPr>
              <a:t>other</a:t>
            </a:r>
            <a:r>
              <a:rPr lang="pl-PL" dirty="0" smtClean="0">
                <a:solidFill>
                  <a:schemeClr val="accent4"/>
                </a:solidFill>
              </a:rPr>
              <a:t> </a:t>
            </a:r>
            <a:r>
              <a:rPr lang="pl-PL" dirty="0" err="1" smtClean="0">
                <a:solidFill>
                  <a:schemeClr val="accent4"/>
                </a:solidFill>
              </a:rPr>
              <a:t>universities</a:t>
            </a:r>
            <a:r>
              <a:rPr lang="pl-PL" dirty="0" smtClean="0">
                <a:solidFill>
                  <a:schemeClr val="accent4"/>
                </a:solidFill>
              </a:rPr>
              <a:t> – and we </a:t>
            </a:r>
            <a:r>
              <a:rPr lang="pl-PL" dirty="0" err="1" smtClean="0">
                <a:solidFill>
                  <a:schemeClr val="accent4"/>
                </a:solidFill>
              </a:rPr>
              <a:t>will</a:t>
            </a:r>
            <a:r>
              <a:rPr lang="pl-PL" dirty="0" smtClean="0">
                <a:solidFill>
                  <a:schemeClr val="accent4"/>
                </a:solidFill>
              </a:rPr>
              <a:t>!</a:t>
            </a:r>
          </a:p>
          <a:p>
            <a:endParaRPr lang="pl-PL" dirty="0" smtClean="0">
              <a:solidFill>
                <a:schemeClr val="accent4"/>
              </a:solidFill>
            </a:endParaRPr>
          </a:p>
          <a:p>
            <a:endParaRPr lang="pl-PL" dirty="0">
              <a:solidFill>
                <a:schemeClr val="accent4"/>
              </a:solidFill>
            </a:endParaRP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Lessons</a:t>
            </a:r>
            <a:r>
              <a:rPr lang="pl-PL" dirty="0" smtClean="0"/>
              <a:t> </a:t>
            </a:r>
            <a:r>
              <a:rPr lang="pl-PL" dirty="0" err="1" smtClean="0"/>
              <a:t>learned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247BD-91B5-49B5-881A-0ACD818F77C5}" type="slidenum">
              <a:rPr lang="fr-CH" altLang="en-US" smtClean="0">
                <a:solidFill>
                  <a:srgbClr val="808080"/>
                </a:solidFill>
              </a:rPr>
              <a:pPr>
                <a:defRPr/>
              </a:pPr>
              <a:t>16</a:t>
            </a:fld>
            <a:endParaRPr lang="fr-CH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275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err="1" smtClean="0">
                <a:solidFill>
                  <a:schemeClr val="accent4"/>
                </a:solidFill>
              </a:rPr>
              <a:t>Thank</a:t>
            </a:r>
            <a:r>
              <a:rPr lang="pl-PL" dirty="0" smtClean="0">
                <a:solidFill>
                  <a:schemeClr val="accent4"/>
                </a:solidFill>
              </a:rPr>
              <a:t> </a:t>
            </a:r>
            <a:r>
              <a:rPr lang="pl-PL" dirty="0" err="1" smtClean="0">
                <a:solidFill>
                  <a:schemeClr val="accent4"/>
                </a:solidFill>
              </a:rPr>
              <a:t>you</a:t>
            </a:r>
            <a:r>
              <a:rPr lang="pl-PL" dirty="0" smtClean="0">
                <a:solidFill>
                  <a:schemeClr val="accent4"/>
                </a:solidFill>
              </a:rPr>
              <a:t> for </a:t>
            </a:r>
            <a:r>
              <a:rPr lang="pl-PL" dirty="0" err="1" smtClean="0">
                <a:solidFill>
                  <a:schemeClr val="accent4"/>
                </a:solidFill>
              </a:rPr>
              <a:t>your</a:t>
            </a:r>
            <a:r>
              <a:rPr lang="pl-PL" dirty="0" smtClean="0">
                <a:solidFill>
                  <a:schemeClr val="accent4"/>
                </a:solidFill>
              </a:rPr>
              <a:t> </a:t>
            </a:r>
            <a:r>
              <a:rPr lang="pl-PL" dirty="0" err="1" smtClean="0">
                <a:solidFill>
                  <a:schemeClr val="accent4"/>
                </a:solidFill>
              </a:rPr>
              <a:t>attention</a:t>
            </a:r>
            <a:r>
              <a:rPr lang="pl-PL" dirty="0" smtClean="0">
                <a:solidFill>
                  <a:schemeClr val="accent4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pl-PL" dirty="0" smtClean="0">
                <a:solidFill>
                  <a:schemeClr val="accent4"/>
                </a:solidFill>
              </a:rPr>
              <a:t>We </a:t>
            </a:r>
            <a:r>
              <a:rPr lang="pl-PL" dirty="0" err="1" smtClean="0">
                <a:solidFill>
                  <a:schemeClr val="accent4"/>
                </a:solidFill>
              </a:rPr>
              <a:t>hope</a:t>
            </a:r>
            <a:r>
              <a:rPr lang="pl-PL" dirty="0" smtClean="0">
                <a:solidFill>
                  <a:schemeClr val="accent4"/>
                </a:solidFill>
              </a:rPr>
              <a:t> to </a:t>
            </a:r>
            <a:r>
              <a:rPr lang="pl-PL" dirty="0" err="1" smtClean="0">
                <a:solidFill>
                  <a:schemeClr val="accent4"/>
                </a:solidFill>
              </a:rPr>
              <a:t>see</a:t>
            </a:r>
            <a:r>
              <a:rPr lang="pl-PL" dirty="0" smtClean="0">
                <a:solidFill>
                  <a:schemeClr val="accent4"/>
                </a:solidFill>
              </a:rPr>
              <a:t> </a:t>
            </a:r>
            <a:r>
              <a:rPr lang="pl-PL" dirty="0" err="1" smtClean="0">
                <a:solidFill>
                  <a:schemeClr val="accent4"/>
                </a:solidFill>
              </a:rPr>
              <a:t>you</a:t>
            </a:r>
            <a:r>
              <a:rPr lang="pl-PL" dirty="0" smtClean="0">
                <a:solidFill>
                  <a:schemeClr val="accent4"/>
                </a:solidFill>
              </a:rPr>
              <a:t> </a:t>
            </a:r>
            <a:r>
              <a:rPr lang="pl-PL" dirty="0" err="1" smtClean="0">
                <a:solidFill>
                  <a:schemeClr val="accent4"/>
                </a:solidFill>
              </a:rPr>
              <a:t>at</a:t>
            </a:r>
            <a:r>
              <a:rPr lang="pl-PL" dirty="0" smtClean="0">
                <a:solidFill>
                  <a:schemeClr val="accent4"/>
                </a:solidFill>
              </a:rPr>
              <a:t> in-</a:t>
            </a:r>
            <a:r>
              <a:rPr lang="pl-PL" dirty="0" err="1" smtClean="0">
                <a:solidFill>
                  <a:schemeClr val="accent4"/>
                </a:solidFill>
              </a:rPr>
              <a:t>depth</a:t>
            </a:r>
            <a:r>
              <a:rPr lang="pl-PL" dirty="0" smtClean="0">
                <a:solidFill>
                  <a:schemeClr val="accent4"/>
                </a:solidFill>
              </a:rPr>
              <a:t> </a:t>
            </a:r>
            <a:r>
              <a:rPr lang="pl-PL" dirty="0" err="1" smtClean="0">
                <a:solidFill>
                  <a:schemeClr val="accent4"/>
                </a:solidFill>
              </a:rPr>
              <a:t>working</a:t>
            </a:r>
            <a:r>
              <a:rPr lang="pl-PL" dirty="0" smtClean="0">
                <a:solidFill>
                  <a:schemeClr val="accent4"/>
                </a:solidFill>
              </a:rPr>
              <a:t> </a:t>
            </a:r>
            <a:r>
              <a:rPr lang="pl-PL" dirty="0" err="1" smtClean="0">
                <a:solidFill>
                  <a:schemeClr val="accent4"/>
                </a:solidFill>
              </a:rPr>
              <a:t>session</a:t>
            </a:r>
            <a:r>
              <a:rPr lang="pl-PL" dirty="0" smtClean="0">
                <a:solidFill>
                  <a:schemeClr val="accent4"/>
                </a:solidFill>
              </a:rPr>
              <a:t>!</a:t>
            </a:r>
            <a:endParaRPr lang="pl-PL" dirty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endParaRPr lang="pl-PL" dirty="0" smtClean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endParaRPr lang="pl-PL" dirty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r>
              <a:rPr lang="pl-PL" dirty="0">
                <a:solidFill>
                  <a:schemeClr val="accent4"/>
                </a:solidFill>
              </a:rPr>
              <a:t>Agata Wojnowska &amp; Anna Cieślik</a:t>
            </a:r>
          </a:p>
          <a:p>
            <a:pPr marL="0" indent="0" algn="ctr">
              <a:buNone/>
            </a:pPr>
            <a:endParaRPr lang="pl-PL" dirty="0">
              <a:solidFill>
                <a:schemeClr val="accent4"/>
              </a:solidFill>
            </a:endParaRP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Goodbye</a:t>
            </a:r>
            <a:r>
              <a:rPr lang="pl-PL" dirty="0" smtClean="0"/>
              <a:t>!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247BD-91B5-49B5-881A-0ACD818F77C5}" type="slidenum">
              <a:rPr lang="fr-CH" altLang="en-US" smtClean="0">
                <a:solidFill>
                  <a:srgbClr val="808080"/>
                </a:solidFill>
              </a:rPr>
              <a:pPr>
                <a:defRPr/>
              </a:pPr>
              <a:t>17</a:t>
            </a:fld>
            <a:endParaRPr lang="fr-CH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60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09600" y="807308"/>
            <a:ext cx="10972800" cy="5382105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err="1" smtClean="0">
                <a:solidFill>
                  <a:schemeClr val="accent4"/>
                </a:solidFill>
              </a:rPr>
              <a:t>Kraków</a:t>
            </a:r>
            <a:r>
              <a:rPr lang="en-GB" dirty="0" smtClean="0">
                <a:solidFill>
                  <a:schemeClr val="accent4"/>
                </a:solidFill>
              </a:rPr>
              <a:t> </a:t>
            </a:r>
            <a:r>
              <a:rPr lang="en-GB" dirty="0">
                <a:solidFill>
                  <a:schemeClr val="accent4"/>
                </a:solidFill>
              </a:rPr>
              <a:t>is undoubtedly the city of universities, </a:t>
            </a:r>
            <a:endParaRPr lang="pl-PL" dirty="0" smtClean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chemeClr val="accent4"/>
                </a:solidFill>
              </a:rPr>
              <a:t>where </a:t>
            </a:r>
            <a:r>
              <a:rPr lang="en-GB" dirty="0">
                <a:solidFill>
                  <a:schemeClr val="accent4"/>
                </a:solidFill>
              </a:rPr>
              <a:t>each year </a:t>
            </a:r>
            <a:r>
              <a:rPr lang="pl-PL" dirty="0" err="1" smtClean="0">
                <a:solidFill>
                  <a:schemeClr val="accent4"/>
                </a:solidFill>
              </a:rPr>
              <a:t>almost</a:t>
            </a:r>
            <a:r>
              <a:rPr lang="pl-PL" smtClean="0">
                <a:solidFill>
                  <a:schemeClr val="accent4"/>
                </a:solidFill>
              </a:rPr>
              <a:t> 200 000 </a:t>
            </a:r>
            <a:r>
              <a:rPr lang="en-GB" smtClean="0">
                <a:solidFill>
                  <a:schemeClr val="accent4"/>
                </a:solidFill>
              </a:rPr>
              <a:t>students </a:t>
            </a:r>
            <a:r>
              <a:rPr lang="en-GB" dirty="0">
                <a:solidFill>
                  <a:schemeClr val="accent4"/>
                </a:solidFill>
              </a:rPr>
              <a:t>are enrolled in one of many </a:t>
            </a:r>
            <a:r>
              <a:rPr lang="en-GB" dirty="0" smtClean="0">
                <a:solidFill>
                  <a:schemeClr val="accent4"/>
                </a:solidFill>
              </a:rPr>
              <a:t>higher </a:t>
            </a:r>
            <a:r>
              <a:rPr lang="en-GB" dirty="0">
                <a:solidFill>
                  <a:schemeClr val="accent4"/>
                </a:solidFill>
              </a:rPr>
              <a:t>education institutions</a:t>
            </a:r>
            <a:r>
              <a:rPr lang="en-GB" dirty="0" smtClean="0">
                <a:solidFill>
                  <a:schemeClr val="accent4"/>
                </a:solidFill>
              </a:rPr>
              <a:t>.</a:t>
            </a:r>
            <a:endParaRPr lang="pl-PL" dirty="0" smtClean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endParaRPr lang="pl-PL" dirty="0" smtClean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endParaRPr lang="pl-PL" dirty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endParaRPr lang="pl-PL" dirty="0" smtClean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endParaRPr lang="pl-PL" dirty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endParaRPr lang="pl-PL" dirty="0" smtClean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endParaRPr lang="pl-PL" sz="1400" i="1" dirty="0" smtClean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endParaRPr lang="pl-PL" sz="1400" i="1" dirty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r>
              <a:rPr lang="pl-PL" sz="800" i="1" dirty="0" err="1" smtClean="0">
                <a:solidFill>
                  <a:schemeClr val="accent3">
                    <a:lumMod val="50000"/>
                  </a:schemeClr>
                </a:solidFill>
              </a:rPr>
              <a:t>source</a:t>
            </a:r>
            <a:r>
              <a:rPr lang="pl-PL" sz="800" i="1" dirty="0" smtClean="0">
                <a:solidFill>
                  <a:schemeClr val="accent3">
                    <a:lumMod val="50000"/>
                  </a:schemeClr>
                </a:solidFill>
              </a:rPr>
              <a:t>: Paweł Maliszewski/</a:t>
            </a:r>
            <a:r>
              <a:rPr lang="pl-PL" sz="800" i="1" dirty="0" err="1" smtClean="0">
                <a:solidFill>
                  <a:schemeClr val="accent3">
                    <a:lumMod val="50000"/>
                  </a:schemeClr>
                </a:solidFill>
              </a:rPr>
              <a:t>Voivode’s</a:t>
            </a:r>
            <a:r>
              <a:rPr lang="pl-PL" sz="8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l-PL" sz="800" i="1" dirty="0">
                <a:solidFill>
                  <a:schemeClr val="accent3">
                    <a:lumMod val="50000"/>
                  </a:schemeClr>
                </a:solidFill>
              </a:rPr>
              <a:t>O</a:t>
            </a:r>
            <a:r>
              <a:rPr lang="pl-PL" sz="800" i="1" dirty="0" smtClean="0">
                <a:solidFill>
                  <a:schemeClr val="accent3">
                    <a:lumMod val="50000"/>
                  </a:schemeClr>
                </a:solidFill>
              </a:rPr>
              <a:t>ffice</a:t>
            </a:r>
            <a:endParaRPr lang="pl-PL" sz="8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Project </a:t>
            </a:r>
            <a:r>
              <a:rPr lang="pl-PL" dirty="0" err="1" smtClean="0"/>
              <a:t>background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247BD-91B5-49B5-881A-0ACD818F77C5}" type="slidenum">
              <a:rPr lang="fr-CH" altLang="en-US" smtClean="0">
                <a:solidFill>
                  <a:srgbClr val="808080"/>
                </a:solidFill>
              </a:rPr>
              <a:pPr>
                <a:defRPr/>
              </a:pPr>
              <a:t>2</a:t>
            </a:fld>
            <a:endParaRPr lang="fr-CH" altLang="en-US">
              <a:solidFill>
                <a:srgbClr val="80808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135" y="2732901"/>
            <a:ext cx="5296930" cy="297952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12474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Problem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247BD-91B5-49B5-881A-0ACD818F77C5}" type="slidenum">
              <a:rPr lang="fr-CH" altLang="en-US" smtClean="0">
                <a:solidFill>
                  <a:srgbClr val="808080"/>
                </a:solidFill>
              </a:rPr>
              <a:pPr>
                <a:defRPr/>
              </a:pPr>
              <a:t>3</a:t>
            </a:fld>
            <a:endParaRPr lang="fr-CH" altLang="en-US">
              <a:solidFill>
                <a:srgbClr val="808080"/>
              </a:solidFill>
            </a:endParaRP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800" b="1" u="sng" dirty="0">
                <a:solidFill>
                  <a:schemeClr val="accent4"/>
                </a:solidFill>
              </a:rPr>
              <a:t>SPIN-UP </a:t>
            </a:r>
            <a:r>
              <a:rPr lang="pl-PL" sz="2800" b="1" u="sng" dirty="0" err="1">
                <a:solidFill>
                  <a:schemeClr val="accent4"/>
                </a:solidFill>
              </a:rPr>
              <a:t>project</a:t>
            </a:r>
            <a:r>
              <a:rPr lang="pl-PL" sz="2800" b="1" u="sng" dirty="0">
                <a:solidFill>
                  <a:schemeClr val="accent4"/>
                </a:solidFill>
              </a:rPr>
              <a:t> </a:t>
            </a:r>
            <a:r>
              <a:rPr lang="pl-PL" sz="2800" b="1" u="sng" dirty="0" smtClean="0">
                <a:solidFill>
                  <a:schemeClr val="accent4"/>
                </a:solidFill>
              </a:rPr>
              <a:t>Genesis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l-PL" sz="2800" b="1" u="sng" dirty="0">
              <a:solidFill>
                <a:schemeClr val="accent4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2400" dirty="0" err="1">
                <a:solidFill>
                  <a:schemeClr val="accent4"/>
                </a:solidFill>
              </a:rPr>
              <a:t>understanding</a:t>
            </a:r>
            <a:r>
              <a:rPr lang="pl-PL" sz="2400" dirty="0">
                <a:solidFill>
                  <a:schemeClr val="accent4"/>
                </a:solidFill>
              </a:rPr>
              <a:t> </a:t>
            </a:r>
            <a:r>
              <a:rPr lang="pl-PL" sz="2400" dirty="0" err="1">
                <a:solidFill>
                  <a:schemeClr val="accent4"/>
                </a:solidFill>
              </a:rPr>
              <a:t>students</a:t>
            </a:r>
            <a:r>
              <a:rPr lang="pl-PL" sz="2400" dirty="0">
                <a:solidFill>
                  <a:schemeClr val="accent4"/>
                </a:solidFill>
              </a:rPr>
              <a:t>' </a:t>
            </a:r>
            <a:r>
              <a:rPr lang="pl-PL" sz="2400" dirty="0" err="1">
                <a:solidFill>
                  <a:schemeClr val="accent4"/>
                </a:solidFill>
              </a:rPr>
              <a:t>expectations</a:t>
            </a:r>
            <a:r>
              <a:rPr lang="pl-PL" sz="2400" dirty="0">
                <a:solidFill>
                  <a:schemeClr val="accent4"/>
                </a:solidFill>
              </a:rPr>
              <a:t> </a:t>
            </a:r>
            <a:r>
              <a:rPr lang="pl-PL" sz="2400" dirty="0" err="1" smtClean="0">
                <a:solidFill>
                  <a:schemeClr val="accent4"/>
                </a:solidFill>
              </a:rPr>
              <a:t>about</a:t>
            </a:r>
            <a:r>
              <a:rPr lang="pl-PL" sz="2400" dirty="0" smtClean="0">
                <a:solidFill>
                  <a:schemeClr val="accent4"/>
                </a:solidFill>
              </a:rPr>
              <a:t> </a:t>
            </a:r>
            <a:r>
              <a:rPr lang="pl-PL" sz="2400" dirty="0" err="1">
                <a:solidFill>
                  <a:schemeClr val="accent4"/>
                </a:solidFill>
              </a:rPr>
              <a:t>their</a:t>
            </a:r>
            <a:r>
              <a:rPr lang="pl-PL" sz="2400" dirty="0">
                <a:solidFill>
                  <a:schemeClr val="accent4"/>
                </a:solidFill>
              </a:rPr>
              <a:t> </a:t>
            </a:r>
            <a:r>
              <a:rPr lang="pl-PL" sz="2400" dirty="0" err="1">
                <a:solidFill>
                  <a:schemeClr val="accent4"/>
                </a:solidFill>
              </a:rPr>
              <a:t>diploma</a:t>
            </a:r>
            <a:r>
              <a:rPr lang="pl-PL" sz="2400" dirty="0">
                <a:solidFill>
                  <a:schemeClr val="accent4"/>
                </a:solidFill>
              </a:rPr>
              <a:t> </a:t>
            </a:r>
            <a:r>
              <a:rPr lang="pl-PL" sz="2400" dirty="0" err="1" smtClean="0">
                <a:solidFill>
                  <a:schemeClr val="accent4"/>
                </a:solidFill>
              </a:rPr>
              <a:t>theses</a:t>
            </a:r>
            <a:r>
              <a:rPr lang="pl-PL" sz="2400" dirty="0" smtClean="0"/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2400" dirty="0" err="1" smtClean="0">
                <a:solidFill>
                  <a:schemeClr val="accent4"/>
                </a:solidFill>
              </a:rPr>
              <a:t>who</a:t>
            </a:r>
            <a:r>
              <a:rPr lang="pl-PL" sz="2400" dirty="0" smtClean="0">
                <a:solidFill>
                  <a:schemeClr val="accent4"/>
                </a:solidFill>
              </a:rPr>
              <a:t> </a:t>
            </a:r>
            <a:r>
              <a:rPr lang="pl-PL" sz="2400" dirty="0" err="1">
                <a:solidFill>
                  <a:schemeClr val="accent4"/>
                </a:solidFill>
              </a:rPr>
              <a:t>repeatedly</a:t>
            </a:r>
            <a:r>
              <a:rPr lang="pl-PL" sz="2400" dirty="0">
                <a:solidFill>
                  <a:schemeClr val="accent4"/>
                </a:solidFill>
              </a:rPr>
              <a:t> </a:t>
            </a:r>
            <a:r>
              <a:rPr lang="pl-PL" sz="2400" dirty="0" err="1" smtClean="0">
                <a:solidFill>
                  <a:schemeClr val="accent4"/>
                </a:solidFill>
              </a:rPr>
              <a:t>raise</a:t>
            </a:r>
            <a:r>
              <a:rPr lang="pl-PL" sz="2400" dirty="0" smtClean="0">
                <a:solidFill>
                  <a:schemeClr val="accent4"/>
                </a:solidFill>
              </a:rPr>
              <a:t> </a:t>
            </a:r>
            <a:r>
              <a:rPr lang="pl-PL" sz="2400" dirty="0">
                <a:solidFill>
                  <a:schemeClr val="accent4"/>
                </a:solidFill>
              </a:rPr>
              <a:t>the </a:t>
            </a:r>
            <a:r>
              <a:rPr lang="pl-PL" sz="2400" dirty="0" err="1">
                <a:solidFill>
                  <a:schemeClr val="accent4"/>
                </a:solidFill>
              </a:rPr>
              <a:t>need</a:t>
            </a:r>
            <a:r>
              <a:rPr lang="pl-PL" sz="2400" dirty="0">
                <a:solidFill>
                  <a:schemeClr val="accent4"/>
                </a:solidFill>
              </a:rPr>
              <a:t> of </a:t>
            </a:r>
            <a:r>
              <a:rPr lang="pl-PL" sz="2400" dirty="0" err="1">
                <a:solidFill>
                  <a:schemeClr val="accent4"/>
                </a:solidFill>
              </a:rPr>
              <a:t>writing</a:t>
            </a:r>
            <a:r>
              <a:rPr lang="pl-PL" sz="2400" dirty="0">
                <a:solidFill>
                  <a:schemeClr val="accent4"/>
                </a:solidFill>
              </a:rPr>
              <a:t> </a:t>
            </a:r>
            <a:r>
              <a:rPr lang="pl-PL" sz="2400" dirty="0" smtClean="0">
                <a:solidFill>
                  <a:schemeClr val="accent4"/>
                </a:solidFill>
              </a:rPr>
              <a:t>the </a:t>
            </a:r>
            <a:r>
              <a:rPr lang="pl-PL" sz="2400" dirty="0" err="1" smtClean="0">
                <a:solidFill>
                  <a:schemeClr val="accent4"/>
                </a:solidFill>
              </a:rPr>
              <a:t>theses</a:t>
            </a:r>
            <a:r>
              <a:rPr lang="pl-PL" sz="2400" dirty="0" smtClean="0">
                <a:solidFill>
                  <a:schemeClr val="accent4"/>
                </a:solidFill>
              </a:rPr>
              <a:t> </a:t>
            </a:r>
            <a:r>
              <a:rPr lang="pl-PL" sz="2400" dirty="0">
                <a:solidFill>
                  <a:schemeClr val="accent4"/>
                </a:solidFill>
              </a:rPr>
              <a:t>on </a:t>
            </a:r>
            <a:r>
              <a:rPr lang="pl-PL" sz="2400" dirty="0" err="1">
                <a:solidFill>
                  <a:schemeClr val="accent4"/>
                </a:solidFill>
              </a:rPr>
              <a:t>subjects</a:t>
            </a:r>
            <a:r>
              <a:rPr lang="pl-PL" sz="2400" dirty="0">
                <a:solidFill>
                  <a:schemeClr val="accent4"/>
                </a:solidFill>
              </a:rPr>
              <a:t>, </a:t>
            </a:r>
            <a:r>
              <a:rPr lang="pl-PL" sz="2400" dirty="0" smtClean="0">
                <a:solidFill>
                  <a:schemeClr val="accent4"/>
                </a:solidFill>
              </a:rPr>
              <a:t/>
            </a:r>
            <a:br>
              <a:rPr lang="pl-PL" sz="2400" dirty="0" smtClean="0">
                <a:solidFill>
                  <a:schemeClr val="accent4"/>
                </a:solidFill>
              </a:rPr>
            </a:br>
            <a:r>
              <a:rPr lang="pl-PL" sz="2400" u="sng" dirty="0" err="1" smtClean="0">
                <a:solidFill>
                  <a:schemeClr val="accent4"/>
                </a:solidFill>
              </a:rPr>
              <a:t>which</a:t>
            </a:r>
            <a:r>
              <a:rPr lang="pl-PL" sz="2400" u="sng" dirty="0" smtClean="0">
                <a:solidFill>
                  <a:schemeClr val="accent4"/>
                </a:solidFill>
              </a:rPr>
              <a:t> </a:t>
            </a:r>
            <a:r>
              <a:rPr lang="pl-PL" sz="2400" u="sng" dirty="0" err="1">
                <a:solidFill>
                  <a:schemeClr val="accent4"/>
                </a:solidFill>
              </a:rPr>
              <a:t>pose</a:t>
            </a:r>
            <a:r>
              <a:rPr lang="pl-PL" sz="2400" u="sng" dirty="0">
                <a:solidFill>
                  <a:schemeClr val="accent4"/>
                </a:solidFill>
              </a:rPr>
              <a:t> </a:t>
            </a:r>
            <a:r>
              <a:rPr lang="pl-PL" sz="2400" u="sng" dirty="0" err="1">
                <a:solidFill>
                  <a:schemeClr val="accent4"/>
                </a:solidFill>
              </a:rPr>
              <a:t>an</a:t>
            </a:r>
            <a:r>
              <a:rPr lang="pl-PL" sz="2400" u="sng" dirty="0">
                <a:solidFill>
                  <a:schemeClr val="accent4"/>
                </a:solidFill>
              </a:rPr>
              <a:t> </a:t>
            </a:r>
            <a:r>
              <a:rPr lang="pl-PL" sz="2400" u="sng" dirty="0" err="1">
                <a:solidFill>
                  <a:schemeClr val="accent4"/>
                </a:solidFill>
              </a:rPr>
              <a:t>actual</a:t>
            </a:r>
            <a:r>
              <a:rPr lang="pl-PL" sz="2400" u="sng" dirty="0">
                <a:solidFill>
                  <a:schemeClr val="accent4"/>
                </a:solidFill>
              </a:rPr>
              <a:t> problem</a:t>
            </a:r>
            <a:r>
              <a:rPr lang="pl-PL" sz="2400" dirty="0">
                <a:solidFill>
                  <a:schemeClr val="accent4"/>
                </a:solidFill>
              </a:rPr>
              <a:t>, </a:t>
            </a:r>
            <a:r>
              <a:rPr lang="pl-PL" sz="2400" dirty="0" smtClean="0">
                <a:solidFill>
                  <a:schemeClr val="accent4"/>
                </a:solidFill>
              </a:rPr>
              <a:t>not </a:t>
            </a:r>
            <a:r>
              <a:rPr lang="pl-PL" sz="2400" dirty="0" err="1">
                <a:solidFill>
                  <a:schemeClr val="accent4"/>
                </a:solidFill>
              </a:rPr>
              <a:t>being</a:t>
            </a:r>
            <a:r>
              <a:rPr lang="pl-PL" sz="2400" dirty="0">
                <a:solidFill>
                  <a:schemeClr val="accent4"/>
                </a:solidFill>
              </a:rPr>
              <a:t> „</a:t>
            </a:r>
            <a:r>
              <a:rPr lang="pl-PL" sz="2400" dirty="0" err="1">
                <a:solidFill>
                  <a:schemeClr val="accent4"/>
                </a:solidFill>
              </a:rPr>
              <a:t>purely</a:t>
            </a:r>
            <a:r>
              <a:rPr lang="pl-PL" sz="2400" dirty="0">
                <a:solidFill>
                  <a:schemeClr val="accent4"/>
                </a:solidFill>
              </a:rPr>
              <a:t> </a:t>
            </a:r>
            <a:r>
              <a:rPr lang="pl-PL" sz="2400" dirty="0" err="1">
                <a:solidFill>
                  <a:schemeClr val="accent4"/>
                </a:solidFill>
              </a:rPr>
              <a:t>theoretical</a:t>
            </a:r>
            <a:r>
              <a:rPr lang="pl-PL" sz="2400" dirty="0">
                <a:solidFill>
                  <a:schemeClr val="accent4"/>
                </a:solidFill>
              </a:rPr>
              <a:t>”.</a:t>
            </a:r>
          </a:p>
          <a:p>
            <a:endParaRPr lang="pl-PL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050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527501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600" dirty="0">
                <a:solidFill>
                  <a:schemeClr val="accent4"/>
                </a:solidFill>
              </a:rPr>
              <a:t>The </a:t>
            </a:r>
            <a:r>
              <a:rPr lang="pl-PL" sz="2600" dirty="0" err="1">
                <a:solidFill>
                  <a:schemeClr val="accent4"/>
                </a:solidFill>
              </a:rPr>
              <a:t>project</a:t>
            </a:r>
            <a:r>
              <a:rPr lang="pl-PL" sz="2600" dirty="0">
                <a:solidFill>
                  <a:schemeClr val="accent4"/>
                </a:solidFill>
              </a:rPr>
              <a:t> </a:t>
            </a:r>
            <a:r>
              <a:rPr lang="pl-PL" sz="2600" dirty="0" err="1" smtClean="0">
                <a:solidFill>
                  <a:schemeClr val="accent4"/>
                </a:solidFill>
              </a:rPr>
              <a:t>will</a:t>
            </a:r>
            <a:r>
              <a:rPr lang="pl-PL" sz="2600" dirty="0">
                <a:solidFill>
                  <a:schemeClr val="accent4"/>
                </a:solidFill>
              </a:rPr>
              <a:t> </a:t>
            </a:r>
            <a:r>
              <a:rPr lang="pl-PL" sz="2600" b="1" dirty="0" err="1" smtClean="0">
                <a:solidFill>
                  <a:schemeClr val="accent4"/>
                </a:solidFill>
              </a:rPr>
              <a:t>facilitate</a:t>
            </a:r>
            <a:r>
              <a:rPr lang="pl-PL" sz="2600" b="1" dirty="0" smtClean="0">
                <a:solidFill>
                  <a:schemeClr val="accent4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pl-PL" sz="2600" b="1" dirty="0" smtClean="0">
                <a:solidFill>
                  <a:schemeClr val="accent4"/>
                </a:solidFill>
              </a:rPr>
              <a:t>the </a:t>
            </a:r>
            <a:r>
              <a:rPr lang="pl-PL" sz="2600" b="1" dirty="0" err="1">
                <a:solidFill>
                  <a:schemeClr val="accent4"/>
                </a:solidFill>
              </a:rPr>
              <a:t>cooperation</a:t>
            </a:r>
            <a:r>
              <a:rPr lang="pl-PL" sz="2600" b="1" dirty="0">
                <a:solidFill>
                  <a:schemeClr val="accent4"/>
                </a:solidFill>
              </a:rPr>
              <a:t> </a:t>
            </a:r>
            <a:r>
              <a:rPr lang="pl-PL" sz="2600" dirty="0" err="1">
                <a:solidFill>
                  <a:schemeClr val="accent4"/>
                </a:solidFill>
              </a:rPr>
              <a:t>between</a:t>
            </a:r>
            <a:r>
              <a:rPr lang="pl-PL" sz="2600" b="1" dirty="0">
                <a:solidFill>
                  <a:schemeClr val="accent4"/>
                </a:solidFill>
              </a:rPr>
              <a:t> </a:t>
            </a:r>
            <a:r>
              <a:rPr lang="pl-PL" sz="2600" dirty="0" err="1">
                <a:solidFill>
                  <a:schemeClr val="accent4"/>
                </a:solidFill>
              </a:rPr>
              <a:t>academia</a:t>
            </a:r>
            <a:r>
              <a:rPr lang="pl-PL" sz="2600" dirty="0">
                <a:solidFill>
                  <a:schemeClr val="accent4"/>
                </a:solidFill>
              </a:rPr>
              <a:t> </a:t>
            </a:r>
            <a:r>
              <a:rPr lang="pl-PL" sz="2600" dirty="0" smtClean="0">
                <a:solidFill>
                  <a:schemeClr val="accent4"/>
                </a:solidFill>
              </a:rPr>
              <a:t>and public </a:t>
            </a:r>
            <a:r>
              <a:rPr lang="pl-PL" sz="2600" dirty="0" err="1" smtClean="0">
                <a:solidFill>
                  <a:schemeClr val="accent4"/>
                </a:solidFill>
              </a:rPr>
              <a:t>administration</a:t>
            </a:r>
            <a:r>
              <a:rPr lang="pl-PL" sz="2600" dirty="0" smtClean="0">
                <a:solidFill>
                  <a:schemeClr val="accent4"/>
                </a:solidFill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2600" dirty="0">
                <a:solidFill>
                  <a:schemeClr val="accent4"/>
                </a:solidFill>
              </a:rPr>
              <a:t>and</a:t>
            </a:r>
          </a:p>
          <a:p>
            <a:pPr algn="ctr">
              <a:lnSpc>
                <a:spcPct val="150000"/>
              </a:lnSpc>
            </a:pPr>
            <a:r>
              <a:rPr lang="pl-PL" sz="2600" b="1" dirty="0" err="1" smtClean="0">
                <a:solidFill>
                  <a:schemeClr val="accent4"/>
                </a:solidFill>
              </a:rPr>
              <a:t>implementation</a:t>
            </a:r>
            <a:r>
              <a:rPr lang="pl-PL" sz="2600" b="1" dirty="0" smtClean="0">
                <a:solidFill>
                  <a:schemeClr val="accent4"/>
                </a:solidFill>
              </a:rPr>
              <a:t> </a:t>
            </a:r>
            <a:r>
              <a:rPr lang="pl-PL" sz="2600" b="1" dirty="0">
                <a:solidFill>
                  <a:schemeClr val="accent4"/>
                </a:solidFill>
              </a:rPr>
              <a:t>of the </a:t>
            </a:r>
            <a:r>
              <a:rPr lang="pl-PL" sz="2600" b="1" dirty="0" err="1">
                <a:solidFill>
                  <a:schemeClr val="accent4"/>
                </a:solidFill>
              </a:rPr>
              <a:t>developed</a:t>
            </a:r>
            <a:r>
              <a:rPr lang="pl-PL" sz="2600" b="1" dirty="0">
                <a:solidFill>
                  <a:schemeClr val="accent4"/>
                </a:solidFill>
              </a:rPr>
              <a:t> </a:t>
            </a:r>
            <a:r>
              <a:rPr lang="pl-PL" sz="2600" b="1" dirty="0" err="1">
                <a:solidFill>
                  <a:schemeClr val="accent4"/>
                </a:solidFill>
              </a:rPr>
              <a:t>solutions</a:t>
            </a:r>
            <a:r>
              <a:rPr lang="pl-PL" sz="2600" b="1" dirty="0">
                <a:solidFill>
                  <a:schemeClr val="accent4"/>
                </a:solidFill>
              </a:rPr>
              <a:t> </a:t>
            </a:r>
            <a:r>
              <a:rPr lang="pl-PL" sz="2600" dirty="0" smtClean="0">
                <a:solidFill>
                  <a:schemeClr val="accent4"/>
                </a:solidFill>
              </a:rPr>
              <a:t>in </a:t>
            </a:r>
            <a:r>
              <a:rPr lang="pl-PL" sz="2600" dirty="0" err="1" smtClean="0">
                <a:solidFill>
                  <a:schemeClr val="accent4"/>
                </a:solidFill>
              </a:rPr>
              <a:t>Malopolska</a:t>
            </a:r>
            <a:r>
              <a:rPr lang="pl-PL" sz="2600" dirty="0" smtClean="0">
                <a:solidFill>
                  <a:schemeClr val="accent4"/>
                </a:solidFill>
              </a:rPr>
              <a:t> </a:t>
            </a:r>
            <a:r>
              <a:rPr lang="pl-PL" sz="2600" dirty="0" err="1" smtClean="0">
                <a:solidFill>
                  <a:schemeClr val="accent4"/>
                </a:solidFill>
              </a:rPr>
              <a:t>Voivodeship</a:t>
            </a:r>
            <a:r>
              <a:rPr lang="pl-PL" sz="2600">
                <a:solidFill>
                  <a:schemeClr val="accent4"/>
                </a:solidFill>
              </a:rPr>
              <a:t> Office </a:t>
            </a:r>
            <a:r>
              <a:rPr lang="pl-PL" sz="2600" smtClean="0">
                <a:solidFill>
                  <a:schemeClr val="accent4"/>
                </a:solidFill>
              </a:rPr>
              <a:t>(MVO) </a:t>
            </a:r>
            <a:r>
              <a:rPr lang="pl-PL" sz="2600" dirty="0" err="1" smtClean="0">
                <a:solidFill>
                  <a:schemeClr val="accent4"/>
                </a:solidFill>
              </a:rPr>
              <a:t>departments</a:t>
            </a:r>
            <a:r>
              <a:rPr lang="pl-PL" sz="2600" dirty="0" smtClean="0">
                <a:solidFill>
                  <a:schemeClr val="accent4"/>
                </a:solidFill>
              </a:rPr>
              <a:t>,</a:t>
            </a:r>
            <a:endParaRPr lang="pl-PL" sz="2600" dirty="0">
              <a:solidFill>
                <a:schemeClr val="accent4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l-PL" sz="2600" dirty="0" smtClean="0">
                <a:solidFill>
                  <a:schemeClr val="accent4"/>
                </a:solidFill>
              </a:rPr>
              <a:t>as </a:t>
            </a:r>
            <a:r>
              <a:rPr lang="pl-PL" sz="2600" dirty="0" err="1">
                <a:solidFill>
                  <a:schemeClr val="accent4"/>
                </a:solidFill>
              </a:rPr>
              <a:t>well</a:t>
            </a:r>
            <a:r>
              <a:rPr lang="pl-PL" sz="2600" dirty="0">
                <a:solidFill>
                  <a:schemeClr val="accent4"/>
                </a:solidFill>
              </a:rPr>
              <a:t> as </a:t>
            </a:r>
            <a:r>
              <a:rPr lang="pl-PL" sz="2600" b="1" dirty="0" err="1">
                <a:solidFill>
                  <a:schemeClr val="accent4"/>
                </a:solidFill>
              </a:rPr>
              <a:t>enable</a:t>
            </a:r>
            <a:r>
              <a:rPr lang="pl-PL" sz="2600" b="1" dirty="0">
                <a:solidFill>
                  <a:schemeClr val="accent4"/>
                </a:solidFill>
              </a:rPr>
              <a:t> </a:t>
            </a:r>
            <a:r>
              <a:rPr lang="pl-PL" sz="2600" b="1" dirty="0" err="1">
                <a:solidFill>
                  <a:schemeClr val="accent4"/>
                </a:solidFill>
              </a:rPr>
              <a:t>young</a:t>
            </a:r>
            <a:r>
              <a:rPr lang="pl-PL" sz="2600" b="1" dirty="0">
                <a:solidFill>
                  <a:schemeClr val="accent4"/>
                </a:solidFill>
              </a:rPr>
              <a:t> </a:t>
            </a:r>
            <a:r>
              <a:rPr lang="pl-PL" sz="2600" b="1" dirty="0" err="1">
                <a:solidFill>
                  <a:schemeClr val="accent4"/>
                </a:solidFill>
              </a:rPr>
              <a:t>people</a:t>
            </a:r>
            <a:r>
              <a:rPr lang="pl-PL" sz="2600" dirty="0">
                <a:solidFill>
                  <a:schemeClr val="accent4"/>
                </a:solidFill>
              </a:rPr>
              <a:t> to </a:t>
            </a:r>
            <a:r>
              <a:rPr lang="pl-PL" sz="2600" dirty="0" err="1">
                <a:solidFill>
                  <a:schemeClr val="accent4"/>
                </a:solidFill>
              </a:rPr>
              <a:t>write</a:t>
            </a:r>
            <a:r>
              <a:rPr lang="pl-PL" sz="2600" dirty="0">
                <a:solidFill>
                  <a:schemeClr val="accent4"/>
                </a:solidFill>
              </a:rPr>
              <a:t> </a:t>
            </a:r>
            <a:r>
              <a:rPr lang="pl-PL" sz="2600" dirty="0" err="1">
                <a:solidFill>
                  <a:schemeClr val="accent4"/>
                </a:solidFill>
              </a:rPr>
              <a:t>their</a:t>
            </a:r>
            <a:r>
              <a:rPr lang="pl-PL" sz="2600" dirty="0">
                <a:solidFill>
                  <a:schemeClr val="accent4"/>
                </a:solidFill>
              </a:rPr>
              <a:t> </a:t>
            </a:r>
            <a:r>
              <a:rPr lang="pl-PL" sz="2600" dirty="0" err="1" smtClean="0">
                <a:solidFill>
                  <a:schemeClr val="accent4"/>
                </a:solidFill>
              </a:rPr>
              <a:t>theses</a:t>
            </a:r>
            <a:r>
              <a:rPr lang="pl-PL" sz="2600" dirty="0" smtClean="0">
                <a:solidFill>
                  <a:schemeClr val="accent4"/>
                </a:solidFill>
              </a:rPr>
              <a:t> on </a:t>
            </a:r>
            <a:r>
              <a:rPr lang="pl-PL" sz="2600" dirty="0">
                <a:solidFill>
                  <a:schemeClr val="accent4"/>
                </a:solidFill>
              </a:rPr>
              <a:t>the </a:t>
            </a:r>
            <a:r>
              <a:rPr lang="pl-PL" sz="2600" dirty="0" err="1">
                <a:solidFill>
                  <a:schemeClr val="accent4"/>
                </a:solidFill>
              </a:rPr>
              <a:t>grounds</a:t>
            </a:r>
            <a:r>
              <a:rPr lang="pl-PL" sz="2600" dirty="0">
                <a:solidFill>
                  <a:schemeClr val="accent4"/>
                </a:solidFill>
              </a:rPr>
              <a:t> of </a:t>
            </a:r>
            <a:r>
              <a:rPr lang="pl-PL" sz="2600" dirty="0" err="1" smtClean="0">
                <a:solidFill>
                  <a:schemeClr val="accent4"/>
                </a:solidFill>
              </a:rPr>
              <a:t>actual</a:t>
            </a:r>
            <a:r>
              <a:rPr lang="pl-PL" sz="2600" dirty="0" smtClean="0">
                <a:solidFill>
                  <a:schemeClr val="accent4"/>
                </a:solidFill>
              </a:rPr>
              <a:t> </a:t>
            </a:r>
            <a:r>
              <a:rPr lang="pl-PL" sz="2600" dirty="0" err="1">
                <a:solidFill>
                  <a:schemeClr val="accent4"/>
                </a:solidFill>
              </a:rPr>
              <a:t>problems</a:t>
            </a:r>
            <a:r>
              <a:rPr lang="pl-PL" sz="2600" dirty="0">
                <a:solidFill>
                  <a:schemeClr val="accent4"/>
                </a:solidFill>
              </a:rPr>
              <a:t>.</a:t>
            </a:r>
            <a:endParaRPr lang="pl-PL" dirty="0">
              <a:solidFill>
                <a:schemeClr val="accent4"/>
              </a:solidFill>
              <a:latin typeface="Book Antiqua" panose="02040602050305030304" pitchFamily="18" charset="0"/>
            </a:endParaRP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rgbClr val="FF0000"/>
                </a:solidFill>
              </a:rPr>
              <a:t>Objectives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247BD-91B5-49B5-881A-0ACD818F77C5}" type="slidenum">
              <a:rPr lang="fr-CH" altLang="en-US" smtClean="0">
                <a:solidFill>
                  <a:srgbClr val="808080"/>
                </a:solidFill>
              </a:rPr>
              <a:pPr>
                <a:defRPr/>
              </a:pPr>
              <a:t>4</a:t>
            </a:fld>
            <a:endParaRPr lang="fr-CH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393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638300" y="836714"/>
            <a:ext cx="8915400" cy="5184575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800" b="1" dirty="0" smtClean="0">
                <a:solidFill>
                  <a:schemeClr val="accent4"/>
                </a:solidFill>
              </a:rPr>
              <a:t>The </a:t>
            </a:r>
            <a:r>
              <a:rPr lang="pl-PL" sz="2800" b="1" dirty="0" err="1" smtClean="0">
                <a:solidFill>
                  <a:schemeClr val="accent4"/>
                </a:solidFill>
              </a:rPr>
              <a:t>tool</a:t>
            </a:r>
            <a:endParaRPr lang="pl-PL" sz="2800" b="1" dirty="0">
              <a:solidFill>
                <a:schemeClr val="accent4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2400" dirty="0" smtClean="0">
                <a:solidFill>
                  <a:schemeClr val="accent4"/>
                </a:solidFill>
              </a:rPr>
              <a:t>As </a:t>
            </a:r>
            <a:r>
              <a:rPr lang="pl-PL" sz="2400" dirty="0">
                <a:solidFill>
                  <a:schemeClr val="accent4"/>
                </a:solidFill>
              </a:rPr>
              <a:t>a </a:t>
            </a:r>
            <a:r>
              <a:rPr lang="pl-PL" sz="2400" dirty="0" err="1">
                <a:solidFill>
                  <a:schemeClr val="accent4"/>
                </a:solidFill>
              </a:rPr>
              <a:t>result</a:t>
            </a:r>
            <a:r>
              <a:rPr lang="pl-PL" sz="2400" dirty="0">
                <a:solidFill>
                  <a:schemeClr val="accent4"/>
                </a:solidFill>
              </a:rPr>
              <a:t> of the </a:t>
            </a:r>
            <a:r>
              <a:rPr lang="pl-PL" sz="2400" dirty="0" err="1" smtClean="0">
                <a:solidFill>
                  <a:schemeClr val="accent4"/>
                </a:solidFill>
              </a:rPr>
              <a:t>collaboration</a:t>
            </a:r>
            <a:r>
              <a:rPr lang="pl-PL" sz="2400" dirty="0" smtClean="0">
                <a:solidFill>
                  <a:schemeClr val="accent4"/>
                </a:solidFill>
              </a:rPr>
              <a:t> </a:t>
            </a:r>
            <a:r>
              <a:rPr lang="pl-PL" sz="2400" dirty="0" err="1">
                <a:solidFill>
                  <a:schemeClr val="accent4"/>
                </a:solidFill>
              </a:rPr>
              <a:t>between</a:t>
            </a:r>
            <a:r>
              <a:rPr lang="pl-PL" sz="2400" dirty="0">
                <a:solidFill>
                  <a:schemeClr val="accent4"/>
                </a:solidFill>
              </a:rPr>
              <a:t> the </a:t>
            </a:r>
            <a:r>
              <a:rPr lang="pl-PL" sz="2400" dirty="0" err="1">
                <a:solidFill>
                  <a:schemeClr val="accent4"/>
                </a:solidFill>
              </a:rPr>
              <a:t>Voivode’s</a:t>
            </a:r>
            <a:r>
              <a:rPr lang="pl-PL" sz="2400" dirty="0">
                <a:solidFill>
                  <a:schemeClr val="accent4"/>
                </a:solidFill>
              </a:rPr>
              <a:t> Office</a:t>
            </a:r>
            <a:br>
              <a:rPr lang="pl-PL" sz="2400" dirty="0">
                <a:solidFill>
                  <a:schemeClr val="accent4"/>
                </a:solidFill>
              </a:rPr>
            </a:br>
            <a:r>
              <a:rPr lang="pl-PL" sz="2400" dirty="0">
                <a:solidFill>
                  <a:schemeClr val="accent4"/>
                </a:solidFill>
              </a:rPr>
              <a:t>and AGH University of Science and </a:t>
            </a:r>
            <a:r>
              <a:rPr lang="pl-PL" sz="2400" dirty="0" smtClean="0">
                <a:solidFill>
                  <a:schemeClr val="accent4"/>
                </a:solidFill>
              </a:rPr>
              <a:t>Technology (AGH) </a:t>
            </a:r>
            <a:r>
              <a:rPr lang="pl-PL" sz="2400" dirty="0">
                <a:solidFill>
                  <a:schemeClr val="accent4"/>
                </a:solidFill>
              </a:rPr>
              <a:t>the </a:t>
            </a:r>
            <a:r>
              <a:rPr lang="pl-PL" sz="2400" u="sng" dirty="0" err="1">
                <a:solidFill>
                  <a:schemeClr val="accent4"/>
                </a:solidFill>
              </a:rPr>
              <a:t>virtual</a:t>
            </a:r>
            <a:r>
              <a:rPr lang="pl-PL" sz="2400" u="sng" dirty="0">
                <a:solidFill>
                  <a:schemeClr val="accent4"/>
                </a:solidFill>
              </a:rPr>
              <a:t> </a:t>
            </a:r>
            <a:r>
              <a:rPr lang="pl-PL" sz="2400" u="sng" dirty="0" err="1">
                <a:solidFill>
                  <a:schemeClr val="accent4"/>
                </a:solidFill>
              </a:rPr>
              <a:t>tool</a:t>
            </a:r>
            <a:r>
              <a:rPr lang="pl-PL" sz="2400" u="sng" dirty="0">
                <a:solidFill>
                  <a:schemeClr val="accent4"/>
                </a:solidFill>
              </a:rPr>
              <a:t> </a:t>
            </a:r>
            <a:r>
              <a:rPr lang="pl-PL" sz="2400" dirty="0" err="1">
                <a:solidFill>
                  <a:schemeClr val="accent4"/>
                </a:solidFill>
              </a:rPr>
              <a:t>has</a:t>
            </a:r>
            <a:r>
              <a:rPr lang="pl-PL" sz="2400" dirty="0">
                <a:solidFill>
                  <a:schemeClr val="accent4"/>
                </a:solidFill>
              </a:rPr>
              <a:t> </a:t>
            </a:r>
            <a:r>
              <a:rPr lang="pl-PL" sz="2400" dirty="0" err="1">
                <a:solidFill>
                  <a:schemeClr val="accent4"/>
                </a:solidFill>
              </a:rPr>
              <a:t>been</a:t>
            </a:r>
            <a:r>
              <a:rPr lang="pl-PL" sz="2400" dirty="0">
                <a:solidFill>
                  <a:schemeClr val="accent4"/>
                </a:solidFill>
              </a:rPr>
              <a:t> </a:t>
            </a:r>
            <a:r>
              <a:rPr lang="pl-PL" sz="2400" dirty="0" err="1" smtClean="0">
                <a:solidFill>
                  <a:schemeClr val="accent4"/>
                </a:solidFill>
              </a:rPr>
              <a:t>launched</a:t>
            </a:r>
            <a:r>
              <a:rPr lang="pl-PL" sz="2400" dirty="0" smtClean="0">
                <a:solidFill>
                  <a:schemeClr val="accent4"/>
                </a:solidFill>
              </a:rPr>
              <a:t> </a:t>
            </a:r>
            <a:r>
              <a:rPr lang="pl-PL" sz="2400" dirty="0">
                <a:solidFill>
                  <a:schemeClr val="accent4"/>
                </a:solidFill>
              </a:rPr>
              <a:t>on the </a:t>
            </a:r>
            <a:r>
              <a:rPr lang="pl-PL" sz="2400" dirty="0" smtClean="0">
                <a:solidFill>
                  <a:schemeClr val="accent4"/>
                </a:solidFill>
              </a:rPr>
              <a:t>University </a:t>
            </a:r>
            <a:r>
              <a:rPr lang="pl-PL" sz="2400" dirty="0" err="1" smtClean="0">
                <a:solidFill>
                  <a:schemeClr val="accent4"/>
                </a:solidFill>
              </a:rPr>
              <a:t>server</a:t>
            </a:r>
            <a:r>
              <a:rPr lang="pl-PL" sz="2400" dirty="0">
                <a:solidFill>
                  <a:schemeClr val="accent4"/>
                </a:solidFill>
              </a:rPr>
              <a:t>. The </a:t>
            </a:r>
            <a:r>
              <a:rPr lang="pl-PL" sz="2400" dirty="0" err="1">
                <a:solidFill>
                  <a:schemeClr val="accent4"/>
                </a:solidFill>
              </a:rPr>
              <a:t>tool</a:t>
            </a:r>
            <a:r>
              <a:rPr lang="pl-PL" sz="2400" dirty="0">
                <a:solidFill>
                  <a:schemeClr val="accent4"/>
                </a:solidFill>
              </a:rPr>
              <a:t> </a:t>
            </a:r>
            <a:r>
              <a:rPr lang="pl-PL" sz="2400" dirty="0" err="1">
                <a:solidFill>
                  <a:schemeClr val="accent4"/>
                </a:solidFill>
              </a:rPr>
              <a:t>is</a:t>
            </a:r>
            <a:r>
              <a:rPr lang="pl-PL" sz="2400" dirty="0">
                <a:solidFill>
                  <a:schemeClr val="accent4"/>
                </a:solidFill>
              </a:rPr>
              <a:t> </a:t>
            </a:r>
            <a:r>
              <a:rPr lang="pl-PL" sz="2400" dirty="0" err="1" smtClean="0">
                <a:solidFill>
                  <a:schemeClr val="accent4"/>
                </a:solidFill>
              </a:rPr>
              <a:t>named</a:t>
            </a:r>
            <a:r>
              <a:rPr lang="pl-PL" sz="2400" dirty="0">
                <a:solidFill>
                  <a:schemeClr val="accent4"/>
                </a:solidFill>
              </a:rPr>
              <a:t>:</a:t>
            </a:r>
            <a:br>
              <a:rPr lang="pl-PL" sz="2400" dirty="0">
                <a:solidFill>
                  <a:schemeClr val="accent4"/>
                </a:solidFill>
              </a:rPr>
            </a:br>
            <a:r>
              <a:rPr lang="en-GB" sz="2400" b="1" dirty="0">
                <a:solidFill>
                  <a:srgbClr val="00B050"/>
                </a:solidFill>
              </a:rPr>
              <a:t>Students’ Innovation Platform – Industry and Administration </a:t>
            </a:r>
            <a:r>
              <a:rPr lang="en-GB" sz="2400" dirty="0">
                <a:solidFill>
                  <a:srgbClr val="00B050"/>
                </a:solidFill>
              </a:rPr>
              <a:t>(abbreviation in Polish: </a:t>
            </a:r>
            <a:r>
              <a:rPr lang="en-GB" sz="2400" b="1" dirty="0" smtClean="0">
                <a:solidFill>
                  <a:srgbClr val="00B050"/>
                </a:solidFill>
              </a:rPr>
              <a:t>SPI</a:t>
            </a:r>
            <a:r>
              <a:rPr lang="pl-PL" sz="2400" b="1" dirty="0" smtClean="0">
                <a:solidFill>
                  <a:srgbClr val="00B050"/>
                </a:solidFill>
              </a:rPr>
              <a:t>N</a:t>
            </a:r>
            <a:r>
              <a:rPr lang="en-GB" sz="2400" b="1" dirty="0" smtClean="0">
                <a:solidFill>
                  <a:srgbClr val="00B050"/>
                </a:solidFill>
              </a:rPr>
              <a:t>-UP</a:t>
            </a:r>
            <a:r>
              <a:rPr lang="en-GB" sz="2400" b="1" dirty="0">
                <a:solidFill>
                  <a:srgbClr val="00B050"/>
                </a:solidFill>
              </a:rPr>
              <a:t>)</a:t>
            </a:r>
            <a:endParaRPr lang="pl-PL" sz="2400" b="1" dirty="0">
              <a:solidFill>
                <a:srgbClr val="00B050"/>
              </a:solidFill>
            </a:endParaRP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rgbClr val="FF0000"/>
                </a:solidFill>
              </a:rPr>
              <a:t>Results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247BD-91B5-49B5-881A-0ACD818F77C5}" type="slidenum">
              <a:rPr lang="fr-CH" altLang="en-US" smtClean="0">
                <a:solidFill>
                  <a:srgbClr val="808080"/>
                </a:solidFill>
              </a:rPr>
              <a:pPr>
                <a:defRPr/>
              </a:pPr>
              <a:t>5</a:t>
            </a:fld>
            <a:endParaRPr lang="fr-CH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8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5275013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b="1" noProof="1">
                <a:ea typeface="MS PGothic" panose="020B0600070205080204" pitchFamily="34" charset="-128"/>
              </a:rPr>
              <a:t>How does it work?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247BD-91B5-49B5-881A-0ACD818F77C5}" type="slidenum">
              <a:rPr lang="fr-CH" altLang="en-US" smtClean="0">
                <a:solidFill>
                  <a:srgbClr val="808080"/>
                </a:solidFill>
              </a:rPr>
              <a:pPr>
                <a:defRPr/>
              </a:pPr>
              <a:t>6</a:t>
            </a:fld>
            <a:endParaRPr lang="fr-CH" altLang="en-US">
              <a:solidFill>
                <a:srgbClr val="808080"/>
              </a:solidFill>
            </a:endParaRPr>
          </a:p>
        </p:txBody>
      </p:sp>
      <p:sp>
        <p:nvSpPr>
          <p:cNvPr id="5" name="Objaśnienie ze strzałką w prawo 4"/>
          <p:cNvSpPr/>
          <p:nvPr/>
        </p:nvSpPr>
        <p:spPr>
          <a:xfrm>
            <a:off x="700217" y="2133600"/>
            <a:ext cx="3739600" cy="2224216"/>
          </a:xfrm>
          <a:prstGeom prst="right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 err="1">
                <a:solidFill>
                  <a:srgbClr val="000000"/>
                </a:solidFill>
              </a:rPr>
              <a:t>Malopolska</a:t>
            </a:r>
            <a:r>
              <a:rPr lang="pl-PL" dirty="0">
                <a:solidFill>
                  <a:srgbClr val="000000"/>
                </a:solidFill>
              </a:rPr>
              <a:t> </a:t>
            </a:r>
            <a:r>
              <a:rPr lang="pl-PL" dirty="0" err="1">
                <a:solidFill>
                  <a:srgbClr val="000000"/>
                </a:solidFill>
              </a:rPr>
              <a:t>Voivodeship</a:t>
            </a:r>
            <a:r>
              <a:rPr lang="pl-PL" dirty="0">
                <a:solidFill>
                  <a:srgbClr val="000000"/>
                </a:solidFill>
              </a:rPr>
              <a:t> </a:t>
            </a:r>
            <a:r>
              <a:rPr lang="pl-PL" dirty="0" smtClean="0">
                <a:solidFill>
                  <a:srgbClr val="000000"/>
                </a:solidFill>
              </a:rPr>
              <a:t>Office (MVO)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6" name="Objaśnienie ze strzałką w lewo 5"/>
          <p:cNvSpPr/>
          <p:nvPr/>
        </p:nvSpPr>
        <p:spPr>
          <a:xfrm>
            <a:off x="7792996" y="2133599"/>
            <a:ext cx="3377512" cy="2224217"/>
          </a:xfrm>
          <a:prstGeom prst="left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srgbClr val="000000"/>
                </a:solidFill>
              </a:rPr>
              <a:t>AGH </a:t>
            </a:r>
            <a:r>
              <a:rPr lang="pl-PL" dirty="0" smtClean="0">
                <a:solidFill>
                  <a:srgbClr val="000000"/>
                </a:solidFill>
              </a:rPr>
              <a:t>University of Science and Technology (AGH) 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7" name="Objaśnienie ze strzałką w lewo i w prawo 6"/>
          <p:cNvSpPr/>
          <p:nvPr/>
        </p:nvSpPr>
        <p:spPr>
          <a:xfrm>
            <a:off x="4439817" y="2133600"/>
            <a:ext cx="3353179" cy="2224216"/>
          </a:xfrm>
          <a:prstGeom prst="leftRight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srgbClr val="000000"/>
                </a:solidFill>
              </a:rPr>
              <a:t>SPIN-UP</a:t>
            </a:r>
          </a:p>
        </p:txBody>
      </p:sp>
    </p:spTree>
    <p:extLst>
      <p:ext uri="{BB962C8B-B14F-4D97-AF65-F5344CB8AC3E}">
        <p14:creationId xmlns:p14="http://schemas.microsoft.com/office/powerpoint/2010/main" val="2695611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re 2"/>
          <p:cNvSpPr>
            <a:spLocks noGrp="1"/>
          </p:cNvSpPr>
          <p:nvPr>
            <p:ph type="title"/>
          </p:nvPr>
        </p:nvSpPr>
        <p:spPr>
          <a:xfrm>
            <a:off x="453081" y="123568"/>
            <a:ext cx="7443145" cy="497146"/>
          </a:xfrm>
        </p:spPr>
        <p:txBody>
          <a:bodyPr/>
          <a:lstStyle/>
          <a:p>
            <a:r>
              <a:rPr lang="pl-PL" altLang="en-US" b="1" noProof="1" smtClean="0">
                <a:ea typeface="MS PGothic" panose="020B0600070205080204" pitchFamily="34" charset="-128"/>
              </a:rPr>
              <a:t>How does it work?</a:t>
            </a:r>
            <a:endParaRPr lang="fr-FR" altLang="en-US" b="1" dirty="0" smtClean="0">
              <a:ea typeface="MS PGothic" panose="020B0600070205080204" pitchFamily="34" charset="-128"/>
            </a:endParaRPr>
          </a:p>
        </p:txBody>
      </p:sp>
      <p:sp>
        <p:nvSpPr>
          <p:cNvPr id="56323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9551988" y="6238875"/>
            <a:ext cx="647700" cy="503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anose="020F0502020204030204" pitchFamily="34" charset="0"/>
              <a:buChar char="‒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anose="020F050202020403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1D84E9-0BFA-45FF-B99B-4E0BC9A69751}" type="slidenum">
              <a:rPr lang="fr-CH" altLang="en-US" sz="1400" b="1">
                <a:solidFill>
                  <a:srgbClr val="80808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fr-CH" altLang="en-US" sz="1400" b="1">
              <a:solidFill>
                <a:srgbClr val="808080"/>
              </a:solidFill>
            </a:endParaRPr>
          </a:p>
        </p:txBody>
      </p:sp>
      <p:grpSp>
        <p:nvGrpSpPr>
          <p:cNvPr id="56324" name="Group 3"/>
          <p:cNvGrpSpPr>
            <a:grpSpLocks/>
          </p:cNvGrpSpPr>
          <p:nvPr/>
        </p:nvGrpSpPr>
        <p:grpSpPr bwMode="auto">
          <a:xfrm>
            <a:off x="63505" y="2616428"/>
            <a:ext cx="9754550" cy="1727243"/>
            <a:chOff x="164" y="1867"/>
            <a:chExt cx="4254" cy="624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gray">
            <a:xfrm>
              <a:off x="164" y="1867"/>
              <a:ext cx="1143" cy="622"/>
            </a:xfrm>
            <a:prstGeom prst="homePlate">
              <a:avLst>
                <a:gd name="adj" fmla="val 26756"/>
              </a:avLst>
            </a:prstGeom>
            <a:solidFill>
              <a:schemeClr val="tx2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lIns="46800" tIns="46800" rIns="46800" bIns="46800" anchor="ctr"/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800" b="1" baseline="0" noProof="1">
                  <a:solidFill>
                    <a:srgbClr val="FFFFFF"/>
                  </a:solidFill>
                  <a:cs typeface="Arial" panose="020B0604020202020204" pitchFamily="34" charset="0"/>
                </a:rPr>
                <a:t>Step 1</a:t>
              </a: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gray">
            <a:xfrm>
              <a:off x="1192" y="1867"/>
              <a:ext cx="1147" cy="622"/>
            </a:xfrm>
            <a:prstGeom prst="chevron">
              <a:avLst>
                <a:gd name="adj" fmla="val 26688"/>
              </a:avLst>
            </a:prstGeom>
            <a:solidFill>
              <a:schemeClr val="accent1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lIns="118800" tIns="46800" rIns="46800" bIns="46800" anchor="ctr"/>
            <a:lstStyle>
              <a:lvl1pPr marL="171450" eaLnBrk="0" hangingPunct="0"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800" b="1" baseline="0" noProof="1">
                  <a:solidFill>
                    <a:srgbClr val="FFFFFF"/>
                  </a:solidFill>
                  <a:cs typeface="Arial" panose="020B0604020202020204" pitchFamily="34" charset="0"/>
                </a:rPr>
                <a:t>Step 2</a:t>
              </a: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gray">
            <a:xfrm>
              <a:off x="2230" y="1869"/>
              <a:ext cx="1143" cy="622"/>
            </a:xfrm>
            <a:prstGeom prst="chevron">
              <a:avLst>
                <a:gd name="adj" fmla="val 26594"/>
              </a:avLst>
            </a:prstGeom>
            <a:solidFill>
              <a:schemeClr val="accent2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lIns="118800" tIns="46800" rIns="46800" bIns="46800" anchor="ctr"/>
            <a:lstStyle>
              <a:lvl1pPr marL="171450" eaLnBrk="0" hangingPunct="0"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800" b="1" baseline="0" noProof="1">
                  <a:solidFill>
                    <a:srgbClr val="FFFFFF"/>
                  </a:solidFill>
                  <a:cs typeface="Arial" panose="020B0604020202020204" pitchFamily="34" charset="0"/>
                </a:rPr>
                <a:t>Step 3</a:t>
              </a: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gray">
            <a:xfrm>
              <a:off x="3275" y="1867"/>
              <a:ext cx="1143" cy="622"/>
            </a:xfrm>
            <a:prstGeom prst="chevron">
              <a:avLst>
                <a:gd name="adj" fmla="val 26594"/>
              </a:avLst>
            </a:prstGeom>
            <a:solidFill>
              <a:schemeClr val="hlink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lIns="118800" tIns="46800" rIns="46800" bIns="46800" anchor="ctr"/>
            <a:lstStyle>
              <a:lvl1pPr marL="171450" eaLnBrk="0" hangingPunct="0"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800" b="1" baseline="0" noProof="1">
                  <a:solidFill>
                    <a:srgbClr val="FFFFFF"/>
                  </a:solidFill>
                  <a:cs typeface="Arial" panose="020B0604020202020204" pitchFamily="34" charset="0"/>
                </a:rPr>
                <a:t>Step 4</a:t>
              </a:r>
            </a:p>
          </p:txBody>
        </p:sp>
      </p:grpSp>
      <p:sp>
        <p:nvSpPr>
          <p:cNvPr id="12" name="Rectangle 9"/>
          <p:cNvSpPr>
            <a:spLocks noChangeArrowheads="1"/>
          </p:cNvSpPr>
          <p:nvPr/>
        </p:nvSpPr>
        <p:spPr bwMode="gray">
          <a:xfrm>
            <a:off x="369381" y="1464449"/>
            <a:ext cx="2167874" cy="114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72000" bIns="72000" anchor="b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25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pl-PL" altLang="en-US" sz="1600" b="0" noProof="1" smtClean="0">
                <a:solidFill>
                  <a:srgbClr val="000000"/>
                </a:solidFill>
                <a:cs typeface="Arial" panose="020B0604020202020204" pitchFamily="34" charset="0"/>
              </a:rPr>
              <a:t>Collecting subjects from MVO departments (</a:t>
            </a:r>
            <a:r>
              <a:rPr lang="pl-PL" altLang="en-US" sz="1600" b="0" noProof="1" smtClean="0">
                <a:cs typeface="Arial" panose="020B0604020202020204" pitchFamily="34" charset="0"/>
              </a:rPr>
              <a:t>QUESTIONS</a:t>
            </a:r>
            <a:r>
              <a:rPr lang="pl-PL" altLang="en-US" sz="1600" b="0" noProof="1" smtClean="0">
                <a:solidFill>
                  <a:srgbClr val="000000"/>
                </a:solidFill>
                <a:cs typeface="Arial" panose="020B0604020202020204" pitchFamily="34" charset="0"/>
              </a:rPr>
              <a:t>).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gray">
          <a:xfrm>
            <a:off x="5370041" y="1627640"/>
            <a:ext cx="1789260" cy="94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72000" bIns="72000" anchor="b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25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pl-PL" altLang="en-US" sz="1600" b="0" noProof="1">
                <a:solidFill>
                  <a:srgbClr val="000000"/>
                </a:solidFill>
                <a:cs typeface="Arial" panose="020B0604020202020204" pitchFamily="34" charset="0"/>
              </a:rPr>
              <a:t>Consultation of the subject</a:t>
            </a:r>
          </a:p>
          <a:p>
            <a:pPr fontAlgn="base">
              <a:spcBef>
                <a:spcPct val="25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pl-PL" altLang="en-US" sz="1600" b="0" noProof="1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pl-PL" altLang="en-US" sz="1600" b="0" noProof="1" smtClean="0">
                <a:solidFill>
                  <a:srgbClr val="000000"/>
                </a:solidFill>
                <a:cs typeface="Arial" panose="020B0604020202020204" pitchFamily="34" charset="0"/>
              </a:rPr>
              <a:t>AGH-MVO)</a:t>
            </a:r>
            <a:endParaRPr lang="en-GB" altLang="en-US" sz="1600" b="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gray">
          <a:xfrm>
            <a:off x="2761160" y="4387941"/>
            <a:ext cx="1948985" cy="107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72000" bIns="72000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25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pl-PL" altLang="en-US" sz="1600" b="0" noProof="1">
                <a:solidFill>
                  <a:srgbClr val="000000"/>
                </a:solidFill>
                <a:cs typeface="Arial" panose="020B0604020202020204" pitchFamily="34" charset="0"/>
              </a:rPr>
              <a:t>Picking the subject </a:t>
            </a:r>
            <a:r>
              <a:rPr lang="pl-PL" altLang="en-US" sz="1600" b="0" noProof="1" smtClean="0">
                <a:solidFill>
                  <a:srgbClr val="000000"/>
                </a:solidFill>
                <a:cs typeface="Arial" panose="020B0604020202020204" pitchFamily="34" charset="0"/>
              </a:rPr>
              <a:t>by the </a:t>
            </a:r>
            <a:r>
              <a:rPr lang="pl-PL" altLang="en-US" sz="1600" b="0" noProof="1">
                <a:solidFill>
                  <a:srgbClr val="000000"/>
                </a:solidFill>
                <a:cs typeface="Arial" panose="020B0604020202020204" pitchFamily="34" charset="0"/>
              </a:rPr>
              <a:t>thesis </a:t>
            </a:r>
            <a:r>
              <a:rPr lang="pl-PL" altLang="en-US" sz="1600" b="0" noProof="1" smtClean="0">
                <a:solidFill>
                  <a:srgbClr val="000000"/>
                </a:solidFill>
                <a:cs typeface="Arial" panose="020B0604020202020204" pitchFamily="34" charset="0"/>
              </a:rPr>
              <a:t>supervisor and student </a:t>
            </a:r>
            <a:r>
              <a:rPr lang="pl-PL" altLang="en-US" sz="1600" b="0" noProof="1">
                <a:solidFill>
                  <a:srgbClr val="000000"/>
                </a:solidFill>
                <a:cs typeface="Arial" panose="020B0604020202020204" pitchFamily="34" charset="0"/>
              </a:rPr>
              <a:t>(AGH)</a:t>
            </a:r>
            <a:endParaRPr lang="en-GB" altLang="en-US" sz="1600" b="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gray">
          <a:xfrm>
            <a:off x="9992087" y="1558412"/>
            <a:ext cx="1688272" cy="107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72000" bIns="72000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25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pl-PL" altLang="en-US" sz="1600" b="0" noProof="1" smtClean="0">
                <a:solidFill>
                  <a:srgbClr val="000000"/>
                </a:solidFill>
                <a:cs typeface="Arial" panose="020B0604020202020204" pitchFamily="34" charset="0"/>
              </a:rPr>
              <a:t>Master thesis – </a:t>
            </a:r>
            <a:r>
              <a:rPr lang="pl-PL" altLang="en-US" sz="1600" b="0" noProof="1" smtClean="0">
                <a:cs typeface="Arial" panose="020B0604020202020204" pitchFamily="34" charset="0"/>
              </a:rPr>
              <a:t>PROBLEM SOLUTION</a:t>
            </a:r>
            <a:endParaRPr lang="en-GB" altLang="en-US" sz="1600" b="0" noProof="1">
              <a:cs typeface="Arial" panose="020B0604020202020204" pitchFamily="34" charset="0"/>
            </a:endParaRP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gray">
          <a:xfrm>
            <a:off x="9593578" y="2609508"/>
            <a:ext cx="2469540" cy="1721707"/>
          </a:xfrm>
          <a:prstGeom prst="chevron">
            <a:avLst>
              <a:gd name="adj" fmla="val 26594"/>
            </a:avLst>
          </a:prstGeom>
          <a:solidFill>
            <a:srgbClr val="00B050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50000"/>
              </a:srgbClr>
            </a:outerShdw>
          </a:effectLst>
        </p:spPr>
        <p:txBody>
          <a:bodyPr lIns="118800" tIns="46800" rIns="46800" bIns="46800" anchor="ctr"/>
          <a:lstStyle>
            <a:lvl1pPr marL="171450"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b="1" baseline="0" noProof="1">
                <a:solidFill>
                  <a:srgbClr val="FFFFFF"/>
                </a:solidFill>
                <a:cs typeface="Arial" panose="020B0604020202020204" pitchFamily="34" charset="0"/>
              </a:rPr>
              <a:t>Step </a:t>
            </a:r>
            <a:r>
              <a:rPr lang="pl-PL" altLang="en-US" sz="1800" b="1" baseline="0" noProof="1">
                <a:solidFill>
                  <a:srgbClr val="FFFFFF"/>
                </a:solidFill>
                <a:cs typeface="Arial" panose="020B0604020202020204" pitchFamily="34" charset="0"/>
              </a:rPr>
              <a:t>5</a:t>
            </a:r>
            <a:endParaRPr lang="en-US" altLang="en-US" sz="1800" b="1" baseline="0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gray">
          <a:xfrm>
            <a:off x="7805626" y="4331215"/>
            <a:ext cx="1688272" cy="107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72000" bIns="72000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800000"/>
              </a:buClr>
              <a:buFont typeface="Arial" panose="020B0604020202020204" pitchFamily="34" charset="0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81075" indent="-174625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49375" indent="-188913">
              <a:spcBef>
                <a:spcPct val="20000"/>
              </a:spcBef>
              <a:buClr>
                <a:srgbClr val="800000"/>
              </a:buClr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22450" indent="-168275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796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368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940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51250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25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pl-PL" altLang="en-US" sz="1600" b="0" noProof="1" smtClean="0">
                <a:solidFill>
                  <a:srgbClr val="000000"/>
                </a:solidFill>
                <a:cs typeface="Arial" panose="020B0604020202020204" pitchFamily="34" charset="0"/>
              </a:rPr>
              <a:t>Processing.</a:t>
            </a:r>
          </a:p>
          <a:p>
            <a:pPr fontAlgn="base">
              <a:spcBef>
                <a:spcPct val="25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pl-PL" altLang="en-US" sz="1600" b="0" noProof="1" smtClean="0">
                <a:solidFill>
                  <a:srgbClr val="000000"/>
                </a:solidFill>
                <a:cs typeface="Arial" panose="020B0604020202020204" pitchFamily="34" charset="0"/>
              </a:rPr>
              <a:t>Guidance provided by the employee of MVO – the author of the subject</a:t>
            </a:r>
            <a:endParaRPr lang="en-GB" altLang="en-US" sz="1600" b="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3748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 smtClean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endParaRPr lang="pl-PL" dirty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endParaRPr lang="pl-PL" dirty="0" smtClean="0">
              <a:solidFill>
                <a:schemeClr val="accent4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How </a:t>
            </a:r>
            <a:r>
              <a:rPr lang="pl-PL" dirty="0" err="1" smtClean="0"/>
              <a:t>does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work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247BD-91B5-49B5-881A-0ACD818F77C5}" type="slidenum">
              <a:rPr lang="fr-CH" altLang="en-US" smtClean="0">
                <a:solidFill>
                  <a:srgbClr val="808080"/>
                </a:solidFill>
              </a:rPr>
              <a:pPr>
                <a:defRPr/>
              </a:pPr>
              <a:t>8</a:t>
            </a:fld>
            <a:endParaRPr lang="fr-CH" altLang="en-US">
              <a:solidFill>
                <a:srgbClr val="80808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52" y="681166"/>
            <a:ext cx="10373497" cy="530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1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54841" y="764705"/>
            <a:ext cx="11213883" cy="5424708"/>
          </a:xfrm>
        </p:spPr>
        <p:txBody>
          <a:bodyPr/>
          <a:lstStyle/>
          <a:p>
            <a:pPr marL="0" indent="0" algn="ctr">
              <a:buNone/>
            </a:pPr>
            <a:endParaRPr lang="pl-PL" sz="2400" b="1" u="sng" dirty="0" smtClean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endParaRPr lang="pl-PL" sz="2400" b="1" u="sng" dirty="0">
              <a:solidFill>
                <a:schemeClr val="accent4"/>
              </a:solidFill>
            </a:endParaRPr>
          </a:p>
          <a:p>
            <a:pPr lvl="0">
              <a:lnSpc>
                <a:spcPct val="200000"/>
              </a:lnSpc>
            </a:pPr>
            <a:r>
              <a:rPr lang="pl-PL" dirty="0" err="1" smtClean="0">
                <a:solidFill>
                  <a:schemeClr val="accent4"/>
                </a:solidFill>
              </a:rPr>
              <a:t>writing</a:t>
            </a:r>
            <a:r>
              <a:rPr lang="pl-PL" dirty="0" smtClean="0">
                <a:solidFill>
                  <a:schemeClr val="accent4"/>
                </a:solidFill>
              </a:rPr>
              <a:t> </a:t>
            </a:r>
            <a:r>
              <a:rPr lang="pl-PL" dirty="0">
                <a:solidFill>
                  <a:schemeClr val="accent4"/>
                </a:solidFill>
              </a:rPr>
              <a:t>the </a:t>
            </a:r>
            <a:r>
              <a:rPr lang="pl-PL" dirty="0" err="1">
                <a:solidFill>
                  <a:schemeClr val="accent4"/>
                </a:solidFill>
              </a:rPr>
              <a:t>thesis</a:t>
            </a:r>
            <a:r>
              <a:rPr lang="pl-PL" dirty="0">
                <a:solidFill>
                  <a:schemeClr val="accent4"/>
                </a:solidFill>
              </a:rPr>
              <a:t> on the </a:t>
            </a:r>
            <a:r>
              <a:rPr lang="pl-PL" dirty="0" err="1">
                <a:solidFill>
                  <a:schemeClr val="accent4"/>
                </a:solidFill>
              </a:rPr>
              <a:t>ground</a:t>
            </a:r>
            <a:r>
              <a:rPr lang="pl-PL" dirty="0">
                <a:solidFill>
                  <a:schemeClr val="accent4"/>
                </a:solidFill>
              </a:rPr>
              <a:t> of </a:t>
            </a:r>
            <a:r>
              <a:rPr lang="pl-PL" b="1" dirty="0" smtClean="0">
                <a:solidFill>
                  <a:schemeClr val="accent4"/>
                </a:solidFill>
              </a:rPr>
              <a:t>real </a:t>
            </a:r>
            <a:r>
              <a:rPr lang="pl-PL" b="1" dirty="0" err="1">
                <a:solidFill>
                  <a:schemeClr val="accent4"/>
                </a:solidFill>
              </a:rPr>
              <a:t>problems</a:t>
            </a:r>
            <a:r>
              <a:rPr lang="pl-PL" dirty="0">
                <a:solidFill>
                  <a:schemeClr val="accent4"/>
                </a:solidFill>
              </a:rPr>
              <a:t>,</a:t>
            </a:r>
          </a:p>
          <a:p>
            <a:pPr lvl="0">
              <a:lnSpc>
                <a:spcPct val="200000"/>
              </a:lnSpc>
            </a:pPr>
            <a:r>
              <a:rPr lang="pl-PL" dirty="0" err="1" smtClean="0">
                <a:solidFill>
                  <a:schemeClr val="accent4"/>
                </a:solidFill>
              </a:rPr>
              <a:t>getting</a:t>
            </a:r>
            <a:r>
              <a:rPr lang="pl-PL" dirty="0" smtClean="0">
                <a:solidFill>
                  <a:schemeClr val="accent4"/>
                </a:solidFill>
              </a:rPr>
              <a:t> </a:t>
            </a:r>
            <a:r>
              <a:rPr lang="pl-PL" dirty="0" err="1" smtClean="0">
                <a:solidFill>
                  <a:schemeClr val="accent4"/>
                </a:solidFill>
              </a:rPr>
              <a:t>acquainted</a:t>
            </a:r>
            <a:r>
              <a:rPr lang="pl-PL" dirty="0" smtClean="0">
                <a:solidFill>
                  <a:schemeClr val="accent4"/>
                </a:solidFill>
              </a:rPr>
              <a:t> </a:t>
            </a:r>
            <a:r>
              <a:rPr lang="pl-PL" dirty="0">
                <a:solidFill>
                  <a:schemeClr val="accent4"/>
                </a:solidFill>
              </a:rPr>
              <a:t>of the </a:t>
            </a:r>
            <a:r>
              <a:rPr lang="pl-PL" b="1" dirty="0" err="1">
                <a:solidFill>
                  <a:schemeClr val="accent4"/>
                </a:solidFill>
              </a:rPr>
              <a:t>officials</a:t>
            </a:r>
            <a:r>
              <a:rPr lang="pl-PL" b="1" dirty="0">
                <a:solidFill>
                  <a:schemeClr val="accent4"/>
                </a:solidFill>
              </a:rPr>
              <a:t>’ </a:t>
            </a:r>
            <a:r>
              <a:rPr lang="pl-PL" b="1" dirty="0" err="1">
                <a:solidFill>
                  <a:schemeClr val="accent4"/>
                </a:solidFill>
              </a:rPr>
              <a:t>work</a:t>
            </a:r>
            <a:r>
              <a:rPr lang="pl-PL" b="1" dirty="0">
                <a:solidFill>
                  <a:schemeClr val="accent4"/>
                </a:solidFill>
              </a:rPr>
              <a:t> environment</a:t>
            </a:r>
            <a:r>
              <a:rPr lang="pl-PL" dirty="0">
                <a:solidFill>
                  <a:schemeClr val="accent4"/>
                </a:solidFill>
              </a:rPr>
              <a:t>,</a:t>
            </a:r>
          </a:p>
          <a:p>
            <a:pPr lvl="0">
              <a:lnSpc>
                <a:spcPct val="200000"/>
              </a:lnSpc>
            </a:pPr>
            <a:r>
              <a:rPr lang="pl-PL" b="1" dirty="0" err="1">
                <a:solidFill>
                  <a:schemeClr val="accent4"/>
                </a:solidFill>
              </a:rPr>
              <a:t>access</a:t>
            </a:r>
            <a:r>
              <a:rPr lang="pl-PL" b="1" dirty="0">
                <a:solidFill>
                  <a:schemeClr val="accent4"/>
                </a:solidFill>
              </a:rPr>
              <a:t> to </a:t>
            </a:r>
            <a:r>
              <a:rPr lang="pl-PL" b="1" dirty="0" err="1" smtClean="0">
                <a:solidFill>
                  <a:schemeClr val="accent4"/>
                </a:solidFill>
              </a:rPr>
              <a:t>specific</a:t>
            </a:r>
            <a:r>
              <a:rPr lang="pl-PL" b="1" dirty="0" smtClean="0">
                <a:solidFill>
                  <a:schemeClr val="accent4"/>
                </a:solidFill>
              </a:rPr>
              <a:t> </a:t>
            </a:r>
            <a:r>
              <a:rPr lang="pl-PL" b="1" dirty="0" err="1">
                <a:solidFill>
                  <a:schemeClr val="accent4"/>
                </a:solidFill>
              </a:rPr>
              <a:t>documentation</a:t>
            </a:r>
            <a:r>
              <a:rPr lang="pl-PL" dirty="0">
                <a:solidFill>
                  <a:schemeClr val="accent4"/>
                </a:solidFill>
              </a:rPr>
              <a:t>.</a:t>
            </a:r>
          </a:p>
          <a:p>
            <a:pPr lvl="0"/>
            <a:endParaRPr lang="pl-PL" sz="2400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54841" y="560139"/>
            <a:ext cx="7621050" cy="156690"/>
          </a:xfrm>
        </p:spPr>
        <p:txBody>
          <a:bodyPr/>
          <a:lstStyle/>
          <a:p>
            <a:r>
              <a:rPr lang="pl-PL" b="1" dirty="0" err="1">
                <a:solidFill>
                  <a:srgbClr val="FF0000"/>
                </a:solidFill>
              </a:rPr>
              <a:t>Benefits</a:t>
            </a:r>
            <a:r>
              <a:rPr lang="pl-PL" b="1" dirty="0">
                <a:solidFill>
                  <a:srgbClr val="FF0000"/>
                </a:solidFill>
              </a:rPr>
              <a:t> for the </a:t>
            </a:r>
            <a:r>
              <a:rPr lang="pl-PL" b="1" dirty="0" err="1">
                <a:solidFill>
                  <a:srgbClr val="FF0000"/>
                </a:solidFill>
              </a:rPr>
              <a:t>students</a:t>
            </a:r>
            <a:r>
              <a:rPr lang="pl-PL" b="1" dirty="0">
                <a:solidFill>
                  <a:srgbClr val="FF0000"/>
                </a:solidFill>
              </a:rPr>
              <a:t>:</a:t>
            </a:r>
            <a:r>
              <a:rPr lang="pl-PL" sz="3200" b="1" u="sng" dirty="0">
                <a:solidFill>
                  <a:schemeClr val="accent4"/>
                </a:solidFill>
              </a:rPr>
              <a:t/>
            </a:r>
            <a:br>
              <a:rPr lang="pl-PL" sz="3200" b="1" u="sng" dirty="0">
                <a:solidFill>
                  <a:schemeClr val="accent4"/>
                </a:solidFill>
              </a:rPr>
            </a:br>
            <a:endParaRPr lang="pl-PL" sz="3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247BD-91B5-49B5-881A-0ACD818F77C5}" type="slidenum">
              <a:rPr lang="fr-CH" altLang="en-US" smtClean="0">
                <a:solidFill>
                  <a:srgbClr val="808080"/>
                </a:solidFill>
              </a:rPr>
              <a:pPr>
                <a:defRPr/>
              </a:pPr>
              <a:t>9</a:t>
            </a:fld>
            <a:endParaRPr lang="fr-CH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07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Gouvernement luxembourgeois">
      <a:dk1>
        <a:srgbClr val="FF0000"/>
      </a:dk1>
      <a:lt1>
        <a:srgbClr val="FFFFFF"/>
      </a:lt1>
      <a:dk2>
        <a:srgbClr val="80808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uvernement luxembourgeo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doc1_20150717_Quality conference_powerpoint template (2) [Tylko do odczytu] [tryb zgodności]" id="{62DEBFF3-FA5C-4C18-9556-3D91276D86FD}" vid="{B10EA0E6-993D-4EE6-BEA9-26DDF2F6A9F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</Words>
  <Application>Microsoft Office PowerPoint</Application>
  <PresentationFormat>Custom</PresentationFormat>
  <Paragraphs>130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Modèle par défaut</vt:lpstr>
      <vt:lpstr>8th Quality Conference </vt:lpstr>
      <vt:lpstr>Project background</vt:lpstr>
      <vt:lpstr>Problem</vt:lpstr>
      <vt:lpstr>Objectives</vt:lpstr>
      <vt:lpstr>Results</vt:lpstr>
      <vt:lpstr>How does it work?</vt:lpstr>
      <vt:lpstr>How does it work?</vt:lpstr>
      <vt:lpstr>How does it work?</vt:lpstr>
      <vt:lpstr>Benefits for the students: </vt:lpstr>
      <vt:lpstr>Benefits for the office: </vt:lpstr>
      <vt:lpstr>Contribution</vt:lpstr>
      <vt:lpstr>Innovativeness</vt:lpstr>
      <vt:lpstr>Perspectives                                                                                                                                  source:https://www.flickr.com/photos/marfis75/8757110485/</vt:lpstr>
      <vt:lpstr>Sustainability</vt:lpstr>
      <vt:lpstr>Lessons learned</vt:lpstr>
      <vt:lpstr>Lessons learned</vt:lpstr>
      <vt:lpstr>Goodbye!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8th Quality Conference</dc:title>
  <dc:creator>Anna Cieślik</dc:creator>
  <cp:lastModifiedBy>Windows User</cp:lastModifiedBy>
  <cp:revision>24</cp:revision>
  <dcterms:created xsi:type="dcterms:W3CDTF">2015-08-07T12:28:05Z</dcterms:created>
  <dcterms:modified xsi:type="dcterms:W3CDTF">2015-09-14T06:21:59Z</dcterms:modified>
</cp:coreProperties>
</file>