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930" r:id="rId2"/>
  </p:sldMasterIdLst>
  <p:notesMasterIdLst>
    <p:notesMasterId r:id="rId21"/>
  </p:notesMasterIdLst>
  <p:handoutMasterIdLst>
    <p:handoutMasterId r:id="rId22"/>
  </p:handoutMasterIdLst>
  <p:sldIdLst>
    <p:sldId id="316" r:id="rId3"/>
    <p:sldId id="335" r:id="rId4"/>
    <p:sldId id="348" r:id="rId5"/>
    <p:sldId id="352" r:id="rId6"/>
    <p:sldId id="336" r:id="rId7"/>
    <p:sldId id="337" r:id="rId8"/>
    <p:sldId id="349" r:id="rId9"/>
    <p:sldId id="346" r:id="rId10"/>
    <p:sldId id="350" r:id="rId11"/>
    <p:sldId id="347" r:id="rId12"/>
    <p:sldId id="338" r:id="rId13"/>
    <p:sldId id="339" r:id="rId14"/>
    <p:sldId id="351" r:id="rId15"/>
    <p:sldId id="340" r:id="rId16"/>
    <p:sldId id="341" r:id="rId17"/>
    <p:sldId id="353" r:id="rId18"/>
    <p:sldId id="354" r:id="rId19"/>
    <p:sldId id="342" r:id="rId20"/>
  </p:sldIdLst>
  <p:sldSz cx="9906000" cy="6858000" type="A4"/>
  <p:notesSz cx="6797675" cy="9926638"/>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 uri="{2D200454-40CA-4A62-9FC3-DE9A4176ACB9}">
      <p15:notesGuideLst xmlns:p15="http://schemas.microsoft.com/office/powerpoint/2012/main" xmlns="">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97D5"/>
    <a:srgbClr val="5495D3"/>
    <a:srgbClr val="00E5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84" autoAdjust="0"/>
    <p:restoredTop sz="98593" autoAdjust="0"/>
  </p:normalViewPr>
  <p:slideViewPr>
    <p:cSldViewPr>
      <p:cViewPr>
        <p:scale>
          <a:sx n="86" d="100"/>
          <a:sy n="86" d="100"/>
        </p:scale>
        <p:origin x="-708" y="-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20" d="100"/>
          <a:sy n="120" d="100"/>
        </p:scale>
        <p:origin x="-1158"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135" cy="496253"/>
          </a:xfrm>
          <a:prstGeom prst="rect">
            <a:avLst/>
          </a:prstGeom>
        </p:spPr>
        <p:txBody>
          <a:bodyPr vert="horz" lIns="91723" tIns="45861" rIns="91723" bIns="45861" rtlCol="0"/>
          <a:lstStyle>
            <a:lvl1pPr algn="l" eaLnBrk="1" hangingPunct="1">
              <a:defRPr sz="1200">
                <a:latin typeface="Arial" pitchFamily="34" charset="0"/>
                <a:cs typeface="+mn-cs"/>
              </a:defRPr>
            </a:lvl1pPr>
          </a:lstStyle>
          <a:p>
            <a:pPr>
              <a:defRPr/>
            </a:pPr>
            <a:endParaRPr lang="fr-CH"/>
          </a:p>
        </p:txBody>
      </p:sp>
      <p:sp>
        <p:nvSpPr>
          <p:cNvPr id="3" name="Espace réservé de la date 2"/>
          <p:cNvSpPr>
            <a:spLocks noGrp="1"/>
          </p:cNvSpPr>
          <p:nvPr>
            <p:ph type="dt" sz="quarter" idx="1"/>
          </p:nvPr>
        </p:nvSpPr>
        <p:spPr>
          <a:xfrm>
            <a:off x="3851541" y="0"/>
            <a:ext cx="2944548" cy="496253"/>
          </a:xfrm>
          <a:prstGeom prst="rect">
            <a:avLst/>
          </a:prstGeom>
        </p:spPr>
        <p:txBody>
          <a:bodyPr vert="horz" lIns="91723" tIns="45861" rIns="91723" bIns="45861" rtlCol="0"/>
          <a:lstStyle>
            <a:lvl1pPr algn="r" eaLnBrk="1" hangingPunct="1">
              <a:defRPr sz="1200">
                <a:latin typeface="Arial" pitchFamily="34" charset="0"/>
                <a:cs typeface="+mn-cs"/>
              </a:defRPr>
            </a:lvl1pPr>
          </a:lstStyle>
          <a:p>
            <a:pPr>
              <a:defRPr/>
            </a:pPr>
            <a:fld id="{4267A7AB-AB07-43A1-8B15-792DE371121C}" type="datetimeFigureOut">
              <a:rPr lang="fr-CH"/>
              <a:pPr>
                <a:defRPr/>
              </a:pPr>
              <a:t>16.09.2015</a:t>
            </a:fld>
            <a:endParaRPr lang="fr-CH"/>
          </a:p>
        </p:txBody>
      </p:sp>
      <p:sp>
        <p:nvSpPr>
          <p:cNvPr id="4" name="Espace réservé du pied de page 3"/>
          <p:cNvSpPr>
            <a:spLocks noGrp="1"/>
          </p:cNvSpPr>
          <p:nvPr>
            <p:ph type="ftr" sz="quarter" idx="2"/>
          </p:nvPr>
        </p:nvSpPr>
        <p:spPr>
          <a:xfrm>
            <a:off x="0" y="9428800"/>
            <a:ext cx="2946135" cy="496252"/>
          </a:xfrm>
          <a:prstGeom prst="rect">
            <a:avLst/>
          </a:prstGeom>
        </p:spPr>
        <p:txBody>
          <a:bodyPr vert="horz" lIns="91723" tIns="45861" rIns="91723" bIns="45861" rtlCol="0" anchor="b"/>
          <a:lstStyle>
            <a:lvl1pPr algn="l" eaLnBrk="1" hangingPunct="1">
              <a:defRPr sz="1200">
                <a:latin typeface="Arial" pitchFamily="34" charset="0"/>
                <a:cs typeface="+mn-cs"/>
              </a:defRPr>
            </a:lvl1pPr>
          </a:lstStyle>
          <a:p>
            <a:pPr>
              <a:defRPr/>
            </a:pPr>
            <a:endParaRPr lang="fr-CH"/>
          </a:p>
        </p:txBody>
      </p:sp>
      <p:sp>
        <p:nvSpPr>
          <p:cNvPr id="5" name="Espace réservé du numéro de diapositive 4"/>
          <p:cNvSpPr>
            <a:spLocks noGrp="1"/>
          </p:cNvSpPr>
          <p:nvPr>
            <p:ph type="sldNum" sz="quarter" idx="3"/>
          </p:nvPr>
        </p:nvSpPr>
        <p:spPr>
          <a:xfrm>
            <a:off x="3851541" y="9428800"/>
            <a:ext cx="2944548" cy="496252"/>
          </a:xfrm>
          <a:prstGeom prst="rect">
            <a:avLst/>
          </a:prstGeom>
        </p:spPr>
        <p:txBody>
          <a:bodyPr vert="horz" wrap="square" lIns="91723" tIns="45861" rIns="91723" bIns="45861" numCol="1" anchor="b" anchorCtr="0" compatLnSpc="1">
            <a:prstTxWarp prst="textNoShape">
              <a:avLst/>
            </a:prstTxWarp>
          </a:bodyPr>
          <a:lstStyle>
            <a:lvl1pPr algn="r" eaLnBrk="1" hangingPunct="1">
              <a:defRPr sz="1200"/>
            </a:lvl1pPr>
          </a:lstStyle>
          <a:p>
            <a:fld id="{912EAC24-D5BD-45E5-8552-D1D237EB2D8F}" type="slidenum">
              <a:rPr lang="fr-CH" altLang="en-US"/>
              <a:pPr/>
              <a:t>‹#›</a:t>
            </a:fld>
            <a:endParaRPr lang="fr-CH" altLang="en-US"/>
          </a:p>
        </p:txBody>
      </p:sp>
    </p:spTree>
    <p:extLst>
      <p:ext uri="{BB962C8B-B14F-4D97-AF65-F5344CB8AC3E}">
        <p14:creationId xmlns:p14="http://schemas.microsoft.com/office/powerpoint/2010/main" val="18307297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6135" cy="496253"/>
          </a:xfrm>
          <a:prstGeom prst="rect">
            <a:avLst/>
          </a:prstGeom>
          <a:noFill/>
          <a:ln w="9525">
            <a:noFill/>
            <a:miter lim="800000"/>
            <a:headEnd/>
            <a:tailEnd/>
          </a:ln>
          <a:effectLst/>
        </p:spPr>
        <p:txBody>
          <a:bodyPr vert="horz" wrap="square" lIns="91723" tIns="45861" rIns="91723" bIns="45861" numCol="1" anchor="t" anchorCtr="0" compatLnSpc="1">
            <a:prstTxWarp prst="textNoShape">
              <a:avLst/>
            </a:prstTxWarp>
          </a:bodyPr>
          <a:lstStyle>
            <a:lvl1pPr eaLnBrk="1" hangingPunct="1">
              <a:defRPr sz="1200">
                <a:latin typeface="Arial" pitchFamily="34" charset="0"/>
                <a:cs typeface="+mn-cs"/>
              </a:defRPr>
            </a:lvl1pPr>
          </a:lstStyle>
          <a:p>
            <a:pPr>
              <a:defRPr/>
            </a:pPr>
            <a:endParaRPr lang="en-US"/>
          </a:p>
        </p:txBody>
      </p:sp>
      <p:sp>
        <p:nvSpPr>
          <p:cNvPr id="6147" name="Rectangle 3"/>
          <p:cNvSpPr>
            <a:spLocks noGrp="1" noChangeArrowheads="1"/>
          </p:cNvSpPr>
          <p:nvPr>
            <p:ph type="dt" idx="1"/>
          </p:nvPr>
        </p:nvSpPr>
        <p:spPr bwMode="auto">
          <a:xfrm>
            <a:off x="3851541" y="0"/>
            <a:ext cx="2944548" cy="496253"/>
          </a:xfrm>
          <a:prstGeom prst="rect">
            <a:avLst/>
          </a:prstGeom>
          <a:noFill/>
          <a:ln w="9525">
            <a:noFill/>
            <a:miter lim="800000"/>
            <a:headEnd/>
            <a:tailEnd/>
          </a:ln>
          <a:effectLst/>
        </p:spPr>
        <p:txBody>
          <a:bodyPr vert="horz" wrap="square" lIns="91723" tIns="45861" rIns="91723" bIns="45861" numCol="1" anchor="t" anchorCtr="0" compatLnSpc="1">
            <a:prstTxWarp prst="textNoShape">
              <a:avLst/>
            </a:prstTxWarp>
          </a:bodyPr>
          <a:lstStyle>
            <a:lvl1pPr algn="r" eaLnBrk="1" hangingPunct="1">
              <a:defRPr sz="1200">
                <a:latin typeface="Arial" pitchFamily="34"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709613" y="742950"/>
            <a:ext cx="5378450" cy="37226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0244" y="4715193"/>
            <a:ext cx="5437188" cy="4467859"/>
          </a:xfrm>
          <a:prstGeom prst="rect">
            <a:avLst/>
          </a:prstGeom>
          <a:noFill/>
          <a:ln w="9525">
            <a:noFill/>
            <a:miter lim="800000"/>
            <a:headEnd/>
            <a:tailEnd/>
          </a:ln>
          <a:effectLst/>
        </p:spPr>
        <p:txBody>
          <a:bodyPr vert="horz" wrap="square" lIns="91723" tIns="45861" rIns="91723" bIns="45861" numCol="1" anchor="t" anchorCtr="0" compatLnSpc="1">
            <a:prstTxWarp prst="textNoShape">
              <a:avLst/>
            </a:prstTxWarp>
          </a:bodyPr>
          <a:lstStyle/>
          <a:p>
            <a:pPr lvl="0"/>
            <a:r>
              <a:rPr lang="en-US" noProof="0" smtClean="0"/>
              <a:t>Cliquez pour modifier les styles du texte du masque</a:t>
            </a:r>
          </a:p>
          <a:p>
            <a:pPr lvl="1"/>
            <a:r>
              <a:rPr lang="en-US" noProof="0" smtClean="0"/>
              <a:t>Deuxième niveau</a:t>
            </a:r>
          </a:p>
          <a:p>
            <a:pPr lvl="2"/>
            <a:r>
              <a:rPr lang="en-US" noProof="0" smtClean="0"/>
              <a:t>Troisième niveau</a:t>
            </a:r>
          </a:p>
          <a:p>
            <a:pPr lvl="3"/>
            <a:r>
              <a:rPr lang="en-US" noProof="0" smtClean="0"/>
              <a:t>Quatrième niveau</a:t>
            </a:r>
          </a:p>
          <a:p>
            <a:pPr lvl="4"/>
            <a:r>
              <a:rPr lang="en-US" noProof="0" smtClean="0"/>
              <a:t>Cinquième niveau</a:t>
            </a:r>
          </a:p>
        </p:txBody>
      </p:sp>
      <p:sp>
        <p:nvSpPr>
          <p:cNvPr id="6150" name="Rectangle 6"/>
          <p:cNvSpPr>
            <a:spLocks noGrp="1" noChangeArrowheads="1"/>
          </p:cNvSpPr>
          <p:nvPr>
            <p:ph type="ftr" sz="quarter" idx="4"/>
          </p:nvPr>
        </p:nvSpPr>
        <p:spPr bwMode="auto">
          <a:xfrm>
            <a:off x="0" y="9428800"/>
            <a:ext cx="2946135" cy="496252"/>
          </a:xfrm>
          <a:prstGeom prst="rect">
            <a:avLst/>
          </a:prstGeom>
          <a:noFill/>
          <a:ln w="9525">
            <a:noFill/>
            <a:miter lim="800000"/>
            <a:headEnd/>
            <a:tailEnd/>
          </a:ln>
          <a:effectLst/>
        </p:spPr>
        <p:txBody>
          <a:bodyPr vert="horz" wrap="square" lIns="91723" tIns="45861" rIns="91723" bIns="45861" numCol="1" anchor="b" anchorCtr="0" compatLnSpc="1">
            <a:prstTxWarp prst="textNoShape">
              <a:avLst/>
            </a:prstTxWarp>
          </a:bodyPr>
          <a:lstStyle>
            <a:lvl1pPr eaLnBrk="1" hangingPunct="1">
              <a:defRPr sz="1200">
                <a:latin typeface="Arial" pitchFamily="34" charset="0"/>
                <a:cs typeface="+mn-cs"/>
              </a:defRPr>
            </a:lvl1pPr>
          </a:lstStyle>
          <a:p>
            <a:pPr>
              <a:defRPr/>
            </a:pPr>
            <a:endParaRPr lang="en-US"/>
          </a:p>
        </p:txBody>
      </p:sp>
      <p:sp>
        <p:nvSpPr>
          <p:cNvPr id="6151" name="Rectangle 7"/>
          <p:cNvSpPr>
            <a:spLocks noGrp="1" noChangeArrowheads="1"/>
          </p:cNvSpPr>
          <p:nvPr>
            <p:ph type="sldNum" sz="quarter" idx="5"/>
          </p:nvPr>
        </p:nvSpPr>
        <p:spPr bwMode="auto">
          <a:xfrm>
            <a:off x="3851541" y="9428800"/>
            <a:ext cx="2944548" cy="496252"/>
          </a:xfrm>
          <a:prstGeom prst="rect">
            <a:avLst/>
          </a:prstGeom>
          <a:noFill/>
          <a:ln w="9525">
            <a:noFill/>
            <a:miter lim="800000"/>
            <a:headEnd/>
            <a:tailEnd/>
          </a:ln>
          <a:effectLst/>
        </p:spPr>
        <p:txBody>
          <a:bodyPr vert="horz" wrap="square" lIns="91723" tIns="45861" rIns="91723" bIns="45861" numCol="1" anchor="b" anchorCtr="0" compatLnSpc="1">
            <a:prstTxWarp prst="textNoShape">
              <a:avLst/>
            </a:prstTxWarp>
          </a:bodyPr>
          <a:lstStyle>
            <a:lvl1pPr algn="r" eaLnBrk="1" hangingPunct="1">
              <a:defRPr sz="1200"/>
            </a:lvl1pPr>
          </a:lstStyle>
          <a:p>
            <a:fld id="{8FAEF06D-6ED0-4E2C-A1F8-76912F7D1532}" type="slidenum">
              <a:rPr lang="en-US" altLang="en-US"/>
              <a:pPr/>
              <a:t>‹#›</a:t>
            </a:fld>
            <a:endParaRPr lang="en-US" altLang="en-US"/>
          </a:p>
        </p:txBody>
      </p:sp>
    </p:spTree>
    <p:extLst>
      <p:ext uri="{BB962C8B-B14F-4D97-AF65-F5344CB8AC3E}">
        <p14:creationId xmlns:p14="http://schemas.microsoft.com/office/powerpoint/2010/main" val="350270518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p:cNvSpPr>
            <a:spLocks noGrp="1" noRot="1" noChangeAspect="1" noTextEdit="1"/>
          </p:cNvSpPr>
          <p:nvPr>
            <p:ph type="sldImg"/>
          </p:nvPr>
        </p:nvSpPr>
        <p:spPr>
          <a:ln/>
        </p:spPr>
      </p:sp>
      <p:sp>
        <p:nvSpPr>
          <p:cNvPr id="16387"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atin typeface="Arial" charset="0"/>
            </a:endParaRPr>
          </a:p>
        </p:txBody>
      </p:sp>
      <p:sp>
        <p:nvSpPr>
          <p:cNvPr id="16388"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ea typeface="ＭＳ Ｐゴシック" charset="0"/>
              </a:defRPr>
            </a:lvl1pPr>
            <a:lvl2pPr marL="745155" indent="-285379">
              <a:defRPr sz="1200">
                <a:solidFill>
                  <a:schemeClr val="tx1"/>
                </a:solidFill>
                <a:latin typeface="Arial" charset="0"/>
                <a:ea typeface="ＭＳ Ｐゴシック" charset="0"/>
              </a:defRPr>
            </a:lvl2pPr>
            <a:lvl3pPr marL="1146271" indent="-228303">
              <a:defRPr sz="1200">
                <a:solidFill>
                  <a:schemeClr val="tx1"/>
                </a:solidFill>
                <a:latin typeface="Arial" charset="0"/>
                <a:ea typeface="ＭＳ Ｐゴシック" charset="0"/>
              </a:defRPr>
            </a:lvl3pPr>
            <a:lvl4pPr marL="1604461" indent="-228303">
              <a:defRPr sz="1200">
                <a:solidFill>
                  <a:schemeClr val="tx1"/>
                </a:solidFill>
                <a:latin typeface="Arial" charset="0"/>
                <a:ea typeface="ＭＳ Ｐゴシック" charset="0"/>
              </a:defRPr>
            </a:lvl4pPr>
            <a:lvl5pPr marL="2062653" indent="-228303">
              <a:defRPr sz="1200">
                <a:solidFill>
                  <a:schemeClr val="tx1"/>
                </a:solidFill>
                <a:latin typeface="Arial" charset="0"/>
                <a:ea typeface="ＭＳ Ｐゴシック" charset="0"/>
              </a:defRPr>
            </a:lvl5pPr>
            <a:lvl6pPr marL="2519259" indent="-228303" eaLnBrk="0" fontAlgn="base" hangingPunct="0">
              <a:spcBef>
                <a:spcPct val="30000"/>
              </a:spcBef>
              <a:spcAft>
                <a:spcPct val="0"/>
              </a:spcAft>
              <a:defRPr sz="1200">
                <a:solidFill>
                  <a:schemeClr val="tx1"/>
                </a:solidFill>
                <a:latin typeface="Arial" charset="0"/>
                <a:ea typeface="ＭＳ Ｐゴシック" charset="0"/>
              </a:defRPr>
            </a:lvl6pPr>
            <a:lvl7pPr marL="2975864" indent="-228303" eaLnBrk="0" fontAlgn="base" hangingPunct="0">
              <a:spcBef>
                <a:spcPct val="30000"/>
              </a:spcBef>
              <a:spcAft>
                <a:spcPct val="0"/>
              </a:spcAft>
              <a:defRPr sz="1200">
                <a:solidFill>
                  <a:schemeClr val="tx1"/>
                </a:solidFill>
                <a:latin typeface="Arial" charset="0"/>
                <a:ea typeface="ＭＳ Ｐゴシック" charset="0"/>
              </a:defRPr>
            </a:lvl7pPr>
            <a:lvl8pPr marL="3432470" indent="-228303" eaLnBrk="0" fontAlgn="base" hangingPunct="0">
              <a:spcBef>
                <a:spcPct val="30000"/>
              </a:spcBef>
              <a:spcAft>
                <a:spcPct val="0"/>
              </a:spcAft>
              <a:defRPr sz="1200">
                <a:solidFill>
                  <a:schemeClr val="tx1"/>
                </a:solidFill>
                <a:latin typeface="Arial" charset="0"/>
                <a:ea typeface="ＭＳ Ｐゴシック" charset="0"/>
              </a:defRPr>
            </a:lvl8pPr>
            <a:lvl9pPr marL="3889076" indent="-228303" eaLnBrk="0" fontAlgn="base" hangingPunct="0">
              <a:spcBef>
                <a:spcPct val="30000"/>
              </a:spcBef>
              <a:spcAft>
                <a:spcPct val="0"/>
              </a:spcAft>
              <a:defRPr sz="1200">
                <a:solidFill>
                  <a:schemeClr val="tx1"/>
                </a:solidFill>
                <a:latin typeface="Arial" charset="0"/>
                <a:ea typeface="ＭＳ Ｐゴシック" charset="0"/>
              </a:defRPr>
            </a:lvl9pPr>
          </a:lstStyle>
          <a:p>
            <a:fld id="{44CDB7B5-9B61-E840-BB06-3F3B5F299C65}" type="slidenum">
              <a:rPr lang="en-US"/>
              <a:pPr/>
              <a:t>1</a:t>
            </a:fld>
            <a:endParaRPr lang="en-US"/>
          </a:p>
        </p:txBody>
      </p:sp>
    </p:spTree>
    <p:extLst>
      <p:ext uri="{BB962C8B-B14F-4D97-AF65-F5344CB8AC3E}">
        <p14:creationId xmlns:p14="http://schemas.microsoft.com/office/powerpoint/2010/main" val="1843161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09613" y="742950"/>
            <a:ext cx="5378450" cy="3722688"/>
          </a:xfrm>
        </p:spPr>
      </p:sp>
      <p:sp>
        <p:nvSpPr>
          <p:cNvPr id="3" name="Espace réservé des commentaires 2"/>
          <p:cNvSpPr>
            <a:spLocks noGrp="1"/>
          </p:cNvSpPr>
          <p:nvPr>
            <p:ph type="body" idx="1"/>
          </p:nvPr>
        </p:nvSpPr>
        <p:spPr/>
        <p:txBody>
          <a:bodyPr/>
          <a:lstStyle/>
          <a:p>
            <a:r>
              <a:rPr lang="en-US" dirty="0" smtClean="0"/>
              <a:t>Another way to represent the logic of the SORAF (Social responsibility Assessment Framework) is to start with the process of the organization and their outputs and outcomes and  try to identify their impacts on their direct stakeholders, which we can call “stakeholders of level I”, on the sphere of influence of the organization which we could </a:t>
            </a:r>
            <a:r>
              <a:rPr lang="en-US" dirty="0"/>
              <a:t>call </a:t>
            </a:r>
            <a:r>
              <a:rPr lang="en-US" dirty="0" smtClean="0"/>
              <a:t>“stakeholders </a:t>
            </a:r>
            <a:r>
              <a:rPr lang="en-US" dirty="0"/>
              <a:t>of level </a:t>
            </a:r>
            <a:r>
              <a:rPr lang="en-US" dirty="0" smtClean="0"/>
              <a:t>2” and finally on the society overall.</a:t>
            </a:r>
          </a:p>
          <a:p>
            <a:r>
              <a:rPr lang="en-US" dirty="0" smtClean="0"/>
              <a:t>The </a:t>
            </a:r>
            <a:r>
              <a:rPr lang="en-US" b="1" dirty="0" smtClean="0"/>
              <a:t>sphere of influence </a:t>
            </a:r>
            <a:r>
              <a:rPr lang="en-US" dirty="0" smtClean="0"/>
              <a:t>refers to all types of stakeholders which can be influenced indirectly by the organization like the providers of the organization in their relationship with their staff or their providers, so the providers of the providers and the respect of the child labor’s prohibition, for instance.</a:t>
            </a:r>
          </a:p>
          <a:p>
            <a:r>
              <a:rPr lang="en-US" dirty="0" smtClean="0"/>
              <a:t>So the social impacts of the organization are explored following the 7 themes announced: human rights, labor practices, environment, fair operating practices, citizen’s issues and community involvement and development.</a:t>
            </a:r>
          </a:p>
          <a:p>
            <a:r>
              <a:rPr lang="en-US" dirty="0" smtClean="0"/>
              <a:t>Citizens are also afforded trough the layers of the stakeholders.</a:t>
            </a:r>
            <a:endParaRPr lang="en-US" dirty="0"/>
          </a:p>
        </p:txBody>
      </p:sp>
      <p:sp>
        <p:nvSpPr>
          <p:cNvPr id="4" name="Espace réservé du numéro de diapositive 3"/>
          <p:cNvSpPr>
            <a:spLocks noGrp="1"/>
          </p:cNvSpPr>
          <p:nvPr>
            <p:ph type="sldNum" sz="quarter" idx="10"/>
          </p:nvPr>
        </p:nvSpPr>
        <p:spPr/>
        <p:txBody>
          <a:bodyPr/>
          <a:lstStyle/>
          <a:p>
            <a:fld id="{FC72F518-197E-43DA-9E91-384C5A95F20B}" type="slidenum">
              <a:rPr lang="en-GB" smtClean="0"/>
              <a:pPr/>
              <a:t>2</a:t>
            </a:fld>
            <a:endParaRPr lang="en-GB"/>
          </a:p>
        </p:txBody>
      </p:sp>
    </p:spTree>
    <p:extLst>
      <p:ext uri="{BB962C8B-B14F-4D97-AF65-F5344CB8AC3E}">
        <p14:creationId xmlns:p14="http://schemas.microsoft.com/office/powerpoint/2010/main" val="3092163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09613" y="744538"/>
            <a:ext cx="5378450" cy="3722687"/>
          </a:xfrm>
        </p:spPr>
      </p:sp>
      <p:sp>
        <p:nvSpPr>
          <p:cNvPr id="3" name="Espace réservé des commentaires 2"/>
          <p:cNvSpPr>
            <a:spLocks noGrp="1"/>
          </p:cNvSpPr>
          <p:nvPr>
            <p:ph type="body" idx="1"/>
          </p:nvPr>
        </p:nvSpPr>
        <p:spPr/>
        <p:txBody>
          <a:bodyPr>
            <a:normAutofit/>
          </a:bodyPr>
          <a:lstStyle/>
          <a:p>
            <a:r>
              <a:rPr lang="en-GB" dirty="0" smtClean="0"/>
              <a:t>You can see here more information on the content of the 7 themes:</a:t>
            </a:r>
          </a:p>
          <a:p>
            <a:r>
              <a:rPr lang="en-US" b="1" dirty="0" smtClean="0"/>
              <a:t>1. Organizational governance: </a:t>
            </a:r>
            <a:r>
              <a:rPr lang="en-US" dirty="0" smtClean="0"/>
              <a:t>is the SR integrated in the vision, the strategy </a:t>
            </a:r>
            <a:r>
              <a:rPr lang="en-US" dirty="0"/>
              <a:t>and planning, </a:t>
            </a:r>
            <a:r>
              <a:rPr lang="en-US" dirty="0" smtClean="0"/>
              <a:t>the key </a:t>
            </a:r>
            <a:r>
              <a:rPr lang="en-US" dirty="0"/>
              <a:t>performance </a:t>
            </a:r>
            <a:r>
              <a:rPr lang="en-US" dirty="0" smtClean="0"/>
              <a:t>indicators of the organization?</a:t>
            </a:r>
          </a:p>
          <a:p>
            <a:r>
              <a:rPr lang="en-US" b="1" dirty="0" smtClean="0"/>
              <a:t>2. Human rights</a:t>
            </a:r>
            <a:r>
              <a:rPr lang="en-US" dirty="0" smtClean="0"/>
              <a:t>: do the organization pay attention to risky situation like social movements, </a:t>
            </a:r>
            <a:r>
              <a:rPr lang="en-GB" dirty="0"/>
              <a:t>asylum seekers, young people at risk of unemployment and retired persons on low incomes </a:t>
            </a:r>
            <a:r>
              <a:rPr lang="en-GB" dirty="0" smtClean="0"/>
              <a:t>referring the previous expose.</a:t>
            </a:r>
          </a:p>
          <a:p>
            <a:r>
              <a:rPr lang="en-GB" b="1" dirty="0" smtClean="0"/>
              <a:t>3. Labour practices</a:t>
            </a:r>
            <a:r>
              <a:rPr lang="en-GB" dirty="0" smtClean="0"/>
              <a:t>: do the organization provide the best work environment to the staff and what’s about the providers staff?</a:t>
            </a:r>
            <a:endParaRPr lang="en-US" dirty="0" smtClean="0"/>
          </a:p>
          <a:p>
            <a:endParaRPr lang="en-GB" dirty="0"/>
          </a:p>
        </p:txBody>
      </p:sp>
      <p:sp>
        <p:nvSpPr>
          <p:cNvPr id="4" name="Espace réservé du numéro de diapositive 3"/>
          <p:cNvSpPr>
            <a:spLocks noGrp="1"/>
          </p:cNvSpPr>
          <p:nvPr>
            <p:ph type="sldNum" sz="quarter" idx="10"/>
          </p:nvPr>
        </p:nvSpPr>
        <p:spPr/>
        <p:txBody>
          <a:bodyPr/>
          <a:lstStyle/>
          <a:p>
            <a:pPr>
              <a:defRPr/>
            </a:pPr>
            <a:fld id="{A8292A41-4233-4427-A771-BD8398968A13}" type="slidenum">
              <a:rPr lang="nl-NL" smtClean="0"/>
              <a:pPr>
                <a:defRPr/>
              </a:pPr>
              <a:t>5</a:t>
            </a:fld>
            <a:endParaRPr lang="nl-NL"/>
          </a:p>
        </p:txBody>
      </p:sp>
    </p:spTree>
    <p:extLst>
      <p:ext uri="{BB962C8B-B14F-4D97-AF65-F5344CB8AC3E}">
        <p14:creationId xmlns:p14="http://schemas.microsoft.com/office/powerpoint/2010/main" val="812059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09613" y="742950"/>
            <a:ext cx="5378450" cy="3722688"/>
          </a:xfrm>
        </p:spPr>
      </p:sp>
      <p:sp>
        <p:nvSpPr>
          <p:cNvPr id="3" name="Espace réservé des commentaires 2"/>
          <p:cNvSpPr>
            <a:spLocks noGrp="1"/>
          </p:cNvSpPr>
          <p:nvPr>
            <p:ph type="body" idx="1"/>
          </p:nvPr>
        </p:nvSpPr>
        <p:spPr/>
        <p:txBody>
          <a:bodyPr/>
          <a:lstStyle/>
          <a:p>
            <a:r>
              <a:rPr lang="en-US" b="1" dirty="0" smtClean="0"/>
              <a:t>4. Environment: </a:t>
            </a:r>
            <a:r>
              <a:rPr lang="en-US" dirty="0" smtClean="0"/>
              <a:t>what are the achievements of the organization to diminish the energy use and what can it do more?</a:t>
            </a:r>
          </a:p>
          <a:p>
            <a:r>
              <a:rPr lang="en-US" b="1" dirty="0" smtClean="0"/>
              <a:t>5. Fair </a:t>
            </a:r>
            <a:r>
              <a:rPr lang="en-US" b="1" dirty="0"/>
              <a:t>operating </a:t>
            </a:r>
            <a:r>
              <a:rPr lang="en-US" b="1" dirty="0" smtClean="0"/>
              <a:t>practices: </a:t>
            </a:r>
            <a:r>
              <a:rPr lang="en-US" dirty="0" smtClean="0"/>
              <a:t>what’s about the anti-corruptions practices and the management of the commons goods? A new concept between the public and the private property. It can be natural goods, like water and forest. It can also be abandoned buildings recovered by public authorities and assigned to management committee composed by representative of the civil society and public authorities for social or cultural purposes. These practices are currently experimented in </a:t>
            </a:r>
            <a:r>
              <a:rPr lang="en-US" dirty="0"/>
              <a:t>N</a:t>
            </a:r>
            <a:r>
              <a:rPr lang="en-US" dirty="0" smtClean="0"/>
              <a:t>apoli.</a:t>
            </a:r>
          </a:p>
          <a:p>
            <a:r>
              <a:rPr lang="en-US" b="1" dirty="0" smtClean="0"/>
              <a:t>6. Citizen’s issues</a:t>
            </a:r>
            <a:r>
              <a:rPr lang="en-US" dirty="0" smtClean="0"/>
              <a:t>: more known with the access to information to everybody not to mention the “not connected people”.</a:t>
            </a:r>
          </a:p>
          <a:p>
            <a:r>
              <a:rPr lang="en-US" b="1" dirty="0" smtClean="0"/>
              <a:t>7</a:t>
            </a:r>
            <a:r>
              <a:rPr lang="en-US" dirty="0" smtClean="0"/>
              <a:t>. </a:t>
            </a:r>
            <a:r>
              <a:rPr lang="en-US" b="1" dirty="0"/>
              <a:t>Community involvement and development: </a:t>
            </a:r>
            <a:r>
              <a:rPr lang="en-US" dirty="0" smtClean="0"/>
              <a:t>encouraging</a:t>
            </a:r>
            <a:r>
              <a:rPr lang="en-US" b="1" dirty="0" smtClean="0"/>
              <a:t> </a:t>
            </a:r>
            <a:r>
              <a:rPr lang="en-US" dirty="0" smtClean="0"/>
              <a:t>short </a:t>
            </a:r>
            <a:r>
              <a:rPr lang="en-US" dirty="0"/>
              <a:t>supply </a:t>
            </a:r>
            <a:r>
              <a:rPr lang="en-US" dirty="0" smtClean="0"/>
              <a:t>chains in the local community</a:t>
            </a:r>
            <a:endParaRPr lang="en-US" dirty="0"/>
          </a:p>
        </p:txBody>
      </p:sp>
      <p:sp>
        <p:nvSpPr>
          <p:cNvPr id="4" name="Espace réservé du numéro de diapositive 3"/>
          <p:cNvSpPr>
            <a:spLocks noGrp="1"/>
          </p:cNvSpPr>
          <p:nvPr>
            <p:ph type="sldNum" sz="quarter" idx="10"/>
          </p:nvPr>
        </p:nvSpPr>
        <p:spPr/>
        <p:txBody>
          <a:bodyPr/>
          <a:lstStyle/>
          <a:p>
            <a:fld id="{FC72F518-197E-43DA-9E91-384C5A95F20B}" type="slidenum">
              <a:rPr lang="en-GB" smtClean="0"/>
              <a:pPr/>
              <a:t>6</a:t>
            </a:fld>
            <a:endParaRPr lang="en-GB"/>
          </a:p>
        </p:txBody>
      </p:sp>
    </p:spTree>
    <p:extLst>
      <p:ext uri="{BB962C8B-B14F-4D97-AF65-F5344CB8AC3E}">
        <p14:creationId xmlns:p14="http://schemas.microsoft.com/office/powerpoint/2010/main" val="4139546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09613" y="744538"/>
            <a:ext cx="5378450" cy="3722687"/>
          </a:xfrm>
        </p:spPr>
      </p:sp>
      <p:sp>
        <p:nvSpPr>
          <p:cNvPr id="3" name="Espace réservé des commentaires 2"/>
          <p:cNvSpPr>
            <a:spLocks noGrp="1"/>
          </p:cNvSpPr>
          <p:nvPr>
            <p:ph type="body" idx="1"/>
          </p:nvPr>
        </p:nvSpPr>
        <p:spPr/>
        <p:txBody>
          <a:bodyPr>
            <a:normAutofit/>
          </a:bodyPr>
          <a:lstStyle/>
          <a:p>
            <a:r>
              <a:rPr lang="en-GB" dirty="0" smtClean="0"/>
              <a:t>These are some examples encountered in the public sector related to the seven areas,</a:t>
            </a:r>
          </a:p>
          <a:p>
            <a:r>
              <a:rPr lang="en-GB" dirty="0" smtClean="0"/>
              <a:t>Let’s pick some examples not yet mentioned:</a:t>
            </a:r>
          </a:p>
          <a:p>
            <a:pPr marL="172854" indent="-172854">
              <a:buFont typeface="Arial" panose="020B0604020202020204" pitchFamily="34" charset="0"/>
              <a:buChar char="•"/>
            </a:pPr>
            <a:r>
              <a:rPr lang="en-US" dirty="0" smtClean="0">
                <a:solidFill>
                  <a:schemeClr val="dk1"/>
                </a:solidFill>
              </a:rPr>
              <a:t>The preference </a:t>
            </a:r>
            <a:r>
              <a:rPr lang="en-US" dirty="0">
                <a:solidFill>
                  <a:schemeClr val="dk1"/>
                </a:solidFill>
              </a:rPr>
              <a:t>to stable work, avoid excessive use of temporary </a:t>
            </a:r>
            <a:r>
              <a:rPr lang="en-US" dirty="0" smtClean="0">
                <a:solidFill>
                  <a:schemeClr val="dk1"/>
                </a:solidFill>
              </a:rPr>
              <a:t>work for </a:t>
            </a:r>
            <a:r>
              <a:rPr lang="en-US" b="1" dirty="0" smtClean="0">
                <a:solidFill>
                  <a:schemeClr val="dk1"/>
                </a:solidFill>
              </a:rPr>
              <a:t>Labor practices </a:t>
            </a:r>
            <a:r>
              <a:rPr lang="en-US" dirty="0" smtClean="0">
                <a:solidFill>
                  <a:schemeClr val="dk1"/>
                </a:solidFill>
              </a:rPr>
              <a:t>in the public </a:t>
            </a:r>
            <a:r>
              <a:rPr lang="en-US" dirty="0">
                <a:solidFill>
                  <a:schemeClr val="dk1"/>
                </a:solidFill>
              </a:rPr>
              <a:t>sector </a:t>
            </a:r>
            <a:r>
              <a:rPr lang="en-US" dirty="0" smtClean="0">
                <a:solidFill>
                  <a:schemeClr val="dk1"/>
                </a:solidFill>
              </a:rPr>
              <a:t>, also mentioned in the previous exposé;</a:t>
            </a:r>
          </a:p>
          <a:p>
            <a:pPr marL="172854" indent="-172854">
              <a:buFont typeface="Arial" panose="020B0604020202020204" pitchFamily="34" charset="0"/>
              <a:buChar char="•"/>
            </a:pPr>
            <a:r>
              <a:rPr lang="en-US" dirty="0" smtClean="0">
                <a:solidFill>
                  <a:schemeClr val="dk1"/>
                </a:solidFill>
              </a:rPr>
              <a:t>The support of transport environmentally: cycling, car pooling, public transportation,…for the </a:t>
            </a:r>
            <a:r>
              <a:rPr lang="en-US" b="1" dirty="0" smtClean="0">
                <a:solidFill>
                  <a:schemeClr val="dk1"/>
                </a:solidFill>
              </a:rPr>
              <a:t>environment</a:t>
            </a:r>
            <a:r>
              <a:rPr lang="en-US" dirty="0" smtClean="0">
                <a:solidFill>
                  <a:schemeClr val="dk1"/>
                </a:solidFill>
              </a:rPr>
              <a:t> theme;</a:t>
            </a:r>
          </a:p>
          <a:p>
            <a:pPr marL="172854" indent="-172854">
              <a:buFont typeface="Arial" panose="020B0604020202020204" pitchFamily="34" charset="0"/>
              <a:buChar char="•"/>
            </a:pPr>
            <a:r>
              <a:rPr lang="en-US" dirty="0" smtClean="0">
                <a:solidFill>
                  <a:schemeClr val="dk1"/>
                </a:solidFill>
              </a:rPr>
              <a:t>The data protection of privacy for the </a:t>
            </a:r>
            <a:r>
              <a:rPr lang="en-US" b="1" dirty="0" smtClean="0">
                <a:solidFill>
                  <a:schemeClr val="dk1"/>
                </a:solidFill>
              </a:rPr>
              <a:t>citizen’s issue;</a:t>
            </a:r>
          </a:p>
          <a:p>
            <a:pPr marL="172854" indent="-172854">
              <a:buFont typeface="Arial" panose="020B0604020202020204" pitchFamily="34" charset="0"/>
              <a:buChar char="•"/>
            </a:pPr>
            <a:r>
              <a:rPr lang="en-US" dirty="0" smtClean="0">
                <a:solidFill>
                  <a:schemeClr val="dk1"/>
                </a:solidFill>
              </a:rPr>
              <a:t>The acceptance </a:t>
            </a:r>
            <a:r>
              <a:rPr lang="en-US" dirty="0">
                <a:solidFill>
                  <a:schemeClr val="dk1"/>
                </a:solidFill>
              </a:rPr>
              <a:t>of prisoners on probation at </a:t>
            </a:r>
            <a:r>
              <a:rPr lang="en-US" dirty="0" smtClean="0">
                <a:solidFill>
                  <a:schemeClr val="dk1"/>
                </a:solidFill>
              </a:rPr>
              <a:t>work</a:t>
            </a:r>
            <a:r>
              <a:rPr lang="en-US" b="1" dirty="0" smtClean="0">
                <a:solidFill>
                  <a:schemeClr val="dk1"/>
                </a:solidFill>
              </a:rPr>
              <a:t>, </a:t>
            </a:r>
            <a:r>
              <a:rPr lang="en-US" dirty="0" smtClean="0">
                <a:solidFill>
                  <a:schemeClr val="dk1"/>
                </a:solidFill>
              </a:rPr>
              <a:t>the</a:t>
            </a:r>
            <a:r>
              <a:rPr lang="en-US" b="1" dirty="0" smtClean="0">
                <a:solidFill>
                  <a:schemeClr val="dk1"/>
                </a:solidFill>
              </a:rPr>
              <a:t> </a:t>
            </a:r>
            <a:r>
              <a:rPr lang="en-US" dirty="0" smtClean="0">
                <a:solidFill>
                  <a:schemeClr val="dk1"/>
                </a:solidFill>
              </a:rPr>
              <a:t>opening </a:t>
            </a:r>
            <a:r>
              <a:rPr lang="en-US" dirty="0">
                <a:solidFill>
                  <a:schemeClr val="dk1"/>
                </a:solidFill>
              </a:rPr>
              <a:t>of </a:t>
            </a:r>
            <a:r>
              <a:rPr lang="en-US" dirty="0" smtClean="0">
                <a:solidFill>
                  <a:schemeClr val="dk1"/>
                </a:solidFill>
              </a:rPr>
              <a:t>its </a:t>
            </a:r>
            <a:r>
              <a:rPr lang="en-US" dirty="0">
                <a:solidFill>
                  <a:schemeClr val="dk1"/>
                </a:solidFill>
              </a:rPr>
              <a:t>restaurant </a:t>
            </a:r>
            <a:r>
              <a:rPr lang="en-US" dirty="0" smtClean="0">
                <a:solidFill>
                  <a:schemeClr val="dk1"/>
                </a:solidFill>
              </a:rPr>
              <a:t>to </a:t>
            </a:r>
            <a:r>
              <a:rPr lang="en-US" dirty="0">
                <a:solidFill>
                  <a:schemeClr val="dk1"/>
                </a:solidFill>
              </a:rPr>
              <a:t>the precarious population of the </a:t>
            </a:r>
            <a:r>
              <a:rPr lang="en-US" dirty="0" smtClean="0">
                <a:solidFill>
                  <a:schemeClr val="dk1"/>
                </a:solidFill>
              </a:rPr>
              <a:t>neighborhood, the development of project </a:t>
            </a:r>
            <a:r>
              <a:rPr lang="en-US" dirty="0">
                <a:solidFill>
                  <a:schemeClr val="dk1"/>
                </a:solidFill>
              </a:rPr>
              <a:t>in North Africa for a local administration with high immigrant </a:t>
            </a:r>
            <a:r>
              <a:rPr lang="en-US" dirty="0" smtClean="0">
                <a:solidFill>
                  <a:schemeClr val="dk1"/>
                </a:solidFill>
              </a:rPr>
              <a:t>density for the </a:t>
            </a:r>
            <a:r>
              <a:rPr lang="en-US" b="1" dirty="0" smtClean="0">
                <a:solidFill>
                  <a:schemeClr val="dk1"/>
                </a:solidFill>
              </a:rPr>
              <a:t>Community </a:t>
            </a:r>
            <a:r>
              <a:rPr lang="en-US" b="1" dirty="0">
                <a:solidFill>
                  <a:schemeClr val="dk1"/>
                </a:solidFill>
              </a:rPr>
              <a:t>involvement and </a:t>
            </a:r>
            <a:r>
              <a:rPr lang="en-US" b="1" dirty="0" smtClean="0">
                <a:solidFill>
                  <a:schemeClr val="dk1"/>
                </a:solidFill>
              </a:rPr>
              <a:t>development, </a:t>
            </a:r>
            <a:endParaRPr lang="en-US" sz="1600" b="1" dirty="0"/>
          </a:p>
          <a:p>
            <a:pPr marL="172854" indent="-172854">
              <a:buFont typeface="Arial" panose="020B0604020202020204" pitchFamily="34" charset="0"/>
              <a:buChar char="•"/>
            </a:pPr>
            <a:endParaRPr lang="en-US" b="1" dirty="0" smtClean="0">
              <a:solidFill>
                <a:schemeClr val="dk1"/>
              </a:solidFill>
            </a:endParaRPr>
          </a:p>
          <a:p>
            <a:pPr marL="172854" indent="-172854">
              <a:buFont typeface="Arial" panose="020B0604020202020204" pitchFamily="34" charset="0"/>
              <a:buChar char="•"/>
            </a:pPr>
            <a:endParaRPr lang="en-GB" b="1" dirty="0"/>
          </a:p>
        </p:txBody>
      </p:sp>
      <p:sp>
        <p:nvSpPr>
          <p:cNvPr id="4" name="Espace réservé du numéro de diapositive 3"/>
          <p:cNvSpPr>
            <a:spLocks noGrp="1"/>
          </p:cNvSpPr>
          <p:nvPr>
            <p:ph type="sldNum" sz="quarter" idx="10"/>
          </p:nvPr>
        </p:nvSpPr>
        <p:spPr/>
        <p:txBody>
          <a:bodyPr/>
          <a:lstStyle/>
          <a:p>
            <a:pPr>
              <a:defRPr/>
            </a:pPr>
            <a:fld id="{A8292A41-4233-4427-A771-BD8398968A13}" type="slidenum">
              <a:rPr lang="nl-NL" smtClean="0"/>
              <a:pPr>
                <a:defRPr/>
              </a:pPr>
              <a:t>11</a:t>
            </a:fld>
            <a:endParaRPr lang="nl-NL" dirty="0"/>
          </a:p>
        </p:txBody>
      </p:sp>
    </p:spTree>
    <p:extLst>
      <p:ext uri="{BB962C8B-B14F-4D97-AF65-F5344CB8AC3E}">
        <p14:creationId xmlns:p14="http://schemas.microsoft.com/office/powerpoint/2010/main" val="1788093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09613" y="742950"/>
            <a:ext cx="5378450" cy="3722688"/>
          </a:xfrm>
        </p:spPr>
      </p:sp>
      <p:sp>
        <p:nvSpPr>
          <p:cNvPr id="3" name="Espace réservé des commentaires 2"/>
          <p:cNvSpPr>
            <a:spLocks noGrp="1"/>
          </p:cNvSpPr>
          <p:nvPr>
            <p:ph type="body" idx="1"/>
          </p:nvPr>
        </p:nvSpPr>
        <p:spPr>
          <a:xfrm>
            <a:off x="926315" y="4745730"/>
            <a:ext cx="4986031" cy="4466027"/>
          </a:xfrm>
        </p:spPr>
        <p:txBody>
          <a:bodyPr/>
          <a:lstStyle/>
          <a:p>
            <a:r>
              <a:rPr lang="en-GB" dirty="0" smtClean="0"/>
              <a:t>We’ve experimented the SORAF tool with </a:t>
            </a:r>
            <a:r>
              <a:rPr lang="en-GB" altLang="fr-FR" dirty="0" smtClean="0"/>
              <a:t>the Belgian National Social Security Office.</a:t>
            </a:r>
          </a:p>
          <a:p>
            <a:r>
              <a:rPr lang="en-GB" altLang="fr-FR" dirty="0" smtClean="0"/>
              <a:t>This administration is the </a:t>
            </a:r>
            <a:r>
              <a:rPr lang="en-GB" altLang="fr-FR" dirty="0"/>
              <a:t>heart of the Belgian social system</a:t>
            </a:r>
          </a:p>
          <a:p>
            <a:r>
              <a:rPr lang="en-GB" altLang="fr-FR" dirty="0" smtClean="0"/>
              <a:t>With as main missions the Collect of the  </a:t>
            </a:r>
            <a:r>
              <a:rPr lang="en-GB" altLang="fr-FR" dirty="0"/>
              <a:t>social contributions in order to finance the various branches of the social security system </a:t>
            </a:r>
            <a:r>
              <a:rPr lang="en-GB" altLang="fr-FR" dirty="0" smtClean="0"/>
              <a:t>(…)</a:t>
            </a:r>
          </a:p>
          <a:p>
            <a:r>
              <a:rPr lang="en-GB" altLang="fr-FR" dirty="0" smtClean="0"/>
              <a:t>These are some actions defined after the SORAF exercise:</a:t>
            </a:r>
          </a:p>
          <a:p>
            <a:r>
              <a:rPr lang="en-GB" altLang="fr-FR" dirty="0" smtClean="0"/>
              <a:t>…………</a:t>
            </a:r>
          </a:p>
          <a:p>
            <a:r>
              <a:rPr lang="en-GB" dirty="0" smtClean="0"/>
              <a:t> </a:t>
            </a:r>
            <a:endParaRPr lang="en-GB" dirty="0"/>
          </a:p>
        </p:txBody>
      </p:sp>
      <p:sp>
        <p:nvSpPr>
          <p:cNvPr id="4" name="Espace réservé du numéro de diapositive 3"/>
          <p:cNvSpPr>
            <a:spLocks noGrp="1"/>
          </p:cNvSpPr>
          <p:nvPr>
            <p:ph type="sldNum" sz="quarter" idx="10"/>
          </p:nvPr>
        </p:nvSpPr>
        <p:spPr/>
        <p:txBody>
          <a:bodyPr/>
          <a:lstStyle/>
          <a:p>
            <a:fld id="{FC72F518-197E-43DA-9E91-384C5A95F20B}" type="slidenum">
              <a:rPr lang="en-GB" smtClean="0"/>
              <a:pPr/>
              <a:t>15</a:t>
            </a:fld>
            <a:endParaRPr lang="en-GB" dirty="0"/>
          </a:p>
        </p:txBody>
      </p:sp>
    </p:spTree>
    <p:extLst>
      <p:ext uri="{BB962C8B-B14F-4D97-AF65-F5344CB8AC3E}">
        <p14:creationId xmlns:p14="http://schemas.microsoft.com/office/powerpoint/2010/main" val="112301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09613" y="744538"/>
            <a:ext cx="5378450" cy="3722687"/>
          </a:xfrm>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A8292A41-4233-4427-A771-BD8398968A13}" type="slidenum">
              <a:rPr lang="nl-NL" smtClean="0"/>
              <a:pPr>
                <a:defRPr/>
              </a:pPr>
              <a:t>18</a:t>
            </a:fld>
            <a:endParaRPr lang="nl-NL" dirty="0"/>
          </a:p>
        </p:txBody>
      </p:sp>
    </p:spTree>
    <p:extLst>
      <p:ext uri="{BB962C8B-B14F-4D97-AF65-F5344CB8AC3E}">
        <p14:creationId xmlns:p14="http://schemas.microsoft.com/office/powerpoint/2010/main" val="2737162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pic>
        <p:nvPicPr>
          <p:cNvPr id="4" name="Picture 2" descr="C:\Users\schimi\Pictures\PPT Presi\Essai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245100"/>
            <a:ext cx="99060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C:\Users\schimi\Pictures\PPT Presi\logo_presidence_2015_en\LOGO_PRESIDENCE_2015_EN\LOGO_PRESIDENCE_2015_CMYK_EN.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28625" y="333375"/>
            <a:ext cx="35369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ous-titre 2"/>
          <p:cNvSpPr>
            <a:spLocks noGrp="1"/>
          </p:cNvSpPr>
          <p:nvPr>
            <p:ph type="subTitle" idx="1"/>
          </p:nvPr>
        </p:nvSpPr>
        <p:spPr>
          <a:xfrm>
            <a:off x="4874991" y="2636912"/>
            <a:ext cx="4758529" cy="1512168"/>
          </a:xfrm>
        </p:spPr>
        <p:txBody>
          <a:bodyPr/>
          <a:lstStyle>
            <a:lvl1pPr marL="0" indent="0" algn="l">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CH" dirty="0"/>
          </a:p>
        </p:txBody>
      </p:sp>
      <p:sp>
        <p:nvSpPr>
          <p:cNvPr id="13" name="Titre 12"/>
          <p:cNvSpPr>
            <a:spLocks noGrp="1"/>
          </p:cNvSpPr>
          <p:nvPr>
            <p:ph type="title"/>
          </p:nvPr>
        </p:nvSpPr>
        <p:spPr>
          <a:xfrm>
            <a:off x="4874991" y="1628801"/>
            <a:ext cx="4758529" cy="1008881"/>
          </a:xfrm>
        </p:spPr>
        <p:txBody>
          <a:bodyPr/>
          <a:lstStyle>
            <a:lvl1pPr>
              <a:defRPr/>
            </a:lvl1pPr>
          </a:lstStyle>
          <a:p>
            <a:r>
              <a:rPr lang="en-US" smtClean="0"/>
              <a:t>Click to edit Master title style</a:t>
            </a:r>
            <a:endParaRPr lang="fr-CH" dirty="0"/>
          </a:p>
        </p:txBody>
      </p:sp>
    </p:spTree>
    <p:extLst>
      <p:ext uri="{BB962C8B-B14F-4D97-AF65-F5344CB8AC3E}">
        <p14:creationId xmlns:p14="http://schemas.microsoft.com/office/powerpoint/2010/main" val="2145118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1_Titre et contenu">
    <p:spTree>
      <p:nvGrpSpPr>
        <p:cNvPr id="1" name=""/>
        <p:cNvGrpSpPr/>
        <p:nvPr/>
      </p:nvGrpSpPr>
      <p:grpSpPr>
        <a:xfrm>
          <a:off x="0" y="0"/>
          <a:ext cx="0" cy="0"/>
          <a:chOff x="0" y="0"/>
          <a:chExt cx="0" cy="0"/>
        </a:xfrm>
      </p:grpSpPr>
      <p:pic>
        <p:nvPicPr>
          <p:cNvPr id="5" name="Image 6" descr="spher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82975" y="-3024188"/>
            <a:ext cx="6391275" cy="6391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 8" descr="trait_noir.png"/>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387350" y="0"/>
            <a:ext cx="36513"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7" descr="trait_bleu.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6600" y="1165225"/>
            <a:ext cx="422275"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contenu 2"/>
          <p:cNvSpPr>
            <a:spLocks noGrp="1"/>
          </p:cNvSpPr>
          <p:nvPr>
            <p:ph idx="1"/>
          </p:nvPr>
        </p:nvSpPr>
        <p:spPr>
          <a:xfrm>
            <a:off x="632653" y="1440000"/>
            <a:ext cx="8851302" cy="4860000"/>
          </a:xfrm>
        </p:spPr>
        <p:txBody>
          <a:bodyPr>
            <a:normAutofit/>
          </a:bodyPr>
          <a:lstStyle>
            <a:lvl1pPr>
              <a:defRPr sz="1600">
                <a:latin typeface="Arial"/>
                <a:cs typeface="Arial"/>
              </a:defRPr>
            </a:lvl1pPr>
            <a:lvl2pPr>
              <a:defRPr sz="1500">
                <a:latin typeface="Arial"/>
                <a:cs typeface="Arial"/>
              </a:defRPr>
            </a:lvl2pPr>
            <a:lvl3pPr>
              <a:defRPr sz="1400">
                <a:latin typeface="Arial"/>
                <a:cs typeface="Arial"/>
              </a:defRPr>
            </a:lvl3pPr>
            <a:lvl4pPr>
              <a:defRPr sz="1800">
                <a:latin typeface="Arial"/>
                <a:cs typeface="Arial"/>
              </a:defRPr>
            </a:lvl4pPr>
            <a:lvl5pPr>
              <a:defRPr sz="1600">
                <a:latin typeface="Arial"/>
                <a:cs typeface="Arial"/>
              </a:defRPr>
            </a:lvl5pPr>
          </a:lstStyle>
          <a:p>
            <a:pPr lvl="0"/>
            <a:r>
              <a:rPr lang="en-US" smtClean="0"/>
              <a:t>Click to edit Master text styles</a:t>
            </a:r>
          </a:p>
          <a:p>
            <a:pPr lvl="1"/>
            <a:r>
              <a:rPr lang="en-US" smtClean="0"/>
              <a:t>Second level</a:t>
            </a:r>
          </a:p>
          <a:p>
            <a:pPr lvl="2"/>
            <a:r>
              <a:rPr lang="en-US" smtClean="0"/>
              <a:t>Third level</a:t>
            </a:r>
          </a:p>
        </p:txBody>
      </p:sp>
      <p:sp>
        <p:nvSpPr>
          <p:cNvPr id="8" name="Espace réservé du texte 8"/>
          <p:cNvSpPr>
            <a:spLocks noGrp="1"/>
          </p:cNvSpPr>
          <p:nvPr>
            <p:ph type="body" sz="quarter" idx="13"/>
          </p:nvPr>
        </p:nvSpPr>
        <p:spPr>
          <a:xfrm>
            <a:off x="632654" y="725702"/>
            <a:ext cx="6824312" cy="439346"/>
          </a:xfrm>
        </p:spPr>
        <p:txBody>
          <a:bodyPr anchor="b">
            <a:noAutofit/>
          </a:bodyPr>
          <a:lstStyle>
            <a:lvl1pPr marL="0" indent="0" algn="l" defTabSz="457200" rtl="0" eaLnBrk="1" latinLnBrk="0" hangingPunct="1">
              <a:spcBef>
                <a:spcPct val="0"/>
              </a:spcBef>
              <a:buNone/>
              <a:defRPr lang="fr-CH" sz="1900" b="1" i="0" kern="1200" cap="none" dirty="0" smtClean="0">
                <a:solidFill>
                  <a:srgbClr val="000000"/>
                </a:solidFill>
                <a:latin typeface="Arial"/>
                <a:ea typeface="+mj-ea"/>
                <a:cs typeface="Arial"/>
              </a:defRPr>
            </a:lvl1pPr>
            <a:lvl2pPr marL="0" indent="0" algn="l" defTabSz="457200" rtl="0" eaLnBrk="1" latinLnBrk="0" hangingPunct="1">
              <a:spcBef>
                <a:spcPct val="0"/>
              </a:spcBef>
              <a:buNone/>
              <a:defRPr lang="fr-CH" sz="2800" kern="1200" cap="none" dirty="0" smtClean="0">
                <a:solidFill>
                  <a:schemeClr val="bg1"/>
                </a:solidFill>
                <a:latin typeface="Open Sans Light"/>
                <a:ea typeface="+mj-ea"/>
                <a:cs typeface="Open Sans Light"/>
              </a:defRPr>
            </a:lvl2pPr>
            <a:lvl3pPr marL="0" indent="0" algn="l" defTabSz="457200" rtl="0" eaLnBrk="1" latinLnBrk="0" hangingPunct="1">
              <a:spcBef>
                <a:spcPct val="0"/>
              </a:spcBef>
              <a:buNone/>
              <a:defRPr lang="fr-CH" sz="2800" kern="1200" cap="none" dirty="0" smtClean="0">
                <a:solidFill>
                  <a:schemeClr val="bg1"/>
                </a:solidFill>
                <a:latin typeface="Open Sans Light"/>
                <a:ea typeface="+mj-ea"/>
                <a:cs typeface="Open Sans Light"/>
              </a:defRPr>
            </a:lvl3pPr>
            <a:lvl4pPr marL="0" indent="0" algn="l" defTabSz="457200" rtl="0" eaLnBrk="1" latinLnBrk="0" hangingPunct="1">
              <a:spcBef>
                <a:spcPct val="0"/>
              </a:spcBef>
              <a:buNone/>
              <a:defRPr lang="fr-CH" sz="2800" kern="1200" cap="none" dirty="0" smtClean="0">
                <a:solidFill>
                  <a:schemeClr val="bg1"/>
                </a:solidFill>
                <a:latin typeface="Open Sans Light"/>
                <a:ea typeface="+mj-ea"/>
                <a:cs typeface="Open Sans Light"/>
              </a:defRPr>
            </a:lvl4pPr>
            <a:lvl5pPr marL="0" indent="0" algn="l" defTabSz="457200" rtl="0" eaLnBrk="1" latinLnBrk="0" hangingPunct="1">
              <a:spcBef>
                <a:spcPct val="0"/>
              </a:spcBef>
              <a:buNone/>
              <a:defRPr lang="fr-FR" sz="2800" kern="1200" cap="none" dirty="0">
                <a:solidFill>
                  <a:schemeClr val="bg1"/>
                </a:solidFill>
                <a:latin typeface="Open Sans Light"/>
                <a:ea typeface="+mj-ea"/>
                <a:cs typeface="Open Sans Light"/>
              </a:defRPr>
            </a:lvl5pPr>
          </a:lstStyle>
          <a:p>
            <a:pPr lvl="0"/>
            <a:r>
              <a:rPr lang="en-US" smtClean="0"/>
              <a:t>Click to edit Master text styles</a:t>
            </a:r>
          </a:p>
        </p:txBody>
      </p:sp>
      <p:sp>
        <p:nvSpPr>
          <p:cNvPr id="2" name="Titre 1"/>
          <p:cNvSpPr>
            <a:spLocks noGrp="1"/>
          </p:cNvSpPr>
          <p:nvPr>
            <p:ph type="title"/>
          </p:nvPr>
        </p:nvSpPr>
        <p:spPr>
          <a:xfrm>
            <a:off x="632884" y="171811"/>
            <a:ext cx="6824132" cy="542025"/>
          </a:xfrm>
        </p:spPr>
        <p:txBody>
          <a:bodyPr/>
          <a:lstStyle>
            <a:lvl1pPr>
              <a:defRPr sz="2800" b="1">
                <a:latin typeface="Arial"/>
                <a:cs typeface="Arial"/>
              </a:defRPr>
            </a:lvl1pPr>
          </a:lstStyle>
          <a:p>
            <a:r>
              <a:rPr lang="en-US" smtClean="0"/>
              <a:t>Click to edit Master title style</a:t>
            </a:r>
            <a:endParaRPr lang="fr-FR" dirty="0"/>
          </a:p>
        </p:txBody>
      </p:sp>
    </p:spTree>
    <p:extLst>
      <p:ext uri="{BB962C8B-B14F-4D97-AF65-F5344CB8AC3E}">
        <p14:creationId xmlns:p14="http://schemas.microsoft.com/office/powerpoint/2010/main" val="824148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2_Titre et contenu">
    <p:spTree>
      <p:nvGrpSpPr>
        <p:cNvPr id="1" name=""/>
        <p:cNvGrpSpPr/>
        <p:nvPr/>
      </p:nvGrpSpPr>
      <p:grpSpPr>
        <a:xfrm>
          <a:off x="0" y="0"/>
          <a:ext cx="0" cy="0"/>
          <a:chOff x="0" y="0"/>
          <a:chExt cx="0" cy="0"/>
        </a:xfrm>
      </p:grpSpPr>
      <p:pic>
        <p:nvPicPr>
          <p:cNvPr id="5" name="Image 6" descr="spher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82975" y="-3024188"/>
            <a:ext cx="6391275" cy="6391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 8" descr="trait_noir.png"/>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387350" y="0"/>
            <a:ext cx="36513"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7" descr="trait_bleu.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6600" y="1165225"/>
            <a:ext cx="422275"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contenu 2"/>
          <p:cNvSpPr>
            <a:spLocks noGrp="1"/>
          </p:cNvSpPr>
          <p:nvPr>
            <p:ph idx="1"/>
          </p:nvPr>
        </p:nvSpPr>
        <p:spPr>
          <a:xfrm>
            <a:off x="632653" y="1440000"/>
            <a:ext cx="8851302" cy="4860000"/>
          </a:xfrm>
        </p:spPr>
        <p:txBody>
          <a:bodyPr>
            <a:normAutofit/>
          </a:bodyPr>
          <a:lstStyle>
            <a:lvl1pPr>
              <a:defRPr sz="1600">
                <a:latin typeface="Arial"/>
                <a:cs typeface="Arial"/>
              </a:defRPr>
            </a:lvl1pPr>
            <a:lvl2pPr>
              <a:defRPr sz="1500">
                <a:latin typeface="Arial"/>
                <a:cs typeface="Arial"/>
              </a:defRPr>
            </a:lvl2pPr>
            <a:lvl3pPr>
              <a:defRPr sz="1400">
                <a:latin typeface="Arial"/>
                <a:cs typeface="Arial"/>
              </a:defRPr>
            </a:lvl3pPr>
            <a:lvl4pPr>
              <a:defRPr sz="1800">
                <a:latin typeface="Arial"/>
                <a:cs typeface="Arial"/>
              </a:defRPr>
            </a:lvl4pPr>
            <a:lvl5pPr>
              <a:defRPr sz="1600">
                <a:latin typeface="Arial"/>
                <a:cs typeface="Arial"/>
              </a:defRPr>
            </a:lvl5pPr>
          </a:lstStyle>
          <a:p>
            <a:pPr lvl="0"/>
            <a:r>
              <a:rPr lang="en-US" smtClean="0"/>
              <a:t>Click to edit Master text styles</a:t>
            </a:r>
          </a:p>
          <a:p>
            <a:pPr lvl="1"/>
            <a:r>
              <a:rPr lang="en-US" smtClean="0"/>
              <a:t>Second level</a:t>
            </a:r>
          </a:p>
          <a:p>
            <a:pPr lvl="2"/>
            <a:r>
              <a:rPr lang="en-US" smtClean="0"/>
              <a:t>Third level</a:t>
            </a:r>
          </a:p>
        </p:txBody>
      </p:sp>
      <p:sp>
        <p:nvSpPr>
          <p:cNvPr id="8" name="Espace réservé du texte 8"/>
          <p:cNvSpPr>
            <a:spLocks noGrp="1"/>
          </p:cNvSpPr>
          <p:nvPr>
            <p:ph type="body" sz="quarter" idx="13"/>
          </p:nvPr>
        </p:nvSpPr>
        <p:spPr>
          <a:xfrm>
            <a:off x="632654" y="725702"/>
            <a:ext cx="6824312" cy="439346"/>
          </a:xfrm>
        </p:spPr>
        <p:txBody>
          <a:bodyPr anchor="b">
            <a:noAutofit/>
          </a:bodyPr>
          <a:lstStyle>
            <a:lvl1pPr marL="0" indent="0" algn="l" defTabSz="457200" rtl="0" eaLnBrk="1" latinLnBrk="0" hangingPunct="1">
              <a:spcBef>
                <a:spcPct val="0"/>
              </a:spcBef>
              <a:buNone/>
              <a:defRPr lang="fr-CH" sz="1900" b="1" i="0" kern="1200" cap="none" dirty="0" smtClean="0">
                <a:solidFill>
                  <a:srgbClr val="000000"/>
                </a:solidFill>
                <a:latin typeface="Arial"/>
                <a:ea typeface="+mj-ea"/>
                <a:cs typeface="Arial"/>
              </a:defRPr>
            </a:lvl1pPr>
            <a:lvl2pPr marL="0" indent="0" algn="l" defTabSz="457200" rtl="0" eaLnBrk="1" latinLnBrk="0" hangingPunct="1">
              <a:spcBef>
                <a:spcPct val="0"/>
              </a:spcBef>
              <a:buNone/>
              <a:defRPr lang="fr-CH" sz="2800" kern="1200" cap="none" dirty="0" smtClean="0">
                <a:solidFill>
                  <a:schemeClr val="bg1"/>
                </a:solidFill>
                <a:latin typeface="Open Sans Light"/>
                <a:ea typeface="+mj-ea"/>
                <a:cs typeface="Open Sans Light"/>
              </a:defRPr>
            </a:lvl2pPr>
            <a:lvl3pPr marL="0" indent="0" algn="l" defTabSz="457200" rtl="0" eaLnBrk="1" latinLnBrk="0" hangingPunct="1">
              <a:spcBef>
                <a:spcPct val="0"/>
              </a:spcBef>
              <a:buNone/>
              <a:defRPr lang="fr-CH" sz="2800" kern="1200" cap="none" dirty="0" smtClean="0">
                <a:solidFill>
                  <a:schemeClr val="bg1"/>
                </a:solidFill>
                <a:latin typeface="Open Sans Light"/>
                <a:ea typeface="+mj-ea"/>
                <a:cs typeface="Open Sans Light"/>
              </a:defRPr>
            </a:lvl3pPr>
            <a:lvl4pPr marL="0" indent="0" algn="l" defTabSz="457200" rtl="0" eaLnBrk="1" latinLnBrk="0" hangingPunct="1">
              <a:spcBef>
                <a:spcPct val="0"/>
              </a:spcBef>
              <a:buNone/>
              <a:defRPr lang="fr-CH" sz="2800" kern="1200" cap="none" dirty="0" smtClean="0">
                <a:solidFill>
                  <a:schemeClr val="bg1"/>
                </a:solidFill>
                <a:latin typeface="Open Sans Light"/>
                <a:ea typeface="+mj-ea"/>
                <a:cs typeface="Open Sans Light"/>
              </a:defRPr>
            </a:lvl4pPr>
            <a:lvl5pPr marL="0" indent="0" algn="l" defTabSz="457200" rtl="0" eaLnBrk="1" latinLnBrk="0" hangingPunct="1">
              <a:spcBef>
                <a:spcPct val="0"/>
              </a:spcBef>
              <a:buNone/>
              <a:defRPr lang="fr-FR" sz="2800" kern="1200" cap="none" dirty="0">
                <a:solidFill>
                  <a:schemeClr val="bg1"/>
                </a:solidFill>
                <a:latin typeface="Open Sans Light"/>
                <a:ea typeface="+mj-ea"/>
                <a:cs typeface="Open Sans Light"/>
              </a:defRPr>
            </a:lvl5pPr>
          </a:lstStyle>
          <a:p>
            <a:pPr lvl="0"/>
            <a:r>
              <a:rPr lang="en-US" smtClean="0"/>
              <a:t>Click to edit Master text styles</a:t>
            </a:r>
          </a:p>
        </p:txBody>
      </p:sp>
      <p:sp>
        <p:nvSpPr>
          <p:cNvPr id="2" name="Titre 1"/>
          <p:cNvSpPr>
            <a:spLocks noGrp="1"/>
          </p:cNvSpPr>
          <p:nvPr>
            <p:ph type="title"/>
          </p:nvPr>
        </p:nvSpPr>
        <p:spPr>
          <a:xfrm>
            <a:off x="632884" y="171811"/>
            <a:ext cx="6824132" cy="542025"/>
          </a:xfrm>
        </p:spPr>
        <p:txBody>
          <a:bodyPr/>
          <a:lstStyle>
            <a:lvl1pPr>
              <a:defRPr sz="2800" b="1">
                <a:latin typeface="Arial"/>
                <a:cs typeface="Arial"/>
              </a:defRPr>
            </a:lvl1pPr>
          </a:lstStyle>
          <a:p>
            <a:r>
              <a:rPr lang="en-US" smtClean="0"/>
              <a:t>Click to edit Master title style</a:t>
            </a:r>
            <a:endParaRPr lang="fr-FR" dirty="0"/>
          </a:p>
        </p:txBody>
      </p:sp>
    </p:spTree>
    <p:extLst>
      <p:ext uri="{BB962C8B-B14F-4D97-AF65-F5344CB8AC3E}">
        <p14:creationId xmlns:p14="http://schemas.microsoft.com/office/powerpoint/2010/main" val="1593432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re et objet">
    <p:spTree>
      <p:nvGrpSpPr>
        <p:cNvPr id="1" name=""/>
        <p:cNvGrpSpPr/>
        <p:nvPr/>
      </p:nvGrpSpPr>
      <p:grpSpPr>
        <a:xfrm>
          <a:off x="0" y="0"/>
          <a:ext cx="0" cy="0"/>
          <a:chOff x="0" y="0"/>
          <a:chExt cx="0" cy="0"/>
        </a:xfrm>
      </p:grpSpPr>
      <p:sp>
        <p:nvSpPr>
          <p:cNvPr id="2" name="Titel 1"/>
          <p:cNvSpPr>
            <a:spLocks noGrp="1"/>
          </p:cNvSpPr>
          <p:nvPr>
            <p:ph type="title"/>
          </p:nvPr>
        </p:nvSpPr>
        <p:spPr>
          <a:xfrm>
            <a:off x="350489" y="849339"/>
            <a:ext cx="9205023" cy="768085"/>
          </a:xfrm>
          <a:prstGeom prst="rect">
            <a:avLst/>
          </a:prstGeom>
        </p:spPr>
        <p:txBody>
          <a:bodyPr/>
          <a:lstStyle/>
          <a:p>
            <a:r>
              <a:rPr lang="fr-FR" smtClean="0"/>
              <a:t>Modifiez le style du titre</a:t>
            </a:r>
            <a:endParaRPr lang="nl-BE" dirty="0"/>
          </a:p>
        </p:txBody>
      </p:sp>
      <p:sp>
        <p:nvSpPr>
          <p:cNvPr id="3" name="Tijdelijke aanduiding voor inhoud 2"/>
          <p:cNvSpPr>
            <a:spLocks noGrp="1"/>
          </p:cNvSpPr>
          <p:nvPr>
            <p:ph idx="1"/>
          </p:nvPr>
        </p:nvSpPr>
        <p:spPr>
          <a:xfrm>
            <a:off x="350489" y="1772816"/>
            <a:ext cx="9205023" cy="4104456"/>
          </a:xfrm>
          <a:prstGeom prst="rect">
            <a:avLst/>
          </a:prstGeo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nl-BE" dirty="0"/>
          </a:p>
        </p:txBody>
      </p:sp>
      <p:sp>
        <p:nvSpPr>
          <p:cNvPr id="4" name="Date Placeholder 3"/>
          <p:cNvSpPr>
            <a:spLocks noGrp="1"/>
          </p:cNvSpPr>
          <p:nvPr>
            <p:ph type="dt" sz="half" idx="10"/>
          </p:nvPr>
        </p:nvSpPr>
        <p:spPr>
          <a:xfrm>
            <a:off x="350489" y="6304079"/>
            <a:ext cx="1236064" cy="365125"/>
          </a:xfrm>
          <a:prstGeom prst="rect">
            <a:avLst/>
          </a:prstGeom>
        </p:spPr>
        <p:txBody>
          <a:bodyPr/>
          <a:lstStyle/>
          <a:p>
            <a:fld id="{031F3F35-7898-4910-91B0-130CB32BD779}" type="datetime1">
              <a:rPr lang="nl-BE" smtClean="0"/>
              <a:t>16/09/2015</a:t>
            </a:fld>
            <a:endParaRPr lang="nl-BE" dirty="0"/>
          </a:p>
        </p:txBody>
      </p:sp>
      <p:sp>
        <p:nvSpPr>
          <p:cNvPr id="5" name="Footer Placeholder 4"/>
          <p:cNvSpPr>
            <a:spLocks noGrp="1"/>
          </p:cNvSpPr>
          <p:nvPr>
            <p:ph type="ftr" sz="quarter" idx="11"/>
          </p:nvPr>
        </p:nvSpPr>
        <p:spPr>
          <a:xfrm>
            <a:off x="1832654" y="6304080"/>
            <a:ext cx="4836537" cy="365125"/>
          </a:xfrm>
          <a:prstGeom prst="rect">
            <a:avLst/>
          </a:prstGeom>
        </p:spPr>
        <p:txBody>
          <a:bodyPr/>
          <a:lstStyle/>
          <a:p>
            <a:endParaRPr lang="nl-BE" dirty="0"/>
          </a:p>
        </p:txBody>
      </p:sp>
      <p:sp>
        <p:nvSpPr>
          <p:cNvPr id="6" name="Slide Number Placeholder 5"/>
          <p:cNvSpPr>
            <a:spLocks noGrp="1"/>
          </p:cNvSpPr>
          <p:nvPr>
            <p:ph type="sldNum" sz="quarter" idx="12"/>
          </p:nvPr>
        </p:nvSpPr>
        <p:spPr>
          <a:xfrm>
            <a:off x="8229364" y="6304081"/>
            <a:ext cx="702078" cy="365125"/>
          </a:xfrm>
          <a:prstGeom prst="rect">
            <a:avLst/>
          </a:prstGeom>
        </p:spPr>
        <p:txBody>
          <a:bodyPr/>
          <a:lstStyle/>
          <a:p>
            <a:r>
              <a:rPr lang="en-US" smtClean="0">
                <a:solidFill>
                  <a:srgbClr val="003399"/>
                </a:solidFill>
                <a:latin typeface="Times New Roman" charset="0"/>
                <a:sym typeface="Wingdings 3" pitchFamily="18" charset="2"/>
              </a:rPr>
              <a:t></a:t>
            </a:r>
            <a:r>
              <a:rPr lang="nl-BE" smtClean="0"/>
              <a:t> </a:t>
            </a:r>
            <a:fld id="{F342C4F0-3568-46FB-8987-1DE19C8CB109}" type="slidenum">
              <a:rPr lang="nl-BE" smtClean="0">
                <a:solidFill>
                  <a:srgbClr val="992441"/>
                </a:solidFill>
                <a:latin typeface="+mn-lt"/>
              </a:rPr>
              <a:pPr/>
              <a:t>‹#›</a:t>
            </a:fld>
            <a:endParaRPr lang="nl-BE" dirty="0">
              <a:solidFill>
                <a:srgbClr val="992441"/>
              </a:solidFill>
              <a:latin typeface="+mn-lt"/>
            </a:endParaRPr>
          </a:p>
        </p:txBody>
      </p:sp>
    </p:spTree>
    <p:extLst>
      <p:ext uri="{BB962C8B-B14F-4D97-AF65-F5344CB8AC3E}">
        <p14:creationId xmlns:p14="http://schemas.microsoft.com/office/powerpoint/2010/main" val="42072694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a:xfrm>
            <a:off x="1246189" y="404814"/>
            <a:ext cx="8443912" cy="936625"/>
          </a:xfrm>
        </p:spPr>
        <p:txBody>
          <a:bodyPr/>
          <a:lstStyle/>
          <a:p>
            <a:r>
              <a:rPr lang="nl-NL" smtClean="0"/>
              <a:t>Klik om de stijl te bewerken</a:t>
            </a:r>
            <a:endParaRPr lang="nl-BE"/>
          </a:p>
        </p:txBody>
      </p:sp>
      <p:sp>
        <p:nvSpPr>
          <p:cNvPr id="3" name="Tijdelijke aanduiding voor tekst 2"/>
          <p:cNvSpPr>
            <a:spLocks noGrp="1"/>
          </p:cNvSpPr>
          <p:nvPr>
            <p:ph type="body" sz="half" idx="1"/>
          </p:nvPr>
        </p:nvSpPr>
        <p:spPr>
          <a:xfrm>
            <a:off x="1281113" y="1700213"/>
            <a:ext cx="4133851" cy="44323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5567362" y="1700213"/>
            <a:ext cx="4133851" cy="44323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a:xfrm>
            <a:off x="990600" y="6324600"/>
            <a:ext cx="2063750" cy="457200"/>
          </a:xfrm>
          <a:prstGeom prst="rect">
            <a:avLst/>
          </a:prstGeom>
        </p:spPr>
        <p:txBody>
          <a:bodyPr/>
          <a:lstStyle>
            <a:lvl1pPr>
              <a:defRPr/>
            </a:lvl1pPr>
          </a:lstStyle>
          <a:p>
            <a:pPr>
              <a:defRPr/>
            </a:pPr>
            <a:endParaRPr lang="fr-FR"/>
          </a:p>
        </p:txBody>
      </p:sp>
      <p:sp>
        <p:nvSpPr>
          <p:cNvPr id="6" name="Tijdelijke aanduiding voor voettekst 5"/>
          <p:cNvSpPr>
            <a:spLocks noGrp="1"/>
          </p:cNvSpPr>
          <p:nvPr>
            <p:ph type="ftr" sz="quarter" idx="11"/>
          </p:nvPr>
        </p:nvSpPr>
        <p:spPr>
          <a:xfrm>
            <a:off x="3632200" y="6324600"/>
            <a:ext cx="3136900" cy="457200"/>
          </a:xfrm>
          <a:prstGeom prst="rect">
            <a:avLst/>
          </a:prstGeom>
        </p:spPr>
        <p:txBody>
          <a:bodyPr/>
          <a:lstStyle>
            <a:lvl1pPr>
              <a:defRPr/>
            </a:lvl1pPr>
          </a:lstStyle>
          <a:p>
            <a:pPr>
              <a:defRPr/>
            </a:pPr>
            <a:endParaRPr lang="fr-FR"/>
          </a:p>
        </p:txBody>
      </p:sp>
      <p:sp>
        <p:nvSpPr>
          <p:cNvPr id="7" name="Tijdelijke aanduiding voor dianummer 6"/>
          <p:cNvSpPr>
            <a:spLocks noGrp="1"/>
          </p:cNvSpPr>
          <p:nvPr>
            <p:ph type="sldNum" sz="quarter" idx="12"/>
          </p:nvPr>
        </p:nvSpPr>
        <p:spPr>
          <a:xfrm>
            <a:off x="7594600" y="6324600"/>
            <a:ext cx="2063750" cy="457200"/>
          </a:xfrm>
          <a:prstGeom prst="rect">
            <a:avLst/>
          </a:prstGeom>
        </p:spPr>
        <p:txBody>
          <a:bodyPr/>
          <a:lstStyle>
            <a:lvl1pPr>
              <a:defRPr/>
            </a:lvl1pPr>
          </a:lstStyle>
          <a:p>
            <a:pPr>
              <a:defRPr/>
            </a:pPr>
            <a:fld id="{5368B3B1-9F16-45A3-8AFC-B852F9444C87}" type="slidenum">
              <a:rPr lang="fr-FR"/>
              <a:pPr>
                <a:defRPr/>
              </a:pPr>
              <a:t>‹#›</a:t>
            </a:fld>
            <a:endParaRPr lang="fr-FR"/>
          </a:p>
        </p:txBody>
      </p:sp>
    </p:spTree>
    <p:extLst>
      <p:ext uri="{BB962C8B-B14F-4D97-AF65-F5344CB8AC3E}">
        <p14:creationId xmlns:p14="http://schemas.microsoft.com/office/powerpoint/2010/main" val="310823695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4" name="Picture 2" descr="C:\Users\schimi\Pictures\PPT Presi\Essai2.pn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5245100"/>
            <a:ext cx="99060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C:\Users\schimi\Pictures\PPT Presi\logo_presidence_2015_en\LOGO_PRESIDENCE_2015_EN\LOGO_PRESIDENCE_2015_CMYK_EN.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28625" y="333375"/>
            <a:ext cx="35369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ous-titre 2"/>
          <p:cNvSpPr>
            <a:spLocks noGrp="1"/>
          </p:cNvSpPr>
          <p:nvPr>
            <p:ph type="subTitle" idx="1"/>
          </p:nvPr>
        </p:nvSpPr>
        <p:spPr>
          <a:xfrm>
            <a:off x="4874991" y="2636912"/>
            <a:ext cx="4758529" cy="1512168"/>
          </a:xfrm>
          <a:prstGeom prst="rect">
            <a:avLst/>
          </a:prstGeom>
        </p:spPr>
        <p:txBody>
          <a:bodyPr/>
          <a:lstStyle>
            <a:lvl1pPr marL="0" indent="0" algn="l">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BE" smtClean="0"/>
              <a:t>Cliquez pour modifier le style des sous-titres du masque</a:t>
            </a:r>
            <a:endParaRPr lang="fr-CH" dirty="0"/>
          </a:p>
        </p:txBody>
      </p:sp>
      <p:sp>
        <p:nvSpPr>
          <p:cNvPr id="13" name="Titre 12"/>
          <p:cNvSpPr>
            <a:spLocks noGrp="1"/>
          </p:cNvSpPr>
          <p:nvPr>
            <p:ph type="title"/>
          </p:nvPr>
        </p:nvSpPr>
        <p:spPr>
          <a:xfrm>
            <a:off x="4874991" y="1628801"/>
            <a:ext cx="4758529" cy="1008881"/>
          </a:xfrm>
          <a:prstGeom prst="rect">
            <a:avLst/>
          </a:prstGeom>
        </p:spPr>
        <p:txBody>
          <a:bodyPr/>
          <a:lstStyle>
            <a:lvl1pPr>
              <a:defRPr/>
            </a:lvl1pPr>
          </a:lstStyle>
          <a:p>
            <a:r>
              <a:rPr lang="nl-BE" smtClean="0"/>
              <a:t>Cliquez et modifiez le titre</a:t>
            </a:r>
            <a:endParaRPr lang="fr-CH" dirty="0"/>
          </a:p>
        </p:txBody>
      </p:sp>
    </p:spTree>
    <p:extLst>
      <p:ext uri="{BB962C8B-B14F-4D97-AF65-F5344CB8AC3E}">
        <p14:creationId xmlns:p14="http://schemas.microsoft.com/office/powerpoint/2010/main" val="3342443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AutoShape 2" descr="EIPA logo"/>
          <p:cNvSpPr>
            <a:spLocks noChangeAspect="1" noChangeArrowheads="1"/>
          </p:cNvSpPr>
          <p:nvPr userDrawn="1"/>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GB" altLang="en-US" smtClean="0">
              <a:ea typeface="+mn-ea"/>
            </a:endParaRPr>
          </a:p>
        </p:txBody>
      </p:sp>
      <p:sp>
        <p:nvSpPr>
          <p:cNvPr id="3" name="Espace réservé du contenu 2"/>
          <p:cNvSpPr>
            <a:spLocks noGrp="1"/>
          </p:cNvSpPr>
          <p:nvPr>
            <p:ph idx="1"/>
          </p:nvPr>
        </p:nvSpPr>
        <p:spPr>
          <a:xfrm>
            <a:off x="495300" y="1260001"/>
            <a:ext cx="8915400" cy="4929411"/>
          </a:xfrm>
          <a:prstGeom prst="rect">
            <a:avLst/>
          </a:prstGeom>
        </p:spPr>
        <p:txBody>
          <a:bodyPr/>
          <a:lstStyle>
            <a:lvl1pPr>
              <a:buSzPct val="80000"/>
              <a:defRPr>
                <a:latin typeface="Arial" panose="020B0604020202020204" pitchFamily="34" charset="0"/>
                <a:cs typeface="Arial" panose="020B0604020202020204" pitchFamily="34" charset="0"/>
              </a:defRPr>
            </a:lvl1pPr>
            <a:lvl2pPr>
              <a:buSzPct val="100000"/>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fr-CH" dirty="0"/>
          </a:p>
        </p:txBody>
      </p:sp>
      <p:sp>
        <p:nvSpPr>
          <p:cNvPr id="12" name="Titre 11"/>
          <p:cNvSpPr>
            <a:spLocks noGrp="1"/>
          </p:cNvSpPr>
          <p:nvPr>
            <p:ph type="title"/>
          </p:nvPr>
        </p:nvSpPr>
        <p:spPr>
          <a:xfrm>
            <a:off x="350838" y="115888"/>
            <a:ext cx="6240462" cy="504825"/>
          </a:xfrm>
          <a:prstGeom prst="rect">
            <a:avLst/>
          </a:prstGeom>
        </p:spPr>
        <p:txBody>
          <a:bodyPr/>
          <a:lstStyle>
            <a:lvl1pPr>
              <a:defRPr>
                <a:latin typeface="Arial" panose="020B0604020202020204" pitchFamily="34" charset="0"/>
                <a:cs typeface="Arial" panose="020B0604020202020204" pitchFamily="34" charset="0"/>
              </a:defRPr>
            </a:lvl1pPr>
          </a:lstStyle>
          <a:p>
            <a:r>
              <a:rPr lang="nl-BE" smtClean="0"/>
              <a:t>Cliquez et modifiez le titre</a:t>
            </a:r>
            <a:endParaRPr lang="fr-CH" dirty="0"/>
          </a:p>
        </p:txBody>
      </p:sp>
      <p:sp>
        <p:nvSpPr>
          <p:cNvPr id="5" name="Rectangle 6"/>
          <p:cNvSpPr>
            <a:spLocks noGrp="1" noChangeArrowheads="1"/>
          </p:cNvSpPr>
          <p:nvPr>
            <p:ph type="sldNum" sz="quarter" idx="10"/>
          </p:nvPr>
        </p:nvSpPr>
        <p:spPr>
          <a:xfrm>
            <a:off x="8697913" y="6237288"/>
            <a:ext cx="701675" cy="503237"/>
          </a:xfrm>
          <a:prstGeom prst="rect">
            <a:avLst/>
          </a:prstGeom>
        </p:spPr>
        <p:txBody>
          <a:bodyPr/>
          <a:lstStyle>
            <a:lvl1pPr>
              <a:defRPr/>
            </a:lvl1pPr>
          </a:lstStyle>
          <a:p>
            <a:fld id="{3144B02A-50D6-F34F-8127-E9B28075AD01}" type="slidenum">
              <a:rPr lang="fr-CH"/>
              <a:pPr/>
              <a:t>‹#›</a:t>
            </a:fld>
            <a:endParaRPr lang="fr-CH"/>
          </a:p>
        </p:txBody>
      </p:sp>
    </p:spTree>
    <p:extLst>
      <p:ext uri="{BB962C8B-B14F-4D97-AF65-F5344CB8AC3E}">
        <p14:creationId xmlns:p14="http://schemas.microsoft.com/office/powerpoint/2010/main" val="147586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2996953"/>
            <a:ext cx="8420100" cy="2772023"/>
          </a:xfrm>
          <a:prstGeom prst="rect">
            <a:avLst/>
          </a:prstGeom>
        </p:spPr>
        <p:txBody>
          <a:bodyPr anchor="t"/>
          <a:lstStyle>
            <a:lvl1pPr algn="l">
              <a:defRPr sz="3000" b="0" cap="none" baseline="0"/>
            </a:lvl1pPr>
          </a:lstStyle>
          <a:p>
            <a:r>
              <a:rPr lang="nl-BE" smtClean="0"/>
              <a:t>Cliquez et modifiez le titre</a:t>
            </a:r>
            <a:endParaRPr lang="fr-CH" dirty="0"/>
          </a:p>
        </p:txBody>
      </p:sp>
      <p:sp>
        <p:nvSpPr>
          <p:cNvPr id="3" name="Rectangle 6"/>
          <p:cNvSpPr>
            <a:spLocks noGrp="1" noChangeArrowheads="1"/>
          </p:cNvSpPr>
          <p:nvPr>
            <p:ph type="sldNum" sz="quarter" idx="10"/>
          </p:nvPr>
        </p:nvSpPr>
        <p:spPr>
          <a:xfrm>
            <a:off x="8696325" y="6238875"/>
            <a:ext cx="701675" cy="503238"/>
          </a:xfrm>
          <a:prstGeom prst="rect">
            <a:avLst/>
          </a:prstGeom>
        </p:spPr>
        <p:txBody>
          <a:bodyPr/>
          <a:lstStyle>
            <a:lvl1pPr>
              <a:defRPr/>
            </a:lvl1pPr>
          </a:lstStyle>
          <a:p>
            <a:fld id="{9783B46A-DAD8-9C4C-8AEC-5A5A174E33F9}" type="slidenum">
              <a:rPr lang="en-US"/>
              <a:pPr/>
              <a:t>‹#›</a:t>
            </a:fld>
            <a:endParaRPr lang="en-US"/>
          </a:p>
        </p:txBody>
      </p:sp>
    </p:spTree>
    <p:extLst>
      <p:ext uri="{BB962C8B-B14F-4D97-AF65-F5344CB8AC3E}">
        <p14:creationId xmlns:p14="http://schemas.microsoft.com/office/powerpoint/2010/main" val="303964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50489" y="116632"/>
            <a:ext cx="6630737" cy="504056"/>
          </a:xfrm>
          <a:prstGeom prst="rect">
            <a:avLst/>
          </a:prstGeom>
        </p:spPr>
        <p:txBody>
          <a:bodyPr/>
          <a:lstStyle/>
          <a:p>
            <a:r>
              <a:rPr lang="nl-BE" smtClean="0"/>
              <a:t>Cliquez et modifiez le titre</a:t>
            </a:r>
            <a:endParaRPr lang="fr-CH" dirty="0"/>
          </a:p>
        </p:txBody>
      </p:sp>
      <p:sp>
        <p:nvSpPr>
          <p:cNvPr id="3" name="Espace réservé du contenu 2"/>
          <p:cNvSpPr>
            <a:spLocks noGrp="1"/>
          </p:cNvSpPr>
          <p:nvPr>
            <p:ph sz="half" idx="1"/>
          </p:nvPr>
        </p:nvSpPr>
        <p:spPr>
          <a:xfrm>
            <a:off x="495300" y="1260000"/>
            <a:ext cx="4375150" cy="4860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fr-CH" dirty="0"/>
          </a:p>
        </p:txBody>
      </p:sp>
      <p:sp>
        <p:nvSpPr>
          <p:cNvPr id="4" name="Espace réservé du contenu 3"/>
          <p:cNvSpPr>
            <a:spLocks noGrp="1"/>
          </p:cNvSpPr>
          <p:nvPr>
            <p:ph sz="half" idx="2"/>
          </p:nvPr>
        </p:nvSpPr>
        <p:spPr>
          <a:xfrm>
            <a:off x="5035550" y="1260000"/>
            <a:ext cx="4375150" cy="4860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fr-CH"/>
          </a:p>
        </p:txBody>
      </p:sp>
      <p:sp>
        <p:nvSpPr>
          <p:cNvPr id="5" name="Rectangle 6"/>
          <p:cNvSpPr>
            <a:spLocks noGrp="1" noChangeArrowheads="1"/>
          </p:cNvSpPr>
          <p:nvPr>
            <p:ph type="sldNum" sz="quarter" idx="10"/>
          </p:nvPr>
        </p:nvSpPr>
        <p:spPr>
          <a:xfrm>
            <a:off x="8696325" y="6238875"/>
            <a:ext cx="703263" cy="503238"/>
          </a:xfrm>
          <a:prstGeom prst="rect">
            <a:avLst/>
          </a:prstGeom>
        </p:spPr>
        <p:txBody>
          <a:bodyPr/>
          <a:lstStyle>
            <a:lvl1pPr>
              <a:defRPr/>
            </a:lvl1pPr>
          </a:lstStyle>
          <a:p>
            <a:fld id="{65F188ED-DCE6-BD43-A7B6-2E714E3E4B39}" type="slidenum">
              <a:rPr lang="fr-CH"/>
              <a:pPr/>
              <a:t>‹#›</a:t>
            </a:fld>
            <a:endParaRPr lang="fr-CH"/>
          </a:p>
        </p:txBody>
      </p:sp>
    </p:spTree>
    <p:extLst>
      <p:ext uri="{BB962C8B-B14F-4D97-AF65-F5344CB8AC3E}">
        <p14:creationId xmlns:p14="http://schemas.microsoft.com/office/powerpoint/2010/main" val="4479946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50489" y="115889"/>
            <a:ext cx="6630737" cy="504825"/>
          </a:xfrm>
          <a:prstGeom prst="rect">
            <a:avLst/>
          </a:prstGeom>
        </p:spPr>
        <p:txBody>
          <a:bodyPr/>
          <a:lstStyle>
            <a:lvl1pPr>
              <a:defRPr/>
            </a:lvl1pPr>
          </a:lstStyle>
          <a:p>
            <a:r>
              <a:rPr lang="nl-BE" smtClean="0"/>
              <a:t>Cliquez et modifiez le titre</a:t>
            </a:r>
            <a:endParaRPr lang="fr-CH" dirty="0"/>
          </a:p>
        </p:txBody>
      </p:sp>
      <p:sp>
        <p:nvSpPr>
          <p:cNvPr id="3" name="Espace réservé du texte 2"/>
          <p:cNvSpPr>
            <a:spLocks noGrp="1"/>
          </p:cNvSpPr>
          <p:nvPr>
            <p:ph type="body" idx="1"/>
          </p:nvPr>
        </p:nvSpPr>
        <p:spPr>
          <a:xfrm>
            <a:off x="495300" y="1535113"/>
            <a:ext cx="4376870"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Cliquez pour modifier les styles du texte du masque</a:t>
            </a:r>
          </a:p>
        </p:txBody>
      </p:sp>
      <p:sp>
        <p:nvSpPr>
          <p:cNvPr id="4" name="Espace réservé du contenu 3"/>
          <p:cNvSpPr>
            <a:spLocks noGrp="1"/>
          </p:cNvSpPr>
          <p:nvPr>
            <p:ph sz="half" idx="2"/>
          </p:nvPr>
        </p:nvSpPr>
        <p:spPr>
          <a:xfrm>
            <a:off x="495300" y="2174875"/>
            <a:ext cx="4376870"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fr-CH" dirty="0"/>
          </a:p>
        </p:txBody>
      </p:sp>
      <p:sp>
        <p:nvSpPr>
          <p:cNvPr id="5" name="Espace réservé du texte 4"/>
          <p:cNvSpPr>
            <a:spLocks noGrp="1"/>
          </p:cNvSpPr>
          <p:nvPr>
            <p:ph type="body" sz="quarter" idx="3"/>
          </p:nvPr>
        </p:nvSpPr>
        <p:spPr>
          <a:xfrm>
            <a:off x="5032111" y="1535113"/>
            <a:ext cx="4378590"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Cliquez pour modifier les styles du texte du masque</a:t>
            </a:r>
          </a:p>
        </p:txBody>
      </p:sp>
      <p:sp>
        <p:nvSpPr>
          <p:cNvPr id="6" name="Espace réservé du contenu 5"/>
          <p:cNvSpPr>
            <a:spLocks noGrp="1"/>
          </p:cNvSpPr>
          <p:nvPr>
            <p:ph sz="quarter" idx="4"/>
          </p:nvPr>
        </p:nvSpPr>
        <p:spPr>
          <a:xfrm>
            <a:off x="5032111" y="2174875"/>
            <a:ext cx="4378590"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fr-CH"/>
          </a:p>
        </p:txBody>
      </p:sp>
      <p:sp>
        <p:nvSpPr>
          <p:cNvPr id="7" name="Espace réservé du numéro de diapositive 6"/>
          <p:cNvSpPr>
            <a:spLocks noGrp="1" noChangeArrowheads="1"/>
          </p:cNvSpPr>
          <p:nvPr>
            <p:ph type="sldNum" sz="quarter" idx="10"/>
          </p:nvPr>
        </p:nvSpPr>
        <p:spPr>
          <a:xfrm>
            <a:off x="8696325" y="6238875"/>
            <a:ext cx="701675" cy="503238"/>
          </a:xfrm>
          <a:prstGeom prst="rect">
            <a:avLst/>
          </a:prstGeom>
        </p:spPr>
        <p:txBody>
          <a:bodyPr/>
          <a:lstStyle>
            <a:lvl1pPr>
              <a:defRPr/>
            </a:lvl1pPr>
          </a:lstStyle>
          <a:p>
            <a:fld id="{DAB4C52F-6812-0E4A-951C-533D0CF9299B}" type="slidenum">
              <a:rPr lang="en-US"/>
              <a:pPr/>
              <a:t>‹#›</a:t>
            </a:fld>
            <a:endParaRPr lang="en-US"/>
          </a:p>
        </p:txBody>
      </p:sp>
    </p:spTree>
    <p:extLst>
      <p:ext uri="{BB962C8B-B14F-4D97-AF65-F5344CB8AC3E}">
        <p14:creationId xmlns:p14="http://schemas.microsoft.com/office/powerpoint/2010/main" val="4253129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50838" y="115888"/>
            <a:ext cx="6240462" cy="504825"/>
          </a:xfrm>
          <a:prstGeom prst="rect">
            <a:avLst/>
          </a:prstGeom>
        </p:spPr>
        <p:txBody>
          <a:bodyPr/>
          <a:lstStyle/>
          <a:p>
            <a:r>
              <a:rPr lang="nl-BE" smtClean="0"/>
              <a:t>Cliquez et modifiez le titre</a:t>
            </a:r>
            <a:endParaRPr lang="fr-CH" dirty="0"/>
          </a:p>
        </p:txBody>
      </p:sp>
      <p:sp>
        <p:nvSpPr>
          <p:cNvPr id="3" name="Rectangle 6"/>
          <p:cNvSpPr>
            <a:spLocks noGrp="1" noChangeArrowheads="1"/>
          </p:cNvSpPr>
          <p:nvPr>
            <p:ph type="sldNum" sz="quarter" idx="10"/>
          </p:nvPr>
        </p:nvSpPr>
        <p:spPr>
          <a:xfrm>
            <a:off x="8696325" y="6238875"/>
            <a:ext cx="701675" cy="503238"/>
          </a:xfrm>
          <a:prstGeom prst="rect">
            <a:avLst/>
          </a:prstGeom>
        </p:spPr>
        <p:txBody>
          <a:bodyPr/>
          <a:lstStyle>
            <a:lvl1pPr>
              <a:defRPr/>
            </a:lvl1pPr>
          </a:lstStyle>
          <a:p>
            <a:fld id="{760879A2-0BD1-9247-AC5D-79B3908A16A7}" type="slidenum">
              <a:rPr lang="en-US"/>
              <a:pPr/>
              <a:t>‹#›</a:t>
            </a:fld>
            <a:endParaRPr lang="en-US"/>
          </a:p>
        </p:txBody>
      </p:sp>
    </p:spTree>
    <p:extLst>
      <p:ext uri="{BB962C8B-B14F-4D97-AF65-F5344CB8AC3E}">
        <p14:creationId xmlns:p14="http://schemas.microsoft.com/office/powerpoint/2010/main" val="2093434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AutoShape 2" descr="EIPA logo"/>
          <p:cNvSpPr>
            <a:spLocks noChangeAspect="1" noChangeArrowheads="1"/>
          </p:cNvSpPr>
          <p:nvPr userDrawn="1"/>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GB" altLang="en-US" smtClean="0"/>
          </a:p>
        </p:txBody>
      </p:sp>
      <p:sp>
        <p:nvSpPr>
          <p:cNvPr id="3" name="Espace réservé du contenu 2"/>
          <p:cNvSpPr>
            <a:spLocks noGrp="1"/>
          </p:cNvSpPr>
          <p:nvPr>
            <p:ph idx="1"/>
          </p:nvPr>
        </p:nvSpPr>
        <p:spPr>
          <a:xfrm>
            <a:off x="495300" y="1260001"/>
            <a:ext cx="8915400" cy="4929411"/>
          </a:xfrm>
        </p:spPr>
        <p:txBody>
          <a:bodyPr/>
          <a:lstStyle>
            <a:lvl1pPr>
              <a:buSzPct val="80000"/>
              <a:defRPr>
                <a:latin typeface="Arial" panose="020B0604020202020204" pitchFamily="34" charset="0"/>
                <a:cs typeface="Arial" panose="020B0604020202020204" pitchFamily="34" charset="0"/>
              </a:defRPr>
            </a:lvl1pPr>
            <a:lvl2pPr>
              <a:buSzPct val="100000"/>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H" dirty="0"/>
          </a:p>
        </p:txBody>
      </p:sp>
      <p:sp>
        <p:nvSpPr>
          <p:cNvPr id="12" name="Titre 1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fr-FR" dirty="0" smtClean="0"/>
              <a:t>Cliquez pour modifier le style du titre</a:t>
            </a:r>
            <a:endParaRPr lang="fr-CH" dirty="0"/>
          </a:p>
        </p:txBody>
      </p:sp>
      <p:sp>
        <p:nvSpPr>
          <p:cNvPr id="5" name="Rectangle 6"/>
          <p:cNvSpPr>
            <a:spLocks noGrp="1" noChangeArrowheads="1"/>
          </p:cNvSpPr>
          <p:nvPr>
            <p:ph type="sldNum" sz="quarter" idx="10"/>
          </p:nvPr>
        </p:nvSpPr>
        <p:spPr>
          <a:xfrm>
            <a:off x="8697913" y="6237288"/>
            <a:ext cx="701675" cy="503237"/>
          </a:xfrm>
        </p:spPr>
        <p:txBody>
          <a:bodyPr/>
          <a:lstStyle>
            <a:lvl1pPr>
              <a:defRPr/>
            </a:lvl1pPr>
          </a:lstStyle>
          <a:p>
            <a:fld id="{31836795-D390-4FAE-A87A-EC7DAD5D9978}" type="slidenum">
              <a:rPr lang="fr-CH" altLang="en-US"/>
              <a:pPr/>
              <a:t>‹#›</a:t>
            </a:fld>
            <a:endParaRPr lang="fr-CH" altLang="en-US"/>
          </a:p>
        </p:txBody>
      </p:sp>
    </p:spTree>
    <p:extLst>
      <p:ext uri="{BB962C8B-B14F-4D97-AF65-F5344CB8AC3E}">
        <p14:creationId xmlns:p14="http://schemas.microsoft.com/office/powerpoint/2010/main" val="14203013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696325" y="6238875"/>
            <a:ext cx="701675" cy="503238"/>
          </a:xfrm>
          <a:prstGeom prst="rect">
            <a:avLst/>
          </a:prstGeom>
        </p:spPr>
        <p:txBody>
          <a:bodyPr/>
          <a:lstStyle>
            <a:lvl1pPr>
              <a:defRPr/>
            </a:lvl1pPr>
          </a:lstStyle>
          <a:p>
            <a:fld id="{C4BF54BC-3534-6A4D-9693-B96EEB57E15E}" type="slidenum">
              <a:rPr lang="en-US"/>
              <a:pPr/>
              <a:t>‹#›</a:t>
            </a:fld>
            <a:endParaRPr lang="en-US"/>
          </a:p>
        </p:txBody>
      </p:sp>
    </p:spTree>
    <p:extLst>
      <p:ext uri="{BB962C8B-B14F-4D97-AF65-F5344CB8AC3E}">
        <p14:creationId xmlns:p14="http://schemas.microsoft.com/office/powerpoint/2010/main" val="9503912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50489" y="116632"/>
            <a:ext cx="6630737" cy="504056"/>
          </a:xfrm>
          <a:prstGeom prst="rect">
            <a:avLst/>
          </a:prstGeom>
        </p:spPr>
        <p:txBody>
          <a:bodyPr anchor="b"/>
          <a:lstStyle>
            <a:lvl1pPr algn="l">
              <a:defRPr sz="2800" b="0"/>
            </a:lvl1pPr>
          </a:lstStyle>
          <a:p>
            <a:r>
              <a:rPr lang="nl-BE" smtClean="0"/>
              <a:t>Cliquez et modifiez le titre</a:t>
            </a:r>
            <a:endParaRPr lang="fr-CH" dirty="0"/>
          </a:p>
        </p:txBody>
      </p:sp>
      <p:sp>
        <p:nvSpPr>
          <p:cNvPr id="3" name="Espace réservé du contenu 2"/>
          <p:cNvSpPr>
            <a:spLocks noGrp="1"/>
          </p:cNvSpPr>
          <p:nvPr>
            <p:ph idx="1"/>
          </p:nvPr>
        </p:nvSpPr>
        <p:spPr>
          <a:xfrm>
            <a:off x="3872971" y="1052737"/>
            <a:ext cx="5537729" cy="507342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fr-CH" dirty="0"/>
          </a:p>
        </p:txBody>
      </p:sp>
      <p:sp>
        <p:nvSpPr>
          <p:cNvPr id="4" name="Espace réservé du texte 3"/>
          <p:cNvSpPr>
            <a:spLocks noGrp="1"/>
          </p:cNvSpPr>
          <p:nvPr>
            <p:ph type="body" sz="half" idx="2"/>
          </p:nvPr>
        </p:nvSpPr>
        <p:spPr>
          <a:xfrm>
            <a:off x="495300" y="1052737"/>
            <a:ext cx="3259006" cy="507342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Cliquez pour modifier les styles du texte du masque</a:t>
            </a:r>
          </a:p>
        </p:txBody>
      </p:sp>
      <p:sp>
        <p:nvSpPr>
          <p:cNvPr id="5" name="Espace réservé du numéro de diapositive 4"/>
          <p:cNvSpPr>
            <a:spLocks noGrp="1" noChangeArrowheads="1"/>
          </p:cNvSpPr>
          <p:nvPr>
            <p:ph type="sldNum" sz="quarter" idx="10"/>
          </p:nvPr>
        </p:nvSpPr>
        <p:spPr>
          <a:xfrm>
            <a:off x="8696325" y="6238875"/>
            <a:ext cx="701675" cy="503238"/>
          </a:xfrm>
          <a:prstGeom prst="rect">
            <a:avLst/>
          </a:prstGeom>
        </p:spPr>
        <p:txBody>
          <a:bodyPr/>
          <a:lstStyle>
            <a:lvl1pPr>
              <a:defRPr/>
            </a:lvl1pPr>
          </a:lstStyle>
          <a:p>
            <a:fld id="{91A785B6-D942-FF48-A2BB-E433FB74F7F2}" type="slidenum">
              <a:rPr lang="en-US"/>
              <a:pPr/>
              <a:t>‹#›</a:t>
            </a:fld>
            <a:endParaRPr lang="en-US"/>
          </a:p>
        </p:txBody>
      </p:sp>
    </p:spTree>
    <p:extLst>
      <p:ext uri="{BB962C8B-B14F-4D97-AF65-F5344CB8AC3E}">
        <p14:creationId xmlns:p14="http://schemas.microsoft.com/office/powerpoint/2010/main" val="928970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50489" y="53950"/>
            <a:ext cx="6708745" cy="566738"/>
          </a:xfrm>
          <a:prstGeom prst="rect">
            <a:avLst/>
          </a:prstGeom>
        </p:spPr>
        <p:txBody>
          <a:bodyPr anchor="b"/>
          <a:lstStyle>
            <a:lvl1pPr algn="l">
              <a:defRPr sz="2800" b="0"/>
            </a:lvl1pPr>
          </a:lstStyle>
          <a:p>
            <a:r>
              <a:rPr lang="nl-BE" smtClean="0"/>
              <a:t>Cliquez et modifiez le titre</a:t>
            </a:r>
            <a:endParaRPr lang="fr-CH" dirty="0"/>
          </a:p>
        </p:txBody>
      </p:sp>
      <p:sp>
        <p:nvSpPr>
          <p:cNvPr id="3" name="Espace réservé pour une image  2"/>
          <p:cNvSpPr>
            <a:spLocks noGrp="1"/>
          </p:cNvSpPr>
          <p:nvPr>
            <p:ph type="pic" idx="1"/>
          </p:nvPr>
        </p:nvSpPr>
        <p:spPr>
          <a:xfrm>
            <a:off x="1941645" y="1042392"/>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BE" noProof="0" smtClean="0"/>
              <a:t>Faire glisser l'image vers l'espace réservé ou cliquer sur l'icône pour l'ajouter</a:t>
            </a:r>
            <a:endParaRPr lang="fr-CH" noProof="0" smtClean="0"/>
          </a:p>
        </p:txBody>
      </p:sp>
      <p:sp>
        <p:nvSpPr>
          <p:cNvPr id="4" name="Espace réservé du texte 3"/>
          <p:cNvSpPr>
            <a:spLocks noGrp="1"/>
          </p:cNvSpPr>
          <p:nvPr>
            <p:ph type="body" sz="half" idx="2"/>
          </p:nvPr>
        </p:nvSpPr>
        <p:spPr>
          <a:xfrm>
            <a:off x="1941645"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Cliquez pour modifier les styles du texte du masque</a:t>
            </a:r>
          </a:p>
        </p:txBody>
      </p:sp>
      <p:sp>
        <p:nvSpPr>
          <p:cNvPr id="5" name="Espace réservé du numéro de diapositive 4"/>
          <p:cNvSpPr>
            <a:spLocks noGrp="1" noChangeArrowheads="1"/>
          </p:cNvSpPr>
          <p:nvPr>
            <p:ph type="sldNum" sz="quarter" idx="10"/>
          </p:nvPr>
        </p:nvSpPr>
        <p:spPr>
          <a:xfrm>
            <a:off x="8696325" y="6238875"/>
            <a:ext cx="701675" cy="503238"/>
          </a:xfrm>
          <a:prstGeom prst="rect">
            <a:avLst/>
          </a:prstGeom>
        </p:spPr>
        <p:txBody>
          <a:bodyPr/>
          <a:lstStyle>
            <a:lvl1pPr>
              <a:defRPr/>
            </a:lvl1pPr>
          </a:lstStyle>
          <a:p>
            <a:fld id="{18E0083E-F699-3442-BA4C-DF0A83F99A2F}" type="slidenum">
              <a:rPr lang="en-US"/>
              <a:pPr/>
              <a:t>‹#›</a:t>
            </a:fld>
            <a:endParaRPr lang="en-US"/>
          </a:p>
        </p:txBody>
      </p:sp>
    </p:spTree>
    <p:extLst>
      <p:ext uri="{BB962C8B-B14F-4D97-AF65-F5344CB8AC3E}">
        <p14:creationId xmlns:p14="http://schemas.microsoft.com/office/powerpoint/2010/main" val="4164210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1_Titre et contenu">
    <p:spTree>
      <p:nvGrpSpPr>
        <p:cNvPr id="1" name=""/>
        <p:cNvGrpSpPr/>
        <p:nvPr/>
      </p:nvGrpSpPr>
      <p:grpSpPr>
        <a:xfrm>
          <a:off x="0" y="0"/>
          <a:ext cx="0" cy="0"/>
          <a:chOff x="0" y="0"/>
          <a:chExt cx="0" cy="0"/>
        </a:xfrm>
      </p:grpSpPr>
      <p:pic>
        <p:nvPicPr>
          <p:cNvPr id="5" name="Image 6" descr="spher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482975" y="-3024188"/>
            <a:ext cx="6391275" cy="6391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 8" descr="trait_noir.png"/>
          <p:cNvPicPr>
            <a:picLocks/>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87350" y="0"/>
            <a:ext cx="36513"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7" descr="trait_bleu.png"/>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36600" y="1165225"/>
            <a:ext cx="422275"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contenu 2"/>
          <p:cNvSpPr>
            <a:spLocks noGrp="1"/>
          </p:cNvSpPr>
          <p:nvPr>
            <p:ph idx="1"/>
          </p:nvPr>
        </p:nvSpPr>
        <p:spPr>
          <a:xfrm>
            <a:off x="632653" y="1440000"/>
            <a:ext cx="8851302" cy="4860000"/>
          </a:xfrm>
          <a:prstGeom prst="rect">
            <a:avLst/>
          </a:prstGeom>
        </p:spPr>
        <p:txBody>
          <a:bodyPr>
            <a:normAutofit/>
          </a:bodyPr>
          <a:lstStyle>
            <a:lvl1pPr>
              <a:defRPr sz="1600">
                <a:latin typeface="Arial"/>
                <a:cs typeface="Arial"/>
              </a:defRPr>
            </a:lvl1pPr>
            <a:lvl2pPr>
              <a:defRPr sz="1500">
                <a:latin typeface="Arial"/>
                <a:cs typeface="Arial"/>
              </a:defRPr>
            </a:lvl2pPr>
            <a:lvl3pPr>
              <a:defRPr sz="1400">
                <a:latin typeface="Arial"/>
                <a:cs typeface="Arial"/>
              </a:defRPr>
            </a:lvl3pPr>
            <a:lvl4pPr>
              <a:defRPr sz="1800">
                <a:latin typeface="Arial"/>
                <a:cs typeface="Arial"/>
              </a:defRPr>
            </a:lvl4pPr>
            <a:lvl5pPr>
              <a:defRPr sz="1600">
                <a:latin typeface="Arial"/>
                <a:cs typeface="Arial"/>
              </a:defRPr>
            </a:lvl5pPr>
          </a:lstStyle>
          <a:p>
            <a:pPr lvl="0"/>
            <a:r>
              <a:rPr lang="nl-BE" smtClean="0"/>
              <a:t>Cliquez pour modifier les styles du texte du masque</a:t>
            </a:r>
          </a:p>
          <a:p>
            <a:pPr lvl="1"/>
            <a:r>
              <a:rPr lang="nl-BE" smtClean="0"/>
              <a:t>Deuxième niveau</a:t>
            </a:r>
          </a:p>
          <a:p>
            <a:pPr lvl="2"/>
            <a:r>
              <a:rPr lang="nl-BE" smtClean="0"/>
              <a:t>Troisième niveau</a:t>
            </a:r>
          </a:p>
        </p:txBody>
      </p:sp>
      <p:sp>
        <p:nvSpPr>
          <p:cNvPr id="8" name="Espace réservé du texte 8"/>
          <p:cNvSpPr>
            <a:spLocks noGrp="1"/>
          </p:cNvSpPr>
          <p:nvPr>
            <p:ph type="body" sz="quarter" idx="13"/>
          </p:nvPr>
        </p:nvSpPr>
        <p:spPr>
          <a:xfrm>
            <a:off x="632654" y="725702"/>
            <a:ext cx="6824312" cy="439346"/>
          </a:xfrm>
          <a:prstGeom prst="rect">
            <a:avLst/>
          </a:prstGeom>
        </p:spPr>
        <p:txBody>
          <a:bodyPr anchor="b">
            <a:noAutofit/>
          </a:bodyPr>
          <a:lstStyle>
            <a:lvl1pPr marL="0" indent="0" algn="l" defTabSz="457200" rtl="0" eaLnBrk="1" latinLnBrk="0" hangingPunct="1">
              <a:spcBef>
                <a:spcPct val="0"/>
              </a:spcBef>
              <a:buNone/>
              <a:defRPr lang="fr-CH" sz="1900" b="1" i="0" kern="1200" cap="none" dirty="0" smtClean="0">
                <a:solidFill>
                  <a:srgbClr val="000000"/>
                </a:solidFill>
                <a:latin typeface="Arial"/>
                <a:ea typeface="+mj-ea"/>
                <a:cs typeface="Arial"/>
              </a:defRPr>
            </a:lvl1pPr>
            <a:lvl2pPr marL="0" indent="0" algn="l" defTabSz="457200" rtl="0" eaLnBrk="1" latinLnBrk="0" hangingPunct="1">
              <a:spcBef>
                <a:spcPct val="0"/>
              </a:spcBef>
              <a:buNone/>
              <a:defRPr lang="fr-CH" sz="2800" kern="1200" cap="none" dirty="0" smtClean="0">
                <a:solidFill>
                  <a:schemeClr val="bg1"/>
                </a:solidFill>
                <a:latin typeface="Open Sans Light"/>
                <a:ea typeface="+mj-ea"/>
                <a:cs typeface="Open Sans Light"/>
              </a:defRPr>
            </a:lvl2pPr>
            <a:lvl3pPr marL="0" indent="0" algn="l" defTabSz="457200" rtl="0" eaLnBrk="1" latinLnBrk="0" hangingPunct="1">
              <a:spcBef>
                <a:spcPct val="0"/>
              </a:spcBef>
              <a:buNone/>
              <a:defRPr lang="fr-CH" sz="2800" kern="1200" cap="none" dirty="0" smtClean="0">
                <a:solidFill>
                  <a:schemeClr val="bg1"/>
                </a:solidFill>
                <a:latin typeface="Open Sans Light"/>
                <a:ea typeface="+mj-ea"/>
                <a:cs typeface="Open Sans Light"/>
              </a:defRPr>
            </a:lvl3pPr>
            <a:lvl4pPr marL="0" indent="0" algn="l" defTabSz="457200" rtl="0" eaLnBrk="1" latinLnBrk="0" hangingPunct="1">
              <a:spcBef>
                <a:spcPct val="0"/>
              </a:spcBef>
              <a:buNone/>
              <a:defRPr lang="fr-CH" sz="2800" kern="1200" cap="none" dirty="0" smtClean="0">
                <a:solidFill>
                  <a:schemeClr val="bg1"/>
                </a:solidFill>
                <a:latin typeface="Open Sans Light"/>
                <a:ea typeface="+mj-ea"/>
                <a:cs typeface="Open Sans Light"/>
              </a:defRPr>
            </a:lvl4pPr>
            <a:lvl5pPr marL="0" indent="0" algn="l" defTabSz="457200" rtl="0" eaLnBrk="1" latinLnBrk="0" hangingPunct="1">
              <a:spcBef>
                <a:spcPct val="0"/>
              </a:spcBef>
              <a:buNone/>
              <a:defRPr lang="fr-FR" sz="2800" kern="1200" cap="none" dirty="0">
                <a:solidFill>
                  <a:schemeClr val="bg1"/>
                </a:solidFill>
                <a:latin typeface="Open Sans Light"/>
                <a:ea typeface="+mj-ea"/>
                <a:cs typeface="Open Sans Light"/>
              </a:defRPr>
            </a:lvl5pPr>
          </a:lstStyle>
          <a:p>
            <a:pPr lvl="0"/>
            <a:r>
              <a:rPr lang="nl-BE" smtClean="0"/>
              <a:t>Cliquez pour modifier les styles du texte du masque</a:t>
            </a:r>
          </a:p>
        </p:txBody>
      </p:sp>
      <p:sp>
        <p:nvSpPr>
          <p:cNvPr id="2" name="Titre 1"/>
          <p:cNvSpPr>
            <a:spLocks noGrp="1"/>
          </p:cNvSpPr>
          <p:nvPr>
            <p:ph type="title"/>
          </p:nvPr>
        </p:nvSpPr>
        <p:spPr>
          <a:xfrm>
            <a:off x="632884" y="171811"/>
            <a:ext cx="6824132" cy="542025"/>
          </a:xfrm>
          <a:prstGeom prst="rect">
            <a:avLst/>
          </a:prstGeom>
        </p:spPr>
        <p:txBody>
          <a:bodyPr/>
          <a:lstStyle>
            <a:lvl1pPr>
              <a:defRPr sz="2800" b="1">
                <a:latin typeface="Arial"/>
                <a:cs typeface="Arial"/>
              </a:defRPr>
            </a:lvl1pPr>
          </a:lstStyle>
          <a:p>
            <a:r>
              <a:rPr lang="nl-BE" smtClean="0"/>
              <a:t>Cliquez et modifiez le titre</a:t>
            </a:r>
            <a:endParaRPr lang="fr-FR" dirty="0"/>
          </a:p>
        </p:txBody>
      </p:sp>
    </p:spTree>
    <p:extLst>
      <p:ext uri="{BB962C8B-B14F-4D97-AF65-F5344CB8AC3E}">
        <p14:creationId xmlns:p14="http://schemas.microsoft.com/office/powerpoint/2010/main" val="39996892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_Titre et contenu">
    <p:spTree>
      <p:nvGrpSpPr>
        <p:cNvPr id="1" name=""/>
        <p:cNvGrpSpPr/>
        <p:nvPr/>
      </p:nvGrpSpPr>
      <p:grpSpPr>
        <a:xfrm>
          <a:off x="0" y="0"/>
          <a:ext cx="0" cy="0"/>
          <a:chOff x="0" y="0"/>
          <a:chExt cx="0" cy="0"/>
        </a:xfrm>
      </p:grpSpPr>
      <p:pic>
        <p:nvPicPr>
          <p:cNvPr id="5" name="Image 6" descr="spher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482975" y="-3024188"/>
            <a:ext cx="6391275" cy="6391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 8" descr="trait_noir.png"/>
          <p:cNvPicPr>
            <a:picLocks/>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87350" y="0"/>
            <a:ext cx="36513"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7" descr="trait_bleu.png"/>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36600" y="1165225"/>
            <a:ext cx="422275"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contenu 2"/>
          <p:cNvSpPr>
            <a:spLocks noGrp="1"/>
          </p:cNvSpPr>
          <p:nvPr>
            <p:ph idx="1"/>
          </p:nvPr>
        </p:nvSpPr>
        <p:spPr>
          <a:xfrm>
            <a:off x="632653" y="1440000"/>
            <a:ext cx="8851302" cy="4860000"/>
          </a:xfrm>
          <a:prstGeom prst="rect">
            <a:avLst/>
          </a:prstGeom>
        </p:spPr>
        <p:txBody>
          <a:bodyPr>
            <a:normAutofit/>
          </a:bodyPr>
          <a:lstStyle>
            <a:lvl1pPr>
              <a:defRPr sz="1600">
                <a:latin typeface="Arial"/>
                <a:cs typeface="Arial"/>
              </a:defRPr>
            </a:lvl1pPr>
            <a:lvl2pPr>
              <a:defRPr sz="1500">
                <a:latin typeface="Arial"/>
                <a:cs typeface="Arial"/>
              </a:defRPr>
            </a:lvl2pPr>
            <a:lvl3pPr>
              <a:defRPr sz="1400">
                <a:latin typeface="Arial"/>
                <a:cs typeface="Arial"/>
              </a:defRPr>
            </a:lvl3pPr>
            <a:lvl4pPr>
              <a:defRPr sz="1800">
                <a:latin typeface="Arial"/>
                <a:cs typeface="Arial"/>
              </a:defRPr>
            </a:lvl4pPr>
            <a:lvl5pPr>
              <a:defRPr sz="1600">
                <a:latin typeface="Arial"/>
                <a:cs typeface="Arial"/>
              </a:defRPr>
            </a:lvl5pPr>
          </a:lstStyle>
          <a:p>
            <a:pPr lvl="0"/>
            <a:r>
              <a:rPr lang="nl-BE" smtClean="0"/>
              <a:t>Cliquez pour modifier les styles du texte du masque</a:t>
            </a:r>
          </a:p>
          <a:p>
            <a:pPr lvl="1"/>
            <a:r>
              <a:rPr lang="nl-BE" smtClean="0"/>
              <a:t>Deuxième niveau</a:t>
            </a:r>
          </a:p>
          <a:p>
            <a:pPr lvl="2"/>
            <a:r>
              <a:rPr lang="nl-BE" smtClean="0"/>
              <a:t>Troisième niveau</a:t>
            </a:r>
          </a:p>
        </p:txBody>
      </p:sp>
      <p:sp>
        <p:nvSpPr>
          <p:cNvPr id="8" name="Espace réservé du texte 8"/>
          <p:cNvSpPr>
            <a:spLocks noGrp="1"/>
          </p:cNvSpPr>
          <p:nvPr>
            <p:ph type="body" sz="quarter" idx="13"/>
          </p:nvPr>
        </p:nvSpPr>
        <p:spPr>
          <a:xfrm>
            <a:off x="632654" y="725702"/>
            <a:ext cx="6824312" cy="439346"/>
          </a:xfrm>
          <a:prstGeom prst="rect">
            <a:avLst/>
          </a:prstGeom>
        </p:spPr>
        <p:txBody>
          <a:bodyPr anchor="b">
            <a:noAutofit/>
          </a:bodyPr>
          <a:lstStyle>
            <a:lvl1pPr marL="0" indent="0" algn="l" defTabSz="457200" rtl="0" eaLnBrk="1" latinLnBrk="0" hangingPunct="1">
              <a:spcBef>
                <a:spcPct val="0"/>
              </a:spcBef>
              <a:buNone/>
              <a:defRPr lang="fr-CH" sz="1900" b="1" i="0" kern="1200" cap="none" dirty="0" smtClean="0">
                <a:solidFill>
                  <a:srgbClr val="000000"/>
                </a:solidFill>
                <a:latin typeface="Arial"/>
                <a:ea typeface="+mj-ea"/>
                <a:cs typeface="Arial"/>
              </a:defRPr>
            </a:lvl1pPr>
            <a:lvl2pPr marL="0" indent="0" algn="l" defTabSz="457200" rtl="0" eaLnBrk="1" latinLnBrk="0" hangingPunct="1">
              <a:spcBef>
                <a:spcPct val="0"/>
              </a:spcBef>
              <a:buNone/>
              <a:defRPr lang="fr-CH" sz="2800" kern="1200" cap="none" dirty="0" smtClean="0">
                <a:solidFill>
                  <a:schemeClr val="bg1"/>
                </a:solidFill>
                <a:latin typeface="Open Sans Light"/>
                <a:ea typeface="+mj-ea"/>
                <a:cs typeface="Open Sans Light"/>
              </a:defRPr>
            </a:lvl2pPr>
            <a:lvl3pPr marL="0" indent="0" algn="l" defTabSz="457200" rtl="0" eaLnBrk="1" latinLnBrk="0" hangingPunct="1">
              <a:spcBef>
                <a:spcPct val="0"/>
              </a:spcBef>
              <a:buNone/>
              <a:defRPr lang="fr-CH" sz="2800" kern="1200" cap="none" dirty="0" smtClean="0">
                <a:solidFill>
                  <a:schemeClr val="bg1"/>
                </a:solidFill>
                <a:latin typeface="Open Sans Light"/>
                <a:ea typeface="+mj-ea"/>
                <a:cs typeface="Open Sans Light"/>
              </a:defRPr>
            </a:lvl3pPr>
            <a:lvl4pPr marL="0" indent="0" algn="l" defTabSz="457200" rtl="0" eaLnBrk="1" latinLnBrk="0" hangingPunct="1">
              <a:spcBef>
                <a:spcPct val="0"/>
              </a:spcBef>
              <a:buNone/>
              <a:defRPr lang="fr-CH" sz="2800" kern="1200" cap="none" dirty="0" smtClean="0">
                <a:solidFill>
                  <a:schemeClr val="bg1"/>
                </a:solidFill>
                <a:latin typeface="Open Sans Light"/>
                <a:ea typeface="+mj-ea"/>
                <a:cs typeface="Open Sans Light"/>
              </a:defRPr>
            </a:lvl4pPr>
            <a:lvl5pPr marL="0" indent="0" algn="l" defTabSz="457200" rtl="0" eaLnBrk="1" latinLnBrk="0" hangingPunct="1">
              <a:spcBef>
                <a:spcPct val="0"/>
              </a:spcBef>
              <a:buNone/>
              <a:defRPr lang="fr-FR" sz="2800" kern="1200" cap="none" dirty="0">
                <a:solidFill>
                  <a:schemeClr val="bg1"/>
                </a:solidFill>
                <a:latin typeface="Open Sans Light"/>
                <a:ea typeface="+mj-ea"/>
                <a:cs typeface="Open Sans Light"/>
              </a:defRPr>
            </a:lvl5pPr>
          </a:lstStyle>
          <a:p>
            <a:pPr lvl="0"/>
            <a:r>
              <a:rPr lang="nl-BE" smtClean="0"/>
              <a:t>Cliquez pour modifier les styles du texte du masque</a:t>
            </a:r>
          </a:p>
        </p:txBody>
      </p:sp>
      <p:sp>
        <p:nvSpPr>
          <p:cNvPr id="2" name="Titre 1"/>
          <p:cNvSpPr>
            <a:spLocks noGrp="1"/>
          </p:cNvSpPr>
          <p:nvPr>
            <p:ph type="title"/>
          </p:nvPr>
        </p:nvSpPr>
        <p:spPr>
          <a:xfrm>
            <a:off x="632884" y="171811"/>
            <a:ext cx="6824132" cy="542025"/>
          </a:xfrm>
          <a:prstGeom prst="rect">
            <a:avLst/>
          </a:prstGeom>
        </p:spPr>
        <p:txBody>
          <a:bodyPr/>
          <a:lstStyle>
            <a:lvl1pPr>
              <a:defRPr sz="2800" b="1">
                <a:latin typeface="Arial"/>
                <a:cs typeface="Arial"/>
              </a:defRPr>
            </a:lvl1pPr>
          </a:lstStyle>
          <a:p>
            <a:r>
              <a:rPr lang="nl-BE" smtClean="0"/>
              <a:t>Cliquez et modifiez le titre</a:t>
            </a:r>
            <a:endParaRPr lang="fr-FR" dirty="0"/>
          </a:p>
        </p:txBody>
      </p:sp>
    </p:spTree>
    <p:extLst>
      <p:ext uri="{BB962C8B-B14F-4D97-AF65-F5344CB8AC3E}">
        <p14:creationId xmlns:p14="http://schemas.microsoft.com/office/powerpoint/2010/main" val="14454614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re et objet">
    <p:spTree>
      <p:nvGrpSpPr>
        <p:cNvPr id="1" name=""/>
        <p:cNvGrpSpPr/>
        <p:nvPr/>
      </p:nvGrpSpPr>
      <p:grpSpPr>
        <a:xfrm>
          <a:off x="0" y="0"/>
          <a:ext cx="0" cy="0"/>
          <a:chOff x="0" y="0"/>
          <a:chExt cx="0" cy="0"/>
        </a:xfrm>
      </p:grpSpPr>
      <p:sp>
        <p:nvSpPr>
          <p:cNvPr id="2" name="Titel 1"/>
          <p:cNvSpPr>
            <a:spLocks noGrp="1"/>
          </p:cNvSpPr>
          <p:nvPr>
            <p:ph type="title"/>
          </p:nvPr>
        </p:nvSpPr>
        <p:spPr>
          <a:xfrm>
            <a:off x="350489" y="849339"/>
            <a:ext cx="9205023" cy="768085"/>
          </a:xfrm>
          <a:prstGeom prst="rect">
            <a:avLst/>
          </a:prstGeom>
        </p:spPr>
        <p:txBody>
          <a:bodyPr/>
          <a:lstStyle/>
          <a:p>
            <a:r>
              <a:rPr lang="fr-FR" smtClean="0"/>
              <a:t>Modifiez le style du titre</a:t>
            </a:r>
            <a:endParaRPr lang="nl-BE" dirty="0"/>
          </a:p>
        </p:txBody>
      </p:sp>
      <p:sp>
        <p:nvSpPr>
          <p:cNvPr id="3" name="Tijdelijke aanduiding voor inhoud 2"/>
          <p:cNvSpPr>
            <a:spLocks noGrp="1"/>
          </p:cNvSpPr>
          <p:nvPr>
            <p:ph idx="1"/>
          </p:nvPr>
        </p:nvSpPr>
        <p:spPr>
          <a:xfrm>
            <a:off x="350489" y="1772816"/>
            <a:ext cx="9205023" cy="4104456"/>
          </a:xfrm>
          <a:prstGeom prst="rect">
            <a:avLst/>
          </a:prstGeo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nl-BE" dirty="0"/>
          </a:p>
        </p:txBody>
      </p:sp>
      <p:sp>
        <p:nvSpPr>
          <p:cNvPr id="4" name="Date Placeholder 3"/>
          <p:cNvSpPr>
            <a:spLocks noGrp="1"/>
          </p:cNvSpPr>
          <p:nvPr>
            <p:ph type="dt" sz="half" idx="10"/>
          </p:nvPr>
        </p:nvSpPr>
        <p:spPr>
          <a:xfrm>
            <a:off x="350489" y="6304079"/>
            <a:ext cx="1236064" cy="365125"/>
          </a:xfrm>
          <a:prstGeom prst="rect">
            <a:avLst/>
          </a:prstGeom>
        </p:spPr>
        <p:txBody>
          <a:bodyPr/>
          <a:lstStyle/>
          <a:p>
            <a:fld id="{031F3F35-7898-4910-91B0-130CB32BD779}" type="datetime1">
              <a:rPr lang="nl-BE" smtClean="0"/>
              <a:t>16/09/2015</a:t>
            </a:fld>
            <a:endParaRPr lang="nl-BE" dirty="0"/>
          </a:p>
        </p:txBody>
      </p:sp>
      <p:sp>
        <p:nvSpPr>
          <p:cNvPr id="5" name="Footer Placeholder 4"/>
          <p:cNvSpPr>
            <a:spLocks noGrp="1"/>
          </p:cNvSpPr>
          <p:nvPr>
            <p:ph type="ftr" sz="quarter" idx="11"/>
          </p:nvPr>
        </p:nvSpPr>
        <p:spPr>
          <a:xfrm>
            <a:off x="1832654" y="6304080"/>
            <a:ext cx="4836537" cy="365125"/>
          </a:xfrm>
          <a:prstGeom prst="rect">
            <a:avLst/>
          </a:prstGeom>
        </p:spPr>
        <p:txBody>
          <a:bodyPr/>
          <a:lstStyle/>
          <a:p>
            <a:endParaRPr lang="nl-BE" dirty="0"/>
          </a:p>
        </p:txBody>
      </p:sp>
      <p:sp>
        <p:nvSpPr>
          <p:cNvPr id="6" name="Slide Number Placeholder 5"/>
          <p:cNvSpPr>
            <a:spLocks noGrp="1"/>
          </p:cNvSpPr>
          <p:nvPr>
            <p:ph type="sldNum" sz="quarter" idx="12"/>
          </p:nvPr>
        </p:nvSpPr>
        <p:spPr>
          <a:xfrm>
            <a:off x="8229364" y="6304081"/>
            <a:ext cx="702078" cy="365125"/>
          </a:xfrm>
          <a:prstGeom prst="rect">
            <a:avLst/>
          </a:prstGeom>
        </p:spPr>
        <p:txBody>
          <a:bodyPr/>
          <a:lstStyle/>
          <a:p>
            <a:r>
              <a:rPr lang="en-US" smtClean="0">
                <a:solidFill>
                  <a:srgbClr val="003399"/>
                </a:solidFill>
                <a:latin typeface="Times New Roman" charset="0"/>
                <a:sym typeface="Wingdings 3" pitchFamily="18" charset="2"/>
              </a:rPr>
              <a:t></a:t>
            </a:r>
            <a:r>
              <a:rPr lang="nl-BE" smtClean="0"/>
              <a:t> </a:t>
            </a:r>
            <a:fld id="{F342C4F0-3568-46FB-8987-1DE19C8CB109}" type="slidenum">
              <a:rPr lang="nl-BE" smtClean="0">
                <a:solidFill>
                  <a:srgbClr val="992441"/>
                </a:solidFill>
                <a:latin typeface="+mn-lt"/>
              </a:rPr>
              <a:pPr/>
              <a:t>‹#›</a:t>
            </a:fld>
            <a:endParaRPr lang="nl-BE" dirty="0">
              <a:solidFill>
                <a:srgbClr val="992441"/>
              </a:solidFill>
              <a:latin typeface="+mn-lt"/>
            </a:endParaRPr>
          </a:p>
        </p:txBody>
      </p:sp>
    </p:spTree>
    <p:extLst>
      <p:ext uri="{BB962C8B-B14F-4D97-AF65-F5344CB8AC3E}">
        <p14:creationId xmlns:p14="http://schemas.microsoft.com/office/powerpoint/2010/main" val="4207269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2996953"/>
            <a:ext cx="8420100" cy="2772023"/>
          </a:xfrm>
        </p:spPr>
        <p:txBody>
          <a:bodyPr anchor="t"/>
          <a:lstStyle>
            <a:lvl1pPr algn="l">
              <a:defRPr sz="3000" b="0" cap="none" baseline="0"/>
            </a:lvl1pPr>
          </a:lstStyle>
          <a:p>
            <a:r>
              <a:rPr lang="fr-FR" dirty="0" smtClean="0"/>
              <a:t>Cliquez pour modifier le style du titre</a:t>
            </a:r>
            <a:endParaRPr lang="fr-CH" dirty="0"/>
          </a:p>
        </p:txBody>
      </p:sp>
      <p:sp>
        <p:nvSpPr>
          <p:cNvPr id="3" name="Rectangle 6"/>
          <p:cNvSpPr>
            <a:spLocks noGrp="1" noChangeArrowheads="1"/>
          </p:cNvSpPr>
          <p:nvPr>
            <p:ph type="sldNum" sz="quarter" idx="10"/>
          </p:nvPr>
        </p:nvSpPr>
        <p:spPr>
          <a:xfrm>
            <a:off x="8696325" y="6238875"/>
            <a:ext cx="701675" cy="503238"/>
          </a:xfrm>
        </p:spPr>
        <p:txBody>
          <a:bodyPr/>
          <a:lstStyle>
            <a:lvl1pPr>
              <a:defRPr/>
            </a:lvl1pPr>
          </a:lstStyle>
          <a:p>
            <a:fld id="{3567627D-4459-446B-BE34-DE3B1B32D7F3}" type="slidenum">
              <a:rPr lang="en-US" altLang="en-US"/>
              <a:pPr/>
              <a:t>‹#›</a:t>
            </a:fld>
            <a:endParaRPr lang="en-US" altLang="en-US"/>
          </a:p>
        </p:txBody>
      </p:sp>
    </p:spTree>
    <p:extLst>
      <p:ext uri="{BB962C8B-B14F-4D97-AF65-F5344CB8AC3E}">
        <p14:creationId xmlns:p14="http://schemas.microsoft.com/office/powerpoint/2010/main" val="4022405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50489" y="116632"/>
            <a:ext cx="6630737" cy="504056"/>
          </a:xfrm>
        </p:spPr>
        <p:txBody>
          <a:bodyPr/>
          <a:lstStyle/>
          <a:p>
            <a:r>
              <a:rPr lang="fr-FR" dirty="0" smtClean="0"/>
              <a:t>Cliquez pour modifier le style du titre</a:t>
            </a:r>
            <a:endParaRPr lang="fr-CH" dirty="0"/>
          </a:p>
        </p:txBody>
      </p:sp>
      <p:sp>
        <p:nvSpPr>
          <p:cNvPr id="3" name="Espace réservé du contenu 2"/>
          <p:cNvSpPr>
            <a:spLocks noGrp="1"/>
          </p:cNvSpPr>
          <p:nvPr>
            <p:ph sz="half" idx="1"/>
          </p:nvPr>
        </p:nvSpPr>
        <p:spPr>
          <a:xfrm>
            <a:off x="495300" y="1260000"/>
            <a:ext cx="4375150" cy="486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H" dirty="0"/>
          </a:p>
        </p:txBody>
      </p:sp>
      <p:sp>
        <p:nvSpPr>
          <p:cNvPr id="4" name="Espace réservé du contenu 3"/>
          <p:cNvSpPr>
            <a:spLocks noGrp="1"/>
          </p:cNvSpPr>
          <p:nvPr>
            <p:ph sz="half" idx="2"/>
          </p:nvPr>
        </p:nvSpPr>
        <p:spPr>
          <a:xfrm>
            <a:off x="5035550" y="1260000"/>
            <a:ext cx="4375150" cy="486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Rectangle 6"/>
          <p:cNvSpPr>
            <a:spLocks noGrp="1" noChangeArrowheads="1"/>
          </p:cNvSpPr>
          <p:nvPr>
            <p:ph type="sldNum" sz="quarter" idx="10"/>
          </p:nvPr>
        </p:nvSpPr>
        <p:spPr/>
        <p:txBody>
          <a:bodyPr/>
          <a:lstStyle>
            <a:lvl1pPr>
              <a:defRPr/>
            </a:lvl1pPr>
          </a:lstStyle>
          <a:p>
            <a:fld id="{D6C9C36B-0ABB-42FB-A947-A5D9F6778EE7}" type="slidenum">
              <a:rPr lang="fr-CH" altLang="en-US"/>
              <a:pPr/>
              <a:t>‹#›</a:t>
            </a:fld>
            <a:endParaRPr lang="fr-CH" altLang="en-US"/>
          </a:p>
        </p:txBody>
      </p:sp>
    </p:spTree>
    <p:extLst>
      <p:ext uri="{BB962C8B-B14F-4D97-AF65-F5344CB8AC3E}">
        <p14:creationId xmlns:p14="http://schemas.microsoft.com/office/powerpoint/2010/main" val="2417271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50489" y="115889"/>
            <a:ext cx="6630737" cy="504825"/>
          </a:xfrm>
        </p:spPr>
        <p:txBody>
          <a:bodyPr/>
          <a:lstStyle>
            <a:lvl1pPr>
              <a:defRPr/>
            </a:lvl1pPr>
          </a:lstStyle>
          <a:p>
            <a:r>
              <a:rPr lang="fr-FR" dirty="0" smtClean="0"/>
              <a:t>Cliquez pour modifier le style du titre</a:t>
            </a:r>
            <a:endParaRPr lang="fr-CH" dirty="0"/>
          </a:p>
        </p:txBody>
      </p:sp>
      <p:sp>
        <p:nvSpPr>
          <p:cNvPr id="3" name="Espace réservé du texte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H" dirty="0"/>
          </a:p>
        </p:txBody>
      </p:sp>
      <p:sp>
        <p:nvSpPr>
          <p:cNvPr id="5" name="Espace réservé du texte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Rectangle 6"/>
          <p:cNvSpPr>
            <a:spLocks noGrp="1" noChangeArrowheads="1"/>
          </p:cNvSpPr>
          <p:nvPr>
            <p:ph type="sldNum" sz="quarter" idx="10"/>
          </p:nvPr>
        </p:nvSpPr>
        <p:spPr>
          <a:xfrm>
            <a:off x="8696325" y="6238875"/>
            <a:ext cx="701675" cy="503238"/>
          </a:xfrm>
        </p:spPr>
        <p:txBody>
          <a:bodyPr/>
          <a:lstStyle>
            <a:lvl1pPr>
              <a:defRPr/>
            </a:lvl1pPr>
          </a:lstStyle>
          <a:p>
            <a:fld id="{776ACFBB-43CC-4EC4-A2FB-7608E2348751}" type="slidenum">
              <a:rPr lang="en-US" altLang="en-US"/>
              <a:pPr/>
              <a:t>‹#›</a:t>
            </a:fld>
            <a:endParaRPr lang="en-US" altLang="en-US"/>
          </a:p>
        </p:txBody>
      </p:sp>
    </p:spTree>
    <p:extLst>
      <p:ext uri="{BB962C8B-B14F-4D97-AF65-F5344CB8AC3E}">
        <p14:creationId xmlns:p14="http://schemas.microsoft.com/office/powerpoint/2010/main" val="404618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fr-CH" dirty="0"/>
          </a:p>
        </p:txBody>
      </p:sp>
      <p:sp>
        <p:nvSpPr>
          <p:cNvPr id="3" name="Rectangle 6"/>
          <p:cNvSpPr>
            <a:spLocks noGrp="1" noChangeArrowheads="1"/>
          </p:cNvSpPr>
          <p:nvPr>
            <p:ph type="sldNum" sz="quarter" idx="10"/>
          </p:nvPr>
        </p:nvSpPr>
        <p:spPr>
          <a:xfrm>
            <a:off x="8696325" y="6238875"/>
            <a:ext cx="701675" cy="503238"/>
          </a:xfrm>
        </p:spPr>
        <p:txBody>
          <a:bodyPr/>
          <a:lstStyle>
            <a:lvl1pPr>
              <a:defRPr/>
            </a:lvl1pPr>
          </a:lstStyle>
          <a:p>
            <a:fld id="{06F997DB-4EB7-41B5-8CC1-01280CABDA58}" type="slidenum">
              <a:rPr lang="en-US" altLang="en-US"/>
              <a:pPr/>
              <a:t>‹#›</a:t>
            </a:fld>
            <a:endParaRPr lang="en-US" altLang="en-US"/>
          </a:p>
        </p:txBody>
      </p:sp>
    </p:spTree>
    <p:extLst>
      <p:ext uri="{BB962C8B-B14F-4D97-AF65-F5344CB8AC3E}">
        <p14:creationId xmlns:p14="http://schemas.microsoft.com/office/powerpoint/2010/main" val="3549322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696325" y="6238875"/>
            <a:ext cx="701675" cy="503238"/>
          </a:xfrm>
        </p:spPr>
        <p:txBody>
          <a:bodyPr/>
          <a:lstStyle>
            <a:lvl1pPr>
              <a:defRPr/>
            </a:lvl1pPr>
          </a:lstStyle>
          <a:p>
            <a:fld id="{510125FF-D40F-4B9B-9165-80DD36C13B49}" type="slidenum">
              <a:rPr lang="en-US" altLang="en-US"/>
              <a:pPr/>
              <a:t>‹#›</a:t>
            </a:fld>
            <a:endParaRPr lang="en-US" altLang="en-US"/>
          </a:p>
        </p:txBody>
      </p:sp>
    </p:spTree>
    <p:extLst>
      <p:ext uri="{BB962C8B-B14F-4D97-AF65-F5344CB8AC3E}">
        <p14:creationId xmlns:p14="http://schemas.microsoft.com/office/powerpoint/2010/main" val="3209959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50489" y="116632"/>
            <a:ext cx="6630737" cy="504056"/>
          </a:xfrm>
        </p:spPr>
        <p:txBody>
          <a:bodyPr anchor="b"/>
          <a:lstStyle>
            <a:lvl1pPr algn="l">
              <a:defRPr sz="2800" b="0"/>
            </a:lvl1pPr>
          </a:lstStyle>
          <a:p>
            <a:r>
              <a:rPr lang="fr-FR" dirty="0" smtClean="0"/>
              <a:t>Cliquez pour modifier le style du titre</a:t>
            </a:r>
            <a:endParaRPr lang="fr-CH" dirty="0"/>
          </a:p>
        </p:txBody>
      </p:sp>
      <p:sp>
        <p:nvSpPr>
          <p:cNvPr id="3" name="Espace réservé du contenu 2"/>
          <p:cNvSpPr>
            <a:spLocks noGrp="1"/>
          </p:cNvSpPr>
          <p:nvPr>
            <p:ph idx="1"/>
          </p:nvPr>
        </p:nvSpPr>
        <p:spPr>
          <a:xfrm>
            <a:off x="3872971" y="1052737"/>
            <a:ext cx="5537729" cy="5073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H" dirty="0"/>
          </a:p>
        </p:txBody>
      </p:sp>
      <p:sp>
        <p:nvSpPr>
          <p:cNvPr id="4" name="Espace réservé du texte 3"/>
          <p:cNvSpPr>
            <a:spLocks noGrp="1"/>
          </p:cNvSpPr>
          <p:nvPr>
            <p:ph type="body" sz="half" idx="2"/>
          </p:nvPr>
        </p:nvSpPr>
        <p:spPr>
          <a:xfrm>
            <a:off x="495300" y="1052737"/>
            <a:ext cx="3259006" cy="507342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smtClean="0"/>
              <a:t>Cliquez pour modifier les styles du texte du masque</a:t>
            </a:r>
          </a:p>
        </p:txBody>
      </p:sp>
      <p:sp>
        <p:nvSpPr>
          <p:cNvPr id="5" name="Rectangle 4"/>
          <p:cNvSpPr>
            <a:spLocks noGrp="1" noChangeArrowheads="1"/>
          </p:cNvSpPr>
          <p:nvPr>
            <p:ph type="sldNum" sz="quarter" idx="10"/>
          </p:nvPr>
        </p:nvSpPr>
        <p:spPr>
          <a:xfrm>
            <a:off x="8696325" y="6238875"/>
            <a:ext cx="701675" cy="503238"/>
          </a:xfrm>
        </p:spPr>
        <p:txBody>
          <a:bodyPr/>
          <a:lstStyle>
            <a:lvl1pPr>
              <a:defRPr/>
            </a:lvl1pPr>
          </a:lstStyle>
          <a:p>
            <a:fld id="{D97225E6-AFAB-4DD2-A59F-ED220E67ED68}" type="slidenum">
              <a:rPr lang="en-US" altLang="en-US"/>
              <a:pPr/>
              <a:t>‹#›</a:t>
            </a:fld>
            <a:endParaRPr lang="en-US" altLang="en-US"/>
          </a:p>
        </p:txBody>
      </p:sp>
    </p:spTree>
    <p:extLst>
      <p:ext uri="{BB962C8B-B14F-4D97-AF65-F5344CB8AC3E}">
        <p14:creationId xmlns:p14="http://schemas.microsoft.com/office/powerpoint/2010/main" val="238294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50489" y="53950"/>
            <a:ext cx="6708745" cy="566738"/>
          </a:xfrm>
        </p:spPr>
        <p:txBody>
          <a:bodyPr anchor="b"/>
          <a:lstStyle>
            <a:lvl1pPr algn="l">
              <a:defRPr sz="2800" b="0"/>
            </a:lvl1pPr>
          </a:lstStyle>
          <a:p>
            <a:r>
              <a:rPr lang="fr-FR" dirty="0" smtClean="0"/>
              <a:t>Cliquez pour modifier le style du titre</a:t>
            </a:r>
            <a:endParaRPr lang="fr-CH" dirty="0"/>
          </a:p>
        </p:txBody>
      </p:sp>
      <p:sp>
        <p:nvSpPr>
          <p:cNvPr id="3" name="Espace réservé pour une image  2"/>
          <p:cNvSpPr>
            <a:spLocks noGrp="1"/>
          </p:cNvSpPr>
          <p:nvPr>
            <p:ph type="pic" idx="1"/>
          </p:nvPr>
        </p:nvSpPr>
        <p:spPr>
          <a:xfrm>
            <a:off x="1941645" y="1042392"/>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smtClean="0"/>
          </a:p>
        </p:txBody>
      </p:sp>
      <p:sp>
        <p:nvSpPr>
          <p:cNvPr id="4" name="Espace réservé du texte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sldNum" sz="quarter" idx="10"/>
          </p:nvPr>
        </p:nvSpPr>
        <p:spPr>
          <a:xfrm>
            <a:off x="8696325" y="6238875"/>
            <a:ext cx="701675" cy="503238"/>
          </a:xfrm>
        </p:spPr>
        <p:txBody>
          <a:bodyPr/>
          <a:lstStyle>
            <a:lvl1pPr>
              <a:defRPr/>
            </a:lvl1pPr>
          </a:lstStyle>
          <a:p>
            <a:fld id="{F1E364C3-9EB9-4618-A6B3-D463C6C5CC72}" type="slidenum">
              <a:rPr lang="en-US" altLang="en-US"/>
              <a:pPr/>
              <a:t>‹#›</a:t>
            </a:fld>
            <a:endParaRPr lang="en-US" altLang="en-US"/>
          </a:p>
        </p:txBody>
      </p:sp>
    </p:spTree>
    <p:extLst>
      <p:ext uri="{BB962C8B-B14F-4D97-AF65-F5344CB8AC3E}">
        <p14:creationId xmlns:p14="http://schemas.microsoft.com/office/powerpoint/2010/main" val="4146782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0838" y="115888"/>
            <a:ext cx="62404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Cliquez pour modifier le style du titre</a:t>
            </a:r>
          </a:p>
        </p:txBody>
      </p:sp>
      <p:sp>
        <p:nvSpPr>
          <p:cNvPr id="1027" name="Rectangle 3"/>
          <p:cNvSpPr>
            <a:spLocks noGrp="1" noChangeArrowheads="1"/>
          </p:cNvSpPr>
          <p:nvPr>
            <p:ph type="body" idx="1"/>
          </p:nvPr>
        </p:nvSpPr>
        <p:spPr bwMode="auto">
          <a:xfrm>
            <a:off x="495300" y="1260475"/>
            <a:ext cx="8915400" cy="485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Cliquez pour modifier les styles du texte du masque</a:t>
            </a:r>
          </a:p>
          <a:p>
            <a:pPr lvl="1"/>
            <a:r>
              <a:rPr lang="en-US" altLang="en-US" smtClean="0"/>
              <a:t>Deuxième niveau</a:t>
            </a:r>
          </a:p>
          <a:p>
            <a:pPr lvl="2"/>
            <a:r>
              <a:rPr lang="en-US" altLang="en-US" smtClean="0"/>
              <a:t>Troisième niveau</a:t>
            </a:r>
          </a:p>
          <a:p>
            <a:pPr lvl="3"/>
            <a:r>
              <a:rPr lang="en-US" altLang="en-US" smtClean="0"/>
              <a:t>Quatrième niveau</a:t>
            </a:r>
          </a:p>
          <a:p>
            <a:pPr lvl="4"/>
            <a:r>
              <a:rPr lang="en-US" altLang="en-US" smtClean="0"/>
              <a:t>Cinquième niveau</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2"/>
                </a:solidFill>
                <a:latin typeface="+mn-lt"/>
                <a:cs typeface="+mn-cs"/>
              </a:defRPr>
            </a:lvl1pPr>
          </a:lstStyle>
          <a:p>
            <a:pPr>
              <a:defRPr/>
            </a:pPr>
            <a:r>
              <a:rPr lang="en-US"/>
              <a:t>Luxembourg, 14 July 2015</a:t>
            </a:r>
          </a:p>
        </p:txBody>
      </p:sp>
      <p:sp>
        <p:nvSpPr>
          <p:cNvPr id="1030" name="Rectangle 6"/>
          <p:cNvSpPr>
            <a:spLocks noGrp="1" noChangeArrowheads="1"/>
          </p:cNvSpPr>
          <p:nvPr>
            <p:ph type="sldNum" sz="quarter" idx="4"/>
          </p:nvPr>
        </p:nvSpPr>
        <p:spPr bwMode="auto">
          <a:xfrm>
            <a:off x="8696325" y="6238875"/>
            <a:ext cx="703263" cy="503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2"/>
                </a:solidFill>
                <a:latin typeface="Calibri" pitchFamily="34" charset="0"/>
              </a:defRPr>
            </a:lvl1pPr>
          </a:lstStyle>
          <a:p>
            <a:fld id="{EE3029CF-7A67-4C88-BFF4-15AEBE5DA7BC}" type="slidenum">
              <a:rPr lang="fr-CH" altLang="en-US"/>
              <a:pPr/>
              <a:t>‹#›</a:t>
            </a:fld>
            <a:endParaRPr lang="fr-CH" altLang="en-US"/>
          </a:p>
        </p:txBody>
      </p:sp>
      <p:sp>
        <p:nvSpPr>
          <p:cNvPr id="10" name="Line 6"/>
          <p:cNvSpPr>
            <a:spLocks noChangeShapeType="1"/>
          </p:cNvSpPr>
          <p:nvPr userDrawn="1"/>
        </p:nvSpPr>
        <p:spPr bwMode="auto">
          <a:xfrm flipH="1">
            <a:off x="350838" y="620713"/>
            <a:ext cx="6240462" cy="0"/>
          </a:xfrm>
          <a:prstGeom prst="line">
            <a:avLst/>
          </a:prstGeom>
          <a:ln>
            <a:solidFill>
              <a:schemeClr val="accent2">
                <a:lumMod val="60000"/>
                <a:lumOff val="40000"/>
              </a:schemeClr>
            </a:solidFill>
            <a:headEnd/>
            <a:tailEnd/>
          </a:ln>
        </p:spPr>
        <p:style>
          <a:lnRef idx="1">
            <a:schemeClr val="dk1"/>
          </a:lnRef>
          <a:fillRef idx="0">
            <a:schemeClr val="dk1"/>
          </a:fillRef>
          <a:effectRef idx="0">
            <a:schemeClr val="dk1"/>
          </a:effectRef>
          <a:fontRef idx="minor">
            <a:schemeClr val="tx1"/>
          </a:fontRef>
        </p:style>
        <p:txBody>
          <a:bodyPr/>
          <a:lstStyle/>
          <a:p>
            <a:pPr eaLnBrk="1" hangingPunct="1">
              <a:defRPr/>
            </a:pPr>
            <a:endParaRPr lang="fr-CH">
              <a:latin typeface="Arial" pitchFamily="34" charset="0"/>
            </a:endParaRPr>
          </a:p>
        </p:txBody>
      </p:sp>
      <p:pic>
        <p:nvPicPr>
          <p:cNvPr id="1031" name="Picture 2" descr="C:\Users\schimi\Pictures\PPT Presi\logo_presidence_2015_en\LOGO_PRESIDENCE_2015_EN\LOGO_PRESIDENCE_2015_CMYK_EN.pn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059613" y="115888"/>
            <a:ext cx="2635250"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4" descr="EUPAN_logo_noShadow.png"/>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2941638" y="6197600"/>
            <a:ext cx="18573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Image 10" descr="logo_LIST_PPT.png"/>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6751638" y="6242050"/>
            <a:ext cx="1635125"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AutoShape 11" descr="EIPA logo"/>
          <p:cNvSpPr>
            <a:spLocks noChangeAspect="1" noChangeArrowheads="1"/>
          </p:cNvSpPr>
          <p:nvPr userDrawn="1"/>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GB" altLang="en-US" smtClean="0"/>
          </a:p>
        </p:txBody>
      </p:sp>
      <p:sp>
        <p:nvSpPr>
          <p:cNvPr id="1035" name="AutoShape 13" descr="EIPA logo"/>
          <p:cNvSpPr>
            <a:spLocks noChangeAspect="1" noChangeArrowheads="1"/>
          </p:cNvSpPr>
          <p:nvPr userDrawn="1"/>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GB" altLang="en-US" smtClean="0"/>
          </a:p>
        </p:txBody>
      </p:sp>
      <p:pic>
        <p:nvPicPr>
          <p:cNvPr id="1036" name="Picture 14"/>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5240338" y="6173788"/>
            <a:ext cx="1066800"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 id="2147483943" r:id="rId12"/>
    <p:sldLayoutId id="2147483945" r:id="rId13"/>
  </p:sldLayoutIdLst>
  <p:timing>
    <p:tnLst>
      <p:par>
        <p:cTn id="1" dur="indefinite" restart="never" nodeType="tmRoot"/>
      </p:par>
    </p:tnLst>
  </p:timing>
  <p:hf hdr="0" ftr="0"/>
  <p:txStyles>
    <p:title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Calibri" pitchFamily="34" charset="0"/>
        </a:defRPr>
      </a:lvl2pPr>
      <a:lvl3pPr algn="l" rtl="0" eaLnBrk="0" fontAlgn="base" hangingPunct="0">
        <a:spcBef>
          <a:spcPct val="0"/>
        </a:spcBef>
        <a:spcAft>
          <a:spcPct val="0"/>
        </a:spcAft>
        <a:defRPr sz="2800">
          <a:solidFill>
            <a:schemeClr val="tx1"/>
          </a:solidFill>
          <a:latin typeface="Calibri" pitchFamily="34" charset="0"/>
        </a:defRPr>
      </a:lvl3pPr>
      <a:lvl4pPr algn="l" rtl="0" eaLnBrk="0" fontAlgn="base" hangingPunct="0">
        <a:spcBef>
          <a:spcPct val="0"/>
        </a:spcBef>
        <a:spcAft>
          <a:spcPct val="0"/>
        </a:spcAft>
        <a:defRPr sz="2800">
          <a:solidFill>
            <a:schemeClr val="tx1"/>
          </a:solidFill>
          <a:latin typeface="Calibri" pitchFamily="34" charset="0"/>
        </a:defRPr>
      </a:lvl4pPr>
      <a:lvl5pPr algn="l" rtl="0" eaLnBrk="0" fontAlgn="base" hangingPunct="0">
        <a:spcBef>
          <a:spcPct val="0"/>
        </a:spcBef>
        <a:spcAft>
          <a:spcPct val="0"/>
        </a:spcAft>
        <a:defRPr sz="2800">
          <a:solidFill>
            <a:schemeClr val="tx1"/>
          </a:solidFill>
          <a:latin typeface="Calibri"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tx1"/>
        </a:buClr>
        <a:buSzPct val="80000"/>
        <a:buFont typeface="Wingdings" pitchFamily="2" charset="2"/>
        <a:buChar char="Ø"/>
        <a:defRPr sz="3200">
          <a:solidFill>
            <a:schemeClr val="tx2"/>
          </a:solidFill>
          <a:latin typeface="+mn-lt"/>
          <a:ea typeface="+mn-ea"/>
          <a:cs typeface="+mn-cs"/>
        </a:defRPr>
      </a:lvl1pPr>
      <a:lvl2pPr marL="742950" indent="-285750" algn="l" rtl="0" eaLnBrk="0" fontAlgn="base" hangingPunct="0">
        <a:spcBef>
          <a:spcPct val="20000"/>
        </a:spcBef>
        <a:spcAft>
          <a:spcPct val="0"/>
        </a:spcAft>
        <a:buClr>
          <a:schemeClr val="tx1"/>
        </a:buClr>
        <a:buFont typeface="Arial" charset="0"/>
        <a:buChar char="•"/>
        <a:defRPr sz="2800">
          <a:solidFill>
            <a:schemeClr val="tx2"/>
          </a:solidFill>
          <a:latin typeface="+mn-lt"/>
        </a:defRPr>
      </a:lvl2pPr>
      <a:lvl3pPr marL="1143000" indent="-228600" algn="l" rtl="0" eaLnBrk="0" fontAlgn="base" hangingPunct="0">
        <a:spcBef>
          <a:spcPct val="20000"/>
        </a:spcBef>
        <a:spcAft>
          <a:spcPct val="0"/>
        </a:spcAft>
        <a:buClr>
          <a:schemeClr val="tx1"/>
        </a:buClr>
        <a:buFont typeface="Calibri" pitchFamily="34" charset="0"/>
        <a:buChar char="‒"/>
        <a:defRPr sz="2400">
          <a:solidFill>
            <a:schemeClr val="tx2"/>
          </a:solidFill>
          <a:latin typeface="+mn-lt"/>
        </a:defRPr>
      </a:lvl3pPr>
      <a:lvl4pPr marL="1600200" indent="-228600" algn="l" rtl="0" eaLnBrk="0" fontAlgn="base" hangingPunct="0">
        <a:spcBef>
          <a:spcPct val="20000"/>
        </a:spcBef>
        <a:spcAft>
          <a:spcPct val="0"/>
        </a:spcAft>
        <a:buClr>
          <a:schemeClr val="tx1"/>
        </a:buClr>
        <a:buFont typeface="Calibri" pitchFamily="34" charset="0"/>
        <a:buChar char="»"/>
        <a:defRPr sz="2000">
          <a:solidFill>
            <a:schemeClr val="tx2"/>
          </a:solidFill>
          <a:latin typeface="+mn-lt"/>
        </a:defRPr>
      </a:lvl4pPr>
      <a:lvl5pPr marL="2057400" indent="-228600" algn="l" rtl="0" eaLnBrk="0" fontAlgn="base" hangingPunct="0">
        <a:spcBef>
          <a:spcPct val="20000"/>
        </a:spcBef>
        <a:spcAft>
          <a:spcPct val="0"/>
        </a:spcAft>
        <a:buClr>
          <a:schemeClr val="tx1"/>
        </a:buClr>
        <a:buFont typeface="Wingdings" pitchFamily="2" charset="2"/>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6248358"/>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 id="2147483942" r:id="rId12"/>
  </p:sldLayoutIdLst>
  <p:timing>
    <p:tnLst>
      <p:par>
        <p:cTn id="1" dur="indefinite" restart="never" nodeType="tmRoot"/>
      </p:par>
    </p:tnLst>
  </p:timing>
  <p:hf hdr="0" ftr="0"/>
  <p:txStyles>
    <p:titleStyle>
      <a:lvl1pPr algn="l" rtl="0" eaLnBrk="1" fontAlgn="base" hangingPunct="1">
        <a:spcBef>
          <a:spcPct val="0"/>
        </a:spcBef>
        <a:spcAft>
          <a:spcPct val="0"/>
        </a:spcAft>
        <a:defRPr sz="2800">
          <a:solidFill>
            <a:schemeClr val="tx1"/>
          </a:solidFill>
          <a:latin typeface="+mj-lt"/>
          <a:ea typeface="ＭＳ Ｐゴシック" charset="0"/>
          <a:cs typeface="+mj-cs"/>
        </a:defRPr>
      </a:lvl1pPr>
      <a:lvl2pPr algn="l" rtl="0" eaLnBrk="1" fontAlgn="base" hangingPunct="1">
        <a:spcBef>
          <a:spcPct val="0"/>
        </a:spcBef>
        <a:spcAft>
          <a:spcPct val="0"/>
        </a:spcAft>
        <a:defRPr sz="2800">
          <a:solidFill>
            <a:schemeClr val="tx1"/>
          </a:solidFill>
          <a:latin typeface="Calibri" pitchFamily="34" charset="0"/>
          <a:ea typeface="ＭＳ Ｐゴシック" charset="0"/>
        </a:defRPr>
      </a:lvl2pPr>
      <a:lvl3pPr algn="l" rtl="0" eaLnBrk="1" fontAlgn="base" hangingPunct="1">
        <a:spcBef>
          <a:spcPct val="0"/>
        </a:spcBef>
        <a:spcAft>
          <a:spcPct val="0"/>
        </a:spcAft>
        <a:defRPr sz="2800">
          <a:solidFill>
            <a:schemeClr val="tx1"/>
          </a:solidFill>
          <a:latin typeface="Calibri" pitchFamily="34" charset="0"/>
          <a:ea typeface="ＭＳ Ｐゴシック" charset="0"/>
        </a:defRPr>
      </a:lvl3pPr>
      <a:lvl4pPr algn="l" rtl="0" eaLnBrk="1" fontAlgn="base" hangingPunct="1">
        <a:spcBef>
          <a:spcPct val="0"/>
        </a:spcBef>
        <a:spcAft>
          <a:spcPct val="0"/>
        </a:spcAft>
        <a:defRPr sz="2800">
          <a:solidFill>
            <a:schemeClr val="tx1"/>
          </a:solidFill>
          <a:latin typeface="Calibri" pitchFamily="34" charset="0"/>
          <a:ea typeface="ＭＳ Ｐゴシック" charset="0"/>
        </a:defRPr>
      </a:lvl4pPr>
      <a:lvl5pPr algn="l" rtl="0" eaLnBrk="1" fontAlgn="base" hangingPunct="1">
        <a:spcBef>
          <a:spcPct val="0"/>
        </a:spcBef>
        <a:spcAft>
          <a:spcPct val="0"/>
        </a:spcAft>
        <a:defRPr sz="2800">
          <a:solidFill>
            <a:schemeClr val="tx1"/>
          </a:solidFill>
          <a:latin typeface="Calibri" pitchFamily="34" charset="0"/>
          <a:ea typeface="ＭＳ Ｐゴシック" charset="0"/>
        </a:defRPr>
      </a:lvl5pPr>
      <a:lvl6pPr marL="457200" algn="ctr" rtl="0" eaLnBrk="1" fontAlgn="base" hangingPunct="1">
        <a:spcBef>
          <a:spcPct val="0"/>
        </a:spcBef>
        <a:spcAft>
          <a:spcPct val="0"/>
        </a:spcAft>
        <a:defRPr sz="4400">
          <a:solidFill>
            <a:schemeClr val="tx2"/>
          </a:solidFill>
          <a:latin typeface="Arial" pitchFamily="34" charset="0"/>
        </a:defRPr>
      </a:lvl6pPr>
      <a:lvl7pPr marL="914400" algn="ctr" rtl="0" eaLnBrk="1" fontAlgn="base" hangingPunct="1">
        <a:spcBef>
          <a:spcPct val="0"/>
        </a:spcBef>
        <a:spcAft>
          <a:spcPct val="0"/>
        </a:spcAft>
        <a:defRPr sz="4400">
          <a:solidFill>
            <a:schemeClr val="tx2"/>
          </a:solidFill>
          <a:latin typeface="Arial" pitchFamily="34" charset="0"/>
        </a:defRPr>
      </a:lvl7pPr>
      <a:lvl8pPr marL="1371600" algn="ctr" rtl="0" eaLnBrk="1" fontAlgn="base" hangingPunct="1">
        <a:spcBef>
          <a:spcPct val="0"/>
        </a:spcBef>
        <a:spcAft>
          <a:spcPct val="0"/>
        </a:spcAft>
        <a:defRPr sz="4400">
          <a:solidFill>
            <a:schemeClr val="tx2"/>
          </a:solidFill>
          <a:latin typeface="Arial" pitchFamily="34" charset="0"/>
        </a:defRPr>
      </a:lvl8pPr>
      <a:lvl9pPr marL="1828800" algn="ctr" rtl="0" eaLnBrk="1" fontAlgn="base" hangingPunct="1">
        <a:spcBef>
          <a:spcPct val="0"/>
        </a:spcBef>
        <a:spcAft>
          <a:spcPct val="0"/>
        </a:spcAft>
        <a:defRPr sz="4400">
          <a:solidFill>
            <a:schemeClr val="tx2"/>
          </a:solidFill>
          <a:latin typeface="Arial" pitchFamily="34" charset="0"/>
        </a:defRPr>
      </a:lvl9pPr>
    </p:titleStyle>
    <p:bodyStyle>
      <a:lvl1pPr marL="342900" indent="-342900" algn="l" rtl="0" eaLnBrk="1" fontAlgn="base" hangingPunct="1">
        <a:spcBef>
          <a:spcPct val="20000"/>
        </a:spcBef>
        <a:spcAft>
          <a:spcPct val="0"/>
        </a:spcAft>
        <a:buClr>
          <a:schemeClr val="tx1"/>
        </a:buClr>
        <a:buSzPct val="80000"/>
        <a:buFont typeface="Wingdings" charset="0"/>
        <a:buChar char="Ø"/>
        <a:defRPr sz="3200">
          <a:solidFill>
            <a:schemeClr val="tx2"/>
          </a:solidFill>
          <a:latin typeface="+mn-lt"/>
          <a:ea typeface="ＭＳ Ｐゴシック" charset="0"/>
          <a:cs typeface="+mn-cs"/>
        </a:defRPr>
      </a:lvl1pPr>
      <a:lvl2pPr marL="742950" indent="-285750" algn="l" rtl="0" eaLnBrk="1" fontAlgn="base" hangingPunct="1">
        <a:spcBef>
          <a:spcPct val="20000"/>
        </a:spcBef>
        <a:spcAft>
          <a:spcPct val="0"/>
        </a:spcAft>
        <a:buClr>
          <a:schemeClr val="tx1"/>
        </a:buClr>
        <a:buFont typeface="Arial" charset="0"/>
        <a:buChar char="•"/>
        <a:defRPr sz="2800">
          <a:solidFill>
            <a:schemeClr val="tx2"/>
          </a:solidFill>
          <a:latin typeface="+mn-lt"/>
          <a:ea typeface="ＭＳ Ｐゴシック" charset="0"/>
        </a:defRPr>
      </a:lvl2pPr>
      <a:lvl3pPr marL="1143000" indent="-228600" algn="l" rtl="0" eaLnBrk="1" fontAlgn="base" hangingPunct="1">
        <a:spcBef>
          <a:spcPct val="20000"/>
        </a:spcBef>
        <a:spcAft>
          <a:spcPct val="0"/>
        </a:spcAft>
        <a:buClr>
          <a:schemeClr val="tx1"/>
        </a:buClr>
        <a:buFont typeface="Calibri" charset="0"/>
        <a:buChar char="‒"/>
        <a:defRPr sz="2400">
          <a:solidFill>
            <a:schemeClr val="tx2"/>
          </a:solidFill>
          <a:latin typeface="+mn-lt"/>
          <a:ea typeface="ＭＳ Ｐゴシック" charset="0"/>
        </a:defRPr>
      </a:lvl3pPr>
      <a:lvl4pPr marL="1600200" indent="-228600" algn="l" rtl="0" eaLnBrk="1" fontAlgn="base" hangingPunct="1">
        <a:spcBef>
          <a:spcPct val="20000"/>
        </a:spcBef>
        <a:spcAft>
          <a:spcPct val="0"/>
        </a:spcAft>
        <a:buClr>
          <a:schemeClr val="tx1"/>
        </a:buClr>
        <a:buFont typeface="Calibri" charset="0"/>
        <a:buChar char="»"/>
        <a:defRPr sz="2000">
          <a:solidFill>
            <a:schemeClr val="tx2"/>
          </a:solidFill>
          <a:latin typeface="+mn-lt"/>
          <a:ea typeface="ＭＳ Ｐゴシック" charset="0"/>
        </a:defRPr>
      </a:lvl4pPr>
      <a:lvl5pPr marL="2057400" indent="-228600" algn="l" rtl="0" eaLnBrk="1" fontAlgn="base" hangingPunct="1">
        <a:spcBef>
          <a:spcPct val="20000"/>
        </a:spcBef>
        <a:spcAft>
          <a:spcPct val="0"/>
        </a:spcAft>
        <a:buClr>
          <a:schemeClr val="tx1"/>
        </a:buClr>
        <a:buFont typeface="Wingdings" charset="0"/>
        <a:buChar char="§"/>
        <a:defRPr sz="2000">
          <a:solidFill>
            <a:schemeClr val="tx2"/>
          </a:solidFill>
          <a:latin typeface="+mn-lt"/>
          <a:ea typeface="ＭＳ Ｐゴシック"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ous-titre 1"/>
          <p:cNvSpPr>
            <a:spLocks noGrp="1"/>
          </p:cNvSpPr>
          <p:nvPr>
            <p:ph type="subTitle" idx="1"/>
          </p:nvPr>
        </p:nvSpPr>
        <p:spPr>
          <a:xfrm>
            <a:off x="2432719" y="2852738"/>
            <a:ext cx="6552531" cy="1656382"/>
          </a:xfrm>
        </p:spPr>
        <p:txBody>
          <a:bodyPr/>
          <a:lstStyle/>
          <a:p>
            <a:r>
              <a:rPr lang="en-US" b="1" dirty="0" smtClean="0">
                <a:solidFill>
                  <a:srgbClr val="00B0F0"/>
                </a:solidFill>
                <a:latin typeface="Calibri" charset="0"/>
              </a:rPr>
              <a:t>Session 4.1: Enhancing social responsibility in public administration – </a:t>
            </a:r>
            <a:r>
              <a:rPr lang="en-US" b="1" dirty="0" smtClean="0">
                <a:solidFill>
                  <a:srgbClr val="FF0000"/>
                </a:solidFill>
                <a:latin typeface="Calibri" charset="0"/>
              </a:rPr>
              <a:t>in-depth session</a:t>
            </a:r>
          </a:p>
          <a:p>
            <a:r>
              <a:rPr lang="en-US" b="1" dirty="0" smtClean="0">
                <a:solidFill>
                  <a:srgbClr val="00B0F0"/>
                </a:solidFill>
                <a:latin typeface="Calibri" charset="0"/>
              </a:rPr>
              <a:t>Title: A self-assessment tool on Social Responsibility</a:t>
            </a:r>
            <a:endParaRPr lang="en-US" b="1" dirty="0">
              <a:solidFill>
                <a:srgbClr val="00B0F0"/>
              </a:solidFill>
              <a:latin typeface="Calibri" charset="0"/>
            </a:endParaRPr>
          </a:p>
        </p:txBody>
      </p:sp>
      <p:sp>
        <p:nvSpPr>
          <p:cNvPr id="15363" name="Titre 2"/>
          <p:cNvSpPr>
            <a:spLocks noGrp="1"/>
          </p:cNvSpPr>
          <p:nvPr>
            <p:ph type="title"/>
          </p:nvPr>
        </p:nvSpPr>
        <p:spPr>
          <a:xfrm>
            <a:off x="3567113" y="1916113"/>
            <a:ext cx="4787900" cy="1009650"/>
          </a:xfrm>
        </p:spPr>
        <p:txBody>
          <a:bodyPr/>
          <a:lstStyle/>
          <a:p>
            <a:pPr algn="ctr"/>
            <a:r>
              <a:rPr lang="en-US" b="1">
                <a:latin typeface="Calibri" charset="0"/>
              </a:rPr>
              <a:t>8</a:t>
            </a:r>
            <a:r>
              <a:rPr lang="en-US" b="1" baseline="30000">
                <a:latin typeface="Calibri" charset="0"/>
              </a:rPr>
              <a:t>th</a:t>
            </a:r>
            <a:r>
              <a:rPr lang="en-US" b="1">
                <a:latin typeface="Calibri" charset="0"/>
              </a:rPr>
              <a:t> Quality Conference </a:t>
            </a:r>
            <a:endParaRPr lang="fr-FR" b="1">
              <a:latin typeface="Calibri" charset="0"/>
            </a:endParaRPr>
          </a:p>
        </p:txBody>
      </p:sp>
      <p:sp>
        <p:nvSpPr>
          <p:cNvPr id="4" name="Espace réservé de la date 3"/>
          <p:cNvSpPr>
            <a:spLocks noGrp="1"/>
          </p:cNvSpPr>
          <p:nvPr>
            <p:ph type="dt" sz="quarter" idx="4294967295"/>
          </p:nvPr>
        </p:nvSpPr>
        <p:spPr>
          <a:xfrm>
            <a:off x="4088904" y="4725144"/>
            <a:ext cx="5544616" cy="792088"/>
          </a:xfrm>
          <a:prstGeom prst="rect">
            <a:avLst/>
          </a:prstGeom>
        </p:spPr>
        <p:txBody>
          <a:bodyPr/>
          <a:lstStyle/>
          <a:p>
            <a:pPr algn="ctr">
              <a:defRPr/>
            </a:pPr>
            <a:r>
              <a:rPr lang="fr-FR" altLang="en-US" sz="2000" b="1" dirty="0" smtClean="0">
                <a:solidFill>
                  <a:srgbClr val="FF0000"/>
                </a:solidFill>
              </a:rPr>
              <a:t>Name: Jean-Marc Dochot</a:t>
            </a:r>
          </a:p>
          <a:p>
            <a:pPr algn="ctr">
              <a:defRPr/>
            </a:pPr>
            <a:r>
              <a:rPr lang="fr-FR" altLang="en-US" sz="2000" b="1" dirty="0" smtClean="0">
                <a:solidFill>
                  <a:srgbClr val="FF0000"/>
                </a:solidFill>
              </a:rPr>
              <a:t>Contact: </a:t>
            </a:r>
            <a:r>
              <a:rPr lang="fr-FR" altLang="en-US" sz="2000" b="1" dirty="0" err="1" smtClean="0">
                <a:solidFill>
                  <a:srgbClr val="FF0000"/>
                </a:solidFill>
              </a:rPr>
              <a:t>jean-marc.dochot@p-o.belgium.be</a:t>
            </a:r>
            <a:endParaRPr lang="fr-FR" altLang="en-US" sz="2000" b="1" dirty="0">
              <a:solidFill>
                <a:srgbClr val="FF0000"/>
              </a:solidFill>
            </a:endParaRPr>
          </a:p>
          <a:p>
            <a:pPr algn="ctr">
              <a:defRPr/>
            </a:pPr>
            <a:endParaRPr lang="en-US" sz="1600" b="1" dirty="0"/>
          </a:p>
        </p:txBody>
      </p:sp>
    </p:spTree>
    <p:extLst>
      <p:ext uri="{BB962C8B-B14F-4D97-AF65-F5344CB8AC3E}">
        <p14:creationId xmlns:p14="http://schemas.microsoft.com/office/powerpoint/2010/main" val="36894796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60512" y="548680"/>
            <a:ext cx="8915400" cy="6120680"/>
          </a:xfrm>
        </p:spPr>
        <p:txBody>
          <a:bodyPr>
            <a:normAutofit/>
          </a:bodyPr>
          <a:lstStyle/>
          <a:p>
            <a:pPr marL="0" indent="0">
              <a:buNone/>
            </a:pPr>
            <a:r>
              <a:rPr lang="en-GB" sz="3000" b="1" dirty="0">
                <a:solidFill>
                  <a:schemeClr val="bg2"/>
                </a:solidFill>
                <a:latin typeface="+mn-lt"/>
                <a:cs typeface="+mn-cs"/>
              </a:rPr>
              <a:t>7. Community </a:t>
            </a:r>
            <a:r>
              <a:rPr lang="en-GB" sz="3000" b="1" dirty="0" smtClean="0">
                <a:solidFill>
                  <a:schemeClr val="bg2"/>
                </a:solidFill>
                <a:latin typeface="+mn-lt"/>
                <a:cs typeface="+mn-cs"/>
              </a:rPr>
              <a:t>and local development</a:t>
            </a:r>
            <a:endParaRPr lang="en-GB" sz="3000" b="1" dirty="0">
              <a:solidFill>
                <a:schemeClr val="bg2"/>
              </a:solidFill>
              <a:latin typeface="+mn-lt"/>
              <a:cs typeface="+mn-cs"/>
            </a:endParaRPr>
          </a:p>
          <a:p>
            <a:pPr marL="360363" indent="-360363">
              <a:lnSpc>
                <a:spcPct val="130000"/>
              </a:lnSpc>
              <a:buNone/>
            </a:pPr>
            <a:r>
              <a:rPr lang="en-GB" sz="2400" b="1" dirty="0"/>
              <a:t>Objective</a:t>
            </a:r>
          </a:p>
          <a:p>
            <a:pPr marL="0" indent="0">
              <a:buNone/>
            </a:pPr>
            <a:r>
              <a:rPr lang="en-GB" sz="2400" dirty="0" smtClean="0">
                <a:solidFill>
                  <a:srgbClr val="00B050"/>
                </a:solidFill>
                <a:latin typeface="+mn-lt"/>
                <a:cs typeface="+mn-cs"/>
              </a:rPr>
              <a:t>To </a:t>
            </a:r>
            <a:r>
              <a:rPr lang="en-GB" sz="2400" dirty="0">
                <a:solidFill>
                  <a:srgbClr val="00B050"/>
                </a:solidFill>
                <a:latin typeface="+mn-lt"/>
                <a:cs typeface="+mn-cs"/>
              </a:rPr>
              <a:t>develop a responsible relationship with the communities in which it operates based on, inter alia, the recognition of the value of the </a:t>
            </a:r>
            <a:r>
              <a:rPr lang="en-GB" sz="2400" dirty="0" smtClean="0">
                <a:solidFill>
                  <a:srgbClr val="00B050"/>
                </a:solidFill>
                <a:latin typeface="+mn-lt"/>
                <a:cs typeface="+mn-cs"/>
              </a:rPr>
              <a:t>community  and the </a:t>
            </a:r>
            <a:r>
              <a:rPr lang="en-GB" sz="2400" dirty="0">
                <a:solidFill>
                  <a:srgbClr val="00B050"/>
                </a:solidFill>
                <a:latin typeface="+mn-lt"/>
                <a:cs typeface="+mn-cs"/>
              </a:rPr>
              <a:t>desire to contribute to the development of these territories and communities, on social, political, economic and cultural level</a:t>
            </a:r>
            <a:r>
              <a:rPr lang="en-GB" sz="2500" dirty="0">
                <a:solidFill>
                  <a:srgbClr val="00B050"/>
                </a:solidFill>
                <a:latin typeface="+mn-lt"/>
                <a:cs typeface="+mn-cs"/>
              </a:rPr>
              <a:t>.</a:t>
            </a:r>
            <a:endParaRPr lang="fr-BE" sz="2500" dirty="0">
              <a:solidFill>
                <a:srgbClr val="00B050"/>
              </a:solidFill>
              <a:latin typeface="+mn-lt"/>
              <a:cs typeface="+mn-cs"/>
            </a:endParaRPr>
          </a:p>
          <a:p>
            <a:pPr marL="0" lvl="0" indent="0">
              <a:buNone/>
            </a:pPr>
            <a:endParaRPr lang="en-GB" b="1" dirty="0"/>
          </a:p>
          <a:p>
            <a:pPr marL="0" lvl="0" indent="0">
              <a:buNone/>
            </a:pPr>
            <a:r>
              <a:rPr lang="en-GB" sz="2400" b="1" dirty="0">
                <a:latin typeface="+mn-lt"/>
              </a:rPr>
              <a:t>7 issues</a:t>
            </a:r>
          </a:p>
          <a:p>
            <a:pPr marL="0" lvl="0" indent="0">
              <a:buNone/>
            </a:pPr>
            <a:endParaRPr lang="en-GB" b="1" dirty="0"/>
          </a:p>
          <a:p>
            <a:pPr marL="0" indent="0">
              <a:buNone/>
            </a:pPr>
            <a:endParaRPr lang="fr-FR" dirty="0"/>
          </a:p>
        </p:txBody>
      </p:sp>
      <p:sp>
        <p:nvSpPr>
          <p:cNvPr id="4" name="Espace réservé du numéro de diapositive 3"/>
          <p:cNvSpPr>
            <a:spLocks noGrp="1"/>
          </p:cNvSpPr>
          <p:nvPr>
            <p:ph type="sldNum" sz="quarter" idx="10"/>
          </p:nvPr>
        </p:nvSpPr>
        <p:spPr/>
        <p:txBody>
          <a:bodyPr/>
          <a:lstStyle/>
          <a:p>
            <a:fld id="{31836795-D390-4FAE-A87A-EC7DAD5D9978}" type="slidenum">
              <a:rPr lang="fr-CH" altLang="en-US" smtClean="0"/>
              <a:pPr/>
              <a:t>10</a:t>
            </a:fld>
            <a:endParaRPr lang="fr-CH" altLang="en-US" dirty="0"/>
          </a:p>
        </p:txBody>
      </p:sp>
      <p:graphicFrame>
        <p:nvGraphicFramePr>
          <p:cNvPr id="5" name="Tableau 4"/>
          <p:cNvGraphicFramePr>
            <a:graphicFrameLocks noGrp="1"/>
          </p:cNvGraphicFramePr>
          <p:nvPr>
            <p:extLst>
              <p:ext uri="{D42A27DB-BD31-4B8C-83A1-F6EECF244321}">
                <p14:modId xmlns:p14="http://schemas.microsoft.com/office/powerpoint/2010/main" val="2578713365"/>
              </p:ext>
            </p:extLst>
          </p:nvPr>
        </p:nvGraphicFramePr>
        <p:xfrm>
          <a:off x="2072680" y="3356992"/>
          <a:ext cx="6604000" cy="3108960"/>
        </p:xfrm>
        <a:graphic>
          <a:graphicData uri="http://schemas.openxmlformats.org/drawingml/2006/table">
            <a:tbl>
              <a:tblPr firstRow="1" bandRow="1">
                <a:tableStyleId>{5C22544A-7EE6-4342-B048-85BDC9FD1C3A}</a:tableStyleId>
              </a:tblPr>
              <a:tblGrid>
                <a:gridCol w="3302000"/>
                <a:gridCol w="33020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0" dirty="0" smtClean="0">
                          <a:solidFill>
                            <a:schemeClr val="tx1"/>
                          </a:solidFill>
                        </a:rPr>
                        <a:t>The implication within</a:t>
                      </a:r>
                      <a:r>
                        <a:rPr lang="en-GB" b="0" baseline="0" dirty="0" smtClean="0">
                          <a:solidFill>
                            <a:schemeClr val="tx1"/>
                          </a:solidFill>
                        </a:rPr>
                        <a:t> </a:t>
                      </a:r>
                      <a:r>
                        <a:rPr lang="en-GB" b="0" dirty="0" smtClean="0">
                          <a:solidFill>
                            <a:schemeClr val="tx1"/>
                          </a:solidFill>
                        </a:rPr>
                        <a:t>of communities </a:t>
                      </a:r>
                      <a:endParaRPr lang="fr-BE" b="0" dirty="0" smtClean="0">
                        <a:solidFill>
                          <a:schemeClr val="tx1"/>
                        </a:solidFill>
                      </a:endParaRPr>
                    </a:p>
                    <a:p>
                      <a:endParaRPr lang="fr-FR"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0" dirty="0" smtClean="0">
                          <a:solidFill>
                            <a:schemeClr val="tx1"/>
                          </a:solidFill>
                        </a:rPr>
                        <a:t>The creation of wealth and income</a:t>
                      </a:r>
                      <a:endParaRPr lang="fr-BE" b="0" dirty="0" smtClean="0">
                        <a:solidFill>
                          <a:schemeClr val="tx1"/>
                        </a:solidFill>
                      </a:endParaRPr>
                    </a:p>
                    <a:p>
                      <a:endParaRPr lang="fr-FR" b="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Education and culture</a:t>
                      </a:r>
                      <a:endParaRPr lang="fr-BE" dirty="0" smtClean="0"/>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Health</a:t>
                      </a:r>
                      <a:endParaRPr lang="fr-BE" dirty="0" smtClean="0"/>
                    </a:p>
                    <a:p>
                      <a:endParaRPr lang="fr-F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creation of jobs and skills development</a:t>
                      </a:r>
                      <a:endParaRPr lang="fr-BE" dirty="0" smtClean="0"/>
                    </a:p>
                  </a:txBody>
                  <a:tcPr/>
                </a:tc>
                <a:tc>
                  <a:txBody>
                    <a:bodyPr/>
                    <a:lstStyle/>
                    <a:p>
                      <a:r>
                        <a:rPr lang="en-GB" dirty="0" smtClean="0"/>
                        <a:t>Investment in social projects</a:t>
                      </a:r>
                      <a:endParaRPr lang="fr-F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technology development and access to technology</a:t>
                      </a:r>
                      <a:endParaRPr lang="fr-FR" dirty="0" smtClean="0"/>
                    </a:p>
                    <a:p>
                      <a:endParaRPr lang="fr-FR" dirty="0"/>
                    </a:p>
                  </a:txBody>
                  <a:tcPr/>
                </a:tc>
                <a:tc>
                  <a:txBody>
                    <a:bodyPr/>
                    <a:lstStyle/>
                    <a:p>
                      <a:endParaRPr lang="fr-FR" dirty="0"/>
                    </a:p>
                  </a:txBody>
                  <a:tcPr/>
                </a:tc>
              </a:tr>
            </a:tbl>
          </a:graphicData>
        </a:graphic>
      </p:graphicFrame>
    </p:spTree>
    <p:extLst>
      <p:ext uri="{BB962C8B-B14F-4D97-AF65-F5344CB8AC3E}">
        <p14:creationId xmlns:p14="http://schemas.microsoft.com/office/powerpoint/2010/main" val="1493797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471" y="546969"/>
            <a:ext cx="9711529" cy="936625"/>
          </a:xfrm>
        </p:spPr>
        <p:txBody>
          <a:bodyPr/>
          <a:lstStyle/>
          <a:p>
            <a:r>
              <a:rPr lang="en-GB" dirty="0" smtClean="0"/>
              <a:t>Examples met in the public sector related to the 7 areas</a:t>
            </a:r>
            <a:endParaRPr lang="en-GB" dirty="0"/>
          </a:p>
        </p:txBody>
      </p:sp>
      <p:sp>
        <p:nvSpPr>
          <p:cNvPr id="3" name="Espace réservé du texte 2"/>
          <p:cNvSpPr>
            <a:spLocks noGrp="1"/>
          </p:cNvSpPr>
          <p:nvPr>
            <p:ph type="body" sz="half" idx="1"/>
          </p:nvPr>
        </p:nvSpPr>
        <p:spPr>
          <a:xfrm>
            <a:off x="1281114" y="1700213"/>
            <a:ext cx="7064234" cy="4432300"/>
          </a:xfrm>
        </p:spPr>
        <p:txBody>
          <a:bodyPr/>
          <a:lstStyle/>
          <a:p>
            <a:endParaRPr lang="en-GB" dirty="0"/>
          </a:p>
        </p:txBody>
      </p:sp>
      <p:sp>
        <p:nvSpPr>
          <p:cNvPr id="5" name="Espace réservé du numéro de diapositive 4"/>
          <p:cNvSpPr>
            <a:spLocks noGrp="1"/>
          </p:cNvSpPr>
          <p:nvPr>
            <p:ph type="sldNum" sz="quarter" idx="12"/>
          </p:nvPr>
        </p:nvSpPr>
        <p:spPr/>
        <p:txBody>
          <a:bodyPr/>
          <a:lstStyle/>
          <a:p>
            <a:pPr>
              <a:defRPr/>
            </a:pPr>
            <a:fld id="{5368B3B1-9F16-45A3-8AFC-B852F9444C87}" type="slidenum">
              <a:rPr lang="en-GB" smtClean="0"/>
              <a:pPr>
                <a:defRPr/>
              </a:pPr>
              <a:t>11</a:t>
            </a:fld>
            <a:endParaRPr lang="en-GB" dirty="0"/>
          </a:p>
        </p:txBody>
      </p:sp>
      <p:graphicFrame>
        <p:nvGraphicFramePr>
          <p:cNvPr id="6" name="Tableau 5"/>
          <p:cNvGraphicFramePr>
            <a:graphicFrameLocks noGrp="1"/>
          </p:cNvGraphicFramePr>
          <p:nvPr>
            <p:extLst>
              <p:ext uri="{D42A27DB-BD31-4B8C-83A1-F6EECF244321}">
                <p14:modId xmlns:p14="http://schemas.microsoft.com/office/powerpoint/2010/main" val="604627190"/>
              </p:ext>
            </p:extLst>
          </p:nvPr>
        </p:nvGraphicFramePr>
        <p:xfrm>
          <a:off x="173043" y="1371670"/>
          <a:ext cx="9517057" cy="5364362"/>
        </p:xfrm>
        <a:graphic>
          <a:graphicData uri="http://schemas.openxmlformats.org/drawingml/2006/table">
            <a:tbl>
              <a:tblPr firstRow="1" bandRow="1">
                <a:tableStyleId>{5C22544A-7EE6-4342-B048-85BDC9FD1C3A}</a:tableStyleId>
              </a:tblPr>
              <a:tblGrid>
                <a:gridCol w="2868020"/>
                <a:gridCol w="6649037"/>
              </a:tblGrid>
              <a:tr h="485101">
                <a:tc>
                  <a:txBody>
                    <a:bodyPr/>
                    <a:lstStyle/>
                    <a:p>
                      <a:r>
                        <a:rPr lang="en-US" noProof="0" dirty="0" smtClean="0"/>
                        <a:t>Areas</a:t>
                      </a:r>
                      <a:endParaRPr lang="en-US" noProof="0" dirty="0"/>
                    </a:p>
                  </a:txBody>
                  <a:tcPr/>
                </a:tc>
                <a:tc>
                  <a:txBody>
                    <a:bodyPr/>
                    <a:lstStyle/>
                    <a:p>
                      <a:pPr algn="ctr"/>
                      <a:r>
                        <a:rPr lang="en-US" noProof="0" dirty="0" smtClean="0"/>
                        <a:t>Examples</a:t>
                      </a:r>
                      <a:endParaRPr lang="en-US" noProof="0" dirty="0"/>
                    </a:p>
                  </a:txBody>
                  <a:tcPr/>
                </a:tc>
              </a:tr>
              <a:tr h="706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noProof="0" dirty="0" smtClean="0"/>
                        <a:t>1. Governance</a:t>
                      </a:r>
                      <a:endParaRPr lang="en-US" sz="1600" b="1" noProof="0" dirty="0"/>
                    </a:p>
                  </a:txBody>
                  <a:tcPr/>
                </a:tc>
                <a:tc>
                  <a:txBody>
                    <a:bodyPr/>
                    <a:lstStyle/>
                    <a:p>
                      <a:r>
                        <a:rPr lang="en-US" sz="1400" noProof="0" dirty="0" smtClean="0"/>
                        <a:t>Social</a:t>
                      </a:r>
                      <a:r>
                        <a:rPr lang="en-US" sz="1400" baseline="0" noProof="0" dirty="0" smtClean="0"/>
                        <a:t> dimension included in the strategic plans; ethical code; role model of the top leaders.</a:t>
                      </a:r>
                      <a:endParaRPr lang="en-US" sz="1400" noProof="0" dirty="0" smtClean="0"/>
                    </a:p>
                  </a:txBody>
                  <a:tcPr/>
                </a:tc>
              </a:tr>
              <a:tr h="497947">
                <a:tc>
                  <a:txBody>
                    <a:bodyPr/>
                    <a:lstStyle/>
                    <a:p>
                      <a:r>
                        <a:rPr lang="en-US" sz="1600" b="1" noProof="0" dirty="0" smtClean="0"/>
                        <a:t>2.</a:t>
                      </a:r>
                      <a:r>
                        <a:rPr lang="en-US" sz="1600" b="1" baseline="0" noProof="0" dirty="0" smtClean="0"/>
                        <a:t> </a:t>
                      </a:r>
                      <a:r>
                        <a:rPr lang="en-US" sz="1600" b="1" noProof="0" dirty="0" smtClean="0"/>
                        <a:t>Human rights</a:t>
                      </a:r>
                      <a:endParaRPr lang="en-US" sz="1600" b="1" noProof="0" dirty="0"/>
                    </a:p>
                  </a:txBody>
                  <a:tcPr/>
                </a:tc>
                <a:tc>
                  <a:txBody>
                    <a:bodyPr/>
                    <a:lstStyle/>
                    <a:p>
                      <a:r>
                        <a:rPr lang="en-US" sz="1400" noProof="0" dirty="0" smtClean="0"/>
                        <a:t>Due vigilance to the situation of  prisoners, refugees, social rights of the population.</a:t>
                      </a:r>
                    </a:p>
                  </a:txBody>
                  <a:tcPr/>
                </a:tc>
              </a:tr>
              <a:tr h="702984">
                <a:tc>
                  <a:txBody>
                    <a:bodyPr/>
                    <a:lstStyle/>
                    <a:p>
                      <a:pPr marL="0" algn="l" defTabSz="914400" rtl="0" eaLnBrk="1" latinLnBrk="0" hangingPunct="1"/>
                      <a:r>
                        <a:rPr lang="en-US" sz="1600" b="1" kern="1200" noProof="0" dirty="0" smtClean="0">
                          <a:solidFill>
                            <a:schemeClr val="dk1"/>
                          </a:solidFill>
                          <a:latin typeface="+mn-lt"/>
                          <a:ea typeface="+mn-ea"/>
                          <a:cs typeface="+mn-cs"/>
                        </a:rPr>
                        <a:t>3.</a:t>
                      </a:r>
                      <a:r>
                        <a:rPr lang="en-US" sz="1600" b="1" kern="1200" baseline="0" noProof="0" dirty="0" smtClean="0">
                          <a:solidFill>
                            <a:schemeClr val="dk1"/>
                          </a:solidFill>
                          <a:latin typeface="+mn-lt"/>
                          <a:ea typeface="+mn-ea"/>
                          <a:cs typeface="+mn-cs"/>
                        </a:rPr>
                        <a:t> </a:t>
                      </a:r>
                      <a:r>
                        <a:rPr lang="en-US" sz="1600" b="1" kern="1200" noProof="0" dirty="0" smtClean="0">
                          <a:solidFill>
                            <a:schemeClr val="dk1"/>
                          </a:solidFill>
                          <a:latin typeface="+mn-lt"/>
                          <a:ea typeface="+mn-ea"/>
                          <a:cs typeface="+mn-cs"/>
                        </a:rPr>
                        <a:t>Labour practices</a:t>
                      </a:r>
                    </a:p>
                  </a:txBody>
                  <a:tcPr/>
                </a:tc>
                <a:tc>
                  <a:txBody>
                    <a:bodyPr/>
                    <a:lstStyle/>
                    <a:p>
                      <a:pPr marL="0" algn="l" defTabSz="914400" rtl="0" eaLnBrk="1" latinLnBrk="0" hangingPunct="1"/>
                      <a:r>
                        <a:rPr lang="en-US" sz="1400" kern="1200" noProof="0" dirty="0" smtClean="0">
                          <a:solidFill>
                            <a:schemeClr val="dk1"/>
                          </a:solidFill>
                          <a:latin typeface="+mn-lt"/>
                          <a:ea typeface="+mn-ea"/>
                          <a:cs typeface="+mn-cs"/>
                        </a:rPr>
                        <a:t>Preference</a:t>
                      </a:r>
                      <a:r>
                        <a:rPr lang="en-US" sz="1400" kern="1200" baseline="0" noProof="0" dirty="0" smtClean="0">
                          <a:solidFill>
                            <a:schemeClr val="dk1"/>
                          </a:solidFill>
                          <a:latin typeface="+mn-lt"/>
                          <a:ea typeface="+mn-ea"/>
                          <a:cs typeface="+mn-cs"/>
                        </a:rPr>
                        <a:t> for stable work, avoid excessive use of temporary work; </a:t>
                      </a:r>
                      <a:r>
                        <a:rPr lang="en-US" sz="1400" kern="1200" noProof="0" dirty="0" smtClean="0">
                          <a:solidFill>
                            <a:schemeClr val="dk1"/>
                          </a:solidFill>
                          <a:latin typeface="+mn-lt"/>
                          <a:ea typeface="+mn-ea"/>
                          <a:cs typeface="+mn-cs"/>
                        </a:rPr>
                        <a:t>relaxation session, support smoking cessation.</a:t>
                      </a:r>
                    </a:p>
                  </a:txBody>
                  <a:tcPr/>
                </a:tc>
              </a:tr>
              <a:tr h="9080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noProof="0" dirty="0" smtClean="0">
                          <a:solidFill>
                            <a:schemeClr val="dk1"/>
                          </a:solidFill>
                          <a:latin typeface="+mn-lt"/>
                          <a:ea typeface="+mn-ea"/>
                          <a:cs typeface="+mn-cs"/>
                        </a:rPr>
                        <a:t>4. Environment</a:t>
                      </a:r>
                    </a:p>
                  </a:txBody>
                  <a:tcPr/>
                </a:tc>
                <a:tc>
                  <a:txBody>
                    <a:bodyPr/>
                    <a:lstStyle/>
                    <a:p>
                      <a:pPr marL="0" algn="l" defTabSz="914400" rtl="0" eaLnBrk="1" latinLnBrk="0" hangingPunct="1"/>
                      <a:r>
                        <a:rPr lang="en-US" sz="1400" kern="1200" noProof="0" dirty="0" smtClean="0">
                          <a:solidFill>
                            <a:schemeClr val="dk1"/>
                          </a:solidFill>
                          <a:latin typeface="+mn-lt"/>
                          <a:ea typeface="+mn-ea"/>
                          <a:cs typeface="+mn-cs"/>
                        </a:rPr>
                        <a:t>Waste sorting, encouraging conscious transport for the environment: cycling, car pooling, public transportation</a:t>
                      </a:r>
                      <a:r>
                        <a:rPr lang="en-US" sz="1400" kern="1200" baseline="0" noProof="0" dirty="0" smtClean="0">
                          <a:solidFill>
                            <a:schemeClr val="dk1"/>
                          </a:solidFill>
                          <a:latin typeface="+mn-lt"/>
                          <a:ea typeface="+mn-ea"/>
                          <a:cs typeface="+mn-cs"/>
                        </a:rPr>
                        <a:t>; energy efficiency in buildings.</a:t>
                      </a:r>
                      <a:endParaRPr lang="en-US" sz="1400" kern="1200" noProof="0" dirty="0" smtClean="0">
                        <a:solidFill>
                          <a:schemeClr val="dk1"/>
                        </a:solidFill>
                        <a:latin typeface="+mn-lt"/>
                        <a:ea typeface="+mn-ea"/>
                        <a:cs typeface="+mn-cs"/>
                      </a:endParaRPr>
                    </a:p>
                  </a:txBody>
                  <a:tcPr/>
                </a:tc>
              </a:tr>
              <a:tr h="7029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noProof="0" dirty="0" smtClean="0">
                          <a:solidFill>
                            <a:schemeClr val="dk1"/>
                          </a:solidFill>
                          <a:latin typeface="+mn-lt"/>
                          <a:ea typeface="+mn-ea"/>
                          <a:cs typeface="+mn-cs"/>
                        </a:rPr>
                        <a:t>5.</a:t>
                      </a:r>
                      <a:r>
                        <a:rPr lang="en-US" sz="1600" b="1" kern="1200" baseline="0" noProof="0" dirty="0" smtClean="0">
                          <a:solidFill>
                            <a:schemeClr val="dk1"/>
                          </a:solidFill>
                          <a:latin typeface="+mn-lt"/>
                          <a:ea typeface="+mn-ea"/>
                          <a:cs typeface="+mn-cs"/>
                        </a:rPr>
                        <a:t> </a:t>
                      </a:r>
                      <a:r>
                        <a:rPr lang="en-US" sz="1600" b="1" kern="1200" noProof="0" dirty="0" smtClean="0">
                          <a:solidFill>
                            <a:schemeClr val="dk1"/>
                          </a:solidFill>
                          <a:latin typeface="+mn-lt"/>
                          <a:ea typeface="+mn-ea"/>
                          <a:cs typeface="+mn-cs"/>
                        </a:rPr>
                        <a:t>Fair operating practices</a:t>
                      </a:r>
                    </a:p>
                  </a:txBody>
                  <a:tcPr/>
                </a:tc>
                <a:tc>
                  <a:txBody>
                    <a:bodyPr/>
                    <a:lstStyle/>
                    <a:p>
                      <a:pPr marL="0" algn="l" defTabSz="914400" rtl="0" eaLnBrk="1" latinLnBrk="0" hangingPunct="1"/>
                      <a:r>
                        <a:rPr lang="en-US" sz="1400" kern="1200" noProof="0" dirty="0" smtClean="0">
                          <a:solidFill>
                            <a:schemeClr val="dk1"/>
                          </a:solidFill>
                          <a:latin typeface="+mn-lt"/>
                          <a:ea typeface="+mn-ea"/>
                          <a:cs typeface="+mn-cs"/>
                        </a:rPr>
                        <a:t>Fight against corruption; purchasing policy of fair trade; control practices of suppliers (value chain)</a:t>
                      </a:r>
                    </a:p>
                  </a:txBody>
                  <a:tcPr/>
                </a:tc>
              </a:tr>
              <a:tr h="4979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noProof="0" dirty="0" smtClean="0">
                          <a:solidFill>
                            <a:schemeClr val="dk1"/>
                          </a:solidFill>
                          <a:latin typeface="+mn-lt"/>
                          <a:ea typeface="+mn-ea"/>
                          <a:cs typeface="+mn-cs"/>
                        </a:rPr>
                        <a:t>6.</a:t>
                      </a:r>
                      <a:r>
                        <a:rPr lang="en-US" sz="1600" b="1" kern="1200" baseline="0" noProof="0" dirty="0" smtClean="0">
                          <a:solidFill>
                            <a:schemeClr val="dk1"/>
                          </a:solidFill>
                          <a:latin typeface="+mn-lt"/>
                          <a:ea typeface="+mn-ea"/>
                          <a:cs typeface="+mn-cs"/>
                        </a:rPr>
                        <a:t> </a:t>
                      </a:r>
                      <a:r>
                        <a:rPr lang="en-US" sz="1600" b="1" kern="1200" noProof="0" dirty="0" smtClean="0">
                          <a:solidFill>
                            <a:schemeClr val="dk1"/>
                          </a:solidFill>
                          <a:latin typeface="+mn-lt"/>
                          <a:ea typeface="+mn-ea"/>
                          <a:cs typeface="+mn-cs"/>
                        </a:rPr>
                        <a:t>Citizens’ issues</a:t>
                      </a:r>
                    </a:p>
                  </a:txBody>
                  <a:tcPr/>
                </a:tc>
                <a:tc>
                  <a:txBody>
                    <a:bodyPr/>
                    <a:lstStyle/>
                    <a:p>
                      <a:r>
                        <a:rPr lang="en-US" sz="1400" kern="1200" noProof="0" dirty="0" smtClean="0">
                          <a:solidFill>
                            <a:schemeClr val="dk1"/>
                          </a:solidFill>
                          <a:latin typeface="+mn-lt"/>
                          <a:ea typeface="+mn-ea"/>
                          <a:cs typeface="+mn-cs"/>
                        </a:rPr>
                        <a:t>Service complaints management, data protection of privacy; special attention to vulnerable groups</a:t>
                      </a:r>
                    </a:p>
                  </a:txBody>
                  <a:tcPr/>
                </a:tc>
              </a:tr>
              <a:tr h="8431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noProof="0" dirty="0" smtClean="0">
                          <a:solidFill>
                            <a:schemeClr val="dk1"/>
                          </a:solidFill>
                          <a:latin typeface="+mn-lt"/>
                          <a:ea typeface="+mn-ea"/>
                          <a:cs typeface="+mn-cs"/>
                        </a:rPr>
                        <a:t>7.</a:t>
                      </a:r>
                      <a:r>
                        <a:rPr lang="en-US" sz="1600" b="1" kern="1200" baseline="0" noProof="0" dirty="0" smtClean="0">
                          <a:solidFill>
                            <a:schemeClr val="dk1"/>
                          </a:solidFill>
                          <a:latin typeface="+mn-lt"/>
                          <a:ea typeface="+mn-ea"/>
                          <a:cs typeface="+mn-cs"/>
                        </a:rPr>
                        <a:t> </a:t>
                      </a:r>
                      <a:r>
                        <a:rPr lang="en-US" sz="1600" b="1" kern="1200" noProof="0" dirty="0" smtClean="0">
                          <a:solidFill>
                            <a:schemeClr val="dk1"/>
                          </a:solidFill>
                          <a:latin typeface="+mn-lt"/>
                          <a:ea typeface="+mn-ea"/>
                          <a:cs typeface="+mn-cs"/>
                        </a:rPr>
                        <a:t>Community involvement and development </a:t>
                      </a:r>
                      <a:endParaRPr lang="en-US" sz="2000" b="1" noProof="0" dirty="0"/>
                    </a:p>
                  </a:txBody>
                  <a:tcPr/>
                </a:tc>
                <a:tc>
                  <a:txBody>
                    <a:bodyPr/>
                    <a:lstStyle/>
                    <a:p>
                      <a:pPr marL="0" marR="0" lvl="0" indent="0" algn="l" defTabSz="914400" rtl="0" eaLnBrk="1" fontAlgn="base" latinLnBrk="0" hangingPunct="1">
                        <a:lnSpc>
                          <a:spcPct val="100000"/>
                        </a:lnSpc>
                        <a:spcBef>
                          <a:spcPct val="75000"/>
                        </a:spcBef>
                        <a:spcAft>
                          <a:spcPct val="10000"/>
                        </a:spcAft>
                        <a:buClr>
                          <a:schemeClr val="folHlink"/>
                        </a:buClr>
                        <a:buSzPct val="60000"/>
                        <a:buFont typeface="Wingdings" pitchFamily="2" charset="2"/>
                        <a:buNone/>
                        <a:tabLst/>
                      </a:pPr>
                      <a:r>
                        <a:rPr lang="en-US" sz="1400" kern="1200" noProof="0" dirty="0" smtClean="0">
                          <a:solidFill>
                            <a:schemeClr val="dk1"/>
                          </a:solidFill>
                          <a:latin typeface="+mn-lt"/>
                          <a:ea typeface="+mn-ea"/>
                          <a:cs typeface="+mn-cs"/>
                        </a:rPr>
                        <a:t>Acceptance of prisoners on probation at work; opening of his restaurant in the precarious population of the neighborhood. Development project in North Africa for a local</a:t>
                      </a:r>
                      <a:r>
                        <a:rPr lang="en-US" sz="1400" kern="1200" baseline="0" noProof="0" dirty="0" smtClean="0">
                          <a:solidFill>
                            <a:schemeClr val="dk1"/>
                          </a:solidFill>
                          <a:latin typeface="+mn-lt"/>
                          <a:ea typeface="+mn-ea"/>
                          <a:cs typeface="+mn-cs"/>
                        </a:rPr>
                        <a:t> administration with</a:t>
                      </a:r>
                      <a:r>
                        <a:rPr lang="en-US" sz="1400" kern="1200" noProof="0" dirty="0" smtClean="0">
                          <a:solidFill>
                            <a:schemeClr val="dk1"/>
                          </a:solidFill>
                          <a:latin typeface="+mn-lt"/>
                          <a:ea typeface="+mn-ea"/>
                          <a:cs typeface="+mn-cs"/>
                        </a:rPr>
                        <a:t> high immigrant density;</a:t>
                      </a:r>
                    </a:p>
                  </a:txBody>
                  <a:tcPr/>
                </a:tc>
              </a:tr>
            </a:tbl>
          </a:graphicData>
        </a:graphic>
      </p:graphicFrame>
    </p:spTree>
    <p:extLst>
      <p:ext uri="{BB962C8B-B14F-4D97-AF65-F5344CB8AC3E}">
        <p14:creationId xmlns:p14="http://schemas.microsoft.com/office/powerpoint/2010/main" val="31463121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6496" y="548680"/>
            <a:ext cx="9205023" cy="768085"/>
          </a:xfrm>
        </p:spPr>
        <p:txBody>
          <a:bodyPr/>
          <a:lstStyle/>
          <a:p>
            <a:r>
              <a:rPr lang="en-GB" dirty="0" smtClean="0"/>
              <a:t>Guidelines: methodological approach</a:t>
            </a:r>
            <a:endParaRPr lang="en-GB" dirty="0"/>
          </a:p>
        </p:txBody>
      </p:sp>
      <p:sp>
        <p:nvSpPr>
          <p:cNvPr id="6" name="Espace réservé du contenu 5"/>
          <p:cNvSpPr>
            <a:spLocks noGrp="1"/>
          </p:cNvSpPr>
          <p:nvPr>
            <p:ph idx="1"/>
          </p:nvPr>
        </p:nvSpPr>
        <p:spPr>
          <a:xfrm>
            <a:off x="466951" y="1196752"/>
            <a:ext cx="9238577" cy="5240577"/>
          </a:xfrm>
        </p:spPr>
        <p:txBody>
          <a:bodyPr>
            <a:normAutofit lnSpcReduction="10000"/>
          </a:bodyPr>
          <a:lstStyle/>
          <a:p>
            <a:pPr marL="0" indent="0">
              <a:buNone/>
            </a:pPr>
            <a:r>
              <a:rPr lang="en-GB" sz="2600" b="1" dirty="0" smtClean="0"/>
              <a:t>Phase 1: Preparation</a:t>
            </a:r>
          </a:p>
          <a:p>
            <a:pPr marL="0" indent="0">
              <a:buNone/>
            </a:pPr>
            <a:r>
              <a:rPr lang="en-GB" sz="2600" dirty="0" smtClean="0">
                <a:solidFill>
                  <a:schemeClr val="bg2"/>
                </a:solidFill>
              </a:rPr>
              <a:t>1. Compose a balanced group: managers and staff</a:t>
            </a:r>
          </a:p>
          <a:p>
            <a:pPr marL="0" indent="0">
              <a:buNone/>
            </a:pPr>
            <a:r>
              <a:rPr lang="en-GB" sz="2600" dirty="0" smtClean="0">
                <a:solidFill>
                  <a:schemeClr val="bg2"/>
                </a:solidFill>
              </a:rPr>
              <a:t>2. Define the scope</a:t>
            </a:r>
          </a:p>
          <a:p>
            <a:pPr marL="0" indent="0">
              <a:buNone/>
            </a:pPr>
            <a:r>
              <a:rPr lang="en-GB" sz="2600" dirty="0" smtClean="0">
                <a:solidFill>
                  <a:schemeClr val="bg2"/>
                </a:solidFill>
              </a:rPr>
              <a:t>3. Identify the motivations, key success factors and risks</a:t>
            </a:r>
          </a:p>
          <a:p>
            <a:pPr marL="0" indent="0">
              <a:buNone/>
            </a:pPr>
            <a:r>
              <a:rPr lang="en-GB" sz="2600" b="1" dirty="0" smtClean="0"/>
              <a:t>Phase 2:  Stakeholders identification, weight and expectations </a:t>
            </a:r>
          </a:p>
          <a:p>
            <a:pPr marL="0" indent="0">
              <a:buNone/>
            </a:pPr>
            <a:r>
              <a:rPr lang="en-GB" sz="2600" dirty="0" smtClean="0"/>
              <a:t>4. Identify missions, key activities and the core subjects concerned with the societal impact</a:t>
            </a:r>
          </a:p>
          <a:p>
            <a:pPr marL="0" indent="0">
              <a:buNone/>
            </a:pPr>
            <a:r>
              <a:rPr lang="en-GB" sz="2600" dirty="0" smtClean="0"/>
              <a:t>5. Identify stakeholders and sphere of influence</a:t>
            </a:r>
          </a:p>
          <a:p>
            <a:pPr marL="0" indent="0">
              <a:buNone/>
            </a:pPr>
            <a:endParaRPr lang="en-GB" dirty="0" smtClean="0"/>
          </a:p>
          <a:p>
            <a:pPr marL="457200" indent="-457200">
              <a:buAutoNum type="arabicPeriod"/>
            </a:pPr>
            <a:endParaRPr lang="en-GB" dirty="0" smtClean="0"/>
          </a:p>
          <a:p>
            <a:endParaRPr lang="en-GB" dirty="0" smtClean="0"/>
          </a:p>
          <a:p>
            <a:pPr marL="0" indent="0">
              <a:buNone/>
            </a:pPr>
            <a:endParaRPr lang="en-GB" dirty="0"/>
          </a:p>
        </p:txBody>
      </p:sp>
      <p:sp>
        <p:nvSpPr>
          <p:cNvPr id="5" name="Espace réservé du numéro de diapositive 4"/>
          <p:cNvSpPr>
            <a:spLocks noGrp="1"/>
          </p:cNvSpPr>
          <p:nvPr>
            <p:ph type="sldNum" sz="quarter" idx="12"/>
          </p:nvPr>
        </p:nvSpPr>
        <p:spPr/>
        <p:txBody>
          <a:bodyPr/>
          <a:lstStyle/>
          <a:p>
            <a:pPr>
              <a:defRPr/>
            </a:pPr>
            <a:fld id="{5368B3B1-9F16-45A3-8AFC-B852F9444C87}" type="slidenum">
              <a:rPr lang="en-GB" smtClean="0"/>
              <a:pPr>
                <a:defRPr/>
              </a:pPr>
              <a:t>12</a:t>
            </a:fld>
            <a:endParaRPr lang="en-GB" dirty="0"/>
          </a:p>
        </p:txBody>
      </p:sp>
    </p:spTree>
    <p:extLst>
      <p:ext uri="{BB962C8B-B14F-4D97-AF65-F5344CB8AC3E}">
        <p14:creationId xmlns:p14="http://schemas.microsoft.com/office/powerpoint/2010/main" val="1286860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marL="0" indent="0">
              <a:buNone/>
            </a:pPr>
            <a:r>
              <a:rPr lang="en-GB" sz="2600" b="1" dirty="0"/>
              <a:t>Phase 3: Identify areas of priority for societal </a:t>
            </a:r>
            <a:r>
              <a:rPr lang="en-GB" sz="2600" b="1" dirty="0" smtClean="0"/>
              <a:t>actions</a:t>
            </a:r>
          </a:p>
          <a:p>
            <a:pPr marL="0" indent="0">
              <a:buNone/>
            </a:pPr>
            <a:r>
              <a:rPr lang="en-GB" sz="2600" dirty="0" smtClean="0"/>
              <a:t>Link : core subject- issues- mission - stakeholders</a:t>
            </a:r>
          </a:p>
          <a:p>
            <a:pPr marL="0" indent="0">
              <a:buNone/>
            </a:pPr>
            <a:endParaRPr lang="en-GB" sz="2600" dirty="0"/>
          </a:p>
          <a:p>
            <a:pPr marL="0" indent="0">
              <a:buNone/>
            </a:pPr>
            <a:r>
              <a:rPr lang="en-GB" sz="2600" b="1" dirty="0"/>
              <a:t>Phase 4: Elaborate a societal action plan</a:t>
            </a:r>
          </a:p>
          <a:p>
            <a:pPr marL="0" indent="0">
              <a:buNone/>
            </a:pPr>
            <a:r>
              <a:rPr lang="en-GB" sz="2600" dirty="0"/>
              <a:t>6. Distinction between operational actions and persuasion actions for stakeholders belonging to the sphere of influence</a:t>
            </a:r>
          </a:p>
          <a:p>
            <a:pPr marL="0" indent="0">
              <a:buNone/>
            </a:pPr>
            <a:r>
              <a:rPr lang="en-GB" sz="2600" dirty="0"/>
              <a:t>7. Integrate the societal action plan into the strategic plan</a:t>
            </a:r>
          </a:p>
          <a:p>
            <a:pPr marL="0" indent="0">
              <a:buNone/>
            </a:pPr>
            <a:r>
              <a:rPr lang="en-GB" sz="2600" dirty="0"/>
              <a:t>8. Validate the societal action plan with the stakeholders and staff,</a:t>
            </a:r>
          </a:p>
          <a:p>
            <a:pPr marL="0" indent="0">
              <a:buNone/>
            </a:pPr>
            <a:r>
              <a:rPr lang="en-GB" sz="2600" dirty="0"/>
              <a:t>9. Implementation of the action plan</a:t>
            </a:r>
          </a:p>
          <a:p>
            <a:endParaRPr lang="fr-FR" dirty="0"/>
          </a:p>
        </p:txBody>
      </p:sp>
      <p:sp>
        <p:nvSpPr>
          <p:cNvPr id="3" name="Titre 2"/>
          <p:cNvSpPr>
            <a:spLocks noGrp="1"/>
          </p:cNvSpPr>
          <p:nvPr>
            <p:ph type="title"/>
          </p:nvPr>
        </p:nvSpPr>
        <p:spPr/>
        <p:txBody>
          <a:bodyPr/>
          <a:lstStyle/>
          <a:p>
            <a:r>
              <a:rPr lang="fr-FR" dirty="0"/>
              <a:t>Guidelines (2)</a:t>
            </a:r>
          </a:p>
        </p:txBody>
      </p:sp>
      <p:sp>
        <p:nvSpPr>
          <p:cNvPr id="4" name="Espace réservé du numéro de diapositive 3"/>
          <p:cNvSpPr>
            <a:spLocks noGrp="1"/>
          </p:cNvSpPr>
          <p:nvPr>
            <p:ph type="sldNum" sz="quarter" idx="10"/>
          </p:nvPr>
        </p:nvSpPr>
        <p:spPr/>
        <p:txBody>
          <a:bodyPr/>
          <a:lstStyle/>
          <a:p>
            <a:fld id="{31836795-D390-4FAE-A87A-EC7DAD5D9978}" type="slidenum">
              <a:rPr lang="fr-CH" altLang="en-US" smtClean="0"/>
              <a:pPr/>
              <a:t>13</a:t>
            </a:fld>
            <a:endParaRPr lang="fr-CH" altLang="en-US"/>
          </a:p>
        </p:txBody>
      </p:sp>
    </p:spTree>
    <p:extLst>
      <p:ext uri="{BB962C8B-B14F-4D97-AF65-F5344CB8AC3E}">
        <p14:creationId xmlns:p14="http://schemas.microsoft.com/office/powerpoint/2010/main" val="698820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Guidelines (3)</a:t>
            </a:r>
            <a:endParaRPr lang="fr-FR" dirty="0"/>
          </a:p>
        </p:txBody>
      </p:sp>
      <p:sp>
        <p:nvSpPr>
          <p:cNvPr id="3" name="Espace réservé du contenu 2"/>
          <p:cNvSpPr>
            <a:spLocks noGrp="1"/>
          </p:cNvSpPr>
          <p:nvPr>
            <p:ph idx="1"/>
          </p:nvPr>
        </p:nvSpPr>
        <p:spPr>
          <a:xfrm>
            <a:off x="416496" y="1628800"/>
            <a:ext cx="9205023" cy="4104456"/>
          </a:xfrm>
        </p:spPr>
        <p:txBody>
          <a:bodyPr>
            <a:noAutofit/>
          </a:bodyPr>
          <a:lstStyle/>
          <a:p>
            <a:pPr marL="0" indent="0">
              <a:buNone/>
            </a:pPr>
            <a:r>
              <a:rPr lang="en-GB" sz="2400" b="1" dirty="0" smtClean="0"/>
              <a:t>Phase 5: Evaluating the implementation of the action plan and the governance of the organisation in relation to societal issues </a:t>
            </a:r>
          </a:p>
          <a:p>
            <a:pPr marL="0" indent="0">
              <a:buNone/>
            </a:pPr>
            <a:r>
              <a:rPr lang="en-GB" sz="2400" dirty="0" smtClean="0"/>
              <a:t>10. Diagnosis of governance organisation linked to social responsibility</a:t>
            </a:r>
          </a:p>
          <a:p>
            <a:pPr marL="0" indent="0">
              <a:buNone/>
            </a:pPr>
            <a:r>
              <a:rPr lang="en-GB" sz="2400" dirty="0" smtClean="0"/>
              <a:t>11. Formulate an improvement plan of governance of the organisation for better integration of social actions</a:t>
            </a:r>
          </a:p>
          <a:p>
            <a:pPr marL="0" indent="0">
              <a:buNone/>
            </a:pPr>
            <a:r>
              <a:rPr lang="en-GB" sz="2400" dirty="0" smtClean="0"/>
              <a:t>12. Evaluate the achievement of the societal action plan with the stakeholders and the staff</a:t>
            </a:r>
            <a:endParaRPr lang="en-GB" sz="2400" dirty="0"/>
          </a:p>
        </p:txBody>
      </p:sp>
      <p:sp>
        <p:nvSpPr>
          <p:cNvPr id="4" name="Espace réservé du numéro de diapositive 3"/>
          <p:cNvSpPr>
            <a:spLocks noGrp="1"/>
          </p:cNvSpPr>
          <p:nvPr>
            <p:ph type="sldNum" sz="quarter" idx="12"/>
          </p:nvPr>
        </p:nvSpPr>
        <p:spPr/>
        <p:txBody>
          <a:bodyPr/>
          <a:lstStyle/>
          <a:p>
            <a:r>
              <a:rPr lang="en-US" dirty="0" smtClean="0">
                <a:solidFill>
                  <a:srgbClr val="003399"/>
                </a:solidFill>
                <a:latin typeface="Times New Roman" charset="0"/>
                <a:sym typeface="Wingdings 3" pitchFamily="18" charset="2"/>
              </a:rPr>
              <a:t></a:t>
            </a:r>
            <a:r>
              <a:rPr lang="nl-BE" dirty="0" smtClean="0"/>
              <a:t> </a:t>
            </a:r>
            <a:fld id="{F342C4F0-3568-46FB-8987-1DE19C8CB109}" type="slidenum">
              <a:rPr lang="nl-BE" smtClean="0">
                <a:solidFill>
                  <a:srgbClr val="992441"/>
                </a:solidFill>
                <a:latin typeface="+mn-lt"/>
              </a:rPr>
              <a:pPr/>
              <a:t>14</a:t>
            </a:fld>
            <a:endParaRPr lang="nl-BE" dirty="0">
              <a:solidFill>
                <a:srgbClr val="992441"/>
              </a:solidFill>
              <a:latin typeface="+mn-lt"/>
            </a:endParaRPr>
          </a:p>
        </p:txBody>
      </p:sp>
    </p:spTree>
    <p:extLst>
      <p:ext uri="{BB962C8B-B14F-4D97-AF65-F5344CB8AC3E}">
        <p14:creationId xmlns:p14="http://schemas.microsoft.com/office/powerpoint/2010/main" val="2922968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350489" y="849339"/>
            <a:ext cx="9555511" cy="768085"/>
          </a:xfrm>
        </p:spPr>
        <p:txBody>
          <a:bodyPr/>
          <a:lstStyle/>
          <a:p>
            <a:r>
              <a:rPr lang="en-GB" altLang="fr-FR" sz="2600" dirty="0" smtClean="0"/>
              <a:t>A pilot experiment with the Belgian National Social Security Office  (NSSO)</a:t>
            </a:r>
            <a:endParaRPr lang="en-GB" sz="2600" dirty="0"/>
          </a:p>
        </p:txBody>
      </p:sp>
      <p:sp>
        <p:nvSpPr>
          <p:cNvPr id="7" name="Espace réservé du contenu 6"/>
          <p:cNvSpPr>
            <a:spLocks noGrp="1"/>
          </p:cNvSpPr>
          <p:nvPr>
            <p:ph idx="1"/>
          </p:nvPr>
        </p:nvSpPr>
        <p:spPr>
          <a:xfrm>
            <a:off x="350489" y="1618588"/>
            <a:ext cx="9205023" cy="4690731"/>
          </a:xfrm>
        </p:spPr>
        <p:txBody>
          <a:bodyPr>
            <a:normAutofit fontScale="77500" lnSpcReduction="20000"/>
          </a:bodyPr>
          <a:lstStyle/>
          <a:p>
            <a:r>
              <a:rPr lang="en-GB" altLang="fr-FR" sz="2600" dirty="0" smtClean="0"/>
              <a:t>The financial heart of the Belgian social system</a:t>
            </a:r>
          </a:p>
          <a:p>
            <a:r>
              <a:rPr lang="en-GB" altLang="fr-FR" sz="2600" dirty="0" smtClean="0"/>
              <a:t>Missions:</a:t>
            </a:r>
          </a:p>
          <a:p>
            <a:pPr lvl="1"/>
            <a:r>
              <a:rPr lang="en-GB" altLang="fr-FR" sz="2600" dirty="0" smtClean="0"/>
              <a:t>Collecting social contributions in order to finance the various branches of the social security system (…)</a:t>
            </a:r>
          </a:p>
          <a:p>
            <a:pPr lvl="1"/>
            <a:r>
              <a:rPr lang="en-GB" altLang="fr-FR" sz="2600" dirty="0" smtClean="0"/>
              <a:t>Examples of actions defined after the SORAF exercise</a:t>
            </a:r>
          </a:p>
          <a:p>
            <a:pPr marL="179388" lvl="7" indent="-179388">
              <a:lnSpc>
                <a:spcPct val="100000"/>
              </a:lnSpc>
              <a:spcBef>
                <a:spcPts val="400"/>
              </a:spcBef>
              <a:spcAft>
                <a:spcPts val="400"/>
              </a:spcAft>
              <a:buFont typeface="+mj-lt"/>
              <a:buAutoNum type="arabicPeriod"/>
              <a:defRPr/>
            </a:pPr>
            <a:r>
              <a:rPr lang="en-GB" sz="2600" b="1" dirty="0" smtClean="0">
                <a:solidFill>
                  <a:schemeClr val="accent1">
                    <a:lumMod val="75000"/>
                  </a:schemeClr>
                </a:solidFill>
              </a:rPr>
              <a:t>Human rights</a:t>
            </a:r>
          </a:p>
          <a:p>
            <a:pPr marL="269875" lvl="8" indent="0">
              <a:lnSpc>
                <a:spcPct val="100000"/>
              </a:lnSpc>
              <a:spcBef>
                <a:spcPts val="400"/>
              </a:spcBef>
              <a:spcAft>
                <a:spcPts val="400"/>
              </a:spcAft>
              <a:buNone/>
              <a:defRPr/>
            </a:pPr>
            <a:r>
              <a:rPr lang="en-GB" sz="2600" dirty="0" smtClean="0"/>
              <a:t>Make the employees aware of the respect of privacy during inspection visits or the consultation of confidential information</a:t>
            </a:r>
          </a:p>
          <a:p>
            <a:pPr marL="0" lvl="6" indent="0">
              <a:lnSpc>
                <a:spcPct val="100000"/>
              </a:lnSpc>
              <a:spcBef>
                <a:spcPts val="400"/>
              </a:spcBef>
              <a:spcAft>
                <a:spcPts val="400"/>
              </a:spcAft>
              <a:buNone/>
              <a:defRPr/>
            </a:pPr>
            <a:r>
              <a:rPr lang="en-GB" sz="2600" b="1" dirty="0" smtClean="0">
                <a:solidFill>
                  <a:schemeClr val="accent1">
                    <a:lumMod val="75000"/>
                  </a:schemeClr>
                </a:solidFill>
              </a:rPr>
              <a:t>2. Labour practices</a:t>
            </a:r>
          </a:p>
          <a:p>
            <a:pPr marL="269875" lvl="8" indent="0">
              <a:lnSpc>
                <a:spcPct val="100000"/>
              </a:lnSpc>
              <a:spcBef>
                <a:spcPts val="400"/>
              </a:spcBef>
              <a:spcAft>
                <a:spcPts val="400"/>
              </a:spcAft>
              <a:buNone/>
              <a:defRPr/>
            </a:pPr>
            <a:r>
              <a:rPr lang="en-GB" sz="2600" dirty="0" smtClean="0"/>
              <a:t>Psychosocial risk analysis</a:t>
            </a:r>
          </a:p>
          <a:p>
            <a:pPr marL="0" indent="0">
              <a:lnSpc>
                <a:spcPct val="100000"/>
              </a:lnSpc>
              <a:spcBef>
                <a:spcPts val="400"/>
              </a:spcBef>
              <a:spcAft>
                <a:spcPts val="400"/>
              </a:spcAft>
              <a:buNone/>
              <a:defRPr/>
            </a:pPr>
            <a:r>
              <a:rPr lang="en-GB" sz="2600" b="1" dirty="0" smtClean="0">
                <a:solidFill>
                  <a:schemeClr val="accent1">
                    <a:lumMod val="75000"/>
                  </a:schemeClr>
                </a:solidFill>
              </a:rPr>
              <a:t>3. Citizens’ issues</a:t>
            </a:r>
          </a:p>
          <a:p>
            <a:pPr marL="269875" lvl="8" indent="0">
              <a:lnSpc>
                <a:spcPct val="100000"/>
              </a:lnSpc>
              <a:spcBef>
                <a:spcPts val="400"/>
              </a:spcBef>
              <a:spcAft>
                <a:spcPts val="400"/>
              </a:spcAft>
              <a:buNone/>
              <a:defRPr/>
            </a:pPr>
            <a:r>
              <a:rPr lang="en-GB" sz="2600" dirty="0" smtClean="0"/>
              <a:t>Develop an info package on social security for schools</a:t>
            </a:r>
          </a:p>
          <a:p>
            <a:endParaRPr lang="en-GB" b="1" dirty="0">
              <a:solidFill>
                <a:schemeClr val="accent1">
                  <a:lumMod val="75000"/>
                </a:schemeClr>
              </a:solidFill>
            </a:endParaRPr>
          </a:p>
        </p:txBody>
      </p:sp>
      <p:sp>
        <p:nvSpPr>
          <p:cNvPr id="5" name="Espace réservé du numéro de diapositive 4"/>
          <p:cNvSpPr>
            <a:spLocks noGrp="1"/>
          </p:cNvSpPr>
          <p:nvPr>
            <p:ph type="sldNum" sz="quarter" idx="12"/>
          </p:nvPr>
        </p:nvSpPr>
        <p:spPr/>
        <p:txBody>
          <a:bodyPr/>
          <a:lstStyle/>
          <a:p>
            <a:pPr>
              <a:defRPr/>
            </a:pPr>
            <a:fld id="{5368B3B1-9F16-45A3-8AFC-B852F9444C87}" type="slidenum">
              <a:rPr lang="en-GB" smtClean="0"/>
              <a:pPr>
                <a:defRPr/>
              </a:pPr>
              <a:t>15</a:t>
            </a:fld>
            <a:endParaRPr lang="en-GB" dirty="0"/>
          </a:p>
        </p:txBody>
      </p:sp>
    </p:spTree>
    <p:extLst>
      <p:ext uri="{BB962C8B-B14F-4D97-AF65-F5344CB8AC3E}">
        <p14:creationId xmlns:p14="http://schemas.microsoft.com/office/powerpoint/2010/main" val="29204594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Key </a:t>
            </a:r>
            <a:r>
              <a:rPr lang="fr-FR" dirty="0" err="1" smtClean="0"/>
              <a:t>Success</a:t>
            </a:r>
            <a:r>
              <a:rPr lang="fr-FR" dirty="0" smtClean="0"/>
              <a:t> </a:t>
            </a:r>
            <a:r>
              <a:rPr lang="fr-FR" dirty="0" err="1" smtClean="0"/>
              <a:t>factors</a:t>
            </a:r>
            <a:r>
              <a:rPr lang="fr-FR" dirty="0" smtClean="0"/>
              <a:t> for the </a:t>
            </a:r>
            <a:r>
              <a:rPr lang="fr-FR" dirty="0" err="1" smtClean="0"/>
              <a:t>implementation</a:t>
            </a:r>
            <a:r>
              <a:rPr lang="fr-FR" dirty="0" smtClean="0"/>
              <a:t> of the SORAF in a public administration</a:t>
            </a:r>
            <a:endParaRPr lang="fr-FR" dirty="0"/>
          </a:p>
        </p:txBody>
      </p:sp>
      <p:sp>
        <p:nvSpPr>
          <p:cNvPr id="3" name="Espace réservé du contenu 2"/>
          <p:cNvSpPr>
            <a:spLocks noGrp="1"/>
          </p:cNvSpPr>
          <p:nvPr>
            <p:ph idx="1"/>
          </p:nvPr>
        </p:nvSpPr>
        <p:spPr>
          <a:xfrm>
            <a:off x="350489" y="1772816"/>
            <a:ext cx="9205023" cy="4248472"/>
          </a:xfrm>
        </p:spPr>
        <p:txBody>
          <a:bodyPr>
            <a:normAutofit fontScale="70000" lnSpcReduction="20000"/>
          </a:bodyPr>
          <a:lstStyle/>
          <a:p>
            <a:pPr lvl="0"/>
            <a:r>
              <a:rPr lang="en-US" dirty="0"/>
              <a:t>Coherent vision for </a:t>
            </a:r>
            <a:r>
              <a:rPr lang="en-US" dirty="0" smtClean="0"/>
              <a:t>Social Responsibility </a:t>
            </a:r>
            <a:r>
              <a:rPr lang="en-US" dirty="0"/>
              <a:t>to </a:t>
            </a:r>
            <a:r>
              <a:rPr lang="en-US" dirty="0" smtClean="0"/>
              <a:t>communicate to the staff</a:t>
            </a:r>
            <a:endParaRPr lang="en-US" dirty="0"/>
          </a:p>
          <a:p>
            <a:pPr lvl="0"/>
            <a:r>
              <a:rPr lang="en-US" dirty="0"/>
              <a:t>Authenticity and credibility of goals with concrete projects</a:t>
            </a:r>
          </a:p>
          <a:p>
            <a:pPr lvl="0"/>
            <a:r>
              <a:rPr lang="en-US" dirty="0"/>
              <a:t>Added value of commitments</a:t>
            </a:r>
          </a:p>
          <a:p>
            <a:pPr lvl="0"/>
            <a:r>
              <a:rPr lang="en-US" dirty="0"/>
              <a:t>Commitment and management support</a:t>
            </a:r>
          </a:p>
          <a:p>
            <a:pPr lvl="0"/>
            <a:r>
              <a:rPr lang="en-US" dirty="0"/>
              <a:t>involvement of staff convinced of the value added </a:t>
            </a:r>
            <a:r>
              <a:rPr lang="en-US" dirty="0" smtClean="0"/>
              <a:t>towards </a:t>
            </a:r>
            <a:r>
              <a:rPr lang="en-US" dirty="0"/>
              <a:t>their work.</a:t>
            </a:r>
          </a:p>
          <a:p>
            <a:pPr lvl="0"/>
            <a:r>
              <a:rPr lang="en-US" dirty="0"/>
              <a:t>Internal and external communication about the project and documentation</a:t>
            </a:r>
          </a:p>
          <a:p>
            <a:pPr lvl="0"/>
            <a:r>
              <a:rPr lang="en-US" dirty="0"/>
              <a:t>Ambassadors in different services </a:t>
            </a:r>
            <a:endParaRPr lang="fr-BE" dirty="0"/>
          </a:p>
          <a:p>
            <a:endParaRPr lang="fr-FR" dirty="0"/>
          </a:p>
        </p:txBody>
      </p:sp>
      <p:sp>
        <p:nvSpPr>
          <p:cNvPr id="4" name="Espace réservé de la date 3"/>
          <p:cNvSpPr>
            <a:spLocks noGrp="1"/>
          </p:cNvSpPr>
          <p:nvPr>
            <p:ph type="dt" sz="half" idx="10"/>
          </p:nvPr>
        </p:nvSpPr>
        <p:spPr/>
        <p:txBody>
          <a:bodyPr/>
          <a:lstStyle/>
          <a:p>
            <a:fld id="{031F3F35-7898-4910-91B0-130CB32BD779}" type="datetime1">
              <a:rPr lang="nl-BE" smtClean="0"/>
              <a:t>16/09/2015</a:t>
            </a:fld>
            <a:endParaRPr lang="nl-BE" dirty="0"/>
          </a:p>
        </p:txBody>
      </p:sp>
      <p:sp>
        <p:nvSpPr>
          <p:cNvPr id="5" name="Espace réservé du numéro de diapositive 4"/>
          <p:cNvSpPr>
            <a:spLocks noGrp="1"/>
          </p:cNvSpPr>
          <p:nvPr>
            <p:ph type="sldNum" sz="quarter" idx="12"/>
          </p:nvPr>
        </p:nvSpPr>
        <p:spPr/>
        <p:txBody>
          <a:bodyPr/>
          <a:lstStyle/>
          <a:p>
            <a:r>
              <a:rPr lang="en-US" smtClean="0">
                <a:solidFill>
                  <a:srgbClr val="003399"/>
                </a:solidFill>
                <a:latin typeface="Times New Roman" charset="0"/>
                <a:sym typeface="Wingdings 3" pitchFamily="18" charset="2"/>
              </a:rPr>
              <a:t></a:t>
            </a:r>
            <a:r>
              <a:rPr lang="nl-BE" smtClean="0"/>
              <a:t> </a:t>
            </a:r>
            <a:fld id="{F342C4F0-3568-46FB-8987-1DE19C8CB109}" type="slidenum">
              <a:rPr lang="nl-BE" smtClean="0">
                <a:solidFill>
                  <a:srgbClr val="992441"/>
                </a:solidFill>
                <a:latin typeface="+mn-lt"/>
              </a:rPr>
              <a:pPr/>
              <a:t>16</a:t>
            </a:fld>
            <a:endParaRPr lang="nl-BE" dirty="0">
              <a:solidFill>
                <a:srgbClr val="992441"/>
              </a:solidFill>
              <a:latin typeface="+mn-lt"/>
            </a:endParaRPr>
          </a:p>
        </p:txBody>
      </p:sp>
    </p:spTree>
    <p:extLst>
      <p:ext uri="{BB962C8B-B14F-4D97-AF65-F5344CB8AC3E}">
        <p14:creationId xmlns:p14="http://schemas.microsoft.com/office/powerpoint/2010/main" val="1597530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4488" y="620688"/>
            <a:ext cx="9205023" cy="768085"/>
          </a:xfrm>
        </p:spPr>
        <p:txBody>
          <a:bodyPr/>
          <a:lstStyle/>
          <a:p>
            <a:r>
              <a:rPr lang="fr-FR" dirty="0" err="1" smtClean="0"/>
              <a:t>Risks</a:t>
            </a:r>
            <a:r>
              <a:rPr lang="fr-FR" dirty="0" smtClean="0"/>
              <a:t> for </a:t>
            </a:r>
            <a:r>
              <a:rPr lang="fr-FR" dirty="0"/>
              <a:t>the </a:t>
            </a:r>
            <a:r>
              <a:rPr lang="fr-FR" dirty="0" err="1"/>
              <a:t>implementation</a:t>
            </a:r>
            <a:r>
              <a:rPr lang="fr-FR" dirty="0"/>
              <a:t> of the SORAF in a public administration</a:t>
            </a:r>
          </a:p>
        </p:txBody>
      </p:sp>
      <p:sp>
        <p:nvSpPr>
          <p:cNvPr id="3" name="Espace réservé du contenu 2"/>
          <p:cNvSpPr>
            <a:spLocks noGrp="1"/>
          </p:cNvSpPr>
          <p:nvPr>
            <p:ph idx="1"/>
          </p:nvPr>
        </p:nvSpPr>
        <p:spPr>
          <a:xfrm>
            <a:off x="272480" y="1412776"/>
            <a:ext cx="9205023" cy="4680520"/>
          </a:xfrm>
        </p:spPr>
        <p:txBody>
          <a:bodyPr>
            <a:normAutofit fontScale="55000" lnSpcReduction="20000"/>
          </a:bodyPr>
          <a:lstStyle/>
          <a:p>
            <a:pPr marL="0" indent="0">
              <a:buNone/>
            </a:pPr>
            <a:r>
              <a:rPr lang="en-US" dirty="0" smtClean="0"/>
              <a:t>1. Lack </a:t>
            </a:r>
            <a:r>
              <a:rPr lang="en-US" dirty="0"/>
              <a:t>of internal </a:t>
            </a:r>
            <a:r>
              <a:rPr lang="en-US" dirty="0" smtClean="0"/>
              <a:t> communication towards the staff  and </a:t>
            </a:r>
            <a:r>
              <a:rPr lang="en-US" dirty="0"/>
              <a:t>internal resistances</a:t>
            </a:r>
          </a:p>
          <a:p>
            <a:pPr marL="0" indent="0">
              <a:buNone/>
            </a:pPr>
            <a:r>
              <a:rPr lang="en-US" dirty="0"/>
              <a:t>2. Lack of time or priority level too low</a:t>
            </a:r>
          </a:p>
          <a:p>
            <a:pPr marL="0" indent="0">
              <a:buNone/>
            </a:pPr>
            <a:r>
              <a:rPr lang="en-US" dirty="0"/>
              <a:t>3. Lack of project sustainability (one shot)</a:t>
            </a:r>
          </a:p>
          <a:p>
            <a:pPr marL="0" indent="0">
              <a:buNone/>
            </a:pPr>
            <a:r>
              <a:rPr lang="en-US" dirty="0"/>
              <a:t>4. Limiting the project to a small circle of agents</a:t>
            </a:r>
          </a:p>
          <a:p>
            <a:pPr marL="0" indent="0">
              <a:buNone/>
            </a:pPr>
            <a:r>
              <a:rPr lang="en-US" dirty="0"/>
              <a:t>5</a:t>
            </a:r>
            <a:r>
              <a:rPr lang="en-US" dirty="0" smtClean="0"/>
              <a:t>. </a:t>
            </a:r>
            <a:r>
              <a:rPr lang="en-US" dirty="0"/>
              <a:t>Disappointment staff following a too high level of expectation.</a:t>
            </a:r>
          </a:p>
          <a:p>
            <a:pPr marL="0" indent="0">
              <a:buNone/>
            </a:pPr>
            <a:r>
              <a:rPr lang="en-US" dirty="0" smtClean="0"/>
              <a:t>6. </a:t>
            </a:r>
            <a:r>
              <a:rPr lang="en-US" dirty="0"/>
              <a:t>Lack of care in partnership with disreputable organizations in the </a:t>
            </a:r>
            <a:r>
              <a:rPr lang="en-US" dirty="0" smtClean="0"/>
              <a:t>Social Responsibility</a:t>
            </a:r>
            <a:endParaRPr lang="en-US" dirty="0"/>
          </a:p>
          <a:p>
            <a:pPr marL="0" indent="0">
              <a:buNone/>
            </a:pPr>
            <a:r>
              <a:rPr lang="en-US" dirty="0" smtClean="0"/>
              <a:t>7. </a:t>
            </a:r>
            <a:r>
              <a:rPr lang="en-US" dirty="0"/>
              <a:t>Negative impact on the daily work</a:t>
            </a:r>
          </a:p>
          <a:p>
            <a:pPr marL="0" indent="0">
              <a:buNone/>
            </a:pPr>
            <a:r>
              <a:rPr lang="en-US" dirty="0" smtClean="0"/>
              <a:t>8. </a:t>
            </a:r>
            <a:r>
              <a:rPr lang="en-US" dirty="0"/>
              <a:t>Feeling </a:t>
            </a:r>
            <a:r>
              <a:rPr lang="en-US" dirty="0" smtClean="0"/>
              <a:t>of mandatory participation.</a:t>
            </a:r>
            <a:endParaRPr lang="en-US" dirty="0"/>
          </a:p>
          <a:p>
            <a:pPr marL="0" indent="0">
              <a:buNone/>
            </a:pPr>
            <a:r>
              <a:rPr lang="en-US" dirty="0"/>
              <a:t>9</a:t>
            </a:r>
            <a:r>
              <a:rPr lang="en-US" dirty="0" smtClean="0"/>
              <a:t>. Economic </a:t>
            </a:r>
            <a:r>
              <a:rPr lang="en-US" dirty="0"/>
              <a:t>and budgetary constraints on the projects.</a:t>
            </a:r>
          </a:p>
          <a:p>
            <a:pPr marL="0" indent="0">
              <a:buNone/>
            </a:pPr>
            <a:r>
              <a:rPr lang="en-US" dirty="0" smtClean="0"/>
              <a:t>10. </a:t>
            </a:r>
            <a:r>
              <a:rPr lang="en-US" dirty="0"/>
              <a:t>Lack of time</a:t>
            </a:r>
          </a:p>
          <a:p>
            <a:pPr marL="0" indent="0">
              <a:buNone/>
            </a:pPr>
            <a:r>
              <a:rPr lang="en-US" dirty="0" smtClean="0"/>
              <a:t>11. </a:t>
            </a:r>
            <a:r>
              <a:rPr lang="en-US" dirty="0"/>
              <a:t>Approach more theoretical than practical.</a:t>
            </a:r>
            <a:endParaRPr lang="fr-FR" dirty="0"/>
          </a:p>
        </p:txBody>
      </p:sp>
      <p:sp>
        <p:nvSpPr>
          <p:cNvPr id="4" name="Espace réservé de la date 3"/>
          <p:cNvSpPr>
            <a:spLocks noGrp="1"/>
          </p:cNvSpPr>
          <p:nvPr>
            <p:ph type="dt" sz="half" idx="10"/>
          </p:nvPr>
        </p:nvSpPr>
        <p:spPr/>
        <p:txBody>
          <a:bodyPr/>
          <a:lstStyle/>
          <a:p>
            <a:fld id="{031F3F35-7898-4910-91B0-130CB32BD779}" type="datetime1">
              <a:rPr lang="nl-BE" smtClean="0"/>
              <a:t>16/09/2015</a:t>
            </a:fld>
            <a:endParaRPr lang="nl-BE" dirty="0"/>
          </a:p>
        </p:txBody>
      </p:sp>
      <p:sp>
        <p:nvSpPr>
          <p:cNvPr id="5" name="Espace réservé du numéro de diapositive 4"/>
          <p:cNvSpPr>
            <a:spLocks noGrp="1"/>
          </p:cNvSpPr>
          <p:nvPr>
            <p:ph type="sldNum" sz="quarter" idx="12"/>
          </p:nvPr>
        </p:nvSpPr>
        <p:spPr/>
        <p:txBody>
          <a:bodyPr/>
          <a:lstStyle/>
          <a:p>
            <a:r>
              <a:rPr lang="en-US" smtClean="0">
                <a:solidFill>
                  <a:srgbClr val="003399"/>
                </a:solidFill>
                <a:latin typeface="Times New Roman" charset="0"/>
                <a:sym typeface="Wingdings 3" pitchFamily="18" charset="2"/>
              </a:rPr>
              <a:t></a:t>
            </a:r>
            <a:r>
              <a:rPr lang="nl-BE" smtClean="0"/>
              <a:t> </a:t>
            </a:r>
            <a:fld id="{F342C4F0-3568-46FB-8987-1DE19C8CB109}" type="slidenum">
              <a:rPr lang="nl-BE" smtClean="0">
                <a:solidFill>
                  <a:srgbClr val="992441"/>
                </a:solidFill>
                <a:latin typeface="+mn-lt"/>
              </a:rPr>
              <a:pPr/>
              <a:t>17</a:t>
            </a:fld>
            <a:endParaRPr lang="nl-BE" dirty="0">
              <a:solidFill>
                <a:srgbClr val="992441"/>
              </a:solidFill>
              <a:latin typeface="+mn-lt"/>
            </a:endParaRPr>
          </a:p>
        </p:txBody>
      </p:sp>
    </p:spTree>
    <p:extLst>
      <p:ext uri="{BB962C8B-B14F-4D97-AF65-F5344CB8AC3E}">
        <p14:creationId xmlns:p14="http://schemas.microsoft.com/office/powerpoint/2010/main" val="794919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350490" y="836712"/>
            <a:ext cx="9283031" cy="720080"/>
          </a:xfrm>
        </p:spPr>
        <p:txBody>
          <a:bodyPr>
            <a:normAutofit/>
          </a:bodyPr>
          <a:lstStyle/>
          <a:p>
            <a:r>
              <a:rPr lang="en-US" dirty="0" smtClean="0"/>
              <a:t>Why Social Responsibility in the public sector?</a:t>
            </a:r>
            <a:endParaRPr lang="en-US" dirty="0"/>
          </a:p>
        </p:txBody>
      </p:sp>
      <p:sp>
        <p:nvSpPr>
          <p:cNvPr id="7" name="Espace réservé du contenu 6"/>
          <p:cNvSpPr>
            <a:spLocks noGrp="1"/>
          </p:cNvSpPr>
          <p:nvPr>
            <p:ph idx="1"/>
          </p:nvPr>
        </p:nvSpPr>
        <p:spPr>
          <a:xfrm>
            <a:off x="350489" y="1556792"/>
            <a:ext cx="9205023" cy="4608512"/>
          </a:xfrm>
        </p:spPr>
        <p:txBody>
          <a:bodyPr>
            <a:normAutofit fontScale="85000" lnSpcReduction="10000"/>
          </a:bodyPr>
          <a:lstStyle/>
          <a:p>
            <a:r>
              <a:rPr lang="en-GB" dirty="0" smtClean="0"/>
              <a:t>The reputation of the administration, its image in the media </a:t>
            </a:r>
          </a:p>
          <a:p>
            <a:r>
              <a:rPr lang="en-GB" dirty="0" smtClean="0"/>
              <a:t>To attract skills in the public sector </a:t>
            </a:r>
          </a:p>
          <a:p>
            <a:r>
              <a:rPr lang="en-GB" dirty="0" smtClean="0"/>
              <a:t>To increase staff motivation </a:t>
            </a:r>
          </a:p>
          <a:p>
            <a:r>
              <a:rPr lang="en-GB" dirty="0" smtClean="0"/>
              <a:t>To improve relations with all its stakeholders: companies, suppliers, other public organisations, media, citizens/customers and its immediate vicinity. </a:t>
            </a:r>
          </a:p>
          <a:p>
            <a:r>
              <a:rPr lang="en-GB" b="1" dirty="0" smtClean="0"/>
              <a:t>Recall the purpose of the public service.</a:t>
            </a:r>
            <a:endParaRPr lang="en-GB" sz="2400" b="1" dirty="0"/>
          </a:p>
        </p:txBody>
      </p:sp>
      <p:sp>
        <p:nvSpPr>
          <p:cNvPr id="5" name="Espace réservé du numéro de diapositive 4"/>
          <p:cNvSpPr>
            <a:spLocks noGrp="1"/>
          </p:cNvSpPr>
          <p:nvPr>
            <p:ph type="sldNum" sz="quarter" idx="4294967295"/>
          </p:nvPr>
        </p:nvSpPr>
        <p:spPr>
          <a:xfrm>
            <a:off x="7842250" y="6324600"/>
            <a:ext cx="2063750" cy="457200"/>
          </a:xfrm>
          <a:prstGeom prst="rect">
            <a:avLst/>
          </a:prstGeom>
        </p:spPr>
        <p:txBody>
          <a:bodyPr/>
          <a:lstStyle/>
          <a:p>
            <a:pPr>
              <a:defRPr/>
            </a:pPr>
            <a:fld id="{5368B3B1-9F16-45A3-8AFC-B852F9444C87}" type="slidenum">
              <a:rPr lang="fr-FR" smtClean="0"/>
              <a:pPr>
                <a:defRPr/>
              </a:pPr>
              <a:t>18</a:t>
            </a:fld>
            <a:endParaRPr lang="fr-FR" dirty="0"/>
          </a:p>
        </p:txBody>
      </p:sp>
    </p:spTree>
    <p:extLst>
      <p:ext uri="{BB962C8B-B14F-4D97-AF65-F5344CB8AC3E}">
        <p14:creationId xmlns:p14="http://schemas.microsoft.com/office/powerpoint/2010/main" val="3889514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llipse 10"/>
          <p:cNvSpPr/>
          <p:nvPr/>
        </p:nvSpPr>
        <p:spPr>
          <a:xfrm>
            <a:off x="940367" y="10758"/>
            <a:ext cx="7566841" cy="673061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Ellipse 9"/>
          <p:cNvSpPr/>
          <p:nvPr/>
        </p:nvSpPr>
        <p:spPr>
          <a:xfrm>
            <a:off x="1697389" y="655172"/>
            <a:ext cx="6052798" cy="579816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Ellipse 8"/>
          <p:cNvSpPr/>
          <p:nvPr/>
        </p:nvSpPr>
        <p:spPr>
          <a:xfrm>
            <a:off x="2070709" y="1448986"/>
            <a:ext cx="5049842" cy="4536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Espace réservé du numéro de diapositive 3"/>
          <p:cNvSpPr>
            <a:spLocks noGrp="1"/>
          </p:cNvSpPr>
          <p:nvPr>
            <p:ph type="sldNum" sz="quarter" idx="4294967295"/>
          </p:nvPr>
        </p:nvSpPr>
        <p:spPr>
          <a:xfrm>
            <a:off x="9204325" y="6303964"/>
            <a:ext cx="701675" cy="365125"/>
          </a:xfrm>
        </p:spPr>
        <p:txBody>
          <a:bodyPr/>
          <a:lstStyle/>
          <a:p>
            <a:r>
              <a:rPr lang="en-GB" dirty="0" smtClean="0">
                <a:solidFill>
                  <a:srgbClr val="003399"/>
                </a:solidFill>
                <a:latin typeface="Times New Roman" charset="0"/>
                <a:sym typeface="Wingdings 3" pitchFamily="18" charset="2"/>
              </a:rPr>
              <a:t></a:t>
            </a:r>
            <a:r>
              <a:rPr lang="en-GB" dirty="0" smtClean="0"/>
              <a:t> </a:t>
            </a:r>
            <a:fld id="{F342C4F0-3568-46FB-8987-1DE19C8CB109}" type="slidenum">
              <a:rPr lang="en-GB" smtClean="0">
                <a:solidFill>
                  <a:srgbClr val="992441"/>
                </a:solidFill>
                <a:latin typeface="+mn-lt"/>
              </a:rPr>
              <a:pPr/>
              <a:t>2</a:t>
            </a:fld>
            <a:endParaRPr lang="en-GB" dirty="0">
              <a:solidFill>
                <a:srgbClr val="992441"/>
              </a:solidFill>
              <a:latin typeface="+mn-lt"/>
            </a:endParaRPr>
          </a:p>
        </p:txBody>
      </p:sp>
      <p:sp>
        <p:nvSpPr>
          <p:cNvPr id="5" name="Ellipse 4"/>
          <p:cNvSpPr/>
          <p:nvPr/>
        </p:nvSpPr>
        <p:spPr>
          <a:xfrm>
            <a:off x="3671036" y="3415453"/>
            <a:ext cx="2269241" cy="187220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smtClean="0">
                <a:solidFill>
                  <a:schemeClr val="tx1"/>
                </a:solidFill>
              </a:rPr>
              <a:t>Process</a:t>
            </a:r>
          </a:p>
          <a:p>
            <a:pPr algn="ctr"/>
            <a:r>
              <a:rPr lang="en-GB" sz="1800" b="1" dirty="0" smtClean="0">
                <a:solidFill>
                  <a:schemeClr val="tx1"/>
                </a:solidFill>
              </a:rPr>
              <a:t>Outputs</a:t>
            </a:r>
          </a:p>
          <a:p>
            <a:pPr algn="ctr"/>
            <a:r>
              <a:rPr lang="en-GB" sz="1800" b="1" dirty="0" smtClean="0">
                <a:solidFill>
                  <a:schemeClr val="tx1"/>
                </a:solidFill>
              </a:rPr>
              <a:t>Outcomes</a:t>
            </a:r>
            <a:endParaRPr lang="en-GB" sz="1800" b="1" dirty="0">
              <a:solidFill>
                <a:schemeClr val="tx1"/>
              </a:solidFill>
            </a:endParaRPr>
          </a:p>
        </p:txBody>
      </p:sp>
      <p:sp>
        <p:nvSpPr>
          <p:cNvPr id="7" name="Ellipse 6"/>
          <p:cNvSpPr/>
          <p:nvPr/>
        </p:nvSpPr>
        <p:spPr>
          <a:xfrm>
            <a:off x="3471152" y="1897562"/>
            <a:ext cx="2469126" cy="1431541"/>
          </a:xfrm>
          <a:prstGeom prst="ellipse">
            <a:avLst/>
          </a:prstGeom>
          <a:solidFill>
            <a:srgbClr val="FFC000"/>
          </a:solidFill>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Governance</a:t>
            </a:r>
            <a:endParaRPr lang="en-GB" sz="2400" b="1" dirty="0"/>
          </a:p>
        </p:txBody>
      </p:sp>
      <p:sp>
        <p:nvSpPr>
          <p:cNvPr id="12" name="ZoneTexte 11"/>
          <p:cNvSpPr txBox="1"/>
          <p:nvPr/>
        </p:nvSpPr>
        <p:spPr bwMode="auto">
          <a:xfrm>
            <a:off x="3521911" y="1448987"/>
            <a:ext cx="2817942" cy="461665"/>
          </a:xfrm>
          <a:prstGeom prst="rect">
            <a:avLst/>
          </a:prstGeom>
          <a:noFill/>
          <a:ln w="9525">
            <a:noFill/>
            <a:miter lim="800000"/>
            <a:headEnd/>
            <a:tailEnd/>
          </a:ln>
        </p:spPr>
        <p:txBody>
          <a:bodyPr wrap="square" rtlCol="0">
            <a:spAutoFit/>
          </a:bodyPr>
          <a:lstStyle/>
          <a:p>
            <a:r>
              <a:rPr lang="en-GB" sz="2400" b="1" dirty="0" smtClean="0">
                <a:solidFill>
                  <a:srgbClr val="FF0000"/>
                </a:solidFill>
              </a:rPr>
              <a:t>Stakeholders I</a:t>
            </a:r>
            <a:endParaRPr lang="en-GB" sz="2400" b="1" dirty="0">
              <a:solidFill>
                <a:srgbClr val="FF0000"/>
              </a:solidFill>
            </a:endParaRPr>
          </a:p>
        </p:txBody>
      </p:sp>
      <p:sp>
        <p:nvSpPr>
          <p:cNvPr id="15" name="ZoneTexte 14"/>
          <p:cNvSpPr txBox="1"/>
          <p:nvPr/>
        </p:nvSpPr>
        <p:spPr bwMode="auto">
          <a:xfrm>
            <a:off x="3314817" y="804623"/>
            <a:ext cx="3364386" cy="461665"/>
          </a:xfrm>
          <a:prstGeom prst="rect">
            <a:avLst/>
          </a:prstGeom>
          <a:noFill/>
          <a:ln w="9525">
            <a:noFill/>
            <a:miter lim="800000"/>
            <a:headEnd/>
            <a:tailEnd/>
          </a:ln>
        </p:spPr>
        <p:txBody>
          <a:bodyPr wrap="square" rtlCol="0">
            <a:spAutoFit/>
          </a:bodyPr>
          <a:lstStyle/>
          <a:p>
            <a:r>
              <a:rPr lang="en-GB" sz="2400" b="1" dirty="0" smtClean="0"/>
              <a:t>Sphere of influence</a:t>
            </a:r>
            <a:endParaRPr lang="en-GB" sz="2400" b="1" dirty="0"/>
          </a:p>
        </p:txBody>
      </p:sp>
      <p:sp>
        <p:nvSpPr>
          <p:cNvPr id="16" name="ZoneTexte 15"/>
          <p:cNvSpPr txBox="1"/>
          <p:nvPr/>
        </p:nvSpPr>
        <p:spPr bwMode="auto">
          <a:xfrm>
            <a:off x="3973692" y="134442"/>
            <a:ext cx="1500190" cy="461665"/>
          </a:xfrm>
          <a:prstGeom prst="rect">
            <a:avLst/>
          </a:prstGeom>
          <a:noFill/>
          <a:ln w="9525">
            <a:noFill/>
            <a:miter lim="800000"/>
            <a:headEnd/>
            <a:tailEnd/>
          </a:ln>
        </p:spPr>
        <p:txBody>
          <a:bodyPr wrap="square" rtlCol="0">
            <a:spAutoFit/>
          </a:bodyPr>
          <a:lstStyle/>
          <a:p>
            <a:r>
              <a:rPr lang="en-GB" sz="2400" b="1" dirty="0" smtClean="0"/>
              <a:t>Society</a:t>
            </a:r>
            <a:endParaRPr lang="en-GB" sz="2400" b="1" dirty="0"/>
          </a:p>
        </p:txBody>
      </p:sp>
      <p:sp>
        <p:nvSpPr>
          <p:cNvPr id="17" name="ZoneTexte 16"/>
          <p:cNvSpPr txBox="1"/>
          <p:nvPr/>
        </p:nvSpPr>
        <p:spPr bwMode="auto">
          <a:xfrm>
            <a:off x="3471151" y="5849013"/>
            <a:ext cx="2817942" cy="461665"/>
          </a:xfrm>
          <a:prstGeom prst="rect">
            <a:avLst/>
          </a:prstGeom>
          <a:noFill/>
          <a:ln w="9525">
            <a:noFill/>
            <a:miter lim="800000"/>
            <a:headEnd/>
            <a:tailEnd/>
          </a:ln>
        </p:spPr>
        <p:txBody>
          <a:bodyPr wrap="square" rtlCol="0">
            <a:spAutoFit/>
          </a:bodyPr>
          <a:lstStyle/>
          <a:p>
            <a:r>
              <a:rPr lang="en-GB" sz="2400" b="1" dirty="0" smtClean="0"/>
              <a:t>Stakeholders II</a:t>
            </a:r>
            <a:endParaRPr lang="en-GB" sz="2400" b="1" dirty="0"/>
          </a:p>
        </p:txBody>
      </p:sp>
      <p:sp>
        <p:nvSpPr>
          <p:cNvPr id="18" name="Ellipse 17"/>
          <p:cNvSpPr/>
          <p:nvPr/>
        </p:nvSpPr>
        <p:spPr>
          <a:xfrm>
            <a:off x="1050708" y="856064"/>
            <a:ext cx="1997458" cy="1312920"/>
          </a:xfrm>
          <a:prstGeom prst="ellipse">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chemeClr val="tx1"/>
                </a:solidFill>
              </a:rPr>
              <a:t>Human rights</a:t>
            </a:r>
            <a:endParaRPr lang="en-GB" sz="2800" b="1" dirty="0">
              <a:solidFill>
                <a:schemeClr val="tx1"/>
              </a:solidFill>
            </a:endParaRPr>
          </a:p>
        </p:txBody>
      </p:sp>
      <p:sp>
        <p:nvSpPr>
          <p:cNvPr id="20" name="Ellipse 19"/>
          <p:cNvSpPr/>
          <p:nvPr/>
        </p:nvSpPr>
        <p:spPr>
          <a:xfrm>
            <a:off x="740531" y="2461896"/>
            <a:ext cx="2238820" cy="1399023"/>
          </a:xfrm>
          <a:prstGeom prst="ellipse">
            <a:avLst/>
          </a:prstGeom>
          <a:solidFill>
            <a:srgbClr val="AAAB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rPr>
              <a:t>Labour practices</a:t>
            </a:r>
          </a:p>
        </p:txBody>
      </p:sp>
      <p:sp>
        <p:nvSpPr>
          <p:cNvPr id="22" name="Ellipse 21"/>
          <p:cNvSpPr/>
          <p:nvPr/>
        </p:nvSpPr>
        <p:spPr>
          <a:xfrm>
            <a:off x="560512" y="4738442"/>
            <a:ext cx="2981776" cy="1295237"/>
          </a:xfrm>
          <a:prstGeom prst="ellipse">
            <a:avLst/>
          </a:prstGeom>
          <a:solidFill>
            <a:srgbClr val="AAAB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chemeClr val="tx1"/>
                </a:solidFill>
              </a:rPr>
              <a:t>Environment</a:t>
            </a:r>
            <a:endParaRPr lang="en-GB" sz="2800" b="1" dirty="0">
              <a:solidFill>
                <a:schemeClr val="tx1"/>
              </a:solidFill>
            </a:endParaRPr>
          </a:p>
        </p:txBody>
      </p:sp>
      <p:sp>
        <p:nvSpPr>
          <p:cNvPr id="23" name="Ellipse 22"/>
          <p:cNvSpPr/>
          <p:nvPr/>
        </p:nvSpPr>
        <p:spPr>
          <a:xfrm>
            <a:off x="6249977" y="856064"/>
            <a:ext cx="2525963" cy="1312920"/>
          </a:xfrm>
          <a:prstGeom prst="ellipse">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chemeClr val="tx1"/>
                </a:solidFill>
              </a:rPr>
              <a:t>Fairness of practices</a:t>
            </a:r>
            <a:endParaRPr lang="en-GB" sz="2800" b="1" dirty="0">
              <a:solidFill>
                <a:schemeClr val="tx1"/>
              </a:solidFill>
            </a:endParaRPr>
          </a:p>
        </p:txBody>
      </p:sp>
      <p:sp>
        <p:nvSpPr>
          <p:cNvPr id="24" name="Ellipse 23"/>
          <p:cNvSpPr/>
          <p:nvPr/>
        </p:nvSpPr>
        <p:spPr>
          <a:xfrm>
            <a:off x="6834246" y="2358937"/>
            <a:ext cx="2799274" cy="1312920"/>
          </a:xfrm>
          <a:prstGeom prst="ellipse">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chemeClr val="tx1"/>
                </a:solidFill>
              </a:rPr>
              <a:t>Relations with Citizens</a:t>
            </a:r>
            <a:endParaRPr lang="en-GB" sz="1800" b="1" dirty="0">
              <a:solidFill>
                <a:schemeClr val="tx1"/>
              </a:solidFill>
            </a:endParaRPr>
          </a:p>
        </p:txBody>
      </p:sp>
      <p:sp>
        <p:nvSpPr>
          <p:cNvPr id="25" name="Ellipse 24"/>
          <p:cNvSpPr/>
          <p:nvPr/>
        </p:nvSpPr>
        <p:spPr>
          <a:xfrm>
            <a:off x="5940278" y="4691324"/>
            <a:ext cx="3693242" cy="1312920"/>
          </a:xfrm>
          <a:prstGeom prst="ellipse">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chemeClr val="tx1"/>
                </a:solidFill>
              </a:rPr>
              <a:t>Communities and local development</a:t>
            </a:r>
            <a:endParaRPr lang="en-GB" sz="2800" b="1" dirty="0">
              <a:solidFill>
                <a:schemeClr val="tx1"/>
              </a:solidFill>
            </a:endParaRPr>
          </a:p>
        </p:txBody>
      </p:sp>
      <p:cxnSp>
        <p:nvCxnSpPr>
          <p:cNvPr id="28" name="Connecteur droit avec flèche 27"/>
          <p:cNvCxnSpPr>
            <a:endCxn id="18" idx="5"/>
          </p:cNvCxnSpPr>
          <p:nvPr/>
        </p:nvCxnSpPr>
        <p:spPr>
          <a:xfrm flipH="1" flipV="1">
            <a:off x="2755645" y="1976712"/>
            <a:ext cx="1573286" cy="160935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stCxn id="5" idx="1"/>
            <a:endCxn id="20" idx="6"/>
          </p:cNvCxnSpPr>
          <p:nvPr/>
        </p:nvCxnSpPr>
        <p:spPr>
          <a:xfrm flipH="1" flipV="1">
            <a:off x="2979351" y="3161408"/>
            <a:ext cx="1024008" cy="528224"/>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5" idx="3"/>
            <a:endCxn id="22" idx="6"/>
          </p:cNvCxnSpPr>
          <p:nvPr/>
        </p:nvCxnSpPr>
        <p:spPr>
          <a:xfrm flipH="1">
            <a:off x="3542288" y="5013482"/>
            <a:ext cx="461071" cy="372579"/>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a:endCxn id="23" idx="3"/>
          </p:cNvCxnSpPr>
          <p:nvPr/>
        </p:nvCxnSpPr>
        <p:spPr>
          <a:xfrm flipV="1">
            <a:off x="5238450" y="1976711"/>
            <a:ext cx="1381446" cy="156924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p:nvPr/>
        </p:nvCxnSpPr>
        <p:spPr>
          <a:xfrm flipV="1">
            <a:off x="5690276" y="3204459"/>
            <a:ext cx="1197633" cy="683003"/>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a:endCxn id="25" idx="2"/>
          </p:cNvCxnSpPr>
          <p:nvPr/>
        </p:nvCxnSpPr>
        <p:spPr>
          <a:xfrm>
            <a:off x="5478342" y="5036392"/>
            <a:ext cx="461936" cy="311392"/>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46" name="Flèche droite rayée 45"/>
          <p:cNvSpPr/>
          <p:nvPr/>
        </p:nvSpPr>
        <p:spPr>
          <a:xfrm rot="16200000">
            <a:off x="4557824" y="2991232"/>
            <a:ext cx="591588" cy="769662"/>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9" name="Rectangle 58"/>
          <p:cNvSpPr/>
          <p:nvPr/>
        </p:nvSpPr>
        <p:spPr>
          <a:xfrm>
            <a:off x="1007192" y="4104699"/>
            <a:ext cx="1997458" cy="49063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rPr>
              <a:t>S</a:t>
            </a:r>
            <a:r>
              <a:rPr lang="en-GB" sz="2800" b="1" dirty="0" smtClean="0">
                <a:solidFill>
                  <a:schemeClr val="tx1"/>
                </a:solidFill>
              </a:rPr>
              <a:t>taff</a:t>
            </a:r>
            <a:endParaRPr lang="en-GB" sz="2800" b="1" dirty="0">
              <a:solidFill>
                <a:schemeClr val="tx1"/>
              </a:solidFill>
            </a:endParaRPr>
          </a:p>
        </p:txBody>
      </p:sp>
      <p:sp>
        <p:nvSpPr>
          <p:cNvPr id="60" name="Rectangle 59"/>
          <p:cNvSpPr/>
          <p:nvPr/>
        </p:nvSpPr>
        <p:spPr>
          <a:xfrm>
            <a:off x="6865749" y="3887462"/>
            <a:ext cx="1997458" cy="49063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chemeClr val="tx1"/>
                </a:solidFill>
              </a:rPr>
              <a:t>Citizens</a:t>
            </a:r>
            <a:endParaRPr lang="en-GB" sz="2800" b="1" dirty="0">
              <a:solidFill>
                <a:schemeClr val="tx1"/>
              </a:solidFill>
            </a:endParaRPr>
          </a:p>
        </p:txBody>
      </p:sp>
    </p:spTree>
    <p:extLst>
      <p:ext uri="{BB962C8B-B14F-4D97-AF65-F5344CB8AC3E}">
        <p14:creationId xmlns:p14="http://schemas.microsoft.com/office/powerpoint/2010/main" val="1693582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p:cTn id="39" dur="1000" fill="hold"/>
                                        <p:tgtEl>
                                          <p:spTgt spid="18"/>
                                        </p:tgtEl>
                                        <p:attrNameLst>
                                          <p:attrName>ppt_w</p:attrName>
                                        </p:attrNameLst>
                                      </p:cBhvr>
                                      <p:tavLst>
                                        <p:tav tm="0">
                                          <p:val>
                                            <p:fltVal val="0"/>
                                          </p:val>
                                        </p:tav>
                                        <p:tav tm="100000">
                                          <p:val>
                                            <p:strVal val="#ppt_w"/>
                                          </p:val>
                                        </p:tav>
                                      </p:tavLst>
                                    </p:anim>
                                    <p:anim calcmode="lin" valueType="num">
                                      <p:cBhvr>
                                        <p:cTn id="40" dur="1000" fill="hold"/>
                                        <p:tgtEl>
                                          <p:spTgt spid="18"/>
                                        </p:tgtEl>
                                        <p:attrNameLst>
                                          <p:attrName>ppt_h</p:attrName>
                                        </p:attrNameLst>
                                      </p:cBhvr>
                                      <p:tavLst>
                                        <p:tav tm="0">
                                          <p:val>
                                            <p:fltVal val="0"/>
                                          </p:val>
                                        </p:tav>
                                        <p:tav tm="100000">
                                          <p:val>
                                            <p:strVal val="#ppt_h"/>
                                          </p:val>
                                        </p:tav>
                                      </p:tavLst>
                                    </p:anim>
                                    <p:anim calcmode="lin" valueType="num">
                                      <p:cBhvr>
                                        <p:cTn id="41" dur="1000" fill="hold"/>
                                        <p:tgtEl>
                                          <p:spTgt spid="18"/>
                                        </p:tgtEl>
                                        <p:attrNameLst>
                                          <p:attrName>style.rotation</p:attrName>
                                        </p:attrNameLst>
                                      </p:cBhvr>
                                      <p:tavLst>
                                        <p:tav tm="0">
                                          <p:val>
                                            <p:fltVal val="90"/>
                                          </p:val>
                                        </p:tav>
                                        <p:tav tm="100000">
                                          <p:val>
                                            <p:fltVal val="0"/>
                                          </p:val>
                                        </p:tav>
                                      </p:tavLst>
                                    </p:anim>
                                    <p:animEffect transition="in" filter="fade">
                                      <p:cBhvr>
                                        <p:cTn id="42" dur="10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p:cTn id="47" dur="500" fill="hold"/>
                                        <p:tgtEl>
                                          <p:spTgt spid="28"/>
                                        </p:tgtEl>
                                        <p:attrNameLst>
                                          <p:attrName>ppt_w</p:attrName>
                                        </p:attrNameLst>
                                      </p:cBhvr>
                                      <p:tavLst>
                                        <p:tav tm="0">
                                          <p:val>
                                            <p:fltVal val="0"/>
                                          </p:val>
                                        </p:tav>
                                        <p:tav tm="100000">
                                          <p:val>
                                            <p:strVal val="#ppt_w"/>
                                          </p:val>
                                        </p:tav>
                                      </p:tavLst>
                                    </p:anim>
                                    <p:anim calcmode="lin" valueType="num">
                                      <p:cBhvr>
                                        <p:cTn id="48" dur="500" fill="hold"/>
                                        <p:tgtEl>
                                          <p:spTgt spid="28"/>
                                        </p:tgtEl>
                                        <p:attrNameLst>
                                          <p:attrName>ppt_h</p:attrName>
                                        </p:attrNameLst>
                                      </p:cBhvr>
                                      <p:tavLst>
                                        <p:tav tm="0">
                                          <p:val>
                                            <p:fltVal val="0"/>
                                          </p:val>
                                        </p:tav>
                                        <p:tav tm="100000">
                                          <p:val>
                                            <p:strVal val="#ppt_h"/>
                                          </p:val>
                                        </p:tav>
                                      </p:tavLst>
                                    </p:anim>
                                    <p:animEffect transition="in" filter="fade">
                                      <p:cBhvr>
                                        <p:cTn id="49" dur="500"/>
                                        <p:tgtEl>
                                          <p:spTgt spid="28"/>
                                        </p:tgtEl>
                                      </p:cBhvr>
                                    </p:animEffect>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grpId="0" nodeType="clickEffect">
                                  <p:stCondLst>
                                    <p:cond delay="0"/>
                                  </p:stCondLst>
                                  <p:childTnLst>
                                    <p:set>
                                      <p:cBhvr>
                                        <p:cTn id="53" dur="1" fill="hold">
                                          <p:stCondLst>
                                            <p:cond delay="0"/>
                                          </p:stCondLst>
                                        </p:cTn>
                                        <p:tgtEl>
                                          <p:spTgt spid="20"/>
                                        </p:tgtEl>
                                        <p:attrNameLst>
                                          <p:attrName>style.visibility</p:attrName>
                                        </p:attrNameLst>
                                      </p:cBhvr>
                                      <p:to>
                                        <p:strVal val="visible"/>
                                      </p:to>
                                    </p:set>
                                    <p:anim calcmode="lin" valueType="num">
                                      <p:cBhvr>
                                        <p:cTn id="54" dur="1000" fill="hold"/>
                                        <p:tgtEl>
                                          <p:spTgt spid="20"/>
                                        </p:tgtEl>
                                        <p:attrNameLst>
                                          <p:attrName>ppt_w</p:attrName>
                                        </p:attrNameLst>
                                      </p:cBhvr>
                                      <p:tavLst>
                                        <p:tav tm="0">
                                          <p:val>
                                            <p:fltVal val="0"/>
                                          </p:val>
                                        </p:tav>
                                        <p:tav tm="100000">
                                          <p:val>
                                            <p:strVal val="#ppt_w"/>
                                          </p:val>
                                        </p:tav>
                                      </p:tavLst>
                                    </p:anim>
                                    <p:anim calcmode="lin" valueType="num">
                                      <p:cBhvr>
                                        <p:cTn id="55" dur="1000" fill="hold"/>
                                        <p:tgtEl>
                                          <p:spTgt spid="20"/>
                                        </p:tgtEl>
                                        <p:attrNameLst>
                                          <p:attrName>ppt_h</p:attrName>
                                        </p:attrNameLst>
                                      </p:cBhvr>
                                      <p:tavLst>
                                        <p:tav tm="0">
                                          <p:val>
                                            <p:fltVal val="0"/>
                                          </p:val>
                                        </p:tav>
                                        <p:tav tm="100000">
                                          <p:val>
                                            <p:strVal val="#ppt_h"/>
                                          </p:val>
                                        </p:tav>
                                      </p:tavLst>
                                    </p:anim>
                                    <p:anim calcmode="lin" valueType="num">
                                      <p:cBhvr>
                                        <p:cTn id="56" dur="1000" fill="hold"/>
                                        <p:tgtEl>
                                          <p:spTgt spid="20"/>
                                        </p:tgtEl>
                                        <p:attrNameLst>
                                          <p:attrName>style.rotation</p:attrName>
                                        </p:attrNameLst>
                                      </p:cBhvr>
                                      <p:tavLst>
                                        <p:tav tm="0">
                                          <p:val>
                                            <p:fltVal val="90"/>
                                          </p:val>
                                        </p:tav>
                                        <p:tav tm="100000">
                                          <p:val>
                                            <p:fltVal val="0"/>
                                          </p:val>
                                        </p:tav>
                                      </p:tavLst>
                                    </p:anim>
                                    <p:animEffect transition="in" filter="fade">
                                      <p:cBhvr>
                                        <p:cTn id="57" dur="1000"/>
                                        <p:tgtEl>
                                          <p:spTgt spid="20"/>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nodeType="clickEffect">
                                  <p:stCondLst>
                                    <p:cond delay="0"/>
                                  </p:stCondLst>
                                  <p:childTnLst>
                                    <p:set>
                                      <p:cBhvr>
                                        <p:cTn id="61" dur="1" fill="hold">
                                          <p:stCondLst>
                                            <p:cond delay="0"/>
                                          </p:stCondLst>
                                        </p:cTn>
                                        <p:tgtEl>
                                          <p:spTgt spid="31"/>
                                        </p:tgtEl>
                                        <p:attrNameLst>
                                          <p:attrName>style.visibility</p:attrName>
                                        </p:attrNameLst>
                                      </p:cBhvr>
                                      <p:to>
                                        <p:strVal val="visible"/>
                                      </p:to>
                                    </p:set>
                                    <p:anim calcmode="lin" valueType="num">
                                      <p:cBhvr>
                                        <p:cTn id="62" dur="500" fill="hold"/>
                                        <p:tgtEl>
                                          <p:spTgt spid="31"/>
                                        </p:tgtEl>
                                        <p:attrNameLst>
                                          <p:attrName>ppt_w</p:attrName>
                                        </p:attrNameLst>
                                      </p:cBhvr>
                                      <p:tavLst>
                                        <p:tav tm="0">
                                          <p:val>
                                            <p:fltVal val="0"/>
                                          </p:val>
                                        </p:tav>
                                        <p:tav tm="100000">
                                          <p:val>
                                            <p:strVal val="#ppt_w"/>
                                          </p:val>
                                        </p:tav>
                                      </p:tavLst>
                                    </p:anim>
                                    <p:anim calcmode="lin" valueType="num">
                                      <p:cBhvr>
                                        <p:cTn id="63" dur="500" fill="hold"/>
                                        <p:tgtEl>
                                          <p:spTgt spid="31"/>
                                        </p:tgtEl>
                                        <p:attrNameLst>
                                          <p:attrName>ppt_h</p:attrName>
                                        </p:attrNameLst>
                                      </p:cBhvr>
                                      <p:tavLst>
                                        <p:tav tm="0">
                                          <p:val>
                                            <p:fltVal val="0"/>
                                          </p:val>
                                        </p:tav>
                                        <p:tav tm="100000">
                                          <p:val>
                                            <p:strVal val="#ppt_h"/>
                                          </p:val>
                                        </p:tav>
                                      </p:tavLst>
                                    </p:anim>
                                    <p:animEffect transition="in" filter="fade">
                                      <p:cBhvr>
                                        <p:cTn id="64" dur="500"/>
                                        <p:tgtEl>
                                          <p:spTgt spid="31"/>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grpId="0" nodeType="clickEffect">
                                  <p:stCondLst>
                                    <p:cond delay="0"/>
                                  </p:stCondLst>
                                  <p:childTnLst>
                                    <p:set>
                                      <p:cBhvr>
                                        <p:cTn id="68" dur="1" fill="hold">
                                          <p:stCondLst>
                                            <p:cond delay="0"/>
                                          </p:stCondLst>
                                        </p:cTn>
                                        <p:tgtEl>
                                          <p:spTgt spid="59"/>
                                        </p:tgtEl>
                                        <p:attrNameLst>
                                          <p:attrName>style.visibility</p:attrName>
                                        </p:attrNameLst>
                                      </p:cBhvr>
                                      <p:to>
                                        <p:strVal val="visible"/>
                                      </p:to>
                                    </p:set>
                                    <p:anim calcmode="lin" valueType="num">
                                      <p:cBhvr>
                                        <p:cTn id="69" dur="500" fill="hold"/>
                                        <p:tgtEl>
                                          <p:spTgt spid="59"/>
                                        </p:tgtEl>
                                        <p:attrNameLst>
                                          <p:attrName>ppt_w</p:attrName>
                                        </p:attrNameLst>
                                      </p:cBhvr>
                                      <p:tavLst>
                                        <p:tav tm="0">
                                          <p:val>
                                            <p:fltVal val="0"/>
                                          </p:val>
                                        </p:tav>
                                        <p:tav tm="100000">
                                          <p:val>
                                            <p:strVal val="#ppt_w"/>
                                          </p:val>
                                        </p:tav>
                                      </p:tavLst>
                                    </p:anim>
                                    <p:anim calcmode="lin" valueType="num">
                                      <p:cBhvr>
                                        <p:cTn id="70" dur="500" fill="hold"/>
                                        <p:tgtEl>
                                          <p:spTgt spid="59"/>
                                        </p:tgtEl>
                                        <p:attrNameLst>
                                          <p:attrName>ppt_h</p:attrName>
                                        </p:attrNameLst>
                                      </p:cBhvr>
                                      <p:tavLst>
                                        <p:tav tm="0">
                                          <p:val>
                                            <p:fltVal val="0"/>
                                          </p:val>
                                        </p:tav>
                                        <p:tav tm="100000">
                                          <p:val>
                                            <p:strVal val="#ppt_h"/>
                                          </p:val>
                                        </p:tav>
                                      </p:tavLst>
                                    </p:anim>
                                    <p:animEffect transition="in" filter="fade">
                                      <p:cBhvr>
                                        <p:cTn id="71" dur="500"/>
                                        <p:tgtEl>
                                          <p:spTgt spid="59"/>
                                        </p:tgtEl>
                                      </p:cBhvr>
                                    </p:animEffect>
                                  </p:childTnLst>
                                </p:cTn>
                              </p:par>
                            </p:childTnLst>
                          </p:cTn>
                        </p:par>
                      </p:childTnLst>
                    </p:cTn>
                  </p:par>
                  <p:par>
                    <p:cTn id="72" fill="hold">
                      <p:stCondLst>
                        <p:cond delay="indefinite"/>
                      </p:stCondLst>
                      <p:childTnLst>
                        <p:par>
                          <p:cTn id="73" fill="hold">
                            <p:stCondLst>
                              <p:cond delay="0"/>
                            </p:stCondLst>
                            <p:childTnLst>
                              <p:par>
                                <p:cTn id="74" presetID="31" presetClass="entr" presetSubtype="0" fill="hold" grpId="0" nodeType="click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p:cTn id="76" dur="1000" fill="hold"/>
                                        <p:tgtEl>
                                          <p:spTgt spid="22"/>
                                        </p:tgtEl>
                                        <p:attrNameLst>
                                          <p:attrName>ppt_w</p:attrName>
                                        </p:attrNameLst>
                                      </p:cBhvr>
                                      <p:tavLst>
                                        <p:tav tm="0">
                                          <p:val>
                                            <p:fltVal val="0"/>
                                          </p:val>
                                        </p:tav>
                                        <p:tav tm="100000">
                                          <p:val>
                                            <p:strVal val="#ppt_w"/>
                                          </p:val>
                                        </p:tav>
                                      </p:tavLst>
                                    </p:anim>
                                    <p:anim calcmode="lin" valueType="num">
                                      <p:cBhvr>
                                        <p:cTn id="77" dur="1000" fill="hold"/>
                                        <p:tgtEl>
                                          <p:spTgt spid="22"/>
                                        </p:tgtEl>
                                        <p:attrNameLst>
                                          <p:attrName>ppt_h</p:attrName>
                                        </p:attrNameLst>
                                      </p:cBhvr>
                                      <p:tavLst>
                                        <p:tav tm="0">
                                          <p:val>
                                            <p:fltVal val="0"/>
                                          </p:val>
                                        </p:tav>
                                        <p:tav tm="100000">
                                          <p:val>
                                            <p:strVal val="#ppt_h"/>
                                          </p:val>
                                        </p:tav>
                                      </p:tavLst>
                                    </p:anim>
                                    <p:anim calcmode="lin" valueType="num">
                                      <p:cBhvr>
                                        <p:cTn id="78" dur="1000" fill="hold"/>
                                        <p:tgtEl>
                                          <p:spTgt spid="22"/>
                                        </p:tgtEl>
                                        <p:attrNameLst>
                                          <p:attrName>style.rotation</p:attrName>
                                        </p:attrNameLst>
                                      </p:cBhvr>
                                      <p:tavLst>
                                        <p:tav tm="0">
                                          <p:val>
                                            <p:fltVal val="90"/>
                                          </p:val>
                                        </p:tav>
                                        <p:tav tm="100000">
                                          <p:val>
                                            <p:fltVal val="0"/>
                                          </p:val>
                                        </p:tav>
                                      </p:tavLst>
                                    </p:anim>
                                    <p:animEffect transition="in" filter="fade">
                                      <p:cBhvr>
                                        <p:cTn id="79" dur="1000"/>
                                        <p:tgtEl>
                                          <p:spTgt spid="22"/>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nodeType="clickEffect">
                                  <p:stCondLst>
                                    <p:cond delay="0"/>
                                  </p:stCondLst>
                                  <p:childTnLst>
                                    <p:set>
                                      <p:cBhvr>
                                        <p:cTn id="83" dur="1" fill="hold">
                                          <p:stCondLst>
                                            <p:cond delay="0"/>
                                          </p:stCondLst>
                                        </p:cTn>
                                        <p:tgtEl>
                                          <p:spTgt spid="33"/>
                                        </p:tgtEl>
                                        <p:attrNameLst>
                                          <p:attrName>style.visibility</p:attrName>
                                        </p:attrNameLst>
                                      </p:cBhvr>
                                      <p:to>
                                        <p:strVal val="visible"/>
                                      </p:to>
                                    </p:set>
                                    <p:anim calcmode="lin" valueType="num">
                                      <p:cBhvr>
                                        <p:cTn id="84" dur="500" fill="hold"/>
                                        <p:tgtEl>
                                          <p:spTgt spid="33"/>
                                        </p:tgtEl>
                                        <p:attrNameLst>
                                          <p:attrName>ppt_w</p:attrName>
                                        </p:attrNameLst>
                                      </p:cBhvr>
                                      <p:tavLst>
                                        <p:tav tm="0">
                                          <p:val>
                                            <p:fltVal val="0"/>
                                          </p:val>
                                        </p:tav>
                                        <p:tav tm="100000">
                                          <p:val>
                                            <p:strVal val="#ppt_w"/>
                                          </p:val>
                                        </p:tav>
                                      </p:tavLst>
                                    </p:anim>
                                    <p:anim calcmode="lin" valueType="num">
                                      <p:cBhvr>
                                        <p:cTn id="85" dur="500" fill="hold"/>
                                        <p:tgtEl>
                                          <p:spTgt spid="33"/>
                                        </p:tgtEl>
                                        <p:attrNameLst>
                                          <p:attrName>ppt_h</p:attrName>
                                        </p:attrNameLst>
                                      </p:cBhvr>
                                      <p:tavLst>
                                        <p:tav tm="0">
                                          <p:val>
                                            <p:fltVal val="0"/>
                                          </p:val>
                                        </p:tav>
                                        <p:tav tm="100000">
                                          <p:val>
                                            <p:strVal val="#ppt_h"/>
                                          </p:val>
                                        </p:tav>
                                      </p:tavLst>
                                    </p:anim>
                                    <p:animEffect transition="in" filter="fade">
                                      <p:cBhvr>
                                        <p:cTn id="86" dur="500"/>
                                        <p:tgtEl>
                                          <p:spTgt spid="33"/>
                                        </p:tgtEl>
                                      </p:cBhvr>
                                    </p:animEffect>
                                  </p:childTnLst>
                                </p:cTn>
                              </p:par>
                            </p:childTnLst>
                          </p:cTn>
                        </p:par>
                      </p:childTnLst>
                    </p:cTn>
                  </p:par>
                  <p:par>
                    <p:cTn id="87" fill="hold">
                      <p:stCondLst>
                        <p:cond delay="indefinite"/>
                      </p:stCondLst>
                      <p:childTnLst>
                        <p:par>
                          <p:cTn id="88" fill="hold">
                            <p:stCondLst>
                              <p:cond delay="0"/>
                            </p:stCondLst>
                            <p:childTnLst>
                              <p:par>
                                <p:cTn id="89" presetID="31" presetClass="entr" presetSubtype="0" fill="hold" grpId="0" nodeType="clickEffect">
                                  <p:stCondLst>
                                    <p:cond delay="0"/>
                                  </p:stCondLst>
                                  <p:childTnLst>
                                    <p:set>
                                      <p:cBhvr>
                                        <p:cTn id="90" dur="1" fill="hold">
                                          <p:stCondLst>
                                            <p:cond delay="0"/>
                                          </p:stCondLst>
                                        </p:cTn>
                                        <p:tgtEl>
                                          <p:spTgt spid="23"/>
                                        </p:tgtEl>
                                        <p:attrNameLst>
                                          <p:attrName>style.visibility</p:attrName>
                                        </p:attrNameLst>
                                      </p:cBhvr>
                                      <p:to>
                                        <p:strVal val="visible"/>
                                      </p:to>
                                    </p:set>
                                    <p:anim calcmode="lin" valueType="num">
                                      <p:cBhvr>
                                        <p:cTn id="91" dur="1000" fill="hold"/>
                                        <p:tgtEl>
                                          <p:spTgt spid="23"/>
                                        </p:tgtEl>
                                        <p:attrNameLst>
                                          <p:attrName>ppt_w</p:attrName>
                                        </p:attrNameLst>
                                      </p:cBhvr>
                                      <p:tavLst>
                                        <p:tav tm="0">
                                          <p:val>
                                            <p:fltVal val="0"/>
                                          </p:val>
                                        </p:tav>
                                        <p:tav tm="100000">
                                          <p:val>
                                            <p:strVal val="#ppt_w"/>
                                          </p:val>
                                        </p:tav>
                                      </p:tavLst>
                                    </p:anim>
                                    <p:anim calcmode="lin" valueType="num">
                                      <p:cBhvr>
                                        <p:cTn id="92" dur="1000" fill="hold"/>
                                        <p:tgtEl>
                                          <p:spTgt spid="23"/>
                                        </p:tgtEl>
                                        <p:attrNameLst>
                                          <p:attrName>ppt_h</p:attrName>
                                        </p:attrNameLst>
                                      </p:cBhvr>
                                      <p:tavLst>
                                        <p:tav tm="0">
                                          <p:val>
                                            <p:fltVal val="0"/>
                                          </p:val>
                                        </p:tav>
                                        <p:tav tm="100000">
                                          <p:val>
                                            <p:strVal val="#ppt_h"/>
                                          </p:val>
                                        </p:tav>
                                      </p:tavLst>
                                    </p:anim>
                                    <p:anim calcmode="lin" valueType="num">
                                      <p:cBhvr>
                                        <p:cTn id="93" dur="1000" fill="hold"/>
                                        <p:tgtEl>
                                          <p:spTgt spid="23"/>
                                        </p:tgtEl>
                                        <p:attrNameLst>
                                          <p:attrName>style.rotation</p:attrName>
                                        </p:attrNameLst>
                                      </p:cBhvr>
                                      <p:tavLst>
                                        <p:tav tm="0">
                                          <p:val>
                                            <p:fltVal val="90"/>
                                          </p:val>
                                        </p:tav>
                                        <p:tav tm="100000">
                                          <p:val>
                                            <p:fltVal val="0"/>
                                          </p:val>
                                        </p:tav>
                                      </p:tavLst>
                                    </p:anim>
                                    <p:animEffect transition="in" filter="fade">
                                      <p:cBhvr>
                                        <p:cTn id="94" dur="1000"/>
                                        <p:tgtEl>
                                          <p:spTgt spid="23"/>
                                        </p:tgtEl>
                                      </p:cBhvr>
                                    </p:animEffect>
                                  </p:childTnLst>
                                </p:cTn>
                              </p:par>
                            </p:childTnLst>
                          </p:cTn>
                        </p:par>
                      </p:childTnLst>
                    </p:cTn>
                  </p:par>
                  <p:par>
                    <p:cTn id="95" fill="hold">
                      <p:stCondLst>
                        <p:cond delay="indefinite"/>
                      </p:stCondLst>
                      <p:childTnLst>
                        <p:par>
                          <p:cTn id="96" fill="hold">
                            <p:stCondLst>
                              <p:cond delay="0"/>
                            </p:stCondLst>
                            <p:childTnLst>
                              <p:par>
                                <p:cTn id="97" presetID="53" presetClass="entr" presetSubtype="16" fill="hold" nodeType="clickEffect">
                                  <p:stCondLst>
                                    <p:cond delay="0"/>
                                  </p:stCondLst>
                                  <p:childTnLst>
                                    <p:set>
                                      <p:cBhvr>
                                        <p:cTn id="98" dur="1" fill="hold">
                                          <p:stCondLst>
                                            <p:cond delay="0"/>
                                          </p:stCondLst>
                                        </p:cTn>
                                        <p:tgtEl>
                                          <p:spTgt spid="37"/>
                                        </p:tgtEl>
                                        <p:attrNameLst>
                                          <p:attrName>style.visibility</p:attrName>
                                        </p:attrNameLst>
                                      </p:cBhvr>
                                      <p:to>
                                        <p:strVal val="visible"/>
                                      </p:to>
                                    </p:set>
                                    <p:anim calcmode="lin" valueType="num">
                                      <p:cBhvr>
                                        <p:cTn id="99" dur="500" fill="hold"/>
                                        <p:tgtEl>
                                          <p:spTgt spid="37"/>
                                        </p:tgtEl>
                                        <p:attrNameLst>
                                          <p:attrName>ppt_w</p:attrName>
                                        </p:attrNameLst>
                                      </p:cBhvr>
                                      <p:tavLst>
                                        <p:tav tm="0">
                                          <p:val>
                                            <p:fltVal val="0"/>
                                          </p:val>
                                        </p:tav>
                                        <p:tav tm="100000">
                                          <p:val>
                                            <p:strVal val="#ppt_w"/>
                                          </p:val>
                                        </p:tav>
                                      </p:tavLst>
                                    </p:anim>
                                    <p:anim calcmode="lin" valueType="num">
                                      <p:cBhvr>
                                        <p:cTn id="100" dur="500" fill="hold"/>
                                        <p:tgtEl>
                                          <p:spTgt spid="37"/>
                                        </p:tgtEl>
                                        <p:attrNameLst>
                                          <p:attrName>ppt_h</p:attrName>
                                        </p:attrNameLst>
                                      </p:cBhvr>
                                      <p:tavLst>
                                        <p:tav tm="0">
                                          <p:val>
                                            <p:fltVal val="0"/>
                                          </p:val>
                                        </p:tav>
                                        <p:tav tm="100000">
                                          <p:val>
                                            <p:strVal val="#ppt_h"/>
                                          </p:val>
                                        </p:tav>
                                      </p:tavLst>
                                    </p:anim>
                                    <p:animEffect transition="in" filter="fade">
                                      <p:cBhvr>
                                        <p:cTn id="101" dur="500"/>
                                        <p:tgtEl>
                                          <p:spTgt spid="37"/>
                                        </p:tgtEl>
                                      </p:cBhvr>
                                    </p:animEffect>
                                  </p:childTnLst>
                                </p:cTn>
                              </p:par>
                            </p:childTnLst>
                          </p:cTn>
                        </p:par>
                      </p:childTnLst>
                    </p:cTn>
                  </p:par>
                  <p:par>
                    <p:cTn id="102" fill="hold">
                      <p:stCondLst>
                        <p:cond delay="indefinite"/>
                      </p:stCondLst>
                      <p:childTnLst>
                        <p:par>
                          <p:cTn id="103" fill="hold">
                            <p:stCondLst>
                              <p:cond delay="0"/>
                            </p:stCondLst>
                            <p:childTnLst>
                              <p:par>
                                <p:cTn id="104" presetID="31" presetClass="entr" presetSubtype="0" fill="hold" grpId="0" nodeType="clickEffect">
                                  <p:stCondLst>
                                    <p:cond delay="0"/>
                                  </p:stCondLst>
                                  <p:childTnLst>
                                    <p:set>
                                      <p:cBhvr>
                                        <p:cTn id="105" dur="1" fill="hold">
                                          <p:stCondLst>
                                            <p:cond delay="0"/>
                                          </p:stCondLst>
                                        </p:cTn>
                                        <p:tgtEl>
                                          <p:spTgt spid="24"/>
                                        </p:tgtEl>
                                        <p:attrNameLst>
                                          <p:attrName>style.visibility</p:attrName>
                                        </p:attrNameLst>
                                      </p:cBhvr>
                                      <p:to>
                                        <p:strVal val="visible"/>
                                      </p:to>
                                    </p:set>
                                    <p:anim calcmode="lin" valueType="num">
                                      <p:cBhvr>
                                        <p:cTn id="106" dur="1000" fill="hold"/>
                                        <p:tgtEl>
                                          <p:spTgt spid="24"/>
                                        </p:tgtEl>
                                        <p:attrNameLst>
                                          <p:attrName>ppt_w</p:attrName>
                                        </p:attrNameLst>
                                      </p:cBhvr>
                                      <p:tavLst>
                                        <p:tav tm="0">
                                          <p:val>
                                            <p:fltVal val="0"/>
                                          </p:val>
                                        </p:tav>
                                        <p:tav tm="100000">
                                          <p:val>
                                            <p:strVal val="#ppt_w"/>
                                          </p:val>
                                        </p:tav>
                                      </p:tavLst>
                                    </p:anim>
                                    <p:anim calcmode="lin" valueType="num">
                                      <p:cBhvr>
                                        <p:cTn id="107" dur="1000" fill="hold"/>
                                        <p:tgtEl>
                                          <p:spTgt spid="24"/>
                                        </p:tgtEl>
                                        <p:attrNameLst>
                                          <p:attrName>ppt_h</p:attrName>
                                        </p:attrNameLst>
                                      </p:cBhvr>
                                      <p:tavLst>
                                        <p:tav tm="0">
                                          <p:val>
                                            <p:fltVal val="0"/>
                                          </p:val>
                                        </p:tav>
                                        <p:tav tm="100000">
                                          <p:val>
                                            <p:strVal val="#ppt_h"/>
                                          </p:val>
                                        </p:tav>
                                      </p:tavLst>
                                    </p:anim>
                                    <p:anim calcmode="lin" valueType="num">
                                      <p:cBhvr>
                                        <p:cTn id="108" dur="1000" fill="hold"/>
                                        <p:tgtEl>
                                          <p:spTgt spid="24"/>
                                        </p:tgtEl>
                                        <p:attrNameLst>
                                          <p:attrName>style.rotation</p:attrName>
                                        </p:attrNameLst>
                                      </p:cBhvr>
                                      <p:tavLst>
                                        <p:tav tm="0">
                                          <p:val>
                                            <p:fltVal val="90"/>
                                          </p:val>
                                        </p:tav>
                                        <p:tav tm="100000">
                                          <p:val>
                                            <p:fltVal val="0"/>
                                          </p:val>
                                        </p:tav>
                                      </p:tavLst>
                                    </p:anim>
                                    <p:animEffect transition="in" filter="fade">
                                      <p:cBhvr>
                                        <p:cTn id="109" dur="1000"/>
                                        <p:tgtEl>
                                          <p:spTgt spid="24"/>
                                        </p:tgtEl>
                                      </p:cBhvr>
                                    </p:animEffect>
                                  </p:childTnLst>
                                </p:cTn>
                              </p:par>
                            </p:childTnLst>
                          </p:cTn>
                        </p:par>
                      </p:childTnLst>
                    </p:cTn>
                  </p:par>
                  <p:par>
                    <p:cTn id="110" fill="hold">
                      <p:stCondLst>
                        <p:cond delay="indefinite"/>
                      </p:stCondLst>
                      <p:childTnLst>
                        <p:par>
                          <p:cTn id="111" fill="hold">
                            <p:stCondLst>
                              <p:cond delay="0"/>
                            </p:stCondLst>
                            <p:childTnLst>
                              <p:par>
                                <p:cTn id="112" presetID="31" presetClass="entr" presetSubtype="0" fill="hold" grpId="0" nodeType="clickEffect">
                                  <p:stCondLst>
                                    <p:cond delay="0"/>
                                  </p:stCondLst>
                                  <p:childTnLst>
                                    <p:set>
                                      <p:cBhvr>
                                        <p:cTn id="113" dur="1" fill="hold">
                                          <p:stCondLst>
                                            <p:cond delay="0"/>
                                          </p:stCondLst>
                                        </p:cTn>
                                        <p:tgtEl>
                                          <p:spTgt spid="60"/>
                                        </p:tgtEl>
                                        <p:attrNameLst>
                                          <p:attrName>style.visibility</p:attrName>
                                        </p:attrNameLst>
                                      </p:cBhvr>
                                      <p:to>
                                        <p:strVal val="visible"/>
                                      </p:to>
                                    </p:set>
                                    <p:anim calcmode="lin" valueType="num">
                                      <p:cBhvr>
                                        <p:cTn id="114" dur="1000" fill="hold"/>
                                        <p:tgtEl>
                                          <p:spTgt spid="60"/>
                                        </p:tgtEl>
                                        <p:attrNameLst>
                                          <p:attrName>ppt_w</p:attrName>
                                        </p:attrNameLst>
                                      </p:cBhvr>
                                      <p:tavLst>
                                        <p:tav tm="0">
                                          <p:val>
                                            <p:fltVal val="0"/>
                                          </p:val>
                                        </p:tav>
                                        <p:tav tm="100000">
                                          <p:val>
                                            <p:strVal val="#ppt_w"/>
                                          </p:val>
                                        </p:tav>
                                      </p:tavLst>
                                    </p:anim>
                                    <p:anim calcmode="lin" valueType="num">
                                      <p:cBhvr>
                                        <p:cTn id="115" dur="1000" fill="hold"/>
                                        <p:tgtEl>
                                          <p:spTgt spid="60"/>
                                        </p:tgtEl>
                                        <p:attrNameLst>
                                          <p:attrName>ppt_h</p:attrName>
                                        </p:attrNameLst>
                                      </p:cBhvr>
                                      <p:tavLst>
                                        <p:tav tm="0">
                                          <p:val>
                                            <p:fltVal val="0"/>
                                          </p:val>
                                        </p:tav>
                                        <p:tav tm="100000">
                                          <p:val>
                                            <p:strVal val="#ppt_h"/>
                                          </p:val>
                                        </p:tav>
                                      </p:tavLst>
                                    </p:anim>
                                    <p:anim calcmode="lin" valueType="num">
                                      <p:cBhvr>
                                        <p:cTn id="116" dur="1000" fill="hold"/>
                                        <p:tgtEl>
                                          <p:spTgt spid="60"/>
                                        </p:tgtEl>
                                        <p:attrNameLst>
                                          <p:attrName>style.rotation</p:attrName>
                                        </p:attrNameLst>
                                      </p:cBhvr>
                                      <p:tavLst>
                                        <p:tav tm="0">
                                          <p:val>
                                            <p:fltVal val="90"/>
                                          </p:val>
                                        </p:tav>
                                        <p:tav tm="100000">
                                          <p:val>
                                            <p:fltVal val="0"/>
                                          </p:val>
                                        </p:tav>
                                      </p:tavLst>
                                    </p:anim>
                                    <p:animEffect transition="in" filter="fade">
                                      <p:cBhvr>
                                        <p:cTn id="117" dur="1000"/>
                                        <p:tgtEl>
                                          <p:spTgt spid="60"/>
                                        </p:tgtEl>
                                      </p:cBhvr>
                                    </p:animEffect>
                                  </p:childTnLst>
                                </p:cTn>
                              </p:par>
                            </p:childTnLst>
                          </p:cTn>
                        </p:par>
                      </p:childTnLst>
                    </p:cTn>
                  </p:par>
                  <p:par>
                    <p:cTn id="118" fill="hold">
                      <p:stCondLst>
                        <p:cond delay="indefinite"/>
                      </p:stCondLst>
                      <p:childTnLst>
                        <p:par>
                          <p:cTn id="119" fill="hold">
                            <p:stCondLst>
                              <p:cond delay="0"/>
                            </p:stCondLst>
                            <p:childTnLst>
                              <p:par>
                                <p:cTn id="120" presetID="53" presetClass="entr" presetSubtype="16" fill="hold" nodeType="clickEffect">
                                  <p:stCondLst>
                                    <p:cond delay="0"/>
                                  </p:stCondLst>
                                  <p:childTnLst>
                                    <p:set>
                                      <p:cBhvr>
                                        <p:cTn id="121" dur="1" fill="hold">
                                          <p:stCondLst>
                                            <p:cond delay="0"/>
                                          </p:stCondLst>
                                        </p:cTn>
                                        <p:tgtEl>
                                          <p:spTgt spid="40"/>
                                        </p:tgtEl>
                                        <p:attrNameLst>
                                          <p:attrName>style.visibility</p:attrName>
                                        </p:attrNameLst>
                                      </p:cBhvr>
                                      <p:to>
                                        <p:strVal val="visible"/>
                                      </p:to>
                                    </p:set>
                                    <p:anim calcmode="lin" valueType="num">
                                      <p:cBhvr>
                                        <p:cTn id="122" dur="500" fill="hold"/>
                                        <p:tgtEl>
                                          <p:spTgt spid="40"/>
                                        </p:tgtEl>
                                        <p:attrNameLst>
                                          <p:attrName>ppt_w</p:attrName>
                                        </p:attrNameLst>
                                      </p:cBhvr>
                                      <p:tavLst>
                                        <p:tav tm="0">
                                          <p:val>
                                            <p:fltVal val="0"/>
                                          </p:val>
                                        </p:tav>
                                        <p:tav tm="100000">
                                          <p:val>
                                            <p:strVal val="#ppt_w"/>
                                          </p:val>
                                        </p:tav>
                                      </p:tavLst>
                                    </p:anim>
                                    <p:anim calcmode="lin" valueType="num">
                                      <p:cBhvr>
                                        <p:cTn id="123" dur="500" fill="hold"/>
                                        <p:tgtEl>
                                          <p:spTgt spid="40"/>
                                        </p:tgtEl>
                                        <p:attrNameLst>
                                          <p:attrName>ppt_h</p:attrName>
                                        </p:attrNameLst>
                                      </p:cBhvr>
                                      <p:tavLst>
                                        <p:tav tm="0">
                                          <p:val>
                                            <p:fltVal val="0"/>
                                          </p:val>
                                        </p:tav>
                                        <p:tav tm="100000">
                                          <p:val>
                                            <p:strVal val="#ppt_h"/>
                                          </p:val>
                                        </p:tav>
                                      </p:tavLst>
                                    </p:anim>
                                    <p:animEffect transition="in" filter="fade">
                                      <p:cBhvr>
                                        <p:cTn id="124" dur="500"/>
                                        <p:tgtEl>
                                          <p:spTgt spid="40"/>
                                        </p:tgtEl>
                                      </p:cBhvr>
                                    </p:animEffect>
                                  </p:childTnLst>
                                </p:cTn>
                              </p:par>
                            </p:childTnLst>
                          </p:cTn>
                        </p:par>
                      </p:childTnLst>
                    </p:cTn>
                  </p:par>
                  <p:par>
                    <p:cTn id="125" fill="hold">
                      <p:stCondLst>
                        <p:cond delay="indefinite"/>
                      </p:stCondLst>
                      <p:childTnLst>
                        <p:par>
                          <p:cTn id="126" fill="hold">
                            <p:stCondLst>
                              <p:cond delay="0"/>
                            </p:stCondLst>
                            <p:childTnLst>
                              <p:par>
                                <p:cTn id="127" presetID="31" presetClass="entr" presetSubtype="0" fill="hold" grpId="0" nodeType="clickEffect">
                                  <p:stCondLst>
                                    <p:cond delay="0"/>
                                  </p:stCondLst>
                                  <p:childTnLst>
                                    <p:set>
                                      <p:cBhvr>
                                        <p:cTn id="128" dur="1" fill="hold">
                                          <p:stCondLst>
                                            <p:cond delay="0"/>
                                          </p:stCondLst>
                                        </p:cTn>
                                        <p:tgtEl>
                                          <p:spTgt spid="25"/>
                                        </p:tgtEl>
                                        <p:attrNameLst>
                                          <p:attrName>style.visibility</p:attrName>
                                        </p:attrNameLst>
                                      </p:cBhvr>
                                      <p:to>
                                        <p:strVal val="visible"/>
                                      </p:to>
                                    </p:set>
                                    <p:anim calcmode="lin" valueType="num">
                                      <p:cBhvr>
                                        <p:cTn id="129" dur="1000" fill="hold"/>
                                        <p:tgtEl>
                                          <p:spTgt spid="25"/>
                                        </p:tgtEl>
                                        <p:attrNameLst>
                                          <p:attrName>ppt_w</p:attrName>
                                        </p:attrNameLst>
                                      </p:cBhvr>
                                      <p:tavLst>
                                        <p:tav tm="0">
                                          <p:val>
                                            <p:fltVal val="0"/>
                                          </p:val>
                                        </p:tav>
                                        <p:tav tm="100000">
                                          <p:val>
                                            <p:strVal val="#ppt_w"/>
                                          </p:val>
                                        </p:tav>
                                      </p:tavLst>
                                    </p:anim>
                                    <p:anim calcmode="lin" valueType="num">
                                      <p:cBhvr>
                                        <p:cTn id="130" dur="1000" fill="hold"/>
                                        <p:tgtEl>
                                          <p:spTgt spid="25"/>
                                        </p:tgtEl>
                                        <p:attrNameLst>
                                          <p:attrName>ppt_h</p:attrName>
                                        </p:attrNameLst>
                                      </p:cBhvr>
                                      <p:tavLst>
                                        <p:tav tm="0">
                                          <p:val>
                                            <p:fltVal val="0"/>
                                          </p:val>
                                        </p:tav>
                                        <p:tav tm="100000">
                                          <p:val>
                                            <p:strVal val="#ppt_h"/>
                                          </p:val>
                                        </p:tav>
                                      </p:tavLst>
                                    </p:anim>
                                    <p:anim calcmode="lin" valueType="num">
                                      <p:cBhvr>
                                        <p:cTn id="131" dur="1000" fill="hold"/>
                                        <p:tgtEl>
                                          <p:spTgt spid="25"/>
                                        </p:tgtEl>
                                        <p:attrNameLst>
                                          <p:attrName>style.rotation</p:attrName>
                                        </p:attrNameLst>
                                      </p:cBhvr>
                                      <p:tavLst>
                                        <p:tav tm="0">
                                          <p:val>
                                            <p:fltVal val="90"/>
                                          </p:val>
                                        </p:tav>
                                        <p:tav tm="100000">
                                          <p:val>
                                            <p:fltVal val="0"/>
                                          </p:val>
                                        </p:tav>
                                      </p:tavLst>
                                    </p:anim>
                                    <p:animEffect transition="in" filter="fade">
                                      <p:cBhvr>
                                        <p:cTn id="132" dur="1000"/>
                                        <p:tgtEl>
                                          <p:spTgt spid="25"/>
                                        </p:tgtEl>
                                      </p:cBhvr>
                                    </p:animEffect>
                                  </p:childTnLst>
                                </p:cTn>
                              </p:par>
                            </p:childTnLst>
                          </p:cTn>
                        </p:par>
                      </p:childTnLst>
                    </p:cTn>
                  </p:par>
                  <p:par>
                    <p:cTn id="133" fill="hold">
                      <p:stCondLst>
                        <p:cond delay="indefinite"/>
                      </p:stCondLst>
                      <p:childTnLst>
                        <p:par>
                          <p:cTn id="134" fill="hold">
                            <p:stCondLst>
                              <p:cond delay="0"/>
                            </p:stCondLst>
                            <p:childTnLst>
                              <p:par>
                                <p:cTn id="135" presetID="53" presetClass="entr" presetSubtype="16" fill="hold" nodeType="clickEffect">
                                  <p:stCondLst>
                                    <p:cond delay="0"/>
                                  </p:stCondLst>
                                  <p:childTnLst>
                                    <p:set>
                                      <p:cBhvr>
                                        <p:cTn id="136" dur="1" fill="hold">
                                          <p:stCondLst>
                                            <p:cond delay="0"/>
                                          </p:stCondLst>
                                        </p:cTn>
                                        <p:tgtEl>
                                          <p:spTgt spid="42"/>
                                        </p:tgtEl>
                                        <p:attrNameLst>
                                          <p:attrName>style.visibility</p:attrName>
                                        </p:attrNameLst>
                                      </p:cBhvr>
                                      <p:to>
                                        <p:strVal val="visible"/>
                                      </p:to>
                                    </p:set>
                                    <p:anim calcmode="lin" valueType="num">
                                      <p:cBhvr>
                                        <p:cTn id="137" dur="500" fill="hold"/>
                                        <p:tgtEl>
                                          <p:spTgt spid="42"/>
                                        </p:tgtEl>
                                        <p:attrNameLst>
                                          <p:attrName>ppt_w</p:attrName>
                                        </p:attrNameLst>
                                      </p:cBhvr>
                                      <p:tavLst>
                                        <p:tav tm="0">
                                          <p:val>
                                            <p:fltVal val="0"/>
                                          </p:val>
                                        </p:tav>
                                        <p:tav tm="100000">
                                          <p:val>
                                            <p:strVal val="#ppt_w"/>
                                          </p:val>
                                        </p:tav>
                                      </p:tavLst>
                                    </p:anim>
                                    <p:anim calcmode="lin" valueType="num">
                                      <p:cBhvr>
                                        <p:cTn id="138" dur="500" fill="hold"/>
                                        <p:tgtEl>
                                          <p:spTgt spid="42"/>
                                        </p:tgtEl>
                                        <p:attrNameLst>
                                          <p:attrName>ppt_h</p:attrName>
                                        </p:attrNameLst>
                                      </p:cBhvr>
                                      <p:tavLst>
                                        <p:tav tm="0">
                                          <p:val>
                                            <p:fltVal val="0"/>
                                          </p:val>
                                        </p:tav>
                                        <p:tav tm="100000">
                                          <p:val>
                                            <p:strVal val="#ppt_h"/>
                                          </p:val>
                                        </p:tav>
                                      </p:tavLst>
                                    </p:anim>
                                    <p:animEffect transition="in" filter="fade">
                                      <p:cBhvr>
                                        <p:cTn id="139" dur="500"/>
                                        <p:tgtEl>
                                          <p:spTgt spid="42"/>
                                        </p:tgtEl>
                                      </p:cBhvr>
                                    </p:animEffect>
                                  </p:childTnLst>
                                </p:cTn>
                              </p:par>
                            </p:childTnLst>
                          </p:cTn>
                        </p:par>
                      </p:childTnLst>
                    </p:cTn>
                  </p:par>
                  <p:par>
                    <p:cTn id="140" fill="hold">
                      <p:stCondLst>
                        <p:cond delay="indefinite"/>
                      </p:stCondLst>
                      <p:childTnLst>
                        <p:par>
                          <p:cTn id="141" fill="hold">
                            <p:stCondLst>
                              <p:cond delay="0"/>
                            </p:stCondLst>
                            <p:childTnLst>
                              <p:par>
                                <p:cTn id="142" presetID="31" presetClass="entr" presetSubtype="0" fill="hold" grpId="0" nodeType="clickEffect">
                                  <p:stCondLst>
                                    <p:cond delay="0"/>
                                  </p:stCondLst>
                                  <p:childTnLst>
                                    <p:set>
                                      <p:cBhvr>
                                        <p:cTn id="143" dur="1" fill="hold">
                                          <p:stCondLst>
                                            <p:cond delay="0"/>
                                          </p:stCondLst>
                                        </p:cTn>
                                        <p:tgtEl>
                                          <p:spTgt spid="46"/>
                                        </p:tgtEl>
                                        <p:attrNameLst>
                                          <p:attrName>style.visibility</p:attrName>
                                        </p:attrNameLst>
                                      </p:cBhvr>
                                      <p:to>
                                        <p:strVal val="visible"/>
                                      </p:to>
                                    </p:set>
                                    <p:anim calcmode="lin" valueType="num">
                                      <p:cBhvr>
                                        <p:cTn id="144" dur="1000" fill="hold"/>
                                        <p:tgtEl>
                                          <p:spTgt spid="46"/>
                                        </p:tgtEl>
                                        <p:attrNameLst>
                                          <p:attrName>ppt_w</p:attrName>
                                        </p:attrNameLst>
                                      </p:cBhvr>
                                      <p:tavLst>
                                        <p:tav tm="0">
                                          <p:val>
                                            <p:fltVal val="0"/>
                                          </p:val>
                                        </p:tav>
                                        <p:tav tm="100000">
                                          <p:val>
                                            <p:strVal val="#ppt_w"/>
                                          </p:val>
                                        </p:tav>
                                      </p:tavLst>
                                    </p:anim>
                                    <p:anim calcmode="lin" valueType="num">
                                      <p:cBhvr>
                                        <p:cTn id="145" dur="1000" fill="hold"/>
                                        <p:tgtEl>
                                          <p:spTgt spid="46"/>
                                        </p:tgtEl>
                                        <p:attrNameLst>
                                          <p:attrName>ppt_h</p:attrName>
                                        </p:attrNameLst>
                                      </p:cBhvr>
                                      <p:tavLst>
                                        <p:tav tm="0">
                                          <p:val>
                                            <p:fltVal val="0"/>
                                          </p:val>
                                        </p:tav>
                                        <p:tav tm="100000">
                                          <p:val>
                                            <p:strVal val="#ppt_h"/>
                                          </p:val>
                                        </p:tav>
                                      </p:tavLst>
                                    </p:anim>
                                    <p:anim calcmode="lin" valueType="num">
                                      <p:cBhvr>
                                        <p:cTn id="146" dur="1000" fill="hold"/>
                                        <p:tgtEl>
                                          <p:spTgt spid="46"/>
                                        </p:tgtEl>
                                        <p:attrNameLst>
                                          <p:attrName>style.rotation</p:attrName>
                                        </p:attrNameLst>
                                      </p:cBhvr>
                                      <p:tavLst>
                                        <p:tav tm="0">
                                          <p:val>
                                            <p:fltVal val="90"/>
                                          </p:val>
                                        </p:tav>
                                        <p:tav tm="100000">
                                          <p:val>
                                            <p:fltVal val="0"/>
                                          </p:val>
                                        </p:tav>
                                      </p:tavLst>
                                    </p:anim>
                                    <p:animEffect transition="in" filter="fade">
                                      <p:cBhvr>
                                        <p:cTn id="147" dur="1000"/>
                                        <p:tgtEl>
                                          <p:spTgt spid="46"/>
                                        </p:tgtEl>
                                      </p:cBhvr>
                                    </p:animEffect>
                                  </p:childTnLst>
                                </p:cTn>
                              </p:par>
                            </p:childTnLst>
                          </p:cTn>
                        </p:par>
                      </p:childTnLst>
                    </p:cTn>
                  </p:par>
                  <p:par>
                    <p:cTn id="148" fill="hold">
                      <p:stCondLst>
                        <p:cond delay="indefinite"/>
                      </p:stCondLst>
                      <p:childTnLst>
                        <p:par>
                          <p:cTn id="149" fill="hold">
                            <p:stCondLst>
                              <p:cond delay="0"/>
                            </p:stCondLst>
                            <p:childTnLst>
                              <p:par>
                                <p:cTn id="150" presetID="31" presetClass="entr" presetSubtype="0" fill="hold" grpId="0" nodeType="clickEffect">
                                  <p:stCondLst>
                                    <p:cond delay="0"/>
                                  </p:stCondLst>
                                  <p:childTnLst>
                                    <p:set>
                                      <p:cBhvr>
                                        <p:cTn id="151" dur="1" fill="hold">
                                          <p:stCondLst>
                                            <p:cond delay="0"/>
                                          </p:stCondLst>
                                        </p:cTn>
                                        <p:tgtEl>
                                          <p:spTgt spid="7"/>
                                        </p:tgtEl>
                                        <p:attrNameLst>
                                          <p:attrName>style.visibility</p:attrName>
                                        </p:attrNameLst>
                                      </p:cBhvr>
                                      <p:to>
                                        <p:strVal val="visible"/>
                                      </p:to>
                                    </p:set>
                                    <p:anim calcmode="lin" valueType="num">
                                      <p:cBhvr>
                                        <p:cTn id="152" dur="1000" fill="hold"/>
                                        <p:tgtEl>
                                          <p:spTgt spid="7"/>
                                        </p:tgtEl>
                                        <p:attrNameLst>
                                          <p:attrName>ppt_w</p:attrName>
                                        </p:attrNameLst>
                                      </p:cBhvr>
                                      <p:tavLst>
                                        <p:tav tm="0">
                                          <p:val>
                                            <p:fltVal val="0"/>
                                          </p:val>
                                        </p:tav>
                                        <p:tav tm="100000">
                                          <p:val>
                                            <p:strVal val="#ppt_w"/>
                                          </p:val>
                                        </p:tav>
                                      </p:tavLst>
                                    </p:anim>
                                    <p:anim calcmode="lin" valueType="num">
                                      <p:cBhvr>
                                        <p:cTn id="153" dur="1000" fill="hold"/>
                                        <p:tgtEl>
                                          <p:spTgt spid="7"/>
                                        </p:tgtEl>
                                        <p:attrNameLst>
                                          <p:attrName>ppt_h</p:attrName>
                                        </p:attrNameLst>
                                      </p:cBhvr>
                                      <p:tavLst>
                                        <p:tav tm="0">
                                          <p:val>
                                            <p:fltVal val="0"/>
                                          </p:val>
                                        </p:tav>
                                        <p:tav tm="100000">
                                          <p:val>
                                            <p:strVal val="#ppt_h"/>
                                          </p:val>
                                        </p:tav>
                                      </p:tavLst>
                                    </p:anim>
                                    <p:anim calcmode="lin" valueType="num">
                                      <p:cBhvr>
                                        <p:cTn id="154" dur="1000" fill="hold"/>
                                        <p:tgtEl>
                                          <p:spTgt spid="7"/>
                                        </p:tgtEl>
                                        <p:attrNameLst>
                                          <p:attrName>style.rotation</p:attrName>
                                        </p:attrNameLst>
                                      </p:cBhvr>
                                      <p:tavLst>
                                        <p:tav tm="0">
                                          <p:val>
                                            <p:fltVal val="90"/>
                                          </p:val>
                                        </p:tav>
                                        <p:tav tm="100000">
                                          <p:val>
                                            <p:fltVal val="0"/>
                                          </p:val>
                                        </p:tav>
                                      </p:tavLst>
                                    </p:anim>
                                    <p:animEffect transition="in" filter="fade">
                                      <p:cBhvr>
                                        <p:cTn id="155"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9" grpId="0" animBg="1"/>
      <p:bldP spid="5" grpId="0" animBg="1"/>
      <p:bldP spid="7" grpId="0" animBg="1"/>
      <p:bldP spid="12" grpId="0"/>
      <p:bldP spid="15" grpId="0"/>
      <p:bldP spid="16" grpId="0"/>
      <p:bldP spid="17" grpId="0"/>
      <p:bldP spid="18" grpId="0" animBg="1"/>
      <p:bldP spid="20" grpId="0" animBg="1"/>
      <p:bldP spid="22" grpId="0" animBg="1"/>
      <p:bldP spid="23" grpId="0" animBg="1"/>
      <p:bldP spid="24" grpId="0" animBg="1"/>
      <p:bldP spid="25" grpId="0" animBg="1"/>
      <p:bldP spid="46" grpId="0" animBg="1"/>
      <p:bldP spid="59" grpId="0" animBg="1"/>
      <p:bldP spid="6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r>
              <a:rPr lang="en-US" sz="3200" b="1" dirty="0"/>
              <a:t>7 core subjects to investigate with the Social Responsibility Assessment Framework </a:t>
            </a:r>
            <a:r>
              <a:rPr lang="en-US" sz="3200" dirty="0"/>
              <a:t>(</a:t>
            </a:r>
            <a:r>
              <a:rPr lang="en-US" sz="3200" b="1" dirty="0"/>
              <a:t>SORAF)</a:t>
            </a:r>
            <a:endParaRPr lang="fr-FR" dirty="0"/>
          </a:p>
        </p:txBody>
      </p:sp>
      <p:sp>
        <p:nvSpPr>
          <p:cNvPr id="5" name="Espace réservé du numéro de diapositive 4"/>
          <p:cNvSpPr>
            <a:spLocks noGrp="1"/>
          </p:cNvSpPr>
          <p:nvPr>
            <p:ph type="sldNum" sz="quarter" idx="10"/>
          </p:nvPr>
        </p:nvSpPr>
        <p:spPr/>
        <p:txBody>
          <a:bodyPr/>
          <a:lstStyle/>
          <a:p>
            <a:r>
              <a:rPr lang="en-US" smtClean="0">
                <a:solidFill>
                  <a:srgbClr val="003399"/>
                </a:solidFill>
                <a:latin typeface="Times New Roman" charset="0"/>
                <a:sym typeface="Wingdings 3" pitchFamily="18" charset="2"/>
              </a:rPr>
              <a:t></a:t>
            </a:r>
            <a:r>
              <a:rPr lang="nl-BE" smtClean="0"/>
              <a:t> </a:t>
            </a:r>
            <a:fld id="{F342C4F0-3568-46FB-8987-1DE19C8CB109}" type="slidenum">
              <a:rPr lang="nl-BE" smtClean="0">
                <a:solidFill>
                  <a:srgbClr val="992441"/>
                </a:solidFill>
                <a:latin typeface="+mn-lt"/>
              </a:rPr>
              <a:pPr/>
              <a:t>3</a:t>
            </a:fld>
            <a:endParaRPr lang="nl-BE" dirty="0">
              <a:solidFill>
                <a:srgbClr val="992441"/>
              </a:solidFill>
              <a:latin typeface="+mn-lt"/>
            </a:endParaRPr>
          </a:p>
        </p:txBody>
      </p:sp>
      <p:sp>
        <p:nvSpPr>
          <p:cNvPr id="4" name="Espace réservé de la date 3"/>
          <p:cNvSpPr>
            <a:spLocks noGrp="1"/>
          </p:cNvSpPr>
          <p:nvPr>
            <p:ph type="dt" sz="half" idx="4294967295"/>
          </p:nvPr>
        </p:nvSpPr>
        <p:spPr>
          <a:xfrm>
            <a:off x="0" y="6303963"/>
            <a:ext cx="1235075" cy="365125"/>
          </a:xfrm>
        </p:spPr>
        <p:txBody>
          <a:bodyPr/>
          <a:lstStyle/>
          <a:p>
            <a:fld id="{031F3F35-7898-4910-91B0-130CB32BD779}" type="datetime1">
              <a:rPr lang="nl-BE" smtClean="0"/>
              <a:t>16/09/2015</a:t>
            </a:fld>
            <a:endParaRPr lang="nl-BE" dirty="0"/>
          </a:p>
        </p:txBody>
      </p:sp>
    </p:spTree>
    <p:extLst>
      <p:ext uri="{BB962C8B-B14F-4D97-AF65-F5344CB8AC3E}">
        <p14:creationId xmlns:p14="http://schemas.microsoft.com/office/powerpoint/2010/main" val="3816335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p:txBody>
          <a:bodyPr/>
          <a:lstStyle/>
          <a:p>
            <a:pPr marL="0" indent="0">
              <a:buNone/>
            </a:pPr>
            <a:r>
              <a:rPr lang="en-GB" sz="3000" b="1" dirty="0" smtClean="0">
                <a:latin typeface="+mn-lt"/>
              </a:rPr>
              <a:t>1. Organisational </a:t>
            </a:r>
            <a:r>
              <a:rPr lang="en-GB" sz="3000" b="1" dirty="0">
                <a:latin typeface="+mn-lt"/>
              </a:rPr>
              <a:t>governance</a:t>
            </a:r>
            <a:r>
              <a:rPr lang="en-GB" sz="3000" dirty="0">
                <a:latin typeface="+mn-lt"/>
              </a:rPr>
              <a:t>: </a:t>
            </a:r>
            <a:endParaRPr lang="en-GB" sz="3000" dirty="0" smtClean="0">
              <a:latin typeface="+mn-lt"/>
            </a:endParaRPr>
          </a:p>
          <a:p>
            <a:pPr marL="0" indent="0">
              <a:buNone/>
            </a:pPr>
            <a:r>
              <a:rPr lang="en-GB" sz="2400" b="1" dirty="0">
                <a:latin typeface="+mn-lt"/>
                <a:cs typeface="+mn-cs"/>
              </a:rPr>
              <a:t>Objective</a:t>
            </a:r>
            <a:r>
              <a:rPr lang="en-GB" cap="small" dirty="0"/>
              <a:t/>
            </a:r>
            <a:br>
              <a:rPr lang="en-GB" cap="small" dirty="0"/>
            </a:br>
            <a:r>
              <a:rPr lang="en-GB" sz="2400" dirty="0">
                <a:solidFill>
                  <a:srgbClr val="00B050"/>
                </a:solidFill>
                <a:latin typeface="+mn-lt"/>
                <a:cs typeface="+mn-cs"/>
              </a:rPr>
              <a:t>Organising the decision-making process and implementing procedures that facilitate the application of social responsibility principles and practices.</a:t>
            </a:r>
            <a:br>
              <a:rPr lang="en-GB" sz="2400" dirty="0">
                <a:solidFill>
                  <a:srgbClr val="00B050"/>
                </a:solidFill>
                <a:latin typeface="+mn-lt"/>
                <a:cs typeface="+mn-cs"/>
              </a:rPr>
            </a:br>
            <a:r>
              <a:rPr lang="en-GB" sz="2400" dirty="0" smtClean="0">
                <a:solidFill>
                  <a:srgbClr val="00B050"/>
                </a:solidFill>
                <a:latin typeface="+mn-lt"/>
                <a:cs typeface="+mn-cs"/>
              </a:rPr>
              <a:t> </a:t>
            </a:r>
          </a:p>
          <a:p>
            <a:pPr marL="0" indent="0">
              <a:buNone/>
            </a:pPr>
            <a:r>
              <a:rPr lang="en-GB" sz="2400" b="1" dirty="0" smtClean="0">
                <a:solidFill>
                  <a:schemeClr val="bg2"/>
                </a:solidFill>
                <a:latin typeface="+mn-lt"/>
                <a:cs typeface="+mn-cs"/>
              </a:rPr>
              <a:t>9 issues</a:t>
            </a:r>
          </a:p>
          <a:p>
            <a:pPr marL="0" indent="0">
              <a:buNone/>
            </a:pPr>
            <a:r>
              <a:rPr lang="en-GB" sz="2400" dirty="0"/>
              <a:t>I</a:t>
            </a:r>
            <a:r>
              <a:rPr lang="en-GB" sz="2400" dirty="0" smtClean="0"/>
              <a:t>ntegration </a:t>
            </a:r>
            <a:r>
              <a:rPr lang="en-GB" sz="2400" dirty="0"/>
              <a:t>of the social responsibility in the vision, leadership, strategy and planning, key performance indicators, accountability, relationship with the stakeholders…</a:t>
            </a:r>
          </a:p>
          <a:p>
            <a:endParaRPr lang="fr-FR" dirty="0"/>
          </a:p>
        </p:txBody>
      </p:sp>
      <p:sp>
        <p:nvSpPr>
          <p:cNvPr id="4" name="Titre 3"/>
          <p:cNvSpPr>
            <a:spLocks noGrp="1"/>
          </p:cNvSpPr>
          <p:nvPr>
            <p:ph type="title"/>
          </p:nvPr>
        </p:nvSpPr>
        <p:spPr/>
        <p:txBody>
          <a:bodyPr/>
          <a:lstStyle/>
          <a:p>
            <a:endParaRPr lang="fr-FR"/>
          </a:p>
        </p:txBody>
      </p:sp>
      <p:sp>
        <p:nvSpPr>
          <p:cNvPr id="3" name="Espace réservé du numéro de diapositive 2"/>
          <p:cNvSpPr>
            <a:spLocks noGrp="1"/>
          </p:cNvSpPr>
          <p:nvPr>
            <p:ph type="sldNum" sz="quarter" idx="10"/>
          </p:nvPr>
        </p:nvSpPr>
        <p:spPr/>
        <p:txBody>
          <a:bodyPr/>
          <a:lstStyle/>
          <a:p>
            <a:fld id="{3567627D-4459-446B-BE34-DE3B1B32D7F3}" type="slidenum">
              <a:rPr lang="en-US" altLang="en-US" smtClean="0"/>
              <a:pPr/>
              <a:t>4</a:t>
            </a:fld>
            <a:endParaRPr lang="en-US" altLang="en-US"/>
          </a:p>
        </p:txBody>
      </p:sp>
    </p:spTree>
    <p:extLst>
      <p:ext uri="{BB962C8B-B14F-4D97-AF65-F5344CB8AC3E}">
        <p14:creationId xmlns:p14="http://schemas.microsoft.com/office/powerpoint/2010/main" val="2623534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344488" y="620688"/>
            <a:ext cx="9205023" cy="5688632"/>
          </a:xfrm>
        </p:spPr>
        <p:txBody>
          <a:bodyPr>
            <a:normAutofit/>
          </a:bodyPr>
          <a:lstStyle/>
          <a:p>
            <a:pPr marL="0" lvl="0" indent="0">
              <a:buNone/>
            </a:pPr>
            <a:r>
              <a:rPr lang="en-GB" sz="3000" b="1" dirty="0" smtClean="0"/>
              <a:t>2. Human </a:t>
            </a:r>
            <a:r>
              <a:rPr lang="en-GB" sz="3000" b="1" dirty="0"/>
              <a:t>rights</a:t>
            </a:r>
          </a:p>
          <a:p>
            <a:pPr marL="0" indent="0">
              <a:buNone/>
            </a:pPr>
            <a:r>
              <a:rPr lang="en-GB" sz="2400" dirty="0" smtClean="0"/>
              <a:t> </a:t>
            </a:r>
            <a:r>
              <a:rPr lang="en-GB" sz="2400" b="1" dirty="0"/>
              <a:t>Objective</a:t>
            </a:r>
            <a:r>
              <a:rPr lang="en-GB" sz="1900" dirty="0" smtClean="0"/>
              <a:t>: </a:t>
            </a:r>
            <a:r>
              <a:rPr lang="en-GB" sz="2400" dirty="0">
                <a:solidFill>
                  <a:srgbClr val="00B050"/>
                </a:solidFill>
              </a:rPr>
              <a:t>Ensure that public organisation see to respect for human rights in its own functioning as well as in organisations belonging to its sphere of influence.</a:t>
            </a:r>
            <a:endParaRPr lang="fr-BE" sz="2400" dirty="0">
              <a:solidFill>
                <a:srgbClr val="00B050"/>
              </a:solidFill>
            </a:endParaRPr>
          </a:p>
          <a:p>
            <a:pPr marL="0" indent="0">
              <a:buNone/>
            </a:pPr>
            <a:r>
              <a:rPr lang="en-GB" sz="1800" b="1" dirty="0"/>
              <a:t>8 </a:t>
            </a:r>
            <a:r>
              <a:rPr lang="en-GB" sz="1800" b="1" dirty="0" smtClean="0"/>
              <a:t>issues:</a:t>
            </a:r>
            <a:endParaRPr lang="en-GB" sz="1900" dirty="0"/>
          </a:p>
          <a:p>
            <a:pPr marL="0" indent="0">
              <a:buNone/>
            </a:pPr>
            <a:endParaRPr lang="en-GB" sz="1800" b="1" dirty="0"/>
          </a:p>
          <a:p>
            <a:pPr marL="0" indent="0">
              <a:buNone/>
            </a:pPr>
            <a:endParaRPr lang="en-GB" sz="1800" b="1" dirty="0" smtClean="0"/>
          </a:p>
          <a:p>
            <a:pPr marL="0" indent="0">
              <a:buNone/>
            </a:pPr>
            <a:endParaRPr lang="en-GB" sz="1800" b="1" dirty="0"/>
          </a:p>
          <a:p>
            <a:pPr marL="0" indent="0">
              <a:buNone/>
            </a:pPr>
            <a:endParaRPr lang="en-GB" sz="1800" b="1" dirty="0" smtClean="0"/>
          </a:p>
          <a:p>
            <a:pPr marL="0" indent="0">
              <a:buNone/>
            </a:pPr>
            <a:endParaRPr lang="en-GB" sz="1800" b="1" dirty="0" smtClean="0"/>
          </a:p>
          <a:p>
            <a:pPr marL="0" indent="0">
              <a:buNone/>
            </a:pPr>
            <a:endParaRPr lang="en-GB" sz="1800" b="1" dirty="0" smtClean="0"/>
          </a:p>
          <a:p>
            <a:pPr marL="0" indent="0">
              <a:buNone/>
            </a:pPr>
            <a:endParaRPr lang="en-GB" dirty="0"/>
          </a:p>
        </p:txBody>
      </p:sp>
      <p:graphicFrame>
        <p:nvGraphicFramePr>
          <p:cNvPr id="3" name="Tableau 2"/>
          <p:cNvGraphicFramePr>
            <a:graphicFrameLocks noGrp="1"/>
          </p:cNvGraphicFramePr>
          <p:nvPr>
            <p:extLst>
              <p:ext uri="{D42A27DB-BD31-4B8C-83A1-F6EECF244321}">
                <p14:modId xmlns:p14="http://schemas.microsoft.com/office/powerpoint/2010/main" val="2664010638"/>
              </p:ext>
            </p:extLst>
          </p:nvPr>
        </p:nvGraphicFramePr>
        <p:xfrm>
          <a:off x="1640632" y="3212976"/>
          <a:ext cx="7200800" cy="2834640"/>
        </p:xfrm>
        <a:graphic>
          <a:graphicData uri="http://schemas.openxmlformats.org/drawingml/2006/table">
            <a:tbl>
              <a:tblPr firstRow="1" bandRow="1">
                <a:tableStyleId>{5C22544A-7EE6-4342-B048-85BDC9FD1C3A}</a:tableStyleId>
              </a:tblPr>
              <a:tblGrid>
                <a:gridCol w="3600400"/>
                <a:gridCol w="3600400"/>
              </a:tblGrid>
              <a:tr h="370840">
                <a:tc>
                  <a:txBody>
                    <a:bodyPr/>
                    <a:lstStyle/>
                    <a:p>
                      <a:pPr marL="0" algn="l" defTabSz="914400" rtl="0" eaLnBrk="1" latinLnBrk="0" hangingPunct="1"/>
                      <a:r>
                        <a:rPr lang="en-GB" sz="1800" b="0" kern="1200" dirty="0" smtClean="0">
                          <a:solidFill>
                            <a:schemeClr val="dk1"/>
                          </a:solidFill>
                          <a:latin typeface="+mn-lt"/>
                          <a:ea typeface="+mn-ea"/>
                          <a:cs typeface="+mn-cs"/>
                        </a:rPr>
                        <a:t>Duty of vigilance</a:t>
                      </a:r>
                      <a:endParaRPr lang="fr-FR" sz="1800" b="0" kern="1200" dirty="0">
                        <a:solidFill>
                          <a:schemeClr val="dk1"/>
                        </a:solidFill>
                        <a:latin typeface="+mn-lt"/>
                        <a:ea typeface="+mn-ea"/>
                        <a:cs typeface="+mn-cs"/>
                      </a:endParaRPr>
                    </a:p>
                  </a:txBody>
                  <a:tcPr/>
                </a:tc>
                <a:tc>
                  <a:txBody>
                    <a:bodyPr/>
                    <a:lstStyle/>
                    <a:p>
                      <a:pPr marL="0" algn="l" defTabSz="914400" rtl="0" eaLnBrk="1" latinLnBrk="0" hangingPunct="1"/>
                      <a:r>
                        <a:rPr lang="en-GB" sz="1800" b="0" kern="1200" dirty="0" smtClean="0">
                          <a:solidFill>
                            <a:schemeClr val="dk1"/>
                          </a:solidFill>
                          <a:latin typeface="+mn-lt"/>
                          <a:ea typeface="+mn-ea"/>
                          <a:cs typeface="+mn-cs"/>
                        </a:rPr>
                        <a:t>Discrimination and vulnerable groups</a:t>
                      </a:r>
                      <a:endParaRPr lang="fr-FR" sz="1800" b="0" kern="1200" dirty="0">
                        <a:solidFill>
                          <a:schemeClr val="dk1"/>
                        </a:solidFill>
                        <a:latin typeface="+mn-lt"/>
                        <a:ea typeface="+mn-ea"/>
                        <a:cs typeface="+mn-cs"/>
                      </a:endParaRPr>
                    </a:p>
                  </a:txBody>
                  <a:tcPr/>
                </a:tc>
              </a:tr>
              <a:tr h="370840">
                <a:tc>
                  <a:txBody>
                    <a:bodyPr/>
                    <a:lstStyle/>
                    <a:p>
                      <a:r>
                        <a:rPr lang="en-GB" sz="1800" dirty="0" smtClean="0"/>
                        <a:t>Situations posing a risk to human rights</a:t>
                      </a:r>
                      <a:endParaRPr lang="fr-FR" dirty="0"/>
                    </a:p>
                  </a:txBody>
                  <a:tcPr/>
                </a:tc>
                <a:tc>
                  <a:txBody>
                    <a:bodyPr/>
                    <a:lstStyle/>
                    <a:p>
                      <a:r>
                        <a:rPr lang="en-GB" sz="1800" dirty="0" smtClean="0"/>
                        <a:t>Civil and political rights: freedom of opinion, movement, life</a:t>
                      </a:r>
                      <a:endParaRPr lang="fr-FR" dirty="0"/>
                    </a:p>
                  </a:txBody>
                  <a:tcPr/>
                </a:tc>
              </a:tr>
              <a:tr h="370840">
                <a:tc>
                  <a:txBody>
                    <a:bodyPr/>
                    <a:lstStyle/>
                    <a:p>
                      <a:r>
                        <a:rPr lang="en-GB" sz="1800" dirty="0" smtClean="0"/>
                        <a:t>Prevention of complicity</a:t>
                      </a:r>
                      <a:endParaRPr lang="fr-FR" dirty="0"/>
                    </a:p>
                  </a:txBody>
                  <a:tcPr/>
                </a:tc>
                <a:tc>
                  <a:txBody>
                    <a:bodyPr/>
                    <a:lstStyle/>
                    <a:p>
                      <a:r>
                        <a:rPr lang="en-GB" sz="1800" dirty="0" smtClean="0"/>
                        <a:t>Economic, social and cultural rights: welfare protection, work, health, education, cultural identity,…</a:t>
                      </a:r>
                      <a:endParaRPr lang="fr-FR" dirty="0"/>
                    </a:p>
                  </a:txBody>
                  <a:tcPr/>
                </a:tc>
              </a:tr>
              <a:tr h="370840">
                <a:tc>
                  <a:txBody>
                    <a:bodyPr/>
                    <a:lstStyle/>
                    <a:p>
                      <a:r>
                        <a:rPr lang="en-GB" sz="1800" dirty="0" smtClean="0"/>
                        <a:t>Remediation for violations of human rights</a:t>
                      </a:r>
                      <a:endParaRPr lang="fr-FR" dirty="0"/>
                    </a:p>
                  </a:txBody>
                  <a:tcPr/>
                </a:tc>
                <a:tc>
                  <a:txBody>
                    <a:bodyPr/>
                    <a:lstStyle/>
                    <a:p>
                      <a:r>
                        <a:rPr lang="en-GB" sz="1800" dirty="0" smtClean="0"/>
                        <a:t>Fundamental principles and rights at work</a:t>
                      </a:r>
                      <a:endParaRPr lang="fr-FR" dirty="0"/>
                    </a:p>
                  </a:txBody>
                  <a:tcPr/>
                </a:tc>
              </a:tr>
            </a:tbl>
          </a:graphicData>
        </a:graphic>
      </p:graphicFrame>
    </p:spTree>
    <p:extLst>
      <p:ext uri="{BB962C8B-B14F-4D97-AF65-F5344CB8AC3E}">
        <p14:creationId xmlns:p14="http://schemas.microsoft.com/office/powerpoint/2010/main" val="2859772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2480" y="620688"/>
            <a:ext cx="9205023" cy="5544616"/>
          </a:xfrm>
        </p:spPr>
        <p:txBody>
          <a:bodyPr>
            <a:normAutofit fontScale="40000" lnSpcReduction="20000"/>
          </a:bodyPr>
          <a:lstStyle/>
          <a:p>
            <a:pPr marL="0" indent="0">
              <a:lnSpc>
                <a:spcPct val="170000"/>
              </a:lnSpc>
              <a:buNone/>
            </a:pPr>
            <a:r>
              <a:rPr lang="en-GB" sz="7400" b="1" dirty="0">
                <a:solidFill>
                  <a:schemeClr val="bg2"/>
                </a:solidFill>
              </a:rPr>
              <a:t>3. </a:t>
            </a:r>
            <a:r>
              <a:rPr lang="en-GB" sz="7400" b="1" dirty="0"/>
              <a:t>Labour </a:t>
            </a:r>
            <a:r>
              <a:rPr lang="en-GB" sz="7400" b="1" dirty="0" smtClean="0"/>
              <a:t>practices</a:t>
            </a:r>
            <a:endParaRPr lang="en-GB" sz="7400" b="1" dirty="0"/>
          </a:p>
          <a:p>
            <a:pPr marL="360363" indent="-360363">
              <a:buNone/>
            </a:pPr>
            <a:r>
              <a:rPr lang="en-GB" sz="6200" b="1" dirty="0"/>
              <a:t>Objective</a:t>
            </a:r>
            <a:endParaRPr lang="fr-BE" sz="6200" b="1" dirty="0"/>
          </a:p>
          <a:p>
            <a:pPr marL="0" indent="0">
              <a:buNone/>
            </a:pPr>
            <a:r>
              <a:rPr lang="en-GB" sz="6000" dirty="0">
                <a:solidFill>
                  <a:srgbClr val="00B050"/>
                </a:solidFill>
              </a:rPr>
              <a:t>Create an environment favourable to the development of the </a:t>
            </a:r>
            <a:r>
              <a:rPr lang="en-GB" sz="6000" dirty="0" smtClean="0">
                <a:solidFill>
                  <a:srgbClr val="00B050"/>
                </a:solidFill>
              </a:rPr>
              <a:t>staff, </a:t>
            </a:r>
            <a:r>
              <a:rPr lang="en-GB" sz="6000" dirty="0">
                <a:solidFill>
                  <a:srgbClr val="00B050"/>
                </a:solidFill>
              </a:rPr>
              <a:t>starting with the consciousness of serving citizens: major factor of success and sustainability of the </a:t>
            </a:r>
            <a:r>
              <a:rPr lang="en-GB" sz="6000" dirty="0" smtClean="0">
                <a:solidFill>
                  <a:srgbClr val="00B050"/>
                </a:solidFill>
              </a:rPr>
              <a:t>organisation. </a:t>
            </a:r>
          </a:p>
          <a:p>
            <a:pPr marL="0" indent="0">
              <a:buNone/>
            </a:pPr>
            <a:r>
              <a:rPr lang="en-GB" sz="6000" b="1" dirty="0"/>
              <a:t>5 issues: </a:t>
            </a:r>
            <a:endParaRPr lang="en-GB" sz="6000" b="1" dirty="0" smtClean="0"/>
          </a:p>
          <a:p>
            <a:pPr marL="0" indent="0">
              <a:buNone/>
            </a:pPr>
            <a:endParaRPr lang="en-GB" sz="4500" b="1" dirty="0"/>
          </a:p>
          <a:p>
            <a:pPr marL="0" indent="0">
              <a:buNone/>
            </a:pPr>
            <a:endParaRPr lang="en-GB" sz="4500" b="1" dirty="0" smtClean="0"/>
          </a:p>
          <a:p>
            <a:pPr marL="0" indent="0">
              <a:buNone/>
            </a:pPr>
            <a:r>
              <a:rPr lang="en-GB" sz="3400" dirty="0" smtClean="0"/>
              <a:t>;;;; </a:t>
            </a:r>
            <a:endParaRPr lang="fr-BE" sz="3400" dirty="0"/>
          </a:p>
          <a:p>
            <a:pPr marL="360363" lvl="0" indent="-360363">
              <a:buNone/>
            </a:pPr>
            <a:endParaRPr lang="en-GB" sz="3400" b="1" dirty="0" smtClean="0"/>
          </a:p>
          <a:p>
            <a:pPr marL="0" lvl="0" indent="0">
              <a:lnSpc>
                <a:spcPct val="170000"/>
              </a:lnSpc>
              <a:buNone/>
            </a:pPr>
            <a:endParaRPr lang="en-GB" sz="6000" b="1" dirty="0" smtClean="0">
              <a:solidFill>
                <a:schemeClr val="bg2"/>
              </a:solidFill>
            </a:endParaRPr>
          </a:p>
          <a:p>
            <a:pPr marL="0" lvl="0" indent="0">
              <a:lnSpc>
                <a:spcPct val="170000"/>
              </a:lnSpc>
              <a:buNone/>
            </a:pPr>
            <a:endParaRPr lang="en-GB" sz="6000" b="1" dirty="0" smtClean="0">
              <a:solidFill>
                <a:schemeClr val="bg2"/>
              </a:solidFill>
            </a:endParaRPr>
          </a:p>
          <a:p>
            <a:endParaRPr lang="en-GB" dirty="0"/>
          </a:p>
        </p:txBody>
      </p:sp>
      <p:sp>
        <p:nvSpPr>
          <p:cNvPr id="4" name="Espace réservé du numéro de diapositive 3"/>
          <p:cNvSpPr>
            <a:spLocks noGrp="1"/>
          </p:cNvSpPr>
          <p:nvPr>
            <p:ph type="sldNum" sz="quarter" idx="12"/>
          </p:nvPr>
        </p:nvSpPr>
        <p:spPr/>
        <p:txBody>
          <a:bodyPr/>
          <a:lstStyle/>
          <a:p>
            <a:r>
              <a:rPr lang="en-GB" dirty="0" smtClean="0">
                <a:solidFill>
                  <a:srgbClr val="003399"/>
                </a:solidFill>
                <a:latin typeface="Times New Roman" charset="0"/>
                <a:sym typeface="Wingdings 3" pitchFamily="18" charset="2"/>
              </a:rPr>
              <a:t></a:t>
            </a:r>
            <a:r>
              <a:rPr lang="en-GB" dirty="0" smtClean="0"/>
              <a:t> </a:t>
            </a:r>
            <a:fld id="{F342C4F0-3568-46FB-8987-1DE19C8CB109}" type="slidenum">
              <a:rPr lang="en-GB" smtClean="0">
                <a:solidFill>
                  <a:srgbClr val="992441"/>
                </a:solidFill>
                <a:latin typeface="+mn-lt"/>
              </a:rPr>
              <a:pPr/>
              <a:t>6</a:t>
            </a:fld>
            <a:endParaRPr lang="en-GB" dirty="0">
              <a:solidFill>
                <a:srgbClr val="992441"/>
              </a:solidFill>
              <a:latin typeface="+mn-lt"/>
            </a:endParaRPr>
          </a:p>
        </p:txBody>
      </p:sp>
      <p:graphicFrame>
        <p:nvGraphicFramePr>
          <p:cNvPr id="5" name="Tableau 4"/>
          <p:cNvGraphicFramePr>
            <a:graphicFrameLocks noGrp="1"/>
          </p:cNvGraphicFramePr>
          <p:nvPr>
            <p:extLst>
              <p:ext uri="{D42A27DB-BD31-4B8C-83A1-F6EECF244321}">
                <p14:modId xmlns:p14="http://schemas.microsoft.com/office/powerpoint/2010/main" val="4260649775"/>
              </p:ext>
            </p:extLst>
          </p:nvPr>
        </p:nvGraphicFramePr>
        <p:xfrm>
          <a:off x="1496616" y="4149080"/>
          <a:ext cx="6604000" cy="1651000"/>
        </p:xfrm>
        <a:graphic>
          <a:graphicData uri="http://schemas.openxmlformats.org/drawingml/2006/table">
            <a:tbl>
              <a:tblPr firstRow="1" bandRow="1">
                <a:tableStyleId>{5C22544A-7EE6-4342-B048-85BDC9FD1C3A}</a:tableStyleId>
              </a:tblPr>
              <a:tblGrid>
                <a:gridCol w="3302000"/>
                <a:gridCol w="3302000"/>
              </a:tblGrid>
              <a:tr h="370840">
                <a:tc>
                  <a:txBody>
                    <a:bodyPr/>
                    <a:lstStyle/>
                    <a:p>
                      <a:pPr marL="0" algn="l" defTabSz="914400" rtl="0" eaLnBrk="1" latinLnBrk="0" hangingPunct="1"/>
                      <a:r>
                        <a:rPr lang="en-GB" sz="1800" b="0" kern="1200" dirty="0" smtClean="0">
                          <a:solidFill>
                            <a:schemeClr val="dk1"/>
                          </a:solidFill>
                          <a:latin typeface="+mn-lt"/>
                          <a:ea typeface="+mn-ea"/>
                          <a:cs typeface="+mn-cs"/>
                        </a:rPr>
                        <a:t>Employment and employment relationship</a:t>
                      </a:r>
                      <a:endParaRPr lang="fr-FR" sz="1800" b="0" kern="1200" dirty="0">
                        <a:solidFill>
                          <a:schemeClr val="dk1"/>
                        </a:solidFill>
                        <a:latin typeface="+mn-lt"/>
                        <a:ea typeface="+mn-ea"/>
                        <a:cs typeface="+mn-cs"/>
                      </a:endParaRPr>
                    </a:p>
                  </a:txBody>
                  <a:tcPr/>
                </a:tc>
                <a:tc>
                  <a:txBody>
                    <a:bodyPr/>
                    <a:lstStyle/>
                    <a:p>
                      <a:pPr marL="0" algn="l" defTabSz="914400" rtl="0" eaLnBrk="1" latinLnBrk="0" hangingPunct="1"/>
                      <a:r>
                        <a:rPr lang="en-GB" sz="1800" b="0" kern="1200" dirty="0" smtClean="0">
                          <a:solidFill>
                            <a:schemeClr val="dk1"/>
                          </a:solidFill>
                          <a:latin typeface="+mn-lt"/>
                          <a:ea typeface="+mn-ea"/>
                          <a:cs typeface="+mn-cs"/>
                        </a:rPr>
                        <a:t>Health, security and well-being on the job </a:t>
                      </a:r>
                      <a:endParaRPr lang="fr-FR" sz="1800" b="0" kern="1200" dirty="0">
                        <a:solidFill>
                          <a:schemeClr val="dk1"/>
                        </a:solidFill>
                        <a:latin typeface="+mn-lt"/>
                        <a:ea typeface="+mn-ea"/>
                        <a:cs typeface="+mn-cs"/>
                      </a:endParaRPr>
                    </a:p>
                  </a:txBody>
                  <a:tcPr/>
                </a:tc>
              </a:tr>
              <a:tr h="370840">
                <a:tc>
                  <a:txBody>
                    <a:bodyPr/>
                    <a:lstStyle/>
                    <a:p>
                      <a:r>
                        <a:rPr lang="en-GB" sz="1800" dirty="0" smtClean="0"/>
                        <a:t>Work conditions and social protection </a:t>
                      </a:r>
                      <a:endParaRPr lang="fr-FR" dirty="0"/>
                    </a:p>
                  </a:txBody>
                  <a:tcPr/>
                </a:tc>
                <a:tc>
                  <a:txBody>
                    <a:bodyPr/>
                    <a:lstStyle/>
                    <a:p>
                      <a:r>
                        <a:rPr lang="en-GB" sz="1800" dirty="0" smtClean="0"/>
                        <a:t>Development and commitment of the members of staff</a:t>
                      </a:r>
                      <a:endParaRPr lang="fr-FR" dirty="0"/>
                    </a:p>
                  </a:txBody>
                  <a:tcPr/>
                </a:tc>
              </a:tr>
              <a:tr h="370840">
                <a:tc>
                  <a:txBody>
                    <a:bodyPr/>
                    <a:lstStyle/>
                    <a:p>
                      <a:r>
                        <a:rPr lang="en-GB" sz="1800" dirty="0" smtClean="0"/>
                        <a:t>Participatory management</a:t>
                      </a:r>
                      <a:endParaRPr lang="fr-FR" dirty="0"/>
                    </a:p>
                  </a:txBody>
                  <a:tcPr/>
                </a:tc>
                <a:tc>
                  <a:txBody>
                    <a:bodyPr/>
                    <a:lstStyle/>
                    <a:p>
                      <a:endParaRPr lang="fr-FR" dirty="0"/>
                    </a:p>
                  </a:txBody>
                  <a:tcPr/>
                </a:tc>
              </a:tr>
            </a:tbl>
          </a:graphicData>
        </a:graphic>
      </p:graphicFrame>
    </p:spTree>
    <p:extLst>
      <p:ext uri="{BB962C8B-B14F-4D97-AF65-F5344CB8AC3E}">
        <p14:creationId xmlns:p14="http://schemas.microsoft.com/office/powerpoint/2010/main" val="3032806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0489" y="764704"/>
            <a:ext cx="9205023" cy="5112568"/>
          </a:xfrm>
        </p:spPr>
        <p:txBody>
          <a:bodyPr/>
          <a:lstStyle/>
          <a:p>
            <a:pPr marL="0" lvl="0" indent="0">
              <a:buNone/>
            </a:pPr>
            <a:r>
              <a:rPr lang="en-GB" sz="3000" b="1" dirty="0">
                <a:solidFill>
                  <a:schemeClr val="bg2"/>
                </a:solidFill>
              </a:rPr>
              <a:t>4. Environment</a:t>
            </a:r>
          </a:p>
          <a:p>
            <a:pPr marL="360363" indent="-360363">
              <a:lnSpc>
                <a:spcPct val="130000"/>
              </a:lnSpc>
              <a:buNone/>
            </a:pPr>
            <a:r>
              <a:rPr lang="en-GB" sz="2400" b="1" dirty="0" smtClean="0"/>
              <a:t>Objective</a:t>
            </a:r>
            <a:endParaRPr lang="en-GB" sz="2400" b="1" dirty="0"/>
          </a:p>
          <a:p>
            <a:pPr marL="0" lvl="0" indent="0">
              <a:lnSpc>
                <a:spcPct val="130000"/>
              </a:lnSpc>
              <a:buNone/>
            </a:pPr>
            <a:r>
              <a:rPr lang="en-GB" sz="2400" dirty="0" smtClean="0">
                <a:solidFill>
                  <a:srgbClr val="00B050"/>
                </a:solidFill>
              </a:rPr>
              <a:t>To prevent  </a:t>
            </a:r>
            <a:r>
              <a:rPr lang="en-GB" sz="2400" dirty="0">
                <a:solidFill>
                  <a:srgbClr val="00B050"/>
                </a:solidFill>
              </a:rPr>
              <a:t>and limit the degradation of the environment or harm to human health due to its activities (and the impact of activities within its sphere of influence) on the environment</a:t>
            </a:r>
            <a:r>
              <a:rPr lang="en-GB" sz="2400" dirty="0" smtClean="0">
                <a:solidFill>
                  <a:srgbClr val="00B050"/>
                </a:solidFill>
              </a:rPr>
              <a:t>.</a:t>
            </a:r>
            <a:endParaRPr lang="fr-BE" sz="2400" dirty="0" smtClean="0">
              <a:solidFill>
                <a:srgbClr val="00B050"/>
              </a:solidFill>
            </a:endParaRPr>
          </a:p>
          <a:p>
            <a:pPr marL="360363" lvl="0" indent="-360363">
              <a:buNone/>
            </a:pPr>
            <a:r>
              <a:rPr lang="en-GB" sz="2400" b="1" dirty="0" smtClean="0"/>
              <a:t>5 issues</a:t>
            </a:r>
            <a:r>
              <a:rPr lang="fr-BE" sz="2400" b="1" dirty="0" smtClean="0"/>
              <a:t> </a:t>
            </a:r>
            <a:endParaRPr lang="fr-FR" sz="2400" b="1" dirty="0"/>
          </a:p>
        </p:txBody>
      </p:sp>
      <p:sp>
        <p:nvSpPr>
          <p:cNvPr id="4" name="Espace réservé de la date 3"/>
          <p:cNvSpPr>
            <a:spLocks noGrp="1"/>
          </p:cNvSpPr>
          <p:nvPr>
            <p:ph type="dt" sz="half" idx="10"/>
          </p:nvPr>
        </p:nvSpPr>
        <p:spPr/>
        <p:txBody>
          <a:bodyPr/>
          <a:lstStyle/>
          <a:p>
            <a:fld id="{031F3F35-7898-4910-91B0-130CB32BD779}" type="datetime1">
              <a:rPr lang="nl-BE" smtClean="0"/>
              <a:t>16/09/2015</a:t>
            </a:fld>
            <a:endParaRPr lang="nl-BE" dirty="0"/>
          </a:p>
        </p:txBody>
      </p:sp>
      <p:sp>
        <p:nvSpPr>
          <p:cNvPr id="5" name="Espace réservé du numéro de diapositive 4"/>
          <p:cNvSpPr>
            <a:spLocks noGrp="1"/>
          </p:cNvSpPr>
          <p:nvPr>
            <p:ph type="sldNum" sz="quarter" idx="12"/>
          </p:nvPr>
        </p:nvSpPr>
        <p:spPr/>
        <p:txBody>
          <a:bodyPr/>
          <a:lstStyle/>
          <a:p>
            <a:r>
              <a:rPr lang="en-US" smtClean="0">
                <a:solidFill>
                  <a:srgbClr val="003399"/>
                </a:solidFill>
                <a:latin typeface="Times New Roman" charset="0"/>
                <a:sym typeface="Wingdings 3" pitchFamily="18" charset="2"/>
              </a:rPr>
              <a:t></a:t>
            </a:r>
            <a:r>
              <a:rPr lang="nl-BE" smtClean="0"/>
              <a:t> </a:t>
            </a:r>
            <a:fld id="{F342C4F0-3568-46FB-8987-1DE19C8CB109}" type="slidenum">
              <a:rPr lang="nl-BE" smtClean="0">
                <a:solidFill>
                  <a:srgbClr val="992441"/>
                </a:solidFill>
                <a:latin typeface="+mn-lt"/>
              </a:rPr>
              <a:pPr/>
              <a:t>7</a:t>
            </a:fld>
            <a:endParaRPr lang="nl-BE" dirty="0">
              <a:solidFill>
                <a:srgbClr val="992441"/>
              </a:solidFill>
              <a:latin typeface="+mn-lt"/>
            </a:endParaRPr>
          </a:p>
        </p:txBody>
      </p:sp>
      <p:graphicFrame>
        <p:nvGraphicFramePr>
          <p:cNvPr id="8" name="Tableau 7"/>
          <p:cNvGraphicFramePr>
            <a:graphicFrameLocks noGrp="1"/>
          </p:cNvGraphicFramePr>
          <p:nvPr>
            <p:extLst>
              <p:ext uri="{D42A27DB-BD31-4B8C-83A1-F6EECF244321}">
                <p14:modId xmlns:p14="http://schemas.microsoft.com/office/powerpoint/2010/main" val="194067255"/>
              </p:ext>
            </p:extLst>
          </p:nvPr>
        </p:nvGraphicFramePr>
        <p:xfrm>
          <a:off x="1784648" y="3789040"/>
          <a:ext cx="6604000" cy="1920240"/>
        </p:xfrm>
        <a:graphic>
          <a:graphicData uri="http://schemas.openxmlformats.org/drawingml/2006/table">
            <a:tbl>
              <a:tblPr firstRow="1" bandRow="1">
                <a:tableStyleId>{5C22544A-7EE6-4342-B048-85BDC9FD1C3A}</a:tableStyleId>
              </a:tblPr>
              <a:tblGrid>
                <a:gridCol w="3302000"/>
                <a:gridCol w="3302000"/>
              </a:tblGrid>
              <a:tr h="370840">
                <a:tc>
                  <a:txBody>
                    <a:bodyPr/>
                    <a:lstStyle/>
                    <a:p>
                      <a:pPr marL="0" algn="l" defTabSz="914400" rtl="0" eaLnBrk="1" latinLnBrk="0" hangingPunct="1"/>
                      <a:r>
                        <a:rPr lang="en-GB" sz="1800" b="0" kern="1200" dirty="0" smtClean="0">
                          <a:solidFill>
                            <a:schemeClr val="dk1"/>
                          </a:solidFill>
                          <a:latin typeface="+mn-lt"/>
                          <a:ea typeface="+mn-ea"/>
                          <a:cs typeface="+mn-cs"/>
                        </a:rPr>
                        <a:t>the prevention of pollution</a:t>
                      </a:r>
                      <a:endParaRPr lang="fr-FR" sz="1800" b="0" kern="1200" dirty="0">
                        <a:solidFill>
                          <a:schemeClr val="dk1"/>
                        </a:solidFill>
                        <a:latin typeface="+mn-lt"/>
                        <a:ea typeface="+mn-ea"/>
                        <a:cs typeface="+mn-cs"/>
                      </a:endParaRPr>
                    </a:p>
                  </a:txBody>
                  <a:tcPr/>
                </a:tc>
                <a:tc>
                  <a:txBody>
                    <a:bodyPr/>
                    <a:lstStyle/>
                    <a:p>
                      <a:pPr marL="0" algn="l" defTabSz="914400" rtl="0" eaLnBrk="1" latinLnBrk="0" hangingPunct="1"/>
                      <a:r>
                        <a:rPr lang="en-GB" sz="1800" b="0" kern="1200" dirty="0" smtClean="0">
                          <a:solidFill>
                            <a:schemeClr val="dk1"/>
                          </a:solidFill>
                          <a:latin typeface="+mn-lt"/>
                          <a:ea typeface="+mn-ea"/>
                          <a:cs typeface="+mn-cs"/>
                        </a:rPr>
                        <a:t>the protection of the environment</a:t>
                      </a:r>
                      <a:endParaRPr lang="fr-FR" sz="1800" b="0" kern="1200" dirty="0">
                        <a:solidFill>
                          <a:schemeClr val="dk1"/>
                        </a:solidFill>
                        <a:latin typeface="+mn-lt"/>
                        <a:ea typeface="+mn-ea"/>
                        <a:cs typeface="+mn-cs"/>
                      </a:endParaRPr>
                    </a:p>
                  </a:txBody>
                  <a:tcPr/>
                </a:tc>
              </a:tr>
              <a:tr h="370840">
                <a:tc>
                  <a:txBody>
                    <a:bodyPr/>
                    <a:lstStyle/>
                    <a:p>
                      <a:r>
                        <a:rPr lang="en-GB" sz="1800" dirty="0" smtClean="0"/>
                        <a:t>sustainable use of resources</a:t>
                      </a:r>
                      <a:endParaRPr lang="fr-FR" dirty="0"/>
                    </a:p>
                  </a:txBody>
                  <a:tcPr/>
                </a:tc>
                <a:tc>
                  <a:txBody>
                    <a:bodyPr/>
                    <a:lstStyle/>
                    <a:p>
                      <a:r>
                        <a:rPr lang="en-GB" sz="1800" dirty="0" smtClean="0"/>
                        <a:t>biodiversity and rehabilitation of natural habitats</a:t>
                      </a:r>
                      <a:endParaRPr lang="fr-FR" dirty="0"/>
                    </a:p>
                  </a:txBody>
                  <a:tcPr/>
                </a:tc>
              </a:tr>
              <a:tr h="370840">
                <a:tc>
                  <a:txBody>
                    <a:bodyPr/>
                    <a:lstStyle/>
                    <a:p>
                      <a:r>
                        <a:rPr lang="en-GB" sz="1800" dirty="0" smtClean="0"/>
                        <a:t>climate change mitigation and adaptation</a:t>
                      </a:r>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t>responsible purchasing</a:t>
                      </a:r>
                    </a:p>
                    <a:p>
                      <a:endParaRPr lang="fr-FR" dirty="0"/>
                    </a:p>
                  </a:txBody>
                  <a:tcPr/>
                </a:tc>
              </a:tr>
            </a:tbl>
          </a:graphicData>
        </a:graphic>
      </p:graphicFrame>
    </p:spTree>
    <p:extLst>
      <p:ext uri="{BB962C8B-B14F-4D97-AF65-F5344CB8AC3E}">
        <p14:creationId xmlns:p14="http://schemas.microsoft.com/office/powerpoint/2010/main" val="2404658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00472" y="620688"/>
            <a:ext cx="8915400" cy="5472608"/>
          </a:xfrm>
        </p:spPr>
        <p:txBody>
          <a:bodyPr>
            <a:normAutofit/>
          </a:bodyPr>
          <a:lstStyle/>
          <a:p>
            <a:pPr marL="0" indent="0">
              <a:lnSpc>
                <a:spcPct val="150000"/>
              </a:lnSpc>
              <a:buNone/>
            </a:pPr>
            <a:r>
              <a:rPr lang="en-GB" sz="3000" b="1" dirty="0">
                <a:solidFill>
                  <a:schemeClr val="bg2"/>
                </a:solidFill>
                <a:latin typeface="+mn-lt"/>
                <a:cs typeface="+mn-cs"/>
              </a:rPr>
              <a:t>5. Fairness of </a:t>
            </a:r>
            <a:r>
              <a:rPr lang="en-GB" sz="3000" b="1" dirty="0" smtClean="0">
                <a:solidFill>
                  <a:schemeClr val="bg2"/>
                </a:solidFill>
                <a:latin typeface="+mn-lt"/>
                <a:cs typeface="+mn-cs"/>
              </a:rPr>
              <a:t>practices</a:t>
            </a:r>
            <a:endParaRPr lang="en-GB" sz="3000" b="1" dirty="0">
              <a:solidFill>
                <a:schemeClr val="bg2"/>
              </a:solidFill>
              <a:latin typeface="+mn-lt"/>
              <a:cs typeface="+mn-cs"/>
            </a:endParaRPr>
          </a:p>
          <a:p>
            <a:pPr marL="360363" indent="-360363">
              <a:lnSpc>
                <a:spcPct val="130000"/>
              </a:lnSpc>
              <a:buNone/>
            </a:pPr>
            <a:r>
              <a:rPr lang="en-GB" sz="2400" b="1" dirty="0"/>
              <a:t>Objective</a:t>
            </a:r>
          </a:p>
          <a:p>
            <a:pPr marL="0" indent="0">
              <a:lnSpc>
                <a:spcPct val="130000"/>
              </a:lnSpc>
              <a:buNone/>
            </a:pPr>
            <a:r>
              <a:rPr lang="en-GB" sz="2400" dirty="0" smtClean="0">
                <a:solidFill>
                  <a:srgbClr val="00B050"/>
                </a:solidFill>
                <a:latin typeface="+mn-lt"/>
                <a:cs typeface="+mn-cs"/>
              </a:rPr>
              <a:t>To </a:t>
            </a:r>
            <a:r>
              <a:rPr lang="en-GB" sz="2400" dirty="0">
                <a:solidFill>
                  <a:srgbClr val="00B050"/>
                </a:solidFill>
                <a:latin typeface="+mn-lt"/>
                <a:cs typeface="+mn-cs"/>
              </a:rPr>
              <a:t>adopt an ethical behaviour in all of its relations with other organisations as well as with the citizen in order to guarantee durable and efficient partnerships. </a:t>
            </a:r>
            <a:endParaRPr lang="fr-BE" sz="2400" dirty="0">
              <a:solidFill>
                <a:srgbClr val="00B050"/>
              </a:solidFill>
              <a:latin typeface="+mn-lt"/>
              <a:cs typeface="+mn-cs"/>
            </a:endParaRPr>
          </a:p>
          <a:p>
            <a:pPr marL="0" indent="0">
              <a:buNone/>
            </a:pPr>
            <a:r>
              <a:rPr lang="en-GB" sz="2400" b="1" dirty="0" smtClean="0">
                <a:latin typeface="+mn-lt"/>
              </a:rPr>
              <a:t>3 issues</a:t>
            </a:r>
            <a:endParaRPr lang="en-GB" sz="2400" dirty="0"/>
          </a:p>
          <a:p>
            <a:pPr marL="0" indent="0">
              <a:buNone/>
            </a:pPr>
            <a:endParaRPr lang="en-GB" b="1" dirty="0" smtClean="0"/>
          </a:p>
          <a:p>
            <a:pPr marL="0" indent="0">
              <a:buNone/>
            </a:pPr>
            <a:endParaRPr lang="en-GB" b="1" dirty="0"/>
          </a:p>
          <a:p>
            <a:pPr marL="0" indent="0">
              <a:buNone/>
            </a:pPr>
            <a:endParaRPr lang="en-GB" b="1" dirty="0" smtClean="0"/>
          </a:p>
          <a:p>
            <a:endParaRPr lang="fr-FR" dirty="0"/>
          </a:p>
        </p:txBody>
      </p:sp>
      <p:sp>
        <p:nvSpPr>
          <p:cNvPr id="4" name="Espace réservé du numéro de diapositive 3"/>
          <p:cNvSpPr>
            <a:spLocks noGrp="1"/>
          </p:cNvSpPr>
          <p:nvPr>
            <p:ph type="sldNum" sz="quarter" idx="10"/>
          </p:nvPr>
        </p:nvSpPr>
        <p:spPr/>
        <p:txBody>
          <a:bodyPr/>
          <a:lstStyle/>
          <a:p>
            <a:fld id="{31836795-D390-4FAE-A87A-EC7DAD5D9978}" type="slidenum">
              <a:rPr lang="fr-CH" altLang="en-US" smtClean="0"/>
              <a:pPr/>
              <a:t>8</a:t>
            </a:fld>
            <a:endParaRPr lang="fr-CH" altLang="en-US"/>
          </a:p>
        </p:txBody>
      </p:sp>
      <p:graphicFrame>
        <p:nvGraphicFramePr>
          <p:cNvPr id="5" name="Tableau 4"/>
          <p:cNvGraphicFramePr>
            <a:graphicFrameLocks noGrp="1"/>
          </p:cNvGraphicFramePr>
          <p:nvPr>
            <p:extLst>
              <p:ext uri="{D42A27DB-BD31-4B8C-83A1-F6EECF244321}">
                <p14:modId xmlns:p14="http://schemas.microsoft.com/office/powerpoint/2010/main" val="4241990189"/>
              </p:ext>
            </p:extLst>
          </p:nvPr>
        </p:nvGraphicFramePr>
        <p:xfrm>
          <a:off x="2288704" y="4077072"/>
          <a:ext cx="4454128" cy="1381760"/>
        </p:xfrm>
        <a:graphic>
          <a:graphicData uri="http://schemas.openxmlformats.org/drawingml/2006/table">
            <a:tbl>
              <a:tblPr firstRow="1" bandRow="1">
                <a:tableStyleId>{5C22544A-7EE6-4342-B048-85BDC9FD1C3A}</a:tableStyleId>
              </a:tblPr>
              <a:tblGrid>
                <a:gridCol w="4454128"/>
              </a:tblGrid>
              <a:tr h="370840">
                <a:tc>
                  <a:txBody>
                    <a:bodyPr/>
                    <a:lstStyle/>
                    <a:p>
                      <a:pPr marL="0" algn="l" defTabSz="914400" rtl="0" eaLnBrk="1" latinLnBrk="0" hangingPunct="1"/>
                      <a:r>
                        <a:rPr lang="en-GB" sz="1800" b="0" kern="1200" dirty="0" smtClean="0">
                          <a:solidFill>
                            <a:schemeClr val="dk1"/>
                          </a:solidFill>
                          <a:latin typeface="+mn-lt"/>
                          <a:ea typeface="+mn-ea"/>
                          <a:cs typeface="+mn-cs"/>
                        </a:rPr>
                        <a:t>Fight against corruption</a:t>
                      </a:r>
                      <a:endParaRPr lang="fr-FR" sz="1800" b="0" kern="1200" dirty="0">
                        <a:solidFill>
                          <a:schemeClr val="dk1"/>
                        </a:solidFill>
                        <a:latin typeface="+mn-lt"/>
                        <a:ea typeface="+mn-ea"/>
                        <a:cs typeface="+mn-cs"/>
                      </a:endParaRPr>
                    </a:p>
                  </a:txBody>
                  <a:tcPr/>
                </a:tc>
              </a:tr>
              <a:tr h="370840">
                <a:tc>
                  <a:txBody>
                    <a:bodyPr/>
                    <a:lstStyle/>
                    <a:p>
                      <a:r>
                        <a:rPr lang="en-GB" dirty="0" smtClean="0"/>
                        <a:t>Fair competition</a:t>
                      </a:r>
                      <a:endParaRPr lang="fr-F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Common goods access</a:t>
                      </a:r>
                    </a:p>
                    <a:p>
                      <a:endParaRPr lang="fr-FR" dirty="0"/>
                    </a:p>
                  </a:txBody>
                  <a:tcPr/>
                </a:tc>
              </a:tr>
            </a:tbl>
          </a:graphicData>
        </a:graphic>
      </p:graphicFrame>
    </p:spTree>
    <p:extLst>
      <p:ext uri="{BB962C8B-B14F-4D97-AF65-F5344CB8AC3E}">
        <p14:creationId xmlns:p14="http://schemas.microsoft.com/office/powerpoint/2010/main" val="2040829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88504" y="548680"/>
            <a:ext cx="8915400" cy="5688632"/>
          </a:xfrm>
        </p:spPr>
        <p:txBody>
          <a:bodyPr/>
          <a:lstStyle/>
          <a:p>
            <a:pPr marL="0" lvl="0" indent="0">
              <a:buNone/>
            </a:pPr>
            <a:r>
              <a:rPr lang="en-GB" sz="3000" b="1" dirty="0">
                <a:solidFill>
                  <a:schemeClr val="bg2"/>
                </a:solidFill>
                <a:latin typeface="+mn-lt"/>
                <a:cs typeface="+mn-cs"/>
              </a:rPr>
              <a:t>6. Citizens’ </a:t>
            </a:r>
            <a:r>
              <a:rPr lang="en-GB" sz="3000" b="1" dirty="0" smtClean="0">
                <a:solidFill>
                  <a:schemeClr val="bg2"/>
                </a:solidFill>
                <a:latin typeface="+mn-lt"/>
                <a:cs typeface="+mn-cs"/>
              </a:rPr>
              <a:t>issues</a:t>
            </a:r>
            <a:endParaRPr lang="en-GB" dirty="0"/>
          </a:p>
          <a:p>
            <a:pPr marL="360363" indent="-360363">
              <a:lnSpc>
                <a:spcPct val="130000"/>
              </a:lnSpc>
              <a:buNone/>
            </a:pPr>
            <a:r>
              <a:rPr lang="en-GB" sz="2400" b="1" dirty="0"/>
              <a:t>Objective</a:t>
            </a:r>
          </a:p>
          <a:p>
            <a:pPr marL="0" lvl="0" indent="0">
              <a:lnSpc>
                <a:spcPct val="130000"/>
              </a:lnSpc>
              <a:buNone/>
            </a:pPr>
            <a:r>
              <a:rPr lang="en-GB" sz="2400" dirty="0" smtClean="0">
                <a:solidFill>
                  <a:srgbClr val="00B050"/>
                </a:solidFill>
                <a:latin typeface="+mn-lt"/>
                <a:cs typeface="+mn-cs"/>
              </a:rPr>
              <a:t>To </a:t>
            </a:r>
            <a:r>
              <a:rPr lang="en-GB" sz="2400" dirty="0">
                <a:solidFill>
                  <a:srgbClr val="00B050"/>
                </a:solidFill>
                <a:latin typeface="+mn-lt"/>
                <a:cs typeface="+mn-cs"/>
              </a:rPr>
              <a:t>ensure everyone, including the most vulnerable populations, an access to products and services by adapting them to the needs, without risking to question the health and well-being of citizens</a:t>
            </a:r>
            <a:r>
              <a:rPr lang="en-GB" sz="2500" dirty="0">
                <a:solidFill>
                  <a:srgbClr val="00B050"/>
                </a:solidFill>
                <a:latin typeface="+mn-lt"/>
                <a:cs typeface="+mn-cs"/>
              </a:rPr>
              <a:t>. </a:t>
            </a:r>
            <a:endParaRPr lang="fr-BE" sz="2500" dirty="0">
              <a:solidFill>
                <a:srgbClr val="00B050"/>
              </a:solidFill>
              <a:latin typeface="+mn-lt"/>
              <a:cs typeface="+mn-cs"/>
            </a:endParaRPr>
          </a:p>
          <a:p>
            <a:pPr marL="0" lvl="0" indent="0">
              <a:buNone/>
            </a:pPr>
            <a:r>
              <a:rPr lang="fr-BE" sz="2400" b="1" dirty="0"/>
              <a:t> </a:t>
            </a:r>
            <a:r>
              <a:rPr lang="fr-BE" sz="2400" b="1" dirty="0" smtClean="0">
                <a:latin typeface="+mn-lt"/>
              </a:rPr>
              <a:t>5 issues</a:t>
            </a:r>
            <a:endParaRPr lang="fr-BE" sz="2400" b="1" dirty="0">
              <a:latin typeface="+mn-lt"/>
            </a:endParaRPr>
          </a:p>
          <a:p>
            <a:pPr lvl="0"/>
            <a:endParaRPr lang="en-GB" dirty="0"/>
          </a:p>
          <a:p>
            <a:pPr lvl="0"/>
            <a:endParaRPr lang="en-GB" dirty="0" smtClean="0"/>
          </a:p>
          <a:p>
            <a:pPr lvl="0"/>
            <a:endParaRPr lang="en-GB" dirty="0"/>
          </a:p>
          <a:p>
            <a:pPr marL="0" indent="0">
              <a:buNone/>
            </a:pPr>
            <a:endParaRPr lang="fr-FR" dirty="0"/>
          </a:p>
        </p:txBody>
      </p:sp>
      <p:sp>
        <p:nvSpPr>
          <p:cNvPr id="4" name="Espace réservé du numéro de diapositive 3"/>
          <p:cNvSpPr>
            <a:spLocks noGrp="1"/>
          </p:cNvSpPr>
          <p:nvPr>
            <p:ph type="sldNum" sz="quarter" idx="10"/>
          </p:nvPr>
        </p:nvSpPr>
        <p:spPr/>
        <p:txBody>
          <a:bodyPr/>
          <a:lstStyle/>
          <a:p>
            <a:fld id="{31836795-D390-4FAE-A87A-EC7DAD5D9978}" type="slidenum">
              <a:rPr lang="fr-CH" altLang="en-US" smtClean="0"/>
              <a:pPr/>
              <a:t>9</a:t>
            </a:fld>
            <a:endParaRPr lang="fr-CH" altLang="en-US"/>
          </a:p>
        </p:txBody>
      </p:sp>
      <p:graphicFrame>
        <p:nvGraphicFramePr>
          <p:cNvPr id="5" name="Tableau 4"/>
          <p:cNvGraphicFramePr>
            <a:graphicFrameLocks noGrp="1"/>
          </p:cNvGraphicFramePr>
          <p:nvPr>
            <p:extLst>
              <p:ext uri="{D42A27DB-BD31-4B8C-83A1-F6EECF244321}">
                <p14:modId xmlns:p14="http://schemas.microsoft.com/office/powerpoint/2010/main" val="2480087925"/>
              </p:ext>
            </p:extLst>
          </p:nvPr>
        </p:nvGraphicFramePr>
        <p:xfrm>
          <a:off x="2432720" y="3356992"/>
          <a:ext cx="6604000" cy="2743200"/>
        </p:xfrm>
        <a:graphic>
          <a:graphicData uri="http://schemas.openxmlformats.org/drawingml/2006/table">
            <a:tbl>
              <a:tblPr firstRow="1" bandRow="1">
                <a:tableStyleId>{5C22544A-7EE6-4342-B048-85BDC9FD1C3A}</a:tableStyleId>
              </a:tblPr>
              <a:tblGrid>
                <a:gridCol w="3302000"/>
                <a:gridCol w="3302000"/>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kern="1200" dirty="0" smtClean="0">
                          <a:solidFill>
                            <a:schemeClr val="tx1"/>
                          </a:solidFill>
                          <a:latin typeface="+mn-lt"/>
                          <a:ea typeface="+mn-ea"/>
                          <a:cs typeface="+mn-cs"/>
                        </a:rPr>
                        <a:t>Access to information and services.</a:t>
                      </a:r>
                      <a:endParaRPr lang="fr-BE" sz="1800" b="0" kern="1200" dirty="0" smtClean="0">
                        <a:solidFill>
                          <a:schemeClr val="tx1"/>
                        </a:solidFill>
                        <a:latin typeface="+mn-lt"/>
                        <a:ea typeface="+mn-ea"/>
                        <a:cs typeface="+mn-cs"/>
                      </a:endParaRPr>
                    </a:p>
                    <a:p>
                      <a:endParaRPr lang="fr-FR"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dirty="0" smtClean="0">
                          <a:solidFill>
                            <a:schemeClr val="tx1"/>
                          </a:solidFill>
                        </a:rPr>
                        <a:t>Protection of data and the private life of citizens.</a:t>
                      </a:r>
                      <a:endParaRPr lang="fr-BE" sz="1800" b="0" dirty="0" smtClean="0">
                        <a:solidFill>
                          <a:schemeClr val="tx1"/>
                        </a:solidFill>
                      </a:endParaRPr>
                    </a:p>
                    <a:p>
                      <a:endParaRPr lang="fr-FR" b="0" dirty="0">
                        <a:solidFill>
                          <a:schemeClr val="tx1"/>
                        </a:solidFill>
                      </a:endParaRPr>
                    </a:p>
                  </a:txBody>
                  <a:tcPr/>
                </a:tc>
              </a:tr>
              <a:tr h="370840">
                <a:tc>
                  <a:txBody>
                    <a:bodyPr/>
                    <a:lstStyle/>
                    <a:p>
                      <a:r>
                        <a:rPr lang="en-GB" sz="1800" dirty="0" smtClean="0"/>
                        <a:t>Protection of the health and safety of the citizens</a:t>
                      </a:r>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t>Education and awareness.</a:t>
                      </a:r>
                      <a:endParaRPr lang="fr-BE" sz="1800" dirty="0" smtClean="0"/>
                    </a:p>
                    <a:p>
                      <a:endParaRPr lang="fr-FR" dirty="0"/>
                    </a:p>
                  </a:txBody>
                  <a:tcPr/>
                </a:tc>
              </a:tr>
              <a:tr h="370840">
                <a:tc>
                  <a:txBody>
                    <a:bodyPr/>
                    <a:lstStyle/>
                    <a:p>
                      <a:r>
                        <a:rPr lang="en-GB" sz="1800" dirty="0" smtClean="0"/>
                        <a:t>Management of complaints, assistance and resolution of claims and litigations for the citizens</a:t>
                      </a:r>
                      <a:endParaRPr lang="fr-FR" dirty="0"/>
                    </a:p>
                  </a:txBody>
                  <a:tcPr/>
                </a:tc>
                <a:tc>
                  <a:txBody>
                    <a:bodyPr/>
                    <a:lstStyle/>
                    <a:p>
                      <a:endParaRPr lang="fr-FR" dirty="0"/>
                    </a:p>
                  </a:txBody>
                  <a:tcPr/>
                </a:tc>
              </a:tr>
            </a:tbl>
          </a:graphicData>
        </a:graphic>
      </p:graphicFrame>
    </p:spTree>
    <p:extLst>
      <p:ext uri="{BB962C8B-B14F-4D97-AF65-F5344CB8AC3E}">
        <p14:creationId xmlns:p14="http://schemas.microsoft.com/office/powerpoint/2010/main" val="2737027642"/>
      </p:ext>
    </p:extLst>
  </p:cSld>
  <p:clrMapOvr>
    <a:masterClrMapping/>
  </p:clrMapOvr>
</p:sld>
</file>

<file path=ppt/theme/theme1.xml><?xml version="1.0" encoding="utf-8"?>
<a:theme xmlns:a="http://schemas.openxmlformats.org/drawingml/2006/main" name="Modèle par défaut">
  <a:themeElements>
    <a:clrScheme name="Gouvernement luxembourgeois">
      <a:dk1>
        <a:srgbClr val="FF0000"/>
      </a:dk1>
      <a:lt1>
        <a:srgbClr val="FFFFFF"/>
      </a:lt1>
      <a:dk2>
        <a:srgbClr val="80808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Gouvernement luxembourgeois">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oc1_bis_8QC_template">
  <a:themeElements>
    <a:clrScheme name="Gouvernement luxembourgeois">
      <a:dk1>
        <a:srgbClr val="FF0000"/>
      </a:dk1>
      <a:lt1>
        <a:srgbClr val="FFFFFF"/>
      </a:lt1>
      <a:dk2>
        <a:srgbClr val="80808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Gouvernement luxembourgeois">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1887</Words>
  <Application>Microsoft Office PowerPoint</Application>
  <PresentationFormat>A4 Paper (210x297 mm)</PresentationFormat>
  <Paragraphs>227</Paragraphs>
  <Slides>18</Slides>
  <Notes>7</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Modèle par défaut</vt:lpstr>
      <vt:lpstr>doc1_bis_8QC_template</vt:lpstr>
      <vt:lpstr>8th Quality Conference </vt:lpstr>
      <vt:lpstr>PowerPoint Presentation</vt:lpstr>
      <vt:lpstr>7 core subjects to investigate with the Social Responsibility Assessment Framework (SORAF)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Examples met in the public sector related to the 7 areas</vt:lpstr>
      <vt:lpstr>Guidelines: methodological approach</vt:lpstr>
      <vt:lpstr>Guidelines (2)</vt:lpstr>
      <vt:lpstr>Guidelines (3)</vt:lpstr>
      <vt:lpstr>A pilot experiment with the Belgian National Social Security Office  (NSSO)</vt:lpstr>
      <vt:lpstr>Key Success factors for the implementation of the SORAF in a public administration</vt:lpstr>
      <vt:lpstr>Risks for the implementation of the SORAF in a public administration</vt:lpstr>
      <vt:lpstr>Why Social Responsibility in the public sector?</vt:lpstr>
    </vt:vector>
  </TitlesOfParts>
  <Company>CIE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Administrator</dc:creator>
  <cp:lastModifiedBy>Windows User</cp:lastModifiedBy>
  <cp:revision>218</cp:revision>
  <cp:lastPrinted>2015-09-16T12:50:53Z</cp:lastPrinted>
  <dcterms:created xsi:type="dcterms:W3CDTF">2014-02-06T11:46:14Z</dcterms:created>
  <dcterms:modified xsi:type="dcterms:W3CDTF">2015-09-16T14:04:41Z</dcterms:modified>
</cp:coreProperties>
</file>