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4" r:id="rId3"/>
    <p:sldId id="344" r:id="rId4"/>
    <p:sldId id="350" r:id="rId5"/>
    <p:sldId id="365" r:id="rId6"/>
    <p:sldId id="345" r:id="rId7"/>
    <p:sldId id="346" r:id="rId8"/>
    <p:sldId id="348" r:id="rId9"/>
    <p:sldId id="366" r:id="rId10"/>
    <p:sldId id="316" r:id="rId11"/>
    <p:sldId id="315" r:id="rId12"/>
    <p:sldId id="336" r:id="rId13"/>
  </p:sldIdLst>
  <p:sldSz cx="9906000" cy="6858000" type="A4"/>
  <p:notesSz cx="6799263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5D3"/>
    <a:srgbClr val="00E5F0"/>
    <a:srgbClr val="549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2" autoAdjust="0"/>
    <p:restoredTop sz="98643" autoAdjust="0"/>
  </p:normalViewPr>
  <p:slideViewPr>
    <p:cSldViewPr>
      <p:cViewPr varScale="1">
        <p:scale>
          <a:sx n="108" d="100"/>
          <a:sy n="108" d="100"/>
        </p:scale>
        <p:origin x="1020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425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-1158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EFA16A-C4A6-4F91-91E3-4F8F4805BA9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F58E12B-A421-4C0F-B106-C3FE432D6ABF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1</a:t>
          </a:r>
          <a:endParaRPr lang="en-US" b="1" noProof="0" dirty="0"/>
        </a:p>
      </dgm:t>
    </dgm:pt>
    <dgm:pt modelId="{3AAE8E75-061B-4B63-829C-C56E836342D4}" type="parTrans" cxnId="{234BAAB6-C4C3-4387-9E95-8643770D0492}">
      <dgm:prSet/>
      <dgm:spPr/>
      <dgm:t>
        <a:bodyPr/>
        <a:lstStyle/>
        <a:p>
          <a:endParaRPr lang="en-US" noProof="0" dirty="0"/>
        </a:p>
      </dgm:t>
    </dgm:pt>
    <dgm:pt modelId="{29D1BEDD-37FD-4A35-A15E-D70342683519}" type="sibTrans" cxnId="{234BAAB6-C4C3-4387-9E95-8643770D0492}">
      <dgm:prSet/>
      <dgm:spPr/>
      <dgm:t>
        <a:bodyPr/>
        <a:lstStyle/>
        <a:p>
          <a:endParaRPr lang="en-US" noProof="0" dirty="0"/>
        </a:p>
      </dgm:t>
    </dgm:pt>
    <dgm:pt modelId="{F27B1AC5-A289-4547-A3AE-DFEFAD4200C2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u="none" noProof="0" dirty="0" smtClean="0">
              <a:solidFill>
                <a:srgbClr val="00B0F0"/>
              </a:solidFill>
              <a:hlinkClick xmlns:r="http://schemas.openxmlformats.org/officeDocument/2006/relationships" r:id="" action="ppaction://hlinkshowjump?jump=nextslide"/>
            </a:rPr>
            <a:t>Lisbon / Portugal Context of Europe</a:t>
          </a:r>
          <a:endParaRPr lang="en-US" u="none" noProof="0" dirty="0">
            <a:solidFill>
              <a:srgbClr val="00B0F0"/>
            </a:solidFill>
          </a:endParaRPr>
        </a:p>
      </dgm:t>
    </dgm:pt>
    <dgm:pt modelId="{C8F0AB7B-B9CF-41E9-8A14-03EA513C97FE}" type="parTrans" cxnId="{BFDD451B-6B1F-4EC1-A3B9-F0177CA17421}">
      <dgm:prSet/>
      <dgm:spPr/>
      <dgm:t>
        <a:bodyPr/>
        <a:lstStyle/>
        <a:p>
          <a:endParaRPr lang="en-US" noProof="0" dirty="0"/>
        </a:p>
      </dgm:t>
    </dgm:pt>
    <dgm:pt modelId="{4798E15D-A108-4C81-8B67-D79089D7B231}" type="sibTrans" cxnId="{BFDD451B-6B1F-4EC1-A3B9-F0177CA17421}">
      <dgm:prSet/>
      <dgm:spPr/>
      <dgm:t>
        <a:bodyPr/>
        <a:lstStyle/>
        <a:p>
          <a:endParaRPr lang="en-US" noProof="0" dirty="0"/>
        </a:p>
      </dgm:t>
    </dgm:pt>
    <dgm:pt modelId="{EBA7F99E-EA4C-474F-B2CA-72399D975736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2</a:t>
          </a:r>
          <a:endParaRPr lang="en-US" b="1" noProof="0" dirty="0"/>
        </a:p>
      </dgm:t>
    </dgm:pt>
    <dgm:pt modelId="{583C2AC9-CFA0-4D10-B600-FBF601B28245}" type="parTrans" cxnId="{CBB6D5FC-0F32-46DA-AE64-07B05CA63810}">
      <dgm:prSet/>
      <dgm:spPr/>
      <dgm:t>
        <a:bodyPr/>
        <a:lstStyle/>
        <a:p>
          <a:endParaRPr lang="en-US" noProof="0" dirty="0"/>
        </a:p>
      </dgm:t>
    </dgm:pt>
    <dgm:pt modelId="{67FAC31B-FA71-4A9E-ABA3-3655C5FEFC73}" type="sibTrans" cxnId="{CBB6D5FC-0F32-46DA-AE64-07B05CA63810}">
      <dgm:prSet/>
      <dgm:spPr/>
      <dgm:t>
        <a:bodyPr/>
        <a:lstStyle/>
        <a:p>
          <a:endParaRPr lang="en-US" noProof="0" dirty="0"/>
        </a:p>
      </dgm:t>
    </dgm:pt>
    <dgm:pt modelId="{8E48521A-6B16-4828-AB1E-F2A3F0CCAB4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Urban Dimension of Cohesion Policy</a:t>
          </a:r>
          <a:endParaRPr lang="en-US" noProof="0" dirty="0">
            <a:solidFill>
              <a:srgbClr val="FFC000"/>
            </a:solidFill>
          </a:endParaRPr>
        </a:p>
      </dgm:t>
    </dgm:pt>
    <dgm:pt modelId="{39F932FE-01C6-453F-8B37-3131751A1FE3}" type="parTrans" cxnId="{1F890F18-A9B6-4970-BF97-1EEFD9913802}">
      <dgm:prSet/>
      <dgm:spPr/>
      <dgm:t>
        <a:bodyPr/>
        <a:lstStyle/>
        <a:p>
          <a:endParaRPr lang="en-US" noProof="0" dirty="0"/>
        </a:p>
      </dgm:t>
    </dgm:pt>
    <dgm:pt modelId="{B58BD4A8-4C30-4DAB-A9B3-0479ACC76171}" type="sibTrans" cxnId="{1F890F18-A9B6-4970-BF97-1EEFD9913802}">
      <dgm:prSet/>
      <dgm:spPr/>
      <dgm:t>
        <a:bodyPr/>
        <a:lstStyle/>
        <a:p>
          <a:endParaRPr lang="en-US" noProof="0" dirty="0"/>
        </a:p>
      </dgm:t>
    </dgm:pt>
    <dgm:pt modelId="{A06169E7-7549-47CF-99A7-38611DCCF738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3</a:t>
          </a:r>
          <a:endParaRPr lang="en-US" b="1" noProof="0" dirty="0"/>
        </a:p>
      </dgm:t>
    </dgm:pt>
    <dgm:pt modelId="{CFEB1C72-6B02-4A97-A190-595887B86B7B}" type="par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F856204-C699-4A4D-B56F-0F1F2E7897A3}" type="sib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A5BF73B-C78B-4342-AD6C-B9B78E66976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Lisbon </a:t>
          </a:r>
          <a:r>
            <a:rPr lang="en-US" noProof="0" dirty="0" err="1" smtClean="0">
              <a:solidFill>
                <a:schemeClr val="accent4"/>
              </a:solidFill>
            </a:rPr>
            <a:t>Stategic</a:t>
          </a:r>
          <a:r>
            <a:rPr lang="en-US" noProof="0" dirty="0" smtClean="0">
              <a:solidFill>
                <a:schemeClr val="accent4"/>
              </a:solidFill>
            </a:rPr>
            <a:t> Framework</a:t>
          </a:r>
          <a:endParaRPr lang="en-US" noProof="0" dirty="0">
            <a:solidFill>
              <a:schemeClr val="accent4"/>
            </a:solidFill>
          </a:endParaRPr>
        </a:p>
      </dgm:t>
    </dgm:pt>
    <dgm:pt modelId="{808D4F35-868E-4484-AA82-0ED19FD5DF94}" type="par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0D17BB6E-8524-47E9-B59F-C3B9AB92C5AF}" type="sib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E3731CFB-2130-47A3-B089-FE4F06F40137}" type="pres">
      <dgm:prSet presAssocID="{CBEFA16A-C4A6-4F91-91E3-4F8F4805BA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48D570CE-DE8D-410A-A7C7-76C2CB2D28DA}" type="pres">
      <dgm:prSet presAssocID="{DF58E12B-A421-4C0F-B106-C3FE432D6ABF}" presName="linNode" presStyleCnt="0"/>
      <dgm:spPr/>
      <dgm:t>
        <a:bodyPr/>
        <a:lstStyle/>
        <a:p>
          <a:endParaRPr lang="pt-PT"/>
        </a:p>
      </dgm:t>
    </dgm:pt>
    <dgm:pt modelId="{15B2F6AE-61A4-4653-AD3A-AFE174396F06}" type="pres">
      <dgm:prSet presAssocID="{DF58E12B-A421-4C0F-B106-C3FE432D6ABF}" presName="parentText" presStyleLbl="node1" presStyleIdx="0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E688DAD-1096-4271-9F8B-06379E6742CC}" type="pres">
      <dgm:prSet presAssocID="{DF58E12B-A421-4C0F-B106-C3FE432D6ABF}" presName="descendantText" presStyleLbl="alignAccFollowNode1" presStyleIdx="0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F86E574-8825-46DA-9300-16034BC2BAB9}" type="pres">
      <dgm:prSet presAssocID="{29D1BEDD-37FD-4A35-A15E-D70342683519}" presName="sp" presStyleCnt="0"/>
      <dgm:spPr/>
      <dgm:t>
        <a:bodyPr/>
        <a:lstStyle/>
        <a:p>
          <a:endParaRPr lang="pt-PT"/>
        </a:p>
      </dgm:t>
    </dgm:pt>
    <dgm:pt modelId="{39DE380A-058B-4982-9960-E35EA746D687}" type="pres">
      <dgm:prSet presAssocID="{EBA7F99E-EA4C-474F-B2CA-72399D975736}" presName="linNode" presStyleCnt="0"/>
      <dgm:spPr/>
      <dgm:t>
        <a:bodyPr/>
        <a:lstStyle/>
        <a:p>
          <a:endParaRPr lang="pt-PT"/>
        </a:p>
      </dgm:t>
    </dgm:pt>
    <dgm:pt modelId="{3BB99E6B-58C5-4DDF-9B85-92DD95FC7D09}" type="pres">
      <dgm:prSet presAssocID="{EBA7F99E-EA4C-474F-B2CA-72399D975736}" presName="parentText" presStyleLbl="node1" presStyleIdx="1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9B5D89D-3B3D-455D-B81C-2B246F7F59DE}" type="pres">
      <dgm:prSet presAssocID="{EBA7F99E-EA4C-474F-B2CA-72399D975736}" presName="descendantText" presStyleLbl="alignAccFollowNode1" presStyleIdx="1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509296B-4060-4523-9767-A3E8FA5ECFAF}" type="pres">
      <dgm:prSet presAssocID="{67FAC31B-FA71-4A9E-ABA3-3655C5FEFC73}" presName="sp" presStyleCnt="0"/>
      <dgm:spPr/>
      <dgm:t>
        <a:bodyPr/>
        <a:lstStyle/>
        <a:p>
          <a:endParaRPr lang="pt-PT"/>
        </a:p>
      </dgm:t>
    </dgm:pt>
    <dgm:pt modelId="{9DD19E04-670D-494D-86FE-D5FCC396C5AF}" type="pres">
      <dgm:prSet presAssocID="{A06169E7-7549-47CF-99A7-38611DCCF738}" presName="linNode" presStyleCnt="0"/>
      <dgm:spPr/>
      <dgm:t>
        <a:bodyPr/>
        <a:lstStyle/>
        <a:p>
          <a:endParaRPr lang="pt-PT"/>
        </a:p>
      </dgm:t>
    </dgm:pt>
    <dgm:pt modelId="{3BC9C76F-7B6E-4DBA-A90E-A49624B280C8}" type="pres">
      <dgm:prSet presAssocID="{A06169E7-7549-47CF-99A7-38611DCCF738}" presName="parentText" presStyleLbl="node1" presStyleIdx="2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6589F4-5BE2-4D3C-BE30-9E23CFBAF8B1}" type="pres">
      <dgm:prSet presAssocID="{A06169E7-7549-47CF-99A7-38611DCCF738}" presName="descendantText" presStyleLbl="alignAccFollowNode1" presStyleIdx="2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47C26072-1E7A-485C-BF57-86A946AAB212}" type="presOf" srcId="{CBEFA16A-C4A6-4F91-91E3-4F8F4805BA9E}" destId="{E3731CFB-2130-47A3-B089-FE4F06F40137}" srcOrd="0" destOrd="0" presId="urn:microsoft.com/office/officeart/2005/8/layout/vList5"/>
    <dgm:cxn modelId="{E3111245-C8DD-4A61-A3F3-292C84E25DE8}" type="presOf" srcId="{1A5BF73B-C78B-4342-AD6C-B9B78E669769}" destId="{6A6589F4-5BE2-4D3C-BE30-9E23CFBAF8B1}" srcOrd="0" destOrd="0" presId="urn:microsoft.com/office/officeart/2005/8/layout/vList5"/>
    <dgm:cxn modelId="{CBB6D5FC-0F32-46DA-AE64-07B05CA63810}" srcId="{CBEFA16A-C4A6-4F91-91E3-4F8F4805BA9E}" destId="{EBA7F99E-EA4C-474F-B2CA-72399D975736}" srcOrd="1" destOrd="0" parTransId="{583C2AC9-CFA0-4D10-B600-FBF601B28245}" sibTransId="{67FAC31B-FA71-4A9E-ABA3-3655C5FEFC73}"/>
    <dgm:cxn modelId="{3C1BB464-3C5D-4DBE-A4F2-89DA0949FD35}" srcId="{CBEFA16A-C4A6-4F91-91E3-4F8F4805BA9E}" destId="{A06169E7-7549-47CF-99A7-38611DCCF738}" srcOrd="2" destOrd="0" parTransId="{CFEB1C72-6B02-4A97-A190-595887B86B7B}" sibTransId="{1F856204-C699-4A4D-B56F-0F1F2E7897A3}"/>
    <dgm:cxn modelId="{2B24B816-CC68-4AF4-80F2-10B9BB027443}" type="presOf" srcId="{F27B1AC5-A289-4547-A3AE-DFEFAD4200C2}" destId="{1E688DAD-1096-4271-9F8B-06379E6742CC}" srcOrd="0" destOrd="0" presId="urn:microsoft.com/office/officeart/2005/8/layout/vList5"/>
    <dgm:cxn modelId="{4141D96B-B772-4234-924F-7A093C29307D}" srcId="{A06169E7-7549-47CF-99A7-38611DCCF738}" destId="{1A5BF73B-C78B-4342-AD6C-B9B78E669769}" srcOrd="0" destOrd="0" parTransId="{808D4F35-868E-4484-AA82-0ED19FD5DF94}" sibTransId="{0D17BB6E-8524-47E9-B59F-C3B9AB92C5AF}"/>
    <dgm:cxn modelId="{BFDD451B-6B1F-4EC1-A3B9-F0177CA17421}" srcId="{DF58E12B-A421-4C0F-B106-C3FE432D6ABF}" destId="{F27B1AC5-A289-4547-A3AE-DFEFAD4200C2}" srcOrd="0" destOrd="0" parTransId="{C8F0AB7B-B9CF-41E9-8A14-03EA513C97FE}" sibTransId="{4798E15D-A108-4C81-8B67-D79089D7B231}"/>
    <dgm:cxn modelId="{3A426426-7167-469A-8557-6832904AD1A4}" type="presOf" srcId="{DF58E12B-A421-4C0F-B106-C3FE432D6ABF}" destId="{15B2F6AE-61A4-4653-AD3A-AFE174396F06}" srcOrd="0" destOrd="0" presId="urn:microsoft.com/office/officeart/2005/8/layout/vList5"/>
    <dgm:cxn modelId="{DB5139C3-9B8F-4459-8DDA-B1BA41522486}" type="presOf" srcId="{EBA7F99E-EA4C-474F-B2CA-72399D975736}" destId="{3BB99E6B-58C5-4DDF-9B85-92DD95FC7D09}" srcOrd="0" destOrd="0" presId="urn:microsoft.com/office/officeart/2005/8/layout/vList5"/>
    <dgm:cxn modelId="{234BAAB6-C4C3-4387-9E95-8643770D0492}" srcId="{CBEFA16A-C4A6-4F91-91E3-4F8F4805BA9E}" destId="{DF58E12B-A421-4C0F-B106-C3FE432D6ABF}" srcOrd="0" destOrd="0" parTransId="{3AAE8E75-061B-4B63-829C-C56E836342D4}" sibTransId="{29D1BEDD-37FD-4A35-A15E-D70342683519}"/>
    <dgm:cxn modelId="{9194BFFF-7A68-41B8-AEB7-271FF0BBF44A}" type="presOf" srcId="{8E48521A-6B16-4828-AB1E-F2A3F0CCAB49}" destId="{09B5D89D-3B3D-455D-B81C-2B246F7F59DE}" srcOrd="0" destOrd="0" presId="urn:microsoft.com/office/officeart/2005/8/layout/vList5"/>
    <dgm:cxn modelId="{661E2520-0CF2-419B-8C70-DBC44039D3E4}" type="presOf" srcId="{A06169E7-7549-47CF-99A7-38611DCCF738}" destId="{3BC9C76F-7B6E-4DBA-A90E-A49624B280C8}" srcOrd="0" destOrd="0" presId="urn:microsoft.com/office/officeart/2005/8/layout/vList5"/>
    <dgm:cxn modelId="{1F890F18-A9B6-4970-BF97-1EEFD9913802}" srcId="{EBA7F99E-EA4C-474F-B2CA-72399D975736}" destId="{8E48521A-6B16-4828-AB1E-F2A3F0CCAB49}" srcOrd="0" destOrd="0" parTransId="{39F932FE-01C6-453F-8B37-3131751A1FE3}" sibTransId="{B58BD4A8-4C30-4DAB-A9B3-0479ACC76171}"/>
    <dgm:cxn modelId="{53308A1F-16AD-4408-BE7B-148E0D87223F}" type="presParOf" srcId="{E3731CFB-2130-47A3-B089-FE4F06F40137}" destId="{48D570CE-DE8D-410A-A7C7-76C2CB2D28DA}" srcOrd="0" destOrd="0" presId="urn:microsoft.com/office/officeart/2005/8/layout/vList5"/>
    <dgm:cxn modelId="{C13F2952-9C6D-40EB-B53F-76AA991A4998}" type="presParOf" srcId="{48D570CE-DE8D-410A-A7C7-76C2CB2D28DA}" destId="{15B2F6AE-61A4-4653-AD3A-AFE174396F06}" srcOrd="0" destOrd="0" presId="urn:microsoft.com/office/officeart/2005/8/layout/vList5"/>
    <dgm:cxn modelId="{DCD2441E-6D3B-4EA8-AEFE-780661C67904}" type="presParOf" srcId="{48D570CE-DE8D-410A-A7C7-76C2CB2D28DA}" destId="{1E688DAD-1096-4271-9F8B-06379E6742CC}" srcOrd="1" destOrd="0" presId="urn:microsoft.com/office/officeart/2005/8/layout/vList5"/>
    <dgm:cxn modelId="{E01005E9-321C-4AC6-A27F-283E693BE183}" type="presParOf" srcId="{E3731CFB-2130-47A3-B089-FE4F06F40137}" destId="{1F86E574-8825-46DA-9300-16034BC2BAB9}" srcOrd="1" destOrd="0" presId="urn:microsoft.com/office/officeart/2005/8/layout/vList5"/>
    <dgm:cxn modelId="{FB978F26-3DE7-48DE-B4AF-273DA2A18F0F}" type="presParOf" srcId="{E3731CFB-2130-47A3-B089-FE4F06F40137}" destId="{39DE380A-058B-4982-9960-E35EA746D687}" srcOrd="2" destOrd="0" presId="urn:microsoft.com/office/officeart/2005/8/layout/vList5"/>
    <dgm:cxn modelId="{B3ABC103-C8D1-4913-9081-8810070A4DCC}" type="presParOf" srcId="{39DE380A-058B-4982-9960-E35EA746D687}" destId="{3BB99E6B-58C5-4DDF-9B85-92DD95FC7D09}" srcOrd="0" destOrd="0" presId="urn:microsoft.com/office/officeart/2005/8/layout/vList5"/>
    <dgm:cxn modelId="{4B2C664C-3E65-41D2-9796-B0F6F7EE00DC}" type="presParOf" srcId="{39DE380A-058B-4982-9960-E35EA746D687}" destId="{09B5D89D-3B3D-455D-B81C-2B246F7F59DE}" srcOrd="1" destOrd="0" presId="urn:microsoft.com/office/officeart/2005/8/layout/vList5"/>
    <dgm:cxn modelId="{70F0392D-E167-4222-A730-73C5455E327D}" type="presParOf" srcId="{E3731CFB-2130-47A3-B089-FE4F06F40137}" destId="{A509296B-4060-4523-9767-A3E8FA5ECFAF}" srcOrd="3" destOrd="0" presId="urn:microsoft.com/office/officeart/2005/8/layout/vList5"/>
    <dgm:cxn modelId="{D3B7E869-2473-475E-834B-72F8932CC2BF}" type="presParOf" srcId="{E3731CFB-2130-47A3-B089-FE4F06F40137}" destId="{9DD19E04-670D-494D-86FE-D5FCC396C5AF}" srcOrd="4" destOrd="0" presId="urn:microsoft.com/office/officeart/2005/8/layout/vList5"/>
    <dgm:cxn modelId="{2ECA81A0-78E9-4BB6-B16E-5CF260744E9A}" type="presParOf" srcId="{9DD19E04-670D-494D-86FE-D5FCC396C5AF}" destId="{3BC9C76F-7B6E-4DBA-A90E-A49624B280C8}" srcOrd="0" destOrd="0" presId="urn:microsoft.com/office/officeart/2005/8/layout/vList5"/>
    <dgm:cxn modelId="{EF64291D-5937-44A3-BF03-7F4B7BB8DC45}" type="presParOf" srcId="{9DD19E04-670D-494D-86FE-D5FCC396C5AF}" destId="{6A6589F4-5BE2-4D3C-BE30-9E23CFBAF8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EFA16A-C4A6-4F91-91E3-4F8F4805BA9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F58E12B-A421-4C0F-B106-C3FE432D6ABF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1</a:t>
          </a:r>
          <a:endParaRPr lang="en-US" b="1" noProof="0" dirty="0"/>
        </a:p>
      </dgm:t>
    </dgm:pt>
    <dgm:pt modelId="{3AAE8E75-061B-4B63-829C-C56E836342D4}" type="parTrans" cxnId="{234BAAB6-C4C3-4387-9E95-8643770D0492}">
      <dgm:prSet/>
      <dgm:spPr/>
      <dgm:t>
        <a:bodyPr/>
        <a:lstStyle/>
        <a:p>
          <a:endParaRPr lang="en-US" noProof="0" dirty="0"/>
        </a:p>
      </dgm:t>
    </dgm:pt>
    <dgm:pt modelId="{29D1BEDD-37FD-4A35-A15E-D70342683519}" type="sibTrans" cxnId="{234BAAB6-C4C3-4387-9E95-8643770D0492}">
      <dgm:prSet/>
      <dgm:spPr/>
      <dgm:t>
        <a:bodyPr/>
        <a:lstStyle/>
        <a:p>
          <a:endParaRPr lang="en-US" noProof="0" dirty="0"/>
        </a:p>
      </dgm:t>
    </dgm:pt>
    <dgm:pt modelId="{F27B1AC5-A289-4547-A3AE-DFEFAD4200C2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Lisbon / Portugal Context of Europe</a:t>
          </a:r>
          <a:endParaRPr lang="en-US" noProof="0" dirty="0">
            <a:solidFill>
              <a:schemeClr val="accent4"/>
            </a:solidFill>
          </a:endParaRPr>
        </a:p>
      </dgm:t>
    </dgm:pt>
    <dgm:pt modelId="{C8F0AB7B-B9CF-41E9-8A14-03EA513C97FE}" type="parTrans" cxnId="{BFDD451B-6B1F-4EC1-A3B9-F0177CA17421}">
      <dgm:prSet/>
      <dgm:spPr/>
      <dgm:t>
        <a:bodyPr/>
        <a:lstStyle/>
        <a:p>
          <a:endParaRPr lang="en-US" noProof="0" dirty="0"/>
        </a:p>
      </dgm:t>
    </dgm:pt>
    <dgm:pt modelId="{4798E15D-A108-4C81-8B67-D79089D7B231}" type="sibTrans" cxnId="{BFDD451B-6B1F-4EC1-A3B9-F0177CA17421}">
      <dgm:prSet/>
      <dgm:spPr/>
      <dgm:t>
        <a:bodyPr/>
        <a:lstStyle/>
        <a:p>
          <a:endParaRPr lang="en-US" noProof="0" dirty="0"/>
        </a:p>
      </dgm:t>
    </dgm:pt>
    <dgm:pt modelId="{EBA7F99E-EA4C-474F-B2CA-72399D975736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2</a:t>
          </a:r>
          <a:endParaRPr lang="en-US" b="1" noProof="0" dirty="0"/>
        </a:p>
      </dgm:t>
    </dgm:pt>
    <dgm:pt modelId="{583C2AC9-CFA0-4D10-B600-FBF601B28245}" type="parTrans" cxnId="{CBB6D5FC-0F32-46DA-AE64-07B05CA63810}">
      <dgm:prSet/>
      <dgm:spPr/>
      <dgm:t>
        <a:bodyPr/>
        <a:lstStyle/>
        <a:p>
          <a:endParaRPr lang="en-US" noProof="0" dirty="0"/>
        </a:p>
      </dgm:t>
    </dgm:pt>
    <dgm:pt modelId="{67FAC31B-FA71-4A9E-ABA3-3655C5FEFC73}" type="sibTrans" cxnId="{CBB6D5FC-0F32-46DA-AE64-07B05CA63810}">
      <dgm:prSet/>
      <dgm:spPr/>
      <dgm:t>
        <a:bodyPr/>
        <a:lstStyle/>
        <a:p>
          <a:endParaRPr lang="en-US" noProof="0" dirty="0"/>
        </a:p>
      </dgm:t>
    </dgm:pt>
    <dgm:pt modelId="{8E48521A-6B16-4828-AB1E-F2A3F0CCAB4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rgbClr val="00B0F0"/>
              </a:solidFill>
              <a:hlinkClick xmlns:r="http://schemas.openxmlformats.org/officeDocument/2006/relationships" r:id="" action="ppaction://hlinkshowjump?jump=nextslide"/>
            </a:rPr>
            <a:t>Urban Dimension of Cohesion Policy</a:t>
          </a:r>
          <a:endParaRPr lang="en-US" noProof="0" dirty="0">
            <a:solidFill>
              <a:srgbClr val="00B0F0"/>
            </a:solidFill>
          </a:endParaRPr>
        </a:p>
      </dgm:t>
    </dgm:pt>
    <dgm:pt modelId="{39F932FE-01C6-453F-8B37-3131751A1FE3}" type="parTrans" cxnId="{1F890F18-A9B6-4970-BF97-1EEFD9913802}">
      <dgm:prSet/>
      <dgm:spPr/>
      <dgm:t>
        <a:bodyPr/>
        <a:lstStyle/>
        <a:p>
          <a:endParaRPr lang="en-US" noProof="0" dirty="0"/>
        </a:p>
      </dgm:t>
    </dgm:pt>
    <dgm:pt modelId="{B58BD4A8-4C30-4DAB-A9B3-0479ACC76171}" type="sibTrans" cxnId="{1F890F18-A9B6-4970-BF97-1EEFD9913802}">
      <dgm:prSet/>
      <dgm:spPr/>
      <dgm:t>
        <a:bodyPr/>
        <a:lstStyle/>
        <a:p>
          <a:endParaRPr lang="en-US" noProof="0" dirty="0"/>
        </a:p>
      </dgm:t>
    </dgm:pt>
    <dgm:pt modelId="{A06169E7-7549-47CF-99A7-38611DCCF738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3</a:t>
          </a:r>
          <a:endParaRPr lang="en-US" b="1" noProof="0" dirty="0"/>
        </a:p>
      </dgm:t>
    </dgm:pt>
    <dgm:pt modelId="{CFEB1C72-6B02-4A97-A190-595887B86B7B}" type="par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F856204-C699-4A4D-B56F-0F1F2E7897A3}" type="sib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A5BF73B-C78B-4342-AD6C-B9B78E66976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Lisbon </a:t>
          </a:r>
          <a:r>
            <a:rPr lang="en-US" noProof="0" dirty="0" err="1" smtClean="0">
              <a:solidFill>
                <a:schemeClr val="accent4"/>
              </a:solidFill>
            </a:rPr>
            <a:t>Stategic</a:t>
          </a:r>
          <a:r>
            <a:rPr lang="en-US" noProof="0" dirty="0" smtClean="0">
              <a:solidFill>
                <a:schemeClr val="accent4"/>
              </a:solidFill>
            </a:rPr>
            <a:t> Framework</a:t>
          </a:r>
          <a:endParaRPr lang="en-US" noProof="0" dirty="0">
            <a:solidFill>
              <a:schemeClr val="accent4"/>
            </a:solidFill>
          </a:endParaRPr>
        </a:p>
      </dgm:t>
    </dgm:pt>
    <dgm:pt modelId="{808D4F35-868E-4484-AA82-0ED19FD5DF94}" type="par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0D17BB6E-8524-47E9-B59F-C3B9AB92C5AF}" type="sib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E3731CFB-2130-47A3-B089-FE4F06F40137}" type="pres">
      <dgm:prSet presAssocID="{CBEFA16A-C4A6-4F91-91E3-4F8F4805BA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48D570CE-DE8D-410A-A7C7-76C2CB2D28DA}" type="pres">
      <dgm:prSet presAssocID="{DF58E12B-A421-4C0F-B106-C3FE432D6ABF}" presName="linNode" presStyleCnt="0"/>
      <dgm:spPr/>
      <dgm:t>
        <a:bodyPr/>
        <a:lstStyle/>
        <a:p>
          <a:endParaRPr lang="pt-PT"/>
        </a:p>
      </dgm:t>
    </dgm:pt>
    <dgm:pt modelId="{15B2F6AE-61A4-4653-AD3A-AFE174396F06}" type="pres">
      <dgm:prSet presAssocID="{DF58E12B-A421-4C0F-B106-C3FE432D6ABF}" presName="parentText" presStyleLbl="node1" presStyleIdx="0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E688DAD-1096-4271-9F8B-06379E6742CC}" type="pres">
      <dgm:prSet presAssocID="{DF58E12B-A421-4C0F-B106-C3FE432D6ABF}" presName="descendantText" presStyleLbl="alignAccFollowNode1" presStyleIdx="0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F86E574-8825-46DA-9300-16034BC2BAB9}" type="pres">
      <dgm:prSet presAssocID="{29D1BEDD-37FD-4A35-A15E-D70342683519}" presName="sp" presStyleCnt="0"/>
      <dgm:spPr/>
      <dgm:t>
        <a:bodyPr/>
        <a:lstStyle/>
        <a:p>
          <a:endParaRPr lang="pt-PT"/>
        </a:p>
      </dgm:t>
    </dgm:pt>
    <dgm:pt modelId="{39DE380A-058B-4982-9960-E35EA746D687}" type="pres">
      <dgm:prSet presAssocID="{EBA7F99E-EA4C-474F-B2CA-72399D975736}" presName="linNode" presStyleCnt="0"/>
      <dgm:spPr/>
      <dgm:t>
        <a:bodyPr/>
        <a:lstStyle/>
        <a:p>
          <a:endParaRPr lang="pt-PT"/>
        </a:p>
      </dgm:t>
    </dgm:pt>
    <dgm:pt modelId="{3BB99E6B-58C5-4DDF-9B85-92DD95FC7D09}" type="pres">
      <dgm:prSet presAssocID="{EBA7F99E-EA4C-474F-B2CA-72399D975736}" presName="parentText" presStyleLbl="node1" presStyleIdx="1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9B5D89D-3B3D-455D-B81C-2B246F7F59DE}" type="pres">
      <dgm:prSet presAssocID="{EBA7F99E-EA4C-474F-B2CA-72399D975736}" presName="descendantText" presStyleLbl="alignAccFollowNode1" presStyleIdx="1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509296B-4060-4523-9767-A3E8FA5ECFAF}" type="pres">
      <dgm:prSet presAssocID="{67FAC31B-FA71-4A9E-ABA3-3655C5FEFC73}" presName="sp" presStyleCnt="0"/>
      <dgm:spPr/>
      <dgm:t>
        <a:bodyPr/>
        <a:lstStyle/>
        <a:p>
          <a:endParaRPr lang="pt-PT"/>
        </a:p>
      </dgm:t>
    </dgm:pt>
    <dgm:pt modelId="{9DD19E04-670D-494D-86FE-D5FCC396C5AF}" type="pres">
      <dgm:prSet presAssocID="{A06169E7-7549-47CF-99A7-38611DCCF738}" presName="linNode" presStyleCnt="0"/>
      <dgm:spPr/>
      <dgm:t>
        <a:bodyPr/>
        <a:lstStyle/>
        <a:p>
          <a:endParaRPr lang="pt-PT"/>
        </a:p>
      </dgm:t>
    </dgm:pt>
    <dgm:pt modelId="{3BC9C76F-7B6E-4DBA-A90E-A49624B280C8}" type="pres">
      <dgm:prSet presAssocID="{A06169E7-7549-47CF-99A7-38611DCCF738}" presName="parentText" presStyleLbl="node1" presStyleIdx="2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6589F4-5BE2-4D3C-BE30-9E23CFBAF8B1}" type="pres">
      <dgm:prSet presAssocID="{A06169E7-7549-47CF-99A7-38611DCCF738}" presName="descendantText" presStyleLbl="alignAccFollowNode1" presStyleIdx="2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3F3A889F-598A-47E1-999F-A098EF2333FE}" type="presOf" srcId="{1A5BF73B-C78B-4342-AD6C-B9B78E669769}" destId="{6A6589F4-5BE2-4D3C-BE30-9E23CFBAF8B1}" srcOrd="0" destOrd="0" presId="urn:microsoft.com/office/officeart/2005/8/layout/vList5"/>
    <dgm:cxn modelId="{CBB6D5FC-0F32-46DA-AE64-07B05CA63810}" srcId="{CBEFA16A-C4A6-4F91-91E3-4F8F4805BA9E}" destId="{EBA7F99E-EA4C-474F-B2CA-72399D975736}" srcOrd="1" destOrd="0" parTransId="{583C2AC9-CFA0-4D10-B600-FBF601B28245}" sibTransId="{67FAC31B-FA71-4A9E-ABA3-3655C5FEFC73}"/>
    <dgm:cxn modelId="{6D99A3F9-FF9F-4762-9491-DCE458810BF0}" type="presOf" srcId="{EBA7F99E-EA4C-474F-B2CA-72399D975736}" destId="{3BB99E6B-58C5-4DDF-9B85-92DD95FC7D09}" srcOrd="0" destOrd="0" presId="urn:microsoft.com/office/officeart/2005/8/layout/vList5"/>
    <dgm:cxn modelId="{9396EAC1-4345-482E-816F-0D9ADAB500A1}" type="presOf" srcId="{DF58E12B-A421-4C0F-B106-C3FE432D6ABF}" destId="{15B2F6AE-61A4-4653-AD3A-AFE174396F06}" srcOrd="0" destOrd="0" presId="urn:microsoft.com/office/officeart/2005/8/layout/vList5"/>
    <dgm:cxn modelId="{3C1BB464-3C5D-4DBE-A4F2-89DA0949FD35}" srcId="{CBEFA16A-C4A6-4F91-91E3-4F8F4805BA9E}" destId="{A06169E7-7549-47CF-99A7-38611DCCF738}" srcOrd="2" destOrd="0" parTransId="{CFEB1C72-6B02-4A97-A190-595887B86B7B}" sibTransId="{1F856204-C699-4A4D-B56F-0F1F2E7897A3}"/>
    <dgm:cxn modelId="{4141D96B-B772-4234-924F-7A093C29307D}" srcId="{A06169E7-7549-47CF-99A7-38611DCCF738}" destId="{1A5BF73B-C78B-4342-AD6C-B9B78E669769}" srcOrd="0" destOrd="0" parTransId="{808D4F35-868E-4484-AA82-0ED19FD5DF94}" sibTransId="{0D17BB6E-8524-47E9-B59F-C3B9AB92C5AF}"/>
    <dgm:cxn modelId="{6217DC49-A134-4051-9703-D45EDDCE6814}" type="presOf" srcId="{8E48521A-6B16-4828-AB1E-F2A3F0CCAB49}" destId="{09B5D89D-3B3D-455D-B81C-2B246F7F59DE}" srcOrd="0" destOrd="0" presId="urn:microsoft.com/office/officeart/2005/8/layout/vList5"/>
    <dgm:cxn modelId="{BFDD451B-6B1F-4EC1-A3B9-F0177CA17421}" srcId="{DF58E12B-A421-4C0F-B106-C3FE432D6ABF}" destId="{F27B1AC5-A289-4547-A3AE-DFEFAD4200C2}" srcOrd="0" destOrd="0" parTransId="{C8F0AB7B-B9CF-41E9-8A14-03EA513C97FE}" sibTransId="{4798E15D-A108-4C81-8B67-D79089D7B231}"/>
    <dgm:cxn modelId="{44B9EF31-80FD-4470-AF4F-923E6C38C106}" type="presOf" srcId="{F27B1AC5-A289-4547-A3AE-DFEFAD4200C2}" destId="{1E688DAD-1096-4271-9F8B-06379E6742CC}" srcOrd="0" destOrd="0" presId="urn:microsoft.com/office/officeart/2005/8/layout/vList5"/>
    <dgm:cxn modelId="{683FEE34-C834-4B70-8D9A-E492E0BF64F3}" type="presOf" srcId="{A06169E7-7549-47CF-99A7-38611DCCF738}" destId="{3BC9C76F-7B6E-4DBA-A90E-A49624B280C8}" srcOrd="0" destOrd="0" presId="urn:microsoft.com/office/officeart/2005/8/layout/vList5"/>
    <dgm:cxn modelId="{9AD98DF9-C76C-4F96-8B1C-63AEC2812ECF}" type="presOf" srcId="{CBEFA16A-C4A6-4F91-91E3-4F8F4805BA9E}" destId="{E3731CFB-2130-47A3-B089-FE4F06F40137}" srcOrd="0" destOrd="0" presId="urn:microsoft.com/office/officeart/2005/8/layout/vList5"/>
    <dgm:cxn modelId="{234BAAB6-C4C3-4387-9E95-8643770D0492}" srcId="{CBEFA16A-C4A6-4F91-91E3-4F8F4805BA9E}" destId="{DF58E12B-A421-4C0F-B106-C3FE432D6ABF}" srcOrd="0" destOrd="0" parTransId="{3AAE8E75-061B-4B63-829C-C56E836342D4}" sibTransId="{29D1BEDD-37FD-4A35-A15E-D70342683519}"/>
    <dgm:cxn modelId="{1F890F18-A9B6-4970-BF97-1EEFD9913802}" srcId="{EBA7F99E-EA4C-474F-B2CA-72399D975736}" destId="{8E48521A-6B16-4828-AB1E-F2A3F0CCAB49}" srcOrd="0" destOrd="0" parTransId="{39F932FE-01C6-453F-8B37-3131751A1FE3}" sibTransId="{B58BD4A8-4C30-4DAB-A9B3-0479ACC76171}"/>
    <dgm:cxn modelId="{268AF68A-5B8E-4CF9-9CFF-54D81AA92F27}" type="presParOf" srcId="{E3731CFB-2130-47A3-B089-FE4F06F40137}" destId="{48D570CE-DE8D-410A-A7C7-76C2CB2D28DA}" srcOrd="0" destOrd="0" presId="urn:microsoft.com/office/officeart/2005/8/layout/vList5"/>
    <dgm:cxn modelId="{68179A56-C5A1-4E25-9920-4C85E2F502F9}" type="presParOf" srcId="{48D570CE-DE8D-410A-A7C7-76C2CB2D28DA}" destId="{15B2F6AE-61A4-4653-AD3A-AFE174396F06}" srcOrd="0" destOrd="0" presId="urn:microsoft.com/office/officeart/2005/8/layout/vList5"/>
    <dgm:cxn modelId="{016E1976-DA35-47BC-9D32-93F5ED61CACD}" type="presParOf" srcId="{48D570CE-DE8D-410A-A7C7-76C2CB2D28DA}" destId="{1E688DAD-1096-4271-9F8B-06379E6742CC}" srcOrd="1" destOrd="0" presId="urn:microsoft.com/office/officeart/2005/8/layout/vList5"/>
    <dgm:cxn modelId="{1CD8F96E-FBC8-425F-9905-CE4823C5EB10}" type="presParOf" srcId="{E3731CFB-2130-47A3-B089-FE4F06F40137}" destId="{1F86E574-8825-46DA-9300-16034BC2BAB9}" srcOrd="1" destOrd="0" presId="urn:microsoft.com/office/officeart/2005/8/layout/vList5"/>
    <dgm:cxn modelId="{9388C84A-F1D3-466A-A21D-BCFFEAF13133}" type="presParOf" srcId="{E3731CFB-2130-47A3-B089-FE4F06F40137}" destId="{39DE380A-058B-4982-9960-E35EA746D687}" srcOrd="2" destOrd="0" presId="urn:microsoft.com/office/officeart/2005/8/layout/vList5"/>
    <dgm:cxn modelId="{94D65FEB-234F-4865-BDD7-CC55AAB7BFEF}" type="presParOf" srcId="{39DE380A-058B-4982-9960-E35EA746D687}" destId="{3BB99E6B-58C5-4DDF-9B85-92DD95FC7D09}" srcOrd="0" destOrd="0" presId="urn:microsoft.com/office/officeart/2005/8/layout/vList5"/>
    <dgm:cxn modelId="{CE7EE52F-B674-40C8-9AE3-18FCD588A741}" type="presParOf" srcId="{39DE380A-058B-4982-9960-E35EA746D687}" destId="{09B5D89D-3B3D-455D-B81C-2B246F7F59DE}" srcOrd="1" destOrd="0" presId="urn:microsoft.com/office/officeart/2005/8/layout/vList5"/>
    <dgm:cxn modelId="{E007C4FA-C5C9-4344-846E-0E2ACDAFDFFA}" type="presParOf" srcId="{E3731CFB-2130-47A3-B089-FE4F06F40137}" destId="{A509296B-4060-4523-9767-A3E8FA5ECFAF}" srcOrd="3" destOrd="0" presId="urn:microsoft.com/office/officeart/2005/8/layout/vList5"/>
    <dgm:cxn modelId="{87C59482-F363-4223-A8C6-6368D091D2ED}" type="presParOf" srcId="{E3731CFB-2130-47A3-B089-FE4F06F40137}" destId="{9DD19E04-670D-494D-86FE-D5FCC396C5AF}" srcOrd="4" destOrd="0" presId="urn:microsoft.com/office/officeart/2005/8/layout/vList5"/>
    <dgm:cxn modelId="{EB698E68-F062-4CD0-AF2A-2EE5B67CAC99}" type="presParOf" srcId="{9DD19E04-670D-494D-86FE-D5FCC396C5AF}" destId="{3BC9C76F-7B6E-4DBA-A90E-A49624B280C8}" srcOrd="0" destOrd="0" presId="urn:microsoft.com/office/officeart/2005/8/layout/vList5"/>
    <dgm:cxn modelId="{C1D1BD40-00DD-4BC6-8D14-BDF91B9AA378}" type="presParOf" srcId="{9DD19E04-670D-494D-86FE-D5FCC396C5AF}" destId="{6A6589F4-5BE2-4D3C-BE30-9E23CFBAF8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EFA16A-C4A6-4F91-91E3-4F8F4805BA9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F58E12B-A421-4C0F-B106-C3FE432D6ABF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1</a:t>
          </a:r>
          <a:endParaRPr lang="en-US" b="1" noProof="0" dirty="0"/>
        </a:p>
      </dgm:t>
    </dgm:pt>
    <dgm:pt modelId="{3AAE8E75-061B-4B63-829C-C56E836342D4}" type="parTrans" cxnId="{234BAAB6-C4C3-4387-9E95-8643770D0492}">
      <dgm:prSet/>
      <dgm:spPr/>
      <dgm:t>
        <a:bodyPr/>
        <a:lstStyle/>
        <a:p>
          <a:endParaRPr lang="en-US" noProof="0" dirty="0"/>
        </a:p>
      </dgm:t>
    </dgm:pt>
    <dgm:pt modelId="{29D1BEDD-37FD-4A35-A15E-D70342683519}" type="sibTrans" cxnId="{234BAAB6-C4C3-4387-9E95-8643770D0492}">
      <dgm:prSet/>
      <dgm:spPr/>
      <dgm:t>
        <a:bodyPr/>
        <a:lstStyle/>
        <a:p>
          <a:endParaRPr lang="en-US" noProof="0" dirty="0"/>
        </a:p>
      </dgm:t>
    </dgm:pt>
    <dgm:pt modelId="{F27B1AC5-A289-4547-A3AE-DFEFAD4200C2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Lisbon / Portugal Context of Europe</a:t>
          </a:r>
          <a:endParaRPr lang="en-US" noProof="0" dirty="0">
            <a:solidFill>
              <a:schemeClr val="accent4"/>
            </a:solidFill>
          </a:endParaRPr>
        </a:p>
      </dgm:t>
    </dgm:pt>
    <dgm:pt modelId="{C8F0AB7B-B9CF-41E9-8A14-03EA513C97FE}" type="parTrans" cxnId="{BFDD451B-6B1F-4EC1-A3B9-F0177CA17421}">
      <dgm:prSet/>
      <dgm:spPr/>
      <dgm:t>
        <a:bodyPr/>
        <a:lstStyle/>
        <a:p>
          <a:endParaRPr lang="en-US" noProof="0" dirty="0"/>
        </a:p>
      </dgm:t>
    </dgm:pt>
    <dgm:pt modelId="{4798E15D-A108-4C81-8B67-D79089D7B231}" type="sibTrans" cxnId="{BFDD451B-6B1F-4EC1-A3B9-F0177CA17421}">
      <dgm:prSet/>
      <dgm:spPr/>
      <dgm:t>
        <a:bodyPr/>
        <a:lstStyle/>
        <a:p>
          <a:endParaRPr lang="en-US" noProof="0" dirty="0"/>
        </a:p>
      </dgm:t>
    </dgm:pt>
    <dgm:pt modelId="{EBA7F99E-EA4C-474F-B2CA-72399D975736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2</a:t>
          </a:r>
          <a:endParaRPr lang="en-US" b="1" noProof="0" dirty="0"/>
        </a:p>
      </dgm:t>
    </dgm:pt>
    <dgm:pt modelId="{583C2AC9-CFA0-4D10-B600-FBF601B28245}" type="parTrans" cxnId="{CBB6D5FC-0F32-46DA-AE64-07B05CA63810}">
      <dgm:prSet/>
      <dgm:spPr/>
      <dgm:t>
        <a:bodyPr/>
        <a:lstStyle/>
        <a:p>
          <a:endParaRPr lang="en-US" noProof="0" dirty="0"/>
        </a:p>
      </dgm:t>
    </dgm:pt>
    <dgm:pt modelId="{67FAC31B-FA71-4A9E-ABA3-3655C5FEFC73}" type="sibTrans" cxnId="{CBB6D5FC-0F32-46DA-AE64-07B05CA63810}">
      <dgm:prSet/>
      <dgm:spPr/>
      <dgm:t>
        <a:bodyPr/>
        <a:lstStyle/>
        <a:p>
          <a:endParaRPr lang="en-US" noProof="0" dirty="0"/>
        </a:p>
      </dgm:t>
    </dgm:pt>
    <dgm:pt modelId="{8E48521A-6B16-4828-AB1E-F2A3F0CCAB4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Urban Dimension of Cohesion Policy</a:t>
          </a:r>
          <a:endParaRPr lang="en-US" noProof="0" dirty="0">
            <a:solidFill>
              <a:srgbClr val="FFC000"/>
            </a:solidFill>
          </a:endParaRPr>
        </a:p>
      </dgm:t>
    </dgm:pt>
    <dgm:pt modelId="{39F932FE-01C6-453F-8B37-3131751A1FE3}" type="parTrans" cxnId="{1F890F18-A9B6-4970-BF97-1EEFD9913802}">
      <dgm:prSet/>
      <dgm:spPr/>
      <dgm:t>
        <a:bodyPr/>
        <a:lstStyle/>
        <a:p>
          <a:endParaRPr lang="en-US" noProof="0" dirty="0"/>
        </a:p>
      </dgm:t>
    </dgm:pt>
    <dgm:pt modelId="{B58BD4A8-4C30-4DAB-A9B3-0479ACC76171}" type="sibTrans" cxnId="{1F890F18-A9B6-4970-BF97-1EEFD9913802}">
      <dgm:prSet/>
      <dgm:spPr/>
      <dgm:t>
        <a:bodyPr/>
        <a:lstStyle/>
        <a:p>
          <a:endParaRPr lang="en-US" noProof="0" dirty="0"/>
        </a:p>
      </dgm:t>
    </dgm:pt>
    <dgm:pt modelId="{A06169E7-7549-47CF-99A7-38611DCCF738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3</a:t>
          </a:r>
          <a:endParaRPr lang="en-US" b="1" noProof="0" dirty="0"/>
        </a:p>
      </dgm:t>
    </dgm:pt>
    <dgm:pt modelId="{CFEB1C72-6B02-4A97-A190-595887B86B7B}" type="par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F856204-C699-4A4D-B56F-0F1F2E7897A3}" type="sib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A5BF73B-C78B-4342-AD6C-B9B78E66976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rgbClr val="00B0F0"/>
              </a:solidFill>
              <a:hlinkClick xmlns:r="http://schemas.openxmlformats.org/officeDocument/2006/relationships" r:id="" action="ppaction://hlinkshowjump?jump=nextslide"/>
            </a:rPr>
            <a:t>Lisbon </a:t>
          </a:r>
          <a:r>
            <a:rPr lang="en-US" noProof="0" dirty="0" err="1" smtClean="0">
              <a:solidFill>
                <a:srgbClr val="00B0F0"/>
              </a:solidFill>
              <a:hlinkClick xmlns:r="http://schemas.openxmlformats.org/officeDocument/2006/relationships" r:id="" action="ppaction://hlinkshowjump?jump=nextslide"/>
            </a:rPr>
            <a:t>Stategic</a:t>
          </a:r>
          <a:r>
            <a:rPr lang="en-US" noProof="0" dirty="0" smtClean="0">
              <a:solidFill>
                <a:srgbClr val="00B0F0"/>
              </a:solidFill>
              <a:hlinkClick xmlns:r="http://schemas.openxmlformats.org/officeDocument/2006/relationships" r:id="" action="ppaction://hlinkshowjump?jump=nextslide"/>
            </a:rPr>
            <a:t> Framework</a:t>
          </a:r>
          <a:endParaRPr lang="en-US" noProof="0" dirty="0">
            <a:solidFill>
              <a:srgbClr val="00B0F0"/>
            </a:solidFill>
          </a:endParaRPr>
        </a:p>
      </dgm:t>
    </dgm:pt>
    <dgm:pt modelId="{808D4F35-868E-4484-AA82-0ED19FD5DF94}" type="par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0D17BB6E-8524-47E9-B59F-C3B9AB92C5AF}" type="sib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E3731CFB-2130-47A3-B089-FE4F06F40137}" type="pres">
      <dgm:prSet presAssocID="{CBEFA16A-C4A6-4F91-91E3-4F8F4805BA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48D570CE-DE8D-410A-A7C7-76C2CB2D28DA}" type="pres">
      <dgm:prSet presAssocID="{DF58E12B-A421-4C0F-B106-C3FE432D6ABF}" presName="linNode" presStyleCnt="0"/>
      <dgm:spPr/>
      <dgm:t>
        <a:bodyPr/>
        <a:lstStyle/>
        <a:p>
          <a:endParaRPr lang="pt-PT"/>
        </a:p>
      </dgm:t>
    </dgm:pt>
    <dgm:pt modelId="{15B2F6AE-61A4-4653-AD3A-AFE174396F06}" type="pres">
      <dgm:prSet presAssocID="{DF58E12B-A421-4C0F-B106-C3FE432D6ABF}" presName="parentText" presStyleLbl="node1" presStyleIdx="0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E688DAD-1096-4271-9F8B-06379E6742CC}" type="pres">
      <dgm:prSet presAssocID="{DF58E12B-A421-4C0F-B106-C3FE432D6ABF}" presName="descendantText" presStyleLbl="alignAccFollowNode1" presStyleIdx="0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F86E574-8825-46DA-9300-16034BC2BAB9}" type="pres">
      <dgm:prSet presAssocID="{29D1BEDD-37FD-4A35-A15E-D70342683519}" presName="sp" presStyleCnt="0"/>
      <dgm:spPr/>
      <dgm:t>
        <a:bodyPr/>
        <a:lstStyle/>
        <a:p>
          <a:endParaRPr lang="pt-PT"/>
        </a:p>
      </dgm:t>
    </dgm:pt>
    <dgm:pt modelId="{39DE380A-058B-4982-9960-E35EA746D687}" type="pres">
      <dgm:prSet presAssocID="{EBA7F99E-EA4C-474F-B2CA-72399D975736}" presName="linNode" presStyleCnt="0"/>
      <dgm:spPr/>
      <dgm:t>
        <a:bodyPr/>
        <a:lstStyle/>
        <a:p>
          <a:endParaRPr lang="pt-PT"/>
        </a:p>
      </dgm:t>
    </dgm:pt>
    <dgm:pt modelId="{3BB99E6B-58C5-4DDF-9B85-92DD95FC7D09}" type="pres">
      <dgm:prSet presAssocID="{EBA7F99E-EA4C-474F-B2CA-72399D975736}" presName="parentText" presStyleLbl="node1" presStyleIdx="1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9B5D89D-3B3D-455D-B81C-2B246F7F59DE}" type="pres">
      <dgm:prSet presAssocID="{EBA7F99E-EA4C-474F-B2CA-72399D975736}" presName="descendantText" presStyleLbl="alignAccFollowNode1" presStyleIdx="1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509296B-4060-4523-9767-A3E8FA5ECFAF}" type="pres">
      <dgm:prSet presAssocID="{67FAC31B-FA71-4A9E-ABA3-3655C5FEFC73}" presName="sp" presStyleCnt="0"/>
      <dgm:spPr/>
      <dgm:t>
        <a:bodyPr/>
        <a:lstStyle/>
        <a:p>
          <a:endParaRPr lang="pt-PT"/>
        </a:p>
      </dgm:t>
    </dgm:pt>
    <dgm:pt modelId="{9DD19E04-670D-494D-86FE-D5FCC396C5AF}" type="pres">
      <dgm:prSet presAssocID="{A06169E7-7549-47CF-99A7-38611DCCF738}" presName="linNode" presStyleCnt="0"/>
      <dgm:spPr/>
      <dgm:t>
        <a:bodyPr/>
        <a:lstStyle/>
        <a:p>
          <a:endParaRPr lang="pt-PT"/>
        </a:p>
      </dgm:t>
    </dgm:pt>
    <dgm:pt modelId="{3BC9C76F-7B6E-4DBA-A90E-A49624B280C8}" type="pres">
      <dgm:prSet presAssocID="{A06169E7-7549-47CF-99A7-38611DCCF738}" presName="parentText" presStyleLbl="node1" presStyleIdx="2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6589F4-5BE2-4D3C-BE30-9E23CFBAF8B1}" type="pres">
      <dgm:prSet presAssocID="{A06169E7-7549-47CF-99A7-38611DCCF738}" presName="descendantText" presStyleLbl="alignAccFollowNode1" presStyleIdx="2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4E284A61-4DBC-4BE1-9A19-D6496E55B61E}" type="presOf" srcId="{8E48521A-6B16-4828-AB1E-F2A3F0CCAB49}" destId="{09B5D89D-3B3D-455D-B81C-2B246F7F59DE}" srcOrd="0" destOrd="0" presId="urn:microsoft.com/office/officeart/2005/8/layout/vList5"/>
    <dgm:cxn modelId="{2A767815-1510-4663-97F4-5CDE347D64B7}" type="presOf" srcId="{DF58E12B-A421-4C0F-B106-C3FE432D6ABF}" destId="{15B2F6AE-61A4-4653-AD3A-AFE174396F06}" srcOrd="0" destOrd="0" presId="urn:microsoft.com/office/officeart/2005/8/layout/vList5"/>
    <dgm:cxn modelId="{CD900356-1366-4806-A1A2-5AF7076321F0}" type="presOf" srcId="{A06169E7-7549-47CF-99A7-38611DCCF738}" destId="{3BC9C76F-7B6E-4DBA-A90E-A49624B280C8}" srcOrd="0" destOrd="0" presId="urn:microsoft.com/office/officeart/2005/8/layout/vList5"/>
    <dgm:cxn modelId="{CBB6D5FC-0F32-46DA-AE64-07B05CA63810}" srcId="{CBEFA16A-C4A6-4F91-91E3-4F8F4805BA9E}" destId="{EBA7F99E-EA4C-474F-B2CA-72399D975736}" srcOrd="1" destOrd="0" parTransId="{583C2AC9-CFA0-4D10-B600-FBF601B28245}" sibTransId="{67FAC31B-FA71-4A9E-ABA3-3655C5FEFC73}"/>
    <dgm:cxn modelId="{3C1BB464-3C5D-4DBE-A4F2-89DA0949FD35}" srcId="{CBEFA16A-C4A6-4F91-91E3-4F8F4805BA9E}" destId="{A06169E7-7549-47CF-99A7-38611DCCF738}" srcOrd="2" destOrd="0" parTransId="{CFEB1C72-6B02-4A97-A190-595887B86B7B}" sibTransId="{1F856204-C699-4A4D-B56F-0F1F2E7897A3}"/>
    <dgm:cxn modelId="{4141D96B-B772-4234-924F-7A093C29307D}" srcId="{A06169E7-7549-47CF-99A7-38611DCCF738}" destId="{1A5BF73B-C78B-4342-AD6C-B9B78E669769}" srcOrd="0" destOrd="0" parTransId="{808D4F35-868E-4484-AA82-0ED19FD5DF94}" sibTransId="{0D17BB6E-8524-47E9-B59F-C3B9AB92C5AF}"/>
    <dgm:cxn modelId="{BFDD451B-6B1F-4EC1-A3B9-F0177CA17421}" srcId="{DF58E12B-A421-4C0F-B106-C3FE432D6ABF}" destId="{F27B1AC5-A289-4547-A3AE-DFEFAD4200C2}" srcOrd="0" destOrd="0" parTransId="{C8F0AB7B-B9CF-41E9-8A14-03EA513C97FE}" sibTransId="{4798E15D-A108-4C81-8B67-D79089D7B231}"/>
    <dgm:cxn modelId="{6163F5A2-0B0B-4C06-91CC-9F4D8495E968}" type="presOf" srcId="{EBA7F99E-EA4C-474F-B2CA-72399D975736}" destId="{3BB99E6B-58C5-4DDF-9B85-92DD95FC7D09}" srcOrd="0" destOrd="0" presId="urn:microsoft.com/office/officeart/2005/8/layout/vList5"/>
    <dgm:cxn modelId="{8C3B3D2C-C29B-4D33-91E0-11988972FA14}" type="presOf" srcId="{CBEFA16A-C4A6-4F91-91E3-4F8F4805BA9E}" destId="{E3731CFB-2130-47A3-B089-FE4F06F40137}" srcOrd="0" destOrd="0" presId="urn:microsoft.com/office/officeart/2005/8/layout/vList5"/>
    <dgm:cxn modelId="{248684DA-B0BB-4F5D-831D-A23744E4CFE0}" type="presOf" srcId="{1A5BF73B-C78B-4342-AD6C-B9B78E669769}" destId="{6A6589F4-5BE2-4D3C-BE30-9E23CFBAF8B1}" srcOrd="0" destOrd="0" presId="urn:microsoft.com/office/officeart/2005/8/layout/vList5"/>
    <dgm:cxn modelId="{06E71D20-3439-44DB-8506-3E4052397B34}" type="presOf" srcId="{F27B1AC5-A289-4547-A3AE-DFEFAD4200C2}" destId="{1E688DAD-1096-4271-9F8B-06379E6742CC}" srcOrd="0" destOrd="0" presId="urn:microsoft.com/office/officeart/2005/8/layout/vList5"/>
    <dgm:cxn modelId="{234BAAB6-C4C3-4387-9E95-8643770D0492}" srcId="{CBEFA16A-C4A6-4F91-91E3-4F8F4805BA9E}" destId="{DF58E12B-A421-4C0F-B106-C3FE432D6ABF}" srcOrd="0" destOrd="0" parTransId="{3AAE8E75-061B-4B63-829C-C56E836342D4}" sibTransId="{29D1BEDD-37FD-4A35-A15E-D70342683519}"/>
    <dgm:cxn modelId="{1F890F18-A9B6-4970-BF97-1EEFD9913802}" srcId="{EBA7F99E-EA4C-474F-B2CA-72399D975736}" destId="{8E48521A-6B16-4828-AB1E-F2A3F0CCAB49}" srcOrd="0" destOrd="0" parTransId="{39F932FE-01C6-453F-8B37-3131751A1FE3}" sibTransId="{B58BD4A8-4C30-4DAB-A9B3-0479ACC76171}"/>
    <dgm:cxn modelId="{488B0F62-47E8-489F-8EBD-DD3155722EC8}" type="presParOf" srcId="{E3731CFB-2130-47A3-B089-FE4F06F40137}" destId="{48D570CE-DE8D-410A-A7C7-76C2CB2D28DA}" srcOrd="0" destOrd="0" presId="urn:microsoft.com/office/officeart/2005/8/layout/vList5"/>
    <dgm:cxn modelId="{CE9FD6F8-CCFA-458F-B064-D9E5028F15DC}" type="presParOf" srcId="{48D570CE-DE8D-410A-A7C7-76C2CB2D28DA}" destId="{15B2F6AE-61A4-4653-AD3A-AFE174396F06}" srcOrd="0" destOrd="0" presId="urn:microsoft.com/office/officeart/2005/8/layout/vList5"/>
    <dgm:cxn modelId="{007C3C2D-AEED-4CFA-B43F-638DC5857A7B}" type="presParOf" srcId="{48D570CE-DE8D-410A-A7C7-76C2CB2D28DA}" destId="{1E688DAD-1096-4271-9F8B-06379E6742CC}" srcOrd="1" destOrd="0" presId="urn:microsoft.com/office/officeart/2005/8/layout/vList5"/>
    <dgm:cxn modelId="{90D3FBCB-D960-43F6-A7F0-66F52FF14A10}" type="presParOf" srcId="{E3731CFB-2130-47A3-B089-FE4F06F40137}" destId="{1F86E574-8825-46DA-9300-16034BC2BAB9}" srcOrd="1" destOrd="0" presId="urn:microsoft.com/office/officeart/2005/8/layout/vList5"/>
    <dgm:cxn modelId="{D56545DE-DE0B-4E9C-8FD7-E3757FEA37C7}" type="presParOf" srcId="{E3731CFB-2130-47A3-B089-FE4F06F40137}" destId="{39DE380A-058B-4982-9960-E35EA746D687}" srcOrd="2" destOrd="0" presId="urn:microsoft.com/office/officeart/2005/8/layout/vList5"/>
    <dgm:cxn modelId="{06924839-FF5E-46DB-985B-AA9F86FDBF87}" type="presParOf" srcId="{39DE380A-058B-4982-9960-E35EA746D687}" destId="{3BB99E6B-58C5-4DDF-9B85-92DD95FC7D09}" srcOrd="0" destOrd="0" presId="urn:microsoft.com/office/officeart/2005/8/layout/vList5"/>
    <dgm:cxn modelId="{9DBFC16A-7950-4047-BF13-675784D5D1DF}" type="presParOf" srcId="{39DE380A-058B-4982-9960-E35EA746D687}" destId="{09B5D89D-3B3D-455D-B81C-2B246F7F59DE}" srcOrd="1" destOrd="0" presId="urn:microsoft.com/office/officeart/2005/8/layout/vList5"/>
    <dgm:cxn modelId="{1090FE30-D1F1-4F78-9AF7-A9C75D606101}" type="presParOf" srcId="{E3731CFB-2130-47A3-B089-FE4F06F40137}" destId="{A509296B-4060-4523-9767-A3E8FA5ECFAF}" srcOrd="3" destOrd="0" presId="urn:microsoft.com/office/officeart/2005/8/layout/vList5"/>
    <dgm:cxn modelId="{146E59FA-4ADA-47AB-AA13-526B6972D434}" type="presParOf" srcId="{E3731CFB-2130-47A3-B089-FE4F06F40137}" destId="{9DD19E04-670D-494D-86FE-D5FCC396C5AF}" srcOrd="4" destOrd="0" presId="urn:microsoft.com/office/officeart/2005/8/layout/vList5"/>
    <dgm:cxn modelId="{84FE00D1-D8F7-43EA-A049-0F30ED0DFCC0}" type="presParOf" srcId="{9DD19E04-670D-494D-86FE-D5FCC396C5AF}" destId="{3BC9C76F-7B6E-4DBA-A90E-A49624B280C8}" srcOrd="0" destOrd="0" presId="urn:microsoft.com/office/officeart/2005/8/layout/vList5"/>
    <dgm:cxn modelId="{D239576C-F351-49A4-813E-0101F308728E}" type="presParOf" srcId="{9DD19E04-670D-494D-86FE-D5FCC396C5AF}" destId="{6A6589F4-5BE2-4D3C-BE30-9E23CFBAF8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823" cy="496412"/>
          </a:xfrm>
          <a:prstGeom prst="rect">
            <a:avLst/>
          </a:prstGeom>
        </p:spPr>
        <p:txBody>
          <a:bodyPr vert="horz" lIns="91750" tIns="45875" rIns="91750" bIns="45875" rtlCol="0"/>
          <a:lstStyle>
            <a:lvl1pPr algn="l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2441" y="0"/>
            <a:ext cx="2945236" cy="496412"/>
          </a:xfrm>
          <a:prstGeom prst="rect">
            <a:avLst/>
          </a:prstGeom>
        </p:spPr>
        <p:txBody>
          <a:bodyPr vert="horz" lIns="91750" tIns="45875" rIns="91750" bIns="45875" rtlCol="0"/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5656390-B1E0-4E8A-84D6-A08C8966C19F}" type="datetimeFigureOut">
              <a:rPr lang="fr-CH"/>
              <a:pPr>
                <a:defRPr/>
              </a:pPr>
              <a:t>21.09.2015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816"/>
            <a:ext cx="2946823" cy="496411"/>
          </a:xfrm>
          <a:prstGeom prst="rect">
            <a:avLst/>
          </a:prstGeom>
        </p:spPr>
        <p:txBody>
          <a:bodyPr vert="horz" lIns="91750" tIns="45875" rIns="91750" bIns="45875" rtlCol="0" anchor="b"/>
          <a:lstStyle>
            <a:lvl1pPr algn="l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2441" y="9431816"/>
            <a:ext cx="2945236" cy="496411"/>
          </a:xfrm>
          <a:prstGeom prst="rect">
            <a:avLst/>
          </a:prstGeom>
        </p:spPr>
        <p:txBody>
          <a:bodyPr vert="horz" wrap="square" lIns="91750" tIns="45875" rIns="91750" bIns="458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1C9C4E2-A3CE-4CEC-84E9-7FB15F453531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</p:spTree>
    <p:extLst>
      <p:ext uri="{BB962C8B-B14F-4D97-AF65-F5344CB8AC3E}">
        <p14:creationId xmlns:p14="http://schemas.microsoft.com/office/powerpoint/2010/main" val="194089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823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441" y="0"/>
            <a:ext cx="2945236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3" y="4716701"/>
            <a:ext cx="5438458" cy="446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6"/>
            <a:ext cx="2946823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441" y="9431816"/>
            <a:ext cx="2945236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D90409F-3D54-4E8C-B2F2-94123889C0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288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en-US" smtClean="0">
              <a:latin typeface="Arial" charset="0"/>
            </a:endParaRP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25936-F805-4CFC-A41D-C6C5A87A641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4883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479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889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654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60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49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52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396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1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07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228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09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chimi\Pictures\PPT Presi\Essai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45100"/>
            <a:ext cx="9906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schimi\Pictures\PPT Presi\logo_presidence_2015_en\LOGO_PRESIDENCE_2015_EN\LOGO_PRESIDENCE_2015_CMYK_EN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333375"/>
            <a:ext cx="353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74991" y="2636912"/>
            <a:ext cx="4758529" cy="151216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4874991" y="1628801"/>
            <a:ext cx="4758529" cy="100888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 descr="sphe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2975" y="-3024188"/>
            <a:ext cx="6391275" cy="639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8" descr="trait_noir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50" y="0"/>
            <a:ext cx="3651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7" descr="trait_bl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600" y="1165225"/>
            <a:ext cx="422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2653" y="1440000"/>
            <a:ext cx="8851302" cy="4860000"/>
          </a:xfrm>
        </p:spPr>
        <p:txBody>
          <a:bodyPr>
            <a:normAutofit/>
          </a:bodyPr>
          <a:lstStyle>
            <a:lvl1pPr>
              <a:defRPr sz="1600">
                <a:latin typeface="Arial"/>
                <a:cs typeface="Arial"/>
              </a:defRPr>
            </a:lvl1pPr>
            <a:lvl2pPr>
              <a:defRPr sz="15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632654" y="725702"/>
            <a:ext cx="6824312" cy="439346"/>
          </a:xfr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fr-CH" sz="1900" b="1" i="0" kern="1200" cap="none" dirty="0" smtClean="0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  <a:lvl2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2pPr>
            <a:lvl3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3pPr>
            <a:lvl4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4pPr>
            <a:lvl5pPr marL="0" indent="0" algn="l" defTabSz="457200" rtl="0" eaLnBrk="1" latinLnBrk="0" hangingPunct="1">
              <a:spcBef>
                <a:spcPct val="0"/>
              </a:spcBef>
              <a:buNone/>
              <a:defRPr lang="fr-FR" sz="2800" kern="1200" cap="none" dirty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884" y="171811"/>
            <a:ext cx="6824132" cy="542025"/>
          </a:xfrm>
        </p:spPr>
        <p:txBody>
          <a:bodyPr/>
          <a:lstStyle>
            <a:lvl1pPr>
              <a:defRPr sz="2800" b="1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 descr="sphe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2975" y="-3024188"/>
            <a:ext cx="6391275" cy="639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8" descr="trait_noir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50" y="0"/>
            <a:ext cx="3651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7" descr="trait_bl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600" y="1165225"/>
            <a:ext cx="422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2653" y="1440000"/>
            <a:ext cx="8851302" cy="4860000"/>
          </a:xfrm>
        </p:spPr>
        <p:txBody>
          <a:bodyPr>
            <a:normAutofit/>
          </a:bodyPr>
          <a:lstStyle>
            <a:lvl1pPr>
              <a:defRPr sz="1600">
                <a:latin typeface="Arial"/>
                <a:cs typeface="Arial"/>
              </a:defRPr>
            </a:lvl1pPr>
            <a:lvl2pPr>
              <a:defRPr sz="15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632654" y="725702"/>
            <a:ext cx="6824312" cy="439346"/>
          </a:xfr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fr-CH" sz="1900" b="1" i="0" kern="1200" cap="none" dirty="0" smtClean="0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  <a:lvl2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2pPr>
            <a:lvl3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3pPr>
            <a:lvl4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4pPr>
            <a:lvl5pPr marL="0" indent="0" algn="l" defTabSz="457200" rtl="0" eaLnBrk="1" latinLnBrk="0" hangingPunct="1">
              <a:spcBef>
                <a:spcPct val="0"/>
              </a:spcBef>
              <a:buNone/>
              <a:defRPr lang="fr-FR" sz="2800" kern="1200" cap="none" dirty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884" y="171811"/>
            <a:ext cx="6824132" cy="542025"/>
          </a:xfrm>
        </p:spPr>
        <p:txBody>
          <a:bodyPr/>
          <a:lstStyle>
            <a:lvl1pPr>
              <a:defRPr sz="2800" b="1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IPA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7913" y="6237288"/>
            <a:ext cx="701675" cy="5032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268329-7597-4E7E-97CC-A237F0B6CD5D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2996953"/>
            <a:ext cx="8420100" cy="2772023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0C3810-58E8-4E27-8A04-1D115BB971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6632"/>
            <a:ext cx="6630737" cy="50405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60000"/>
            <a:ext cx="437515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260000"/>
            <a:ext cx="437515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D314A4-4CAF-4861-BFFC-777EDC9818AA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5889"/>
            <a:ext cx="6630737" cy="5048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E447AC-EB68-400B-A435-EA991BE4F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AF3E98-573F-445C-84D0-49A3817E1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C92F62-0937-4A08-8B0C-36D91AD0C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6632"/>
            <a:ext cx="6630737" cy="504056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1052737"/>
            <a:ext cx="5537729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052737"/>
            <a:ext cx="3259006" cy="5073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112471-3E54-4AB1-82D7-E59390253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53950"/>
            <a:ext cx="6708745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1042392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BA3B20-2289-4A16-AB29-8500F745EA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115888"/>
            <a:ext cx="62404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60475"/>
            <a:ext cx="8915400" cy="485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Cliquez pour modifier les styles du texte du masque</a:t>
            </a:r>
          </a:p>
          <a:p>
            <a:pPr lvl="1"/>
            <a:r>
              <a:rPr lang="en-US" altLang="en-US" smtClean="0"/>
              <a:t>Deuxième niveau</a:t>
            </a:r>
          </a:p>
          <a:p>
            <a:pPr lvl="2"/>
            <a:r>
              <a:rPr lang="en-US" altLang="en-US" smtClean="0"/>
              <a:t>Troisième niveau</a:t>
            </a:r>
          </a:p>
          <a:p>
            <a:pPr lvl="3"/>
            <a:r>
              <a:rPr lang="en-US" altLang="en-US" smtClean="0"/>
              <a:t>Quatrième niveau</a:t>
            </a:r>
          </a:p>
          <a:p>
            <a:pPr lvl="4"/>
            <a:r>
              <a:rPr lang="en-US" alt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Luxembourg, 14 July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96325" y="6238875"/>
            <a:ext cx="7032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31C4864-1FFC-47A9-831E-97B1F1635F8D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 flipH="1">
            <a:off x="350838" y="620713"/>
            <a:ext cx="624046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CH">
              <a:latin typeface="Arial" pitchFamily="34" charset="0"/>
            </a:endParaRPr>
          </a:p>
        </p:txBody>
      </p:sp>
      <p:pic>
        <p:nvPicPr>
          <p:cNvPr id="1031" name="Picture 2" descr="C:\Users\schimi\Pictures\PPT Presi\logo_presidence_2015_en\LOGO_PRESIDENCE_2015_EN\LOGO_PRESIDENCE_2015_CMYK_EN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59613" y="115888"/>
            <a:ext cx="263525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4" descr="EUPAN_logo_noShadow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941638" y="6197600"/>
            <a:ext cx="1857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Image 10" descr="logo_LIST_PPT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751638" y="6242050"/>
            <a:ext cx="163512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AutoShape 11" descr="EIPA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5" name="AutoShape 13" descr="EIPA logo"/>
          <p:cNvSpPr>
            <a:spLocks noChangeAspect="1" noChangeArrowheads="1"/>
          </p:cNvSpPr>
          <p:nvPr userDrawn="1"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1036" name="Picture 14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240338" y="6173788"/>
            <a:ext cx="10668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ous-titre 1"/>
          <p:cNvSpPr>
            <a:spLocks noGrp="1"/>
          </p:cNvSpPr>
          <p:nvPr>
            <p:ph type="subTitle" idx="1"/>
          </p:nvPr>
        </p:nvSpPr>
        <p:spPr>
          <a:xfrm>
            <a:off x="2936875" y="2852739"/>
            <a:ext cx="6048375" cy="1080318"/>
          </a:xfrm>
        </p:spPr>
        <p:txBody>
          <a:bodyPr/>
          <a:lstStyle/>
          <a:p>
            <a:pPr algn="ctr"/>
            <a:r>
              <a:rPr lang="fr-FR" altLang="en-US" b="1" dirty="0" smtClean="0">
                <a:solidFill>
                  <a:srgbClr val="00B0F0"/>
                </a:solidFill>
              </a:rPr>
              <a:t>Portugal – </a:t>
            </a:r>
            <a:r>
              <a:rPr lang="fr-FR" altLang="en-US" b="1" dirty="0" err="1" smtClean="0">
                <a:solidFill>
                  <a:srgbClr val="00B0F0"/>
                </a:solidFill>
              </a:rPr>
              <a:t>Lisbon</a:t>
            </a:r>
            <a:r>
              <a:rPr lang="fr-FR" altLang="en-US" b="1" dirty="0" smtClean="0">
                <a:solidFill>
                  <a:srgbClr val="00B0F0"/>
                </a:solidFill>
              </a:rPr>
              <a:t> - Europe 2020</a:t>
            </a:r>
          </a:p>
        </p:txBody>
      </p:sp>
      <p:sp>
        <p:nvSpPr>
          <p:cNvPr id="13315" name="Titre 2"/>
          <p:cNvSpPr>
            <a:spLocks noGrp="1"/>
          </p:cNvSpPr>
          <p:nvPr>
            <p:ph type="title"/>
          </p:nvPr>
        </p:nvSpPr>
        <p:spPr>
          <a:xfrm>
            <a:off x="3567113" y="1916113"/>
            <a:ext cx="4787900" cy="1009650"/>
          </a:xfrm>
        </p:spPr>
        <p:txBody>
          <a:bodyPr/>
          <a:lstStyle/>
          <a:p>
            <a:pPr algn="ctr"/>
            <a:r>
              <a:rPr lang="en-US" altLang="en-US" b="1" dirty="0" smtClean="0"/>
              <a:t>8</a:t>
            </a:r>
            <a:r>
              <a:rPr lang="en-US" altLang="en-US" b="1" baseline="30000" dirty="0" smtClean="0"/>
              <a:t>th</a:t>
            </a:r>
            <a:r>
              <a:rPr lang="en-US" altLang="en-US" b="1" dirty="0" smtClean="0"/>
              <a:t> Quality Conference </a:t>
            </a:r>
            <a:endParaRPr lang="fr-FR" altLang="en-US" b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4448944" y="3573016"/>
            <a:ext cx="2879725" cy="476250"/>
          </a:xfrm>
        </p:spPr>
        <p:txBody>
          <a:bodyPr/>
          <a:lstStyle/>
          <a:p>
            <a:pPr algn="ctr">
              <a:defRPr/>
            </a:pPr>
            <a:r>
              <a:rPr lang="fr-FR" altLang="en-US" sz="2000" b="1" dirty="0" smtClean="0">
                <a:solidFill>
                  <a:srgbClr val="FF0000"/>
                </a:solidFill>
              </a:rPr>
              <a:t>Teresa Almeida</a:t>
            </a:r>
            <a:endParaRPr lang="fr-FR" altLang="en-US" sz="20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Lisbon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Strategic</a:t>
            </a:r>
            <a:r>
              <a:rPr lang="pt-PT" sz="2400" b="1" dirty="0" smtClean="0">
                <a:solidFill>
                  <a:schemeClr val="bg1"/>
                </a:solidFill>
              </a:rPr>
              <a:t> Framework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Approved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City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Government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Programme</a:t>
            </a:r>
            <a:r>
              <a:rPr lang="pt-PT" sz="2400" dirty="0" smtClean="0">
                <a:solidFill>
                  <a:schemeClr val="bg1"/>
                </a:solidFill>
              </a:rPr>
              <a:t> (2013-2017)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18" name="Seta para a esquerda e para a direita 17"/>
          <p:cNvSpPr/>
          <p:nvPr/>
        </p:nvSpPr>
        <p:spPr>
          <a:xfrm>
            <a:off x="4368975" y="4862727"/>
            <a:ext cx="1040124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CaixaDeTexto 18"/>
          <p:cNvSpPr txBox="1"/>
          <p:nvPr/>
        </p:nvSpPr>
        <p:spPr>
          <a:xfrm>
            <a:off x="2102048" y="4627990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3 </a:t>
            </a:r>
            <a:r>
              <a:rPr lang="pt-PT" sz="2400" b="1" dirty="0" err="1"/>
              <a:t>Strategic</a:t>
            </a:r>
            <a:r>
              <a:rPr lang="pt-PT" sz="2400" b="1" dirty="0"/>
              <a:t> </a:t>
            </a:r>
            <a:r>
              <a:rPr lang="pt-PT" sz="2400" b="1" dirty="0" err="1" smtClean="0"/>
              <a:t>Goals</a:t>
            </a:r>
            <a:endParaRPr lang="pt-PT" sz="2400" dirty="0"/>
          </a:p>
        </p:txBody>
      </p:sp>
      <p:sp>
        <p:nvSpPr>
          <p:cNvPr id="20" name="Chamada rectangular arredondada 19"/>
          <p:cNvSpPr/>
          <p:nvPr/>
        </p:nvSpPr>
        <p:spPr>
          <a:xfrm>
            <a:off x="5724128" y="1988840"/>
            <a:ext cx="3024336" cy="2376264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Human</a:t>
            </a:r>
            <a:r>
              <a:rPr lang="pt-PT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Scale</a:t>
            </a:r>
            <a:r>
              <a:rPr lang="pt-PT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City</a:t>
            </a:r>
            <a:endParaRPr lang="pt-PT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Entrepreneurial</a:t>
            </a:r>
            <a:r>
              <a:rPr lang="pt-P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city</a:t>
            </a:r>
            <a:endParaRPr lang="pt-P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Inclusive </a:t>
            </a:r>
            <a:r>
              <a:rPr lang="pt-PT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City</a:t>
            </a:r>
            <a:r>
              <a:rPr lang="pt-PT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b="1" dirty="0" err="1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Sustainable</a:t>
            </a:r>
            <a:r>
              <a:rPr lang="pt-PT" b="1" dirty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City</a:t>
            </a:r>
            <a:endParaRPr lang="pt-PT" b="1" dirty="0">
              <a:solidFill>
                <a:srgbClr val="FFCC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b="1" dirty="0">
                <a:solidFill>
                  <a:srgbClr val="FF9999"/>
                </a:solidFill>
                <a:latin typeface="Arial" pitchFamily="34" charset="0"/>
                <a:cs typeface="Arial" pitchFamily="34" charset="0"/>
              </a:rPr>
              <a:t>Global </a:t>
            </a:r>
            <a:r>
              <a:rPr lang="pt-PT" b="1" dirty="0" err="1">
                <a:solidFill>
                  <a:srgbClr val="FF9999"/>
                </a:solidFill>
                <a:latin typeface="Arial" pitchFamily="34" charset="0"/>
                <a:cs typeface="Arial" pitchFamily="34" charset="0"/>
              </a:rPr>
              <a:t>City</a:t>
            </a:r>
            <a:r>
              <a:rPr lang="pt-PT" b="1" dirty="0">
                <a:solidFill>
                  <a:srgbClr val="FF99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5656737" y="484343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cs typeface="Arial" panose="020B0604020202020204" pitchFamily="34" charset="0"/>
              </a:rPr>
              <a:t>5 </a:t>
            </a:r>
            <a:r>
              <a:rPr lang="pt-PT" sz="2400" b="1" dirty="0" err="1" smtClean="0">
                <a:cs typeface="Arial" panose="020B0604020202020204" pitchFamily="34" charset="0"/>
              </a:rPr>
              <a:t>Axis</a:t>
            </a:r>
            <a:r>
              <a:rPr lang="pt-PT" sz="2400" b="1" dirty="0" smtClean="0">
                <a:cs typeface="Arial" panose="020B0604020202020204" pitchFamily="34" charset="0"/>
              </a:rPr>
              <a:t> </a:t>
            </a:r>
            <a:endParaRPr lang="pt-PT" sz="2400" b="1" dirty="0">
              <a:cs typeface="Arial" panose="020B0604020202020204" pitchFamily="34" charset="0"/>
            </a:endParaRPr>
          </a:p>
        </p:txBody>
      </p:sp>
      <p:sp>
        <p:nvSpPr>
          <p:cNvPr id="22" name="Chamada oval 21"/>
          <p:cNvSpPr/>
          <p:nvPr/>
        </p:nvSpPr>
        <p:spPr>
          <a:xfrm>
            <a:off x="920552" y="1844824"/>
            <a:ext cx="3456384" cy="2376264"/>
          </a:xfrm>
          <a:prstGeom prst="wedgeEllipseCallout">
            <a:avLst>
              <a:gd name="adj1" fmla="val 30709"/>
              <a:gd name="adj2" fmla="val 6382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More </a:t>
            </a:r>
            <a:r>
              <a:rPr lang="pt-PT" sz="24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People</a:t>
            </a:r>
            <a:endParaRPr lang="pt-PT" sz="2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24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More Jobs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Better</a:t>
            </a:r>
            <a:r>
              <a:rPr lang="pt-PT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City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Lisbon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Strategic</a:t>
            </a:r>
            <a:r>
              <a:rPr lang="pt-PT" sz="2400" b="1" dirty="0" smtClean="0">
                <a:solidFill>
                  <a:schemeClr val="bg1"/>
                </a:solidFill>
              </a:rPr>
              <a:t> Framework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Approved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Documents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88504" y="1772816"/>
            <a:ext cx="3672408" cy="186785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tabLst/>
              <a:defRPr/>
            </a:pPr>
            <a:endParaRPr kumimoji="0" lang="pt-PT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pt-P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Lisbon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t-P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Strategic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Charter (2010-2024)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pt-P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City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Master </a:t>
            </a:r>
            <a:r>
              <a:rPr kumimoji="0" lang="pt-P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Plan</a:t>
            </a:r>
            <a:endParaRPr kumimoji="0" lang="pt-PT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(2012-2020)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656856" y="3573016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/>
              <a:t>=</a:t>
            </a:r>
            <a:endParaRPr lang="pt-PT" sz="32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592960" y="2996952"/>
            <a:ext cx="2592288" cy="6463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400" b="1" dirty="0" err="1" smtClean="0">
                <a:latin typeface="Arial" pitchFamily="34" charset="0"/>
                <a:cs typeface="Arial" pitchFamily="34" charset="0"/>
              </a:rPr>
              <a:t>Strategy</a:t>
            </a: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496616" y="3573016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/>
              <a:t>+</a:t>
            </a:r>
            <a:endParaRPr lang="pt-PT" sz="3200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88504" y="4077072"/>
            <a:ext cx="3744416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Strategy</a:t>
            </a:r>
            <a:r>
              <a:rPr lang="pt-PT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Europe</a:t>
            </a:r>
            <a:r>
              <a:rPr lang="pt-PT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2020</a:t>
            </a:r>
          </a:p>
          <a:p>
            <a:pPr>
              <a:spcBef>
                <a:spcPts val="0"/>
              </a:spcBef>
            </a:pPr>
            <a:r>
              <a:rPr lang="pt-PT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(2010 – 2020)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European</a:t>
            </a:r>
            <a:r>
              <a:rPr lang="pt-PT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Financial </a:t>
            </a:r>
            <a:r>
              <a:rPr lang="pt-PT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Priorities</a:t>
            </a:r>
            <a:r>
              <a:rPr lang="pt-PT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(2014-2020</a:t>
            </a:r>
            <a:r>
              <a:rPr lang="pt-PT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5" name="CaixaDeTexto 14"/>
          <p:cNvSpPr txBox="1"/>
          <p:nvPr/>
        </p:nvSpPr>
        <p:spPr>
          <a:xfrm rot="16200000">
            <a:off x="6628640" y="3409545"/>
            <a:ext cx="4104456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City</a:t>
            </a:r>
            <a:r>
              <a:rPr lang="pt-P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Government</a:t>
            </a:r>
            <a:r>
              <a:rPr lang="pt-P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Programme</a:t>
            </a:r>
            <a:r>
              <a:rPr lang="pt-P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PT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(2013-2017</a:t>
            </a:r>
            <a:r>
              <a:rPr lang="pt-P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t-PT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eta para a direita 15"/>
          <p:cNvSpPr/>
          <p:nvPr/>
        </p:nvSpPr>
        <p:spPr>
          <a:xfrm>
            <a:off x="7473280" y="3645024"/>
            <a:ext cx="6903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CaixaDeTexto 16"/>
          <p:cNvSpPr txBox="1"/>
          <p:nvPr/>
        </p:nvSpPr>
        <p:spPr>
          <a:xfrm>
            <a:off x="4592960" y="3933056"/>
            <a:ext cx="2592288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pt-PT" sz="2400" b="1" dirty="0">
                <a:latin typeface="Arial" pitchFamily="34" charset="0"/>
                <a:cs typeface="Arial" pitchFamily="34" charset="0"/>
              </a:rPr>
              <a:t>Lx-</a:t>
            </a:r>
            <a:r>
              <a:rPr lang="pt-PT" sz="2400" b="1" dirty="0" err="1">
                <a:latin typeface="Arial" pitchFamily="34" charset="0"/>
                <a:cs typeface="Arial" pitchFamily="34" charset="0"/>
              </a:rPr>
              <a:t>Europe</a:t>
            </a:r>
            <a:r>
              <a:rPr lang="pt-PT" sz="2400" b="1" dirty="0">
                <a:latin typeface="+mn-lt"/>
              </a:rPr>
              <a:t> </a:t>
            </a:r>
            <a:r>
              <a:rPr lang="pt-PT" sz="2400" b="1" dirty="0" smtClean="0">
                <a:latin typeface="+mn-lt"/>
              </a:rPr>
              <a:t>2020</a:t>
            </a:r>
            <a:endParaRPr lang="pt-PT" sz="2400" dirty="0">
              <a:latin typeface="+mn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21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1008112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1800" dirty="0" err="1" smtClean="0">
                <a:solidFill>
                  <a:schemeClr val="bg1"/>
                </a:solidFill>
                <a:cs typeface="Aharoni" pitchFamily="2" charset="-79"/>
              </a:rPr>
              <a:t>Mission</a:t>
            </a: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> Team </a:t>
            </a:r>
            <a:r>
              <a:rPr lang="pt-PT" sz="1800" dirty="0" err="1" smtClean="0">
                <a:solidFill>
                  <a:schemeClr val="bg1"/>
                </a:solidFill>
                <a:cs typeface="Aharoni" pitchFamily="2" charset="-79"/>
              </a:rPr>
              <a:t>Lisbon</a:t>
            </a: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>-Europa 2020 </a:t>
            </a:r>
            <a:b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pt-PT" sz="1800" dirty="0" err="1" smtClean="0">
                <a:solidFill>
                  <a:schemeClr val="bg1"/>
                </a:solidFill>
                <a:cs typeface="Aharoni" pitchFamily="2" charset="-79"/>
              </a:rPr>
              <a:t>Contacts</a:t>
            </a: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>:  </a:t>
            </a:r>
            <a:r>
              <a:rPr lang="pt-PT" sz="1800" u="sng" dirty="0" smtClean="0">
                <a:solidFill>
                  <a:schemeClr val="bg1"/>
                </a:solidFill>
                <a:cs typeface="Aharoni" pitchFamily="2" charset="-79"/>
              </a:rPr>
              <a:t>lisboa.europa2020@cm-lisboa.pt</a:t>
            </a: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/>
            </a:r>
            <a:b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>+ 351 217 988 659</a:t>
            </a:r>
            <a:endParaRPr lang="pt-PT" sz="1800" dirty="0">
              <a:solidFill>
                <a:schemeClr val="bg1"/>
              </a:solidFill>
            </a:endParaRPr>
          </a:p>
        </p:txBody>
      </p:sp>
      <p:pic>
        <p:nvPicPr>
          <p:cNvPr id="8" name="Picture 7" descr="Baixa_Pombal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0632" y="1772816"/>
            <a:ext cx="6552728" cy="4363832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3" name="Picture 6"/>
          <p:cNvPicPr>
            <a:picLocks noChangeAspect="1"/>
          </p:cNvPicPr>
          <p:nvPr/>
        </p:nvPicPr>
        <p:blipFill>
          <a:blip r:embed="rId4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ângulo 9"/>
          <p:cNvSpPr/>
          <p:nvPr/>
        </p:nvSpPr>
        <p:spPr>
          <a:xfrm>
            <a:off x="6465168" y="5517232"/>
            <a:ext cx="133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err="1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Thank</a:t>
            </a:r>
            <a:r>
              <a:rPr lang="pt-PT" dirty="0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pt-PT" dirty="0" err="1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You</a:t>
            </a:r>
            <a:r>
              <a:rPr lang="pt-PT" dirty="0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altLang="en-US" sz="2400" b="1" noProof="1" smtClean="0">
                <a:solidFill>
                  <a:schemeClr val="bg1"/>
                </a:solidFill>
                <a:latin typeface="Arial" charset="0"/>
                <a:ea typeface="MS PGothic" pitchFamily="34" charset="-128"/>
                <a:cs typeface="Arial" charset="0"/>
              </a:rPr>
              <a:t>TABLE OF CONTENTS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Marcador de Posição de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213778"/>
              </p:ext>
            </p:extLst>
          </p:nvPr>
        </p:nvGraphicFramePr>
        <p:xfrm>
          <a:off x="488504" y="1628800"/>
          <a:ext cx="856895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869160"/>
            <a:ext cx="9144000" cy="1195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757" descr="PT_04"/>
          <p:cNvPicPr>
            <a:picLocks noChangeAspect="1" noChangeArrowheads="1"/>
          </p:cNvPicPr>
          <p:nvPr/>
        </p:nvPicPr>
        <p:blipFill>
          <a:blip r:embed="rId3" cstate="print"/>
          <a:srcRect b="13998"/>
          <a:stretch>
            <a:fillRect/>
          </a:stretch>
        </p:blipFill>
        <p:spPr bwMode="auto">
          <a:xfrm>
            <a:off x="971600" y="1412776"/>
            <a:ext cx="7145679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The Multiannual Financial Framework 2014-2020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bg1"/>
                </a:solidFill>
              </a:rPr>
              <a:t>Eligibility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4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86"/>
          <p:cNvGrpSpPr>
            <a:grpSpLocks/>
          </p:cNvGrpSpPr>
          <p:nvPr/>
        </p:nvGrpSpPr>
        <p:grpSpPr bwMode="auto">
          <a:xfrm>
            <a:off x="467544" y="2492896"/>
            <a:ext cx="2028826" cy="287339"/>
            <a:chOff x="1246" y="664"/>
            <a:chExt cx="1278" cy="181"/>
          </a:xfrm>
        </p:grpSpPr>
        <p:sp>
          <p:nvSpPr>
            <p:cNvPr id="11" name="Rectangle 687"/>
            <p:cNvSpPr>
              <a:spLocks noChangeArrowheads="1"/>
            </p:cNvSpPr>
            <p:nvPr/>
          </p:nvSpPr>
          <p:spPr bwMode="gray">
            <a:xfrm>
              <a:off x="1246" y="664"/>
              <a:ext cx="136" cy="181"/>
            </a:xfrm>
            <a:prstGeom prst="rect">
              <a:avLst/>
            </a:prstGeom>
            <a:solidFill>
              <a:srgbClr val="AC007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BE">
                <a:latin typeface="Calibri" pitchFamily="34" charset="0"/>
                <a:ea typeface="Geneva"/>
                <a:cs typeface="Geneva"/>
              </a:endParaRPr>
            </a:p>
          </p:txBody>
        </p:sp>
        <p:sp>
          <p:nvSpPr>
            <p:cNvPr id="13" name="Rectangle 688"/>
            <p:cNvSpPr>
              <a:spLocks noChangeArrowheads="1"/>
            </p:cNvSpPr>
            <p:nvPr/>
          </p:nvSpPr>
          <p:spPr bwMode="gray">
            <a:xfrm>
              <a:off x="1428" y="664"/>
              <a:ext cx="109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BE" sz="1600" dirty="0">
                  <a:solidFill>
                    <a:srgbClr val="000000"/>
                  </a:solidFill>
                  <a:latin typeface="Calibri" pitchFamily="34" charset="0"/>
                  <a:ea typeface="Geneva"/>
                  <a:cs typeface="Geneva"/>
                </a:rPr>
                <a:t>&lt; 75 </a:t>
              </a:r>
              <a:r>
                <a:rPr lang="fr-FR" sz="1600" dirty="0">
                  <a:solidFill>
                    <a:srgbClr val="000000"/>
                  </a:solidFill>
                  <a:latin typeface="Calibri" pitchFamily="34" charset="0"/>
                  <a:ea typeface="Geneva"/>
                  <a:cs typeface="Geneva"/>
                </a:rPr>
                <a:t>% </a:t>
              </a:r>
              <a:r>
                <a:rPr lang="fr-FR" sz="1400" dirty="0">
                  <a:solidFill>
                    <a:srgbClr val="000000"/>
                  </a:solidFill>
                  <a:latin typeface="Calibri" pitchFamily="34" charset="0"/>
                  <a:ea typeface="Geneva"/>
                  <a:cs typeface="Geneva"/>
                </a:rPr>
                <a:t>da média da UE</a:t>
              </a:r>
            </a:p>
          </p:txBody>
        </p:sp>
      </p:grpSp>
      <p:sp>
        <p:nvSpPr>
          <p:cNvPr id="14" name="Rectangle 689"/>
          <p:cNvSpPr>
            <a:spLocks noChangeArrowheads="1"/>
          </p:cNvSpPr>
          <p:nvPr/>
        </p:nvSpPr>
        <p:spPr bwMode="gray">
          <a:xfrm>
            <a:off x="971600" y="1844824"/>
            <a:ext cx="16205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BE" b="1" dirty="0">
                <a:solidFill>
                  <a:srgbClr val="000000"/>
                </a:solidFill>
                <a:latin typeface="Calibri" pitchFamily="34" charset="0"/>
                <a:ea typeface="Geneva"/>
                <a:cs typeface="Geneva"/>
              </a:rPr>
              <a:t>PIB per capita*</a:t>
            </a:r>
            <a:endParaRPr lang="fr-FR" b="1" dirty="0">
              <a:solidFill>
                <a:srgbClr val="000000"/>
              </a:solidFill>
              <a:latin typeface="Calibri" pitchFamily="34" charset="0"/>
              <a:ea typeface="Geneva"/>
              <a:cs typeface="Geneva"/>
            </a:endParaRPr>
          </a:p>
        </p:txBody>
      </p:sp>
      <p:sp>
        <p:nvSpPr>
          <p:cNvPr id="15" name="Rectangle 690"/>
          <p:cNvSpPr>
            <a:spLocks noChangeArrowheads="1"/>
          </p:cNvSpPr>
          <p:nvPr/>
        </p:nvSpPr>
        <p:spPr bwMode="gray">
          <a:xfrm>
            <a:off x="323528" y="3068960"/>
            <a:ext cx="15922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alibri" pitchFamily="34" charset="0"/>
                <a:ea typeface="Geneva"/>
                <a:cs typeface="Geneva"/>
              </a:rPr>
              <a:t>*</a:t>
            </a:r>
            <a:r>
              <a:rPr lang="fr-BE" sz="1600" dirty="0" smtClean="0">
                <a:latin typeface="Calibri" pitchFamily="34" charset="0"/>
                <a:ea typeface="Geneva"/>
                <a:cs typeface="Geneva"/>
              </a:rPr>
              <a:t>indexUE27=100</a:t>
            </a:r>
            <a:endParaRPr lang="fr-BE" sz="1600" dirty="0">
              <a:latin typeface="Calibri" pitchFamily="34" charset="0"/>
              <a:ea typeface="Geneva"/>
              <a:cs typeface="Geneva"/>
            </a:endParaRPr>
          </a:p>
        </p:txBody>
      </p:sp>
      <p:grpSp>
        <p:nvGrpSpPr>
          <p:cNvPr id="3" name="Group 1744"/>
          <p:cNvGrpSpPr>
            <a:grpSpLocks/>
          </p:cNvGrpSpPr>
          <p:nvPr/>
        </p:nvGrpSpPr>
        <p:grpSpPr bwMode="auto">
          <a:xfrm>
            <a:off x="2555776" y="2492896"/>
            <a:ext cx="1177926" cy="360364"/>
            <a:chOff x="1862" y="717"/>
            <a:chExt cx="742" cy="227"/>
          </a:xfrm>
        </p:grpSpPr>
        <p:sp>
          <p:nvSpPr>
            <p:cNvPr id="17" name="Rectangle 1745"/>
            <p:cNvSpPr>
              <a:spLocks noChangeArrowheads="1"/>
            </p:cNvSpPr>
            <p:nvPr/>
          </p:nvSpPr>
          <p:spPr bwMode="gray">
            <a:xfrm>
              <a:off x="1862" y="717"/>
              <a:ext cx="227" cy="227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BE">
                <a:latin typeface="Calibri" pitchFamily="34" charset="0"/>
                <a:ea typeface="Geneva"/>
                <a:cs typeface="Geneva"/>
              </a:endParaRPr>
            </a:p>
          </p:txBody>
        </p:sp>
        <p:sp>
          <p:nvSpPr>
            <p:cNvPr id="18" name="Rectangle 1746"/>
            <p:cNvSpPr>
              <a:spLocks noChangeArrowheads="1"/>
            </p:cNvSpPr>
            <p:nvPr/>
          </p:nvSpPr>
          <p:spPr bwMode="gray">
            <a:xfrm>
              <a:off x="2180" y="717"/>
              <a:ext cx="42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dirty="0">
                  <a:solidFill>
                    <a:srgbClr val="000000"/>
                  </a:solidFill>
                  <a:latin typeface="Calibri" pitchFamily="34" charset="0"/>
                  <a:ea typeface="Geneva"/>
                  <a:cs typeface="Geneva"/>
                </a:rPr>
                <a:t>75-90 %</a:t>
              </a:r>
              <a:endParaRPr lang="fr-FR" sz="1400" dirty="0">
                <a:latin typeface="Calibri" pitchFamily="34" charset="0"/>
                <a:ea typeface="Geneva"/>
                <a:cs typeface="Geneva"/>
              </a:endParaRPr>
            </a:p>
          </p:txBody>
        </p:sp>
      </p:grpSp>
      <p:grpSp>
        <p:nvGrpSpPr>
          <p:cNvPr id="4" name="Group 1747"/>
          <p:cNvGrpSpPr>
            <a:grpSpLocks/>
          </p:cNvGrpSpPr>
          <p:nvPr/>
        </p:nvGrpSpPr>
        <p:grpSpPr bwMode="auto">
          <a:xfrm>
            <a:off x="3923928" y="2420888"/>
            <a:ext cx="1196803" cy="504826"/>
            <a:chOff x="3301" y="710"/>
            <a:chExt cx="613" cy="318"/>
          </a:xfrm>
        </p:grpSpPr>
        <p:sp>
          <p:nvSpPr>
            <p:cNvPr id="20" name="Rectangle 1748"/>
            <p:cNvSpPr>
              <a:spLocks noChangeArrowheads="1"/>
            </p:cNvSpPr>
            <p:nvPr/>
          </p:nvSpPr>
          <p:spPr bwMode="gray">
            <a:xfrm>
              <a:off x="3301" y="710"/>
              <a:ext cx="272" cy="318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BE">
                <a:latin typeface="Calibri" pitchFamily="34" charset="0"/>
                <a:ea typeface="Geneva"/>
                <a:cs typeface="Geneva"/>
              </a:endParaRPr>
            </a:p>
          </p:txBody>
        </p:sp>
        <p:sp>
          <p:nvSpPr>
            <p:cNvPr id="21" name="Rectangle 1749"/>
            <p:cNvSpPr>
              <a:spLocks noChangeArrowheads="1"/>
            </p:cNvSpPr>
            <p:nvPr/>
          </p:nvSpPr>
          <p:spPr bwMode="gray">
            <a:xfrm>
              <a:off x="3596" y="756"/>
              <a:ext cx="3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BE" dirty="0">
                  <a:solidFill>
                    <a:srgbClr val="000000"/>
                  </a:solidFill>
                  <a:latin typeface="Calibri" pitchFamily="34" charset="0"/>
                  <a:ea typeface="Geneva"/>
                  <a:cs typeface="Geneva"/>
                </a:rPr>
                <a:t>&gt; 90 %</a:t>
              </a:r>
              <a:endParaRPr lang="fr-BE" dirty="0">
                <a:latin typeface="Calibri" pitchFamily="34" charset="0"/>
                <a:ea typeface="Geneva"/>
                <a:cs typeface="Geneva"/>
              </a:endParaRPr>
            </a:p>
          </p:txBody>
        </p:sp>
      </p:grpSp>
      <p:grpSp>
        <p:nvGrpSpPr>
          <p:cNvPr id="7" name="Group 1765"/>
          <p:cNvGrpSpPr>
            <a:grpSpLocks/>
          </p:cNvGrpSpPr>
          <p:nvPr/>
        </p:nvGrpSpPr>
        <p:grpSpPr bwMode="auto">
          <a:xfrm>
            <a:off x="323528" y="4077072"/>
            <a:ext cx="2524126" cy="287337"/>
            <a:chOff x="1201" y="800"/>
            <a:chExt cx="1590" cy="181"/>
          </a:xfrm>
        </p:grpSpPr>
        <p:sp>
          <p:nvSpPr>
            <p:cNvPr id="23" name="Rectangle 1766"/>
            <p:cNvSpPr>
              <a:spLocks noChangeArrowheads="1"/>
            </p:cNvSpPr>
            <p:nvPr/>
          </p:nvSpPr>
          <p:spPr bwMode="gray">
            <a:xfrm>
              <a:off x="1201" y="800"/>
              <a:ext cx="183" cy="181"/>
            </a:xfrm>
            <a:prstGeom prst="rect">
              <a:avLst/>
            </a:prstGeom>
            <a:solidFill>
              <a:srgbClr val="AC007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PT" sz="1600">
                <a:latin typeface="Calibri" pitchFamily="34" charset="0"/>
                <a:ea typeface="Geneva"/>
                <a:cs typeface="Geneva"/>
              </a:endParaRPr>
            </a:p>
          </p:txBody>
        </p:sp>
        <p:sp>
          <p:nvSpPr>
            <p:cNvPr id="24" name="Rectangle 1767"/>
            <p:cNvSpPr>
              <a:spLocks noChangeArrowheads="1"/>
            </p:cNvSpPr>
            <p:nvPr/>
          </p:nvSpPr>
          <p:spPr bwMode="gray">
            <a:xfrm>
              <a:off x="1428" y="800"/>
              <a:ext cx="13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600" dirty="0" err="1" smtClean="0"/>
                <a:t>Less</a:t>
              </a:r>
              <a:r>
                <a:rPr lang="pt-PT" sz="1600" dirty="0" smtClean="0"/>
                <a:t> </a:t>
              </a:r>
              <a:r>
                <a:rPr lang="pt-PT" sz="1600" dirty="0" err="1" smtClean="0"/>
                <a:t>developed</a:t>
              </a:r>
              <a:r>
                <a:rPr lang="pt-PT" sz="1600" dirty="0" smtClean="0"/>
                <a:t> </a:t>
              </a:r>
              <a:r>
                <a:rPr lang="pt-PT" sz="1600" dirty="0" err="1" smtClean="0"/>
                <a:t>regions</a:t>
              </a:r>
              <a:endParaRPr lang="pt-PT" sz="1600" dirty="0"/>
            </a:p>
          </p:txBody>
        </p:sp>
      </p:grpSp>
      <p:grpSp>
        <p:nvGrpSpPr>
          <p:cNvPr id="10" name="Group 1768"/>
          <p:cNvGrpSpPr>
            <a:grpSpLocks/>
          </p:cNvGrpSpPr>
          <p:nvPr/>
        </p:nvGrpSpPr>
        <p:grpSpPr bwMode="auto">
          <a:xfrm>
            <a:off x="323528" y="4653136"/>
            <a:ext cx="1965326" cy="287338"/>
            <a:chOff x="1846" y="755"/>
            <a:chExt cx="1238" cy="181"/>
          </a:xfrm>
        </p:grpSpPr>
        <p:sp>
          <p:nvSpPr>
            <p:cNvPr id="26" name="Rectangle 1769"/>
            <p:cNvSpPr>
              <a:spLocks noChangeArrowheads="1"/>
            </p:cNvSpPr>
            <p:nvPr/>
          </p:nvSpPr>
          <p:spPr bwMode="gray">
            <a:xfrm>
              <a:off x="1846" y="755"/>
              <a:ext cx="183" cy="18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BE" sz="1600">
                <a:latin typeface="Calibri" pitchFamily="34" charset="0"/>
                <a:ea typeface="Geneva"/>
                <a:cs typeface="Geneva"/>
              </a:endParaRPr>
            </a:p>
          </p:txBody>
        </p:sp>
        <p:sp>
          <p:nvSpPr>
            <p:cNvPr id="27" name="Rectangle 1770"/>
            <p:cNvSpPr>
              <a:spLocks noChangeArrowheads="1"/>
            </p:cNvSpPr>
            <p:nvPr/>
          </p:nvSpPr>
          <p:spPr bwMode="gray">
            <a:xfrm>
              <a:off x="2063" y="755"/>
              <a:ext cx="10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600" dirty="0" err="1" smtClean="0"/>
                <a:t>Transition</a:t>
              </a:r>
              <a:r>
                <a:rPr lang="pt-PT" sz="1600" dirty="0" smtClean="0"/>
                <a:t> </a:t>
              </a:r>
              <a:r>
                <a:rPr lang="pt-PT" sz="1600" dirty="0" err="1" smtClean="0"/>
                <a:t>regions</a:t>
              </a:r>
              <a:endParaRPr lang="pt-PT" sz="1600" dirty="0"/>
            </a:p>
          </p:txBody>
        </p:sp>
      </p:grpSp>
      <p:grpSp>
        <p:nvGrpSpPr>
          <p:cNvPr id="16" name="Group 1771"/>
          <p:cNvGrpSpPr>
            <a:grpSpLocks/>
          </p:cNvGrpSpPr>
          <p:nvPr/>
        </p:nvGrpSpPr>
        <p:grpSpPr bwMode="auto">
          <a:xfrm>
            <a:off x="323528" y="5157192"/>
            <a:ext cx="2586039" cy="344488"/>
            <a:chOff x="3263" y="777"/>
            <a:chExt cx="1629" cy="217"/>
          </a:xfrm>
        </p:grpSpPr>
        <p:sp>
          <p:nvSpPr>
            <p:cNvPr id="29" name="Rectangle 1772"/>
            <p:cNvSpPr>
              <a:spLocks noChangeArrowheads="1"/>
            </p:cNvSpPr>
            <p:nvPr/>
          </p:nvSpPr>
          <p:spPr bwMode="gray">
            <a:xfrm>
              <a:off x="3263" y="777"/>
              <a:ext cx="183" cy="205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BE">
                <a:latin typeface="Calibri" pitchFamily="34" charset="0"/>
                <a:ea typeface="Geneva"/>
                <a:cs typeface="Geneva"/>
              </a:endParaRPr>
            </a:p>
          </p:txBody>
        </p:sp>
        <p:sp>
          <p:nvSpPr>
            <p:cNvPr id="30" name="Rectangle 1773"/>
            <p:cNvSpPr>
              <a:spLocks noChangeArrowheads="1"/>
            </p:cNvSpPr>
            <p:nvPr/>
          </p:nvSpPr>
          <p:spPr bwMode="gray">
            <a:xfrm>
              <a:off x="3490" y="800"/>
              <a:ext cx="140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600" dirty="0" smtClean="0"/>
                <a:t>More</a:t>
              </a:r>
              <a:r>
                <a:rPr lang="pt-PT" sz="2000" dirty="0" smtClean="0"/>
                <a:t> </a:t>
              </a:r>
              <a:r>
                <a:rPr lang="pt-PT" sz="1600" dirty="0" err="1" smtClean="0"/>
                <a:t>developed</a:t>
              </a:r>
              <a:r>
                <a:rPr lang="pt-PT" sz="2000" dirty="0" smtClean="0"/>
                <a:t> </a:t>
              </a:r>
              <a:r>
                <a:rPr lang="pt-PT" sz="1600" dirty="0" err="1" smtClean="0"/>
                <a:t>regions</a:t>
              </a:r>
              <a:endParaRPr lang="pt-PT" sz="1600" dirty="0"/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8172400" y="5733256"/>
            <a:ext cx="7966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 dirty="0">
                <a:latin typeface="Calibri" pitchFamily="34" charset="0"/>
                <a:ea typeface="Geneva"/>
                <a:cs typeface="Geneva"/>
              </a:rPr>
              <a:t> </a:t>
            </a:r>
            <a:r>
              <a:rPr lang="en-US" sz="1200" dirty="0" err="1">
                <a:latin typeface="Calibri" pitchFamily="34" charset="0"/>
                <a:ea typeface="Geneva"/>
                <a:cs typeface="Geneva"/>
              </a:rPr>
              <a:t>Fonte</a:t>
            </a:r>
            <a:r>
              <a:rPr lang="en-US" sz="1200" dirty="0">
                <a:latin typeface="Calibri" pitchFamily="34" charset="0"/>
                <a:ea typeface="Geneva"/>
                <a:cs typeface="Geneva"/>
              </a:rPr>
              <a:t>: CE</a:t>
            </a:r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STRATEGY EUROPE 2020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bg1"/>
                </a:solidFill>
              </a:rPr>
              <a:t>Goals for Portugal in the context of Europe 2020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238641"/>
              </p:ext>
            </p:extLst>
          </p:nvPr>
        </p:nvGraphicFramePr>
        <p:xfrm>
          <a:off x="323528" y="1844824"/>
          <a:ext cx="8661920" cy="3807737"/>
        </p:xfrm>
        <a:graphic>
          <a:graphicData uri="http://schemas.openxmlformats.org/drawingml/2006/table">
            <a:tbl>
              <a:tblPr/>
              <a:tblGrid>
                <a:gridCol w="2712804"/>
                <a:gridCol w="3791120"/>
                <a:gridCol w="1215829"/>
                <a:gridCol w="942167"/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600" b="1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objective</a:t>
                      </a:r>
                      <a:endParaRPr lang="pt-PT" sz="1600" b="1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600" b="1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indicators</a:t>
                      </a:r>
                      <a:endParaRPr lang="pt-PT" sz="1600" b="1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GoalPT2020</a:t>
                      </a:r>
                      <a:endParaRPr lang="pt-PT" sz="160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pt-PT" sz="160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3D3D3D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Strengthening R &amp; D and Innovation</a:t>
                      </a:r>
                      <a:endParaRPr lang="en-US" sz="1400" b="1" kern="1200" dirty="0">
                        <a:solidFill>
                          <a:srgbClr val="3D3D3D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Investment</a:t>
                      </a:r>
                      <a:r>
                        <a:rPr lang="pt-PT" sz="1400" b="1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pt-PT" sz="1400" b="1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pt-PT" sz="1400" b="1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 PIB</a:t>
                      </a:r>
                      <a:endParaRPr lang="pt-PT" sz="2000" b="1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1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2,7</a:t>
                      </a:r>
                      <a:r>
                        <a:rPr lang="pt-PT" sz="1400" b="1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 a</a:t>
                      </a:r>
                      <a:r>
                        <a:rPr lang="pt-PT" sz="1400" b="1" baseline="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1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1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3,3%</a:t>
                      </a:r>
                      <a:endParaRPr lang="pt-PT" sz="2000" b="1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1,5%</a:t>
                      </a:r>
                      <a:endParaRPr lang="pt-PT" sz="2000" b="1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1019">
                <a:tc rowSpan="2">
                  <a:txBody>
                    <a:bodyPr/>
                    <a:lstStyle/>
                    <a:p>
                      <a:pPr algn="ctr" rtl="0"/>
                      <a:r>
                        <a:rPr lang="pt-PT" sz="1400" b="1" kern="1200" dirty="0" smtClean="0">
                          <a:solidFill>
                            <a:srgbClr val="3D3D3D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More </a:t>
                      </a:r>
                      <a:r>
                        <a:rPr lang="pt-PT" sz="1400" b="1" kern="1200" dirty="0" err="1" smtClean="0">
                          <a:solidFill>
                            <a:srgbClr val="3D3D3D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pt-PT" sz="1400" b="1" kern="1200" dirty="0" smtClean="0">
                          <a:solidFill>
                            <a:srgbClr val="3D3D3D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1" kern="1200" dirty="0" err="1" smtClean="0">
                          <a:solidFill>
                            <a:srgbClr val="3D3D3D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Better</a:t>
                      </a:r>
                      <a:r>
                        <a:rPr lang="pt-PT" sz="1400" b="1" kern="1200" dirty="0" smtClean="0">
                          <a:solidFill>
                            <a:srgbClr val="3D3D3D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1" kern="1200" dirty="0" err="1" smtClean="0">
                          <a:solidFill>
                            <a:srgbClr val="3D3D3D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Education</a:t>
                      </a:r>
                      <a:endParaRPr lang="pt-PT" sz="1400" b="1" kern="1200" dirty="0">
                        <a:solidFill>
                          <a:srgbClr val="3D3D3D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PT" sz="120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Early</a:t>
                      </a:r>
                      <a:r>
                        <a:rPr lang="pt-PT" sz="120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20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school</a:t>
                      </a:r>
                      <a:r>
                        <a:rPr lang="pt-PT" sz="120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20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leavers</a:t>
                      </a:r>
                      <a:endParaRPr lang="pt-PT" sz="1200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10,0%</a:t>
                      </a:r>
                      <a:endParaRPr lang="pt-PT" sz="2000" b="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23,2%</a:t>
                      </a:r>
                      <a:endParaRPr lang="pt-PT" sz="2000" b="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133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kern="12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en-US" sz="1400" b="1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Population with higher or equivalent education between 30-34 years</a:t>
                      </a:r>
                      <a:endParaRPr lang="pt-PT" sz="2000" b="1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40,0%</a:t>
                      </a:r>
                      <a:endParaRPr lang="pt-PT" sz="2000" b="1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26,1%</a:t>
                      </a:r>
                      <a:endParaRPr lang="pt-PT" sz="2000" b="1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0851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Climate</a:t>
                      </a:r>
                      <a:r>
                        <a:rPr lang="pt-PT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pt-PT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Energy</a:t>
                      </a:r>
                      <a:endParaRPr lang="pt-PT" sz="1400" b="0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Greenhouse Gas Emissions (% change compared to 2005 in non ETS emissions</a:t>
                      </a:r>
                      <a:endParaRPr lang="pt-PT" sz="1200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200" kern="12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+1,0%</a:t>
                      </a: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-8,0%</a:t>
                      </a:r>
                      <a:r>
                        <a:rPr lang="pt-PT" sz="1200" baseline="300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(1)</a:t>
                      </a:r>
                      <a:endParaRPr lang="pt-PT" sz="180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kern="12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en-US" sz="120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Renewables</a:t>
                      </a:r>
                      <a:r>
                        <a:rPr lang="en-US" sz="120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in final energy consumption</a:t>
                      </a:r>
                      <a:endParaRPr lang="pt-PT" sz="180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31,0%</a:t>
                      </a:r>
                      <a:endParaRPr lang="pt-PT" sz="180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27,3%</a:t>
                      </a:r>
                      <a:endParaRPr lang="pt-PT" sz="180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1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Energy efficiency (gain% on primary energy consumption in the reference scenario)</a:t>
                      </a:r>
                      <a:endParaRPr lang="en-US" sz="1200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20,0%</a:t>
                      </a:r>
                      <a:endParaRPr lang="pt-PT" sz="180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16,5%</a:t>
                      </a:r>
                      <a:endParaRPr lang="pt-PT" sz="180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5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Increase</a:t>
                      </a:r>
                      <a:r>
                        <a:rPr lang="pt-PT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Employment</a:t>
                      </a:r>
                      <a:endParaRPr lang="pt-PT" sz="1400" b="0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PT" sz="120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Employment</a:t>
                      </a:r>
                      <a:r>
                        <a:rPr lang="pt-PT" sz="120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rate (</a:t>
                      </a:r>
                      <a:r>
                        <a:rPr lang="pt-PT" sz="120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population</a:t>
                      </a:r>
                      <a:r>
                        <a:rPr lang="pt-PT" sz="120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20-64)</a:t>
                      </a:r>
                      <a:endParaRPr lang="pt-PT" sz="1200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75,0%</a:t>
                      </a:r>
                      <a:endParaRPr lang="pt-PT" sz="2000" b="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69,1%</a:t>
                      </a:r>
                      <a:endParaRPr lang="pt-PT" sz="2000" b="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158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Combating Poverty and Social Inequalities</a:t>
                      </a:r>
                      <a:endParaRPr lang="en-US" sz="1400" b="0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People</a:t>
                      </a:r>
                      <a:r>
                        <a:rPr lang="pt-PT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pt-PT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risk</a:t>
                      </a:r>
                      <a:r>
                        <a:rPr lang="pt-PT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0" kern="120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poverty</a:t>
                      </a:r>
                      <a:r>
                        <a:rPr lang="pt-PT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400" b="0" baseline="300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pt-PT" sz="1400" b="0" baseline="3000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pt-PT" sz="1400" b="0" baseline="300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pt-PT" sz="1400" b="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fr-FR" sz="1400" b="0" kern="120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social exclusion (face change to 2008)</a:t>
                      </a:r>
                      <a:endParaRPr lang="pt-PT" sz="1400" b="0" kern="1200" dirty="0">
                        <a:solidFill>
                          <a:srgbClr val="3D3D3D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- 200 </a:t>
                      </a:r>
                      <a:r>
                        <a:rPr lang="pt-PT" sz="1400" b="0" dirty="0" err="1" smtClean="0">
                          <a:solidFill>
                            <a:srgbClr val="3D3D3D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thousand</a:t>
                      </a:r>
                      <a:endParaRPr lang="pt-PT" sz="2000" b="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PT" sz="1400" b="0" dirty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pt-PT" sz="1400" b="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156 </a:t>
                      </a:r>
                      <a:r>
                        <a:rPr lang="pt-PT" sz="1400" b="0" dirty="0" err="1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pt-PT" sz="1400" b="0" dirty="0" smtClean="0">
                          <a:solidFill>
                            <a:srgbClr val="3D3D3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 </a:t>
                      </a:r>
                      <a:endParaRPr lang="pt-PT" sz="2000" b="0" dirty="0">
                        <a:latin typeface="Trebuchet MS"/>
                        <a:ea typeface="Times New Roman"/>
                        <a:cs typeface="EUAlbertina-Regu"/>
                      </a:endParaRPr>
                    </a:p>
                  </a:txBody>
                  <a:tcPr marL="44448" marR="44448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altLang="en-US" sz="2400" b="1" noProof="1" smtClean="0">
                <a:solidFill>
                  <a:schemeClr val="bg1"/>
                </a:solidFill>
                <a:latin typeface="Arial" charset="0"/>
                <a:ea typeface="MS PGothic" pitchFamily="34" charset="-128"/>
                <a:cs typeface="Arial" charset="0"/>
              </a:rPr>
              <a:t>TABLE OF CONTENTS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Marcador de Posição de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726257"/>
              </p:ext>
            </p:extLst>
          </p:nvPr>
        </p:nvGraphicFramePr>
        <p:xfrm>
          <a:off x="488504" y="1628800"/>
          <a:ext cx="856895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869160"/>
            <a:ext cx="9144000" cy="1195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77818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200" dirty="0">
              <a:solidFill>
                <a:srgbClr val="002060"/>
              </a:solidFill>
            </a:endParaRPr>
          </a:p>
          <a:p>
            <a:pPr eaLnBrk="1" hangingPunct="1">
              <a:spcBef>
                <a:spcPts val="600"/>
              </a:spcBef>
            </a:pPr>
            <a:r>
              <a:rPr lang="en-US" sz="2200" dirty="0" smtClean="0"/>
              <a:t>Challenges of urban areas included in the Partnership Agreement;</a:t>
            </a:r>
          </a:p>
          <a:p>
            <a:pPr eaLnBrk="1" hangingPunct="1">
              <a:spcBef>
                <a:spcPts val="600"/>
              </a:spcBef>
            </a:pPr>
            <a:endParaRPr lang="en-US" sz="2200" dirty="0" smtClean="0"/>
          </a:p>
          <a:p>
            <a:pPr algn="just" eaLnBrk="1" hangingPunct="1">
              <a:spcBef>
                <a:spcPts val="600"/>
              </a:spcBef>
            </a:pPr>
            <a:r>
              <a:rPr lang="en-US" sz="2200" dirty="0" smtClean="0"/>
              <a:t>Including the allocation of a minimum of 5% of ERDF ITI's implemented by cities;</a:t>
            </a:r>
          </a:p>
          <a:p>
            <a:pPr algn="just" eaLnBrk="1" hangingPunct="1">
              <a:spcBef>
                <a:spcPts val="600"/>
              </a:spcBef>
            </a:pPr>
            <a:endParaRPr lang="en-US" sz="2200" dirty="0" smtClean="0"/>
          </a:p>
          <a:p>
            <a:pPr algn="just" eaLnBrk="1" hangingPunct="1">
              <a:spcBef>
                <a:spcPts val="600"/>
              </a:spcBef>
            </a:pPr>
            <a:r>
              <a:rPr lang="en-US" sz="2200" dirty="0" smtClean="0"/>
              <a:t>Detail of the allocations  to urban investment priorities and urban integrated strategies in  the Operational Programs (Ops);</a:t>
            </a:r>
          </a:p>
          <a:p>
            <a:pPr algn="just" eaLnBrk="1" hangingPunct="1">
              <a:spcBef>
                <a:spcPts val="600"/>
              </a:spcBef>
            </a:pPr>
            <a:endParaRPr lang="en-US" sz="2200" dirty="0" smtClean="0"/>
          </a:p>
          <a:p>
            <a:pPr algn="just" eaLnBrk="1" hangingPunct="1">
              <a:spcBef>
                <a:spcPts val="600"/>
              </a:spcBef>
            </a:pPr>
            <a:r>
              <a:rPr lang="en-US" sz="2200" dirty="0" smtClean="0"/>
              <a:t>Reinforced Partnership to involve cities in the design and implementation of  the programs.</a:t>
            </a:r>
            <a:endParaRPr lang="pt-PT" sz="2200" dirty="0" smtClean="0"/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The Urban Dimension of Cohesion Policy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Strategic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and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Integrated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Programming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200" dirty="0" smtClean="0"/>
              <a:t>Strategic and integrated programming for urban areas;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200" dirty="0" smtClean="0"/>
              <a:t>Specific investment priorities for urban areas;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200" dirty="0" smtClean="0"/>
              <a:t>Focus on sustainable urban development;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200" dirty="0" smtClean="0"/>
              <a:t>Innovative urban actions that can reach up to 0,2% of the total annual ERDF allocations;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200" dirty="0" smtClean="0"/>
              <a:t>Urban development platform - networks between cities and urban policy exchange</a:t>
            </a:r>
            <a:endParaRPr lang="pt-PT" sz="2200" dirty="0" smtClean="0"/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The Urban Dimension of Cohesion Policy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smtClean="0">
                <a:solidFill>
                  <a:schemeClr val="bg1"/>
                </a:solidFill>
              </a:rPr>
              <a:t>Principal </a:t>
            </a:r>
            <a:r>
              <a:rPr lang="pt-PT" sz="2400" dirty="0" err="1" smtClean="0">
                <a:solidFill>
                  <a:schemeClr val="bg1"/>
                </a:solidFill>
              </a:rPr>
              <a:t>Elements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/>
              <a:t>Promotion of low-carbon strategies</a:t>
            </a:r>
          </a:p>
          <a:p>
            <a:pPr lvl="1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/>
              <a:t>Actions to improve the urban environment, including regeneration of industrial and commercial areas in decline and reduction of air pollution;</a:t>
            </a:r>
          </a:p>
          <a:p>
            <a:pPr lvl="1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/>
              <a:t>Promotion of sustainable urban mobility;</a:t>
            </a:r>
          </a:p>
          <a:p>
            <a:pPr lvl="1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/>
              <a:t>Support for physical and economic regeneration of deprived urban communities.</a:t>
            </a: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The Urban Dimension of Cohesion Policy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 Investment priorities specific to urban areas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altLang="en-US" sz="2400" b="1" noProof="1" smtClean="0">
                <a:solidFill>
                  <a:schemeClr val="bg1"/>
                </a:solidFill>
                <a:latin typeface="Arial" charset="0"/>
                <a:ea typeface="MS PGothic" pitchFamily="34" charset="-128"/>
                <a:cs typeface="Arial" charset="0"/>
              </a:rPr>
              <a:t>TABLE OF CONTENTS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Marcador de Posição de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704778"/>
              </p:ext>
            </p:extLst>
          </p:nvPr>
        </p:nvGraphicFramePr>
        <p:xfrm>
          <a:off x="488504" y="1628800"/>
          <a:ext cx="856895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869160"/>
            <a:ext cx="9144000" cy="1195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</TotalTime>
  <Words>567</Words>
  <Application>Microsoft Office PowerPoint</Application>
  <PresentationFormat>A4 Paper (210x297 mm)</PresentationFormat>
  <Paragraphs>235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MS PGothic</vt:lpstr>
      <vt:lpstr>Aharoni</vt:lpstr>
      <vt:lpstr>Arial</vt:lpstr>
      <vt:lpstr>Calibri</vt:lpstr>
      <vt:lpstr>EUAlbertina-Regu</vt:lpstr>
      <vt:lpstr>Geneva</vt:lpstr>
      <vt:lpstr>Open Sans Light</vt:lpstr>
      <vt:lpstr>Times New Roman</vt:lpstr>
      <vt:lpstr>Trebuchet MS</vt:lpstr>
      <vt:lpstr>Wingdings</vt:lpstr>
      <vt:lpstr>Modèle par défaut</vt:lpstr>
      <vt:lpstr>8th Quality Conference </vt:lpstr>
      <vt:lpstr>TABLE OF CONTENTS</vt:lpstr>
      <vt:lpstr>The Multiannual Financial Framework 2014-2020 Eligibility</vt:lpstr>
      <vt:lpstr>STRATEGY EUROPE 2020 Goals for Portugal in the context of Europe 2020</vt:lpstr>
      <vt:lpstr>TABLE OF CONTENTS</vt:lpstr>
      <vt:lpstr>The Urban Dimension of Cohesion Policy  Strategic and Integrated Programming</vt:lpstr>
      <vt:lpstr>The Urban Dimension of Cohesion Policy  Principal Elements</vt:lpstr>
      <vt:lpstr>The Urban Dimension of Cohesion Policy   Investment priorities specific to urban areas</vt:lpstr>
      <vt:lpstr>TABLE OF CONTENTS</vt:lpstr>
      <vt:lpstr>Lisbon Strategic Framework Approved City Government Programme (2013-2017)</vt:lpstr>
      <vt:lpstr>Lisbon Strategic Framework Approved Documents</vt:lpstr>
      <vt:lpstr>Mission Team Lisbon-Europa 2020  Contacts:  lisboa.europa2020@cm-lisboa.pt + 351 217 988 659</vt:lpstr>
    </vt:vector>
  </TitlesOfParts>
  <Company>CIE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Ann Stoffels</cp:lastModifiedBy>
  <cp:revision>234</cp:revision>
  <cp:lastPrinted>2015-07-15T08:27:35Z</cp:lastPrinted>
  <dcterms:created xsi:type="dcterms:W3CDTF">2014-02-06T11:46:14Z</dcterms:created>
  <dcterms:modified xsi:type="dcterms:W3CDTF">2015-09-21T09:56:08Z</dcterms:modified>
</cp:coreProperties>
</file>