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67" r:id="rId3"/>
    <p:sldId id="317" r:id="rId4"/>
    <p:sldId id="321" r:id="rId5"/>
    <p:sldId id="318" r:id="rId6"/>
    <p:sldId id="319" r:id="rId7"/>
    <p:sldId id="368" r:id="rId8"/>
    <p:sldId id="337" r:id="rId9"/>
    <p:sldId id="338" r:id="rId10"/>
    <p:sldId id="325" r:id="rId11"/>
    <p:sldId id="326" r:id="rId12"/>
    <p:sldId id="349" r:id="rId13"/>
    <p:sldId id="363" r:id="rId14"/>
    <p:sldId id="328" r:id="rId15"/>
    <p:sldId id="329" r:id="rId16"/>
    <p:sldId id="373" r:id="rId17"/>
    <p:sldId id="372" r:id="rId18"/>
    <p:sldId id="371" r:id="rId19"/>
    <p:sldId id="336" r:id="rId20"/>
  </p:sldIdLst>
  <p:sldSz cx="9906000" cy="6858000" type="A4"/>
  <p:notesSz cx="6799263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95D3"/>
    <a:srgbClr val="00E5F0"/>
    <a:srgbClr val="549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2" autoAdjust="0"/>
    <p:restoredTop sz="98643" autoAdjust="0"/>
  </p:normalViewPr>
  <p:slideViewPr>
    <p:cSldViewPr>
      <p:cViewPr>
        <p:scale>
          <a:sx n="103" d="100"/>
          <a:sy n="103" d="100"/>
        </p:scale>
        <p:origin x="-84" y="384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425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20" d="100"/>
          <a:sy n="120" d="100"/>
        </p:scale>
        <p:origin x="-1158" y="-9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EFA16A-C4A6-4F91-91E3-4F8F4805BA9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992C46A9-27D0-45D1-8CF6-EAD63ABC191E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2</a:t>
          </a:r>
          <a:endParaRPr lang="en-US" b="1" noProof="0" dirty="0"/>
        </a:p>
      </dgm:t>
    </dgm:pt>
    <dgm:pt modelId="{0D5BE69C-BF1E-4081-96F3-5EA127D4A115}" type="parTrans" cxnId="{743928E8-913C-43F4-A91D-77D4E3B473EF}">
      <dgm:prSet/>
      <dgm:spPr/>
      <dgm:t>
        <a:bodyPr/>
        <a:lstStyle/>
        <a:p>
          <a:endParaRPr lang="pt-PT"/>
        </a:p>
      </dgm:t>
    </dgm:pt>
    <dgm:pt modelId="{DC8D637D-F70A-46A8-A8FA-8E564BDCBB83}" type="sibTrans" cxnId="{743928E8-913C-43F4-A91D-77D4E3B473EF}">
      <dgm:prSet/>
      <dgm:spPr/>
      <dgm:t>
        <a:bodyPr/>
        <a:lstStyle/>
        <a:p>
          <a:endParaRPr lang="pt-PT"/>
        </a:p>
      </dgm:t>
    </dgm:pt>
    <dgm:pt modelId="{E00949F2-B28A-4F34-A095-772E70B4371A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Developed Work</a:t>
          </a:r>
          <a:endParaRPr lang="en-US" noProof="0" dirty="0">
            <a:solidFill>
              <a:srgbClr val="00B0F0"/>
            </a:solidFill>
          </a:endParaRPr>
        </a:p>
      </dgm:t>
    </dgm:pt>
    <dgm:pt modelId="{F6600DB8-597D-4D91-91A3-E1F9B09E3679}" type="parTrans" cxnId="{C75D3D36-3001-42EB-A3B8-B2A60A8DDA51}">
      <dgm:prSet/>
      <dgm:spPr/>
      <dgm:t>
        <a:bodyPr/>
        <a:lstStyle/>
        <a:p>
          <a:endParaRPr lang="pt-PT"/>
        </a:p>
      </dgm:t>
    </dgm:pt>
    <dgm:pt modelId="{69A77912-65AC-43A8-A4DF-A3C953D665C6}" type="sibTrans" cxnId="{C75D3D36-3001-42EB-A3B8-B2A60A8DDA51}">
      <dgm:prSet/>
      <dgm:spPr/>
      <dgm:t>
        <a:bodyPr/>
        <a:lstStyle/>
        <a:p>
          <a:endParaRPr lang="pt-PT"/>
        </a:p>
      </dgm:t>
    </dgm:pt>
    <dgm:pt modelId="{8840D85B-39B6-4F2F-A7C7-EF9C881A4A53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3</a:t>
          </a:r>
          <a:endParaRPr lang="en-US" b="1" noProof="0" dirty="0"/>
        </a:p>
      </dgm:t>
    </dgm:pt>
    <dgm:pt modelId="{22E06B2B-DD50-4A7B-890E-FDE595AF0B02}" type="parTrans" cxnId="{9FF0722A-840A-4869-8E0D-D827F0CE8F92}">
      <dgm:prSet/>
      <dgm:spPr/>
      <dgm:t>
        <a:bodyPr/>
        <a:lstStyle/>
        <a:p>
          <a:endParaRPr lang="pt-PT"/>
        </a:p>
      </dgm:t>
    </dgm:pt>
    <dgm:pt modelId="{C3383ED4-DCFA-4568-8BE8-EFE5F0B28932}" type="sibTrans" cxnId="{9FF0722A-840A-4869-8E0D-D827F0CE8F92}">
      <dgm:prSet/>
      <dgm:spPr/>
      <dgm:t>
        <a:bodyPr/>
        <a:lstStyle/>
        <a:p>
          <a:endParaRPr lang="pt-PT"/>
        </a:p>
      </dgm:t>
    </dgm:pt>
    <dgm:pt modelId="{5FFDE27D-8991-41D6-91BC-3320A7740C0C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Critical Analyze of partnership process</a:t>
          </a:r>
          <a:endParaRPr lang="en-US" noProof="0" dirty="0">
            <a:solidFill>
              <a:schemeClr val="accent4"/>
            </a:solidFill>
          </a:endParaRPr>
        </a:p>
      </dgm:t>
    </dgm:pt>
    <dgm:pt modelId="{602765A3-D266-4F38-84D3-EEEC7411395C}" type="parTrans" cxnId="{C0A56163-64E0-42E1-9882-8788E04FF930}">
      <dgm:prSet/>
      <dgm:spPr/>
      <dgm:t>
        <a:bodyPr/>
        <a:lstStyle/>
        <a:p>
          <a:endParaRPr lang="pt-PT"/>
        </a:p>
      </dgm:t>
    </dgm:pt>
    <dgm:pt modelId="{6CBE62D9-FF10-4611-9CB6-1F2224036288}" type="sibTrans" cxnId="{C0A56163-64E0-42E1-9882-8788E04FF930}">
      <dgm:prSet/>
      <dgm:spPr/>
      <dgm:t>
        <a:bodyPr/>
        <a:lstStyle/>
        <a:p>
          <a:endParaRPr lang="pt-PT"/>
        </a:p>
      </dgm:t>
    </dgm:pt>
    <dgm:pt modelId="{1A5BF73B-C78B-4342-AD6C-B9B78E669769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smtClean="0">
              <a:solidFill>
                <a:srgbClr val="00B0F0"/>
              </a:solidFill>
              <a:hlinkClick xmlns:r="http://schemas.openxmlformats.org/officeDocument/2006/relationships" r:id="" action="ppaction://hlinkshowjump?jump=nextslide"/>
            </a:rPr>
            <a:t>Mission Team Lisbon / Europe 2020</a:t>
          </a:r>
          <a:endParaRPr lang="en-US" noProof="0" dirty="0">
            <a:solidFill>
              <a:schemeClr val="accent4"/>
            </a:solidFill>
          </a:endParaRPr>
        </a:p>
      </dgm:t>
    </dgm:pt>
    <dgm:pt modelId="{A06169E7-7549-47CF-99A7-38611DCCF738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1</a:t>
          </a:r>
          <a:endParaRPr lang="en-US" b="1" noProof="0" dirty="0"/>
        </a:p>
      </dgm:t>
    </dgm:pt>
    <dgm:pt modelId="{1F856204-C699-4A4D-B56F-0F1F2E7897A3}" type="sib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CFEB1C72-6B02-4A97-A190-595887B86B7B}" type="par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0D17BB6E-8524-47E9-B59F-C3B9AB92C5AF}" type="sib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808D4F35-868E-4484-AA82-0ED19FD5DF94}" type="par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E3731CFB-2130-47A3-B089-FE4F06F40137}" type="pres">
      <dgm:prSet presAssocID="{CBEFA16A-C4A6-4F91-91E3-4F8F4805BA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9DD19E04-670D-494D-86FE-D5FCC396C5AF}" type="pres">
      <dgm:prSet presAssocID="{A06169E7-7549-47CF-99A7-38611DCCF738}" presName="linNode" presStyleCnt="0"/>
      <dgm:spPr/>
      <dgm:t>
        <a:bodyPr/>
        <a:lstStyle/>
        <a:p>
          <a:endParaRPr lang="pt-PT"/>
        </a:p>
      </dgm:t>
    </dgm:pt>
    <dgm:pt modelId="{3BC9C76F-7B6E-4DBA-A90E-A49624B280C8}" type="pres">
      <dgm:prSet presAssocID="{A06169E7-7549-47CF-99A7-38611DCCF738}" presName="parentText" presStyleLbl="node1" presStyleIdx="0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6589F4-5BE2-4D3C-BE30-9E23CFBAF8B1}" type="pres">
      <dgm:prSet presAssocID="{A06169E7-7549-47CF-99A7-38611DCCF738}" presName="descendantText" presStyleLbl="alignAccFollowNode1" presStyleIdx="0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FF55F94-7362-4022-91E4-DB3C48DFC383}" type="pres">
      <dgm:prSet presAssocID="{1F856204-C699-4A4D-B56F-0F1F2E7897A3}" presName="sp" presStyleCnt="0"/>
      <dgm:spPr/>
      <dgm:t>
        <a:bodyPr/>
        <a:lstStyle/>
        <a:p>
          <a:endParaRPr lang="pt-PT"/>
        </a:p>
      </dgm:t>
    </dgm:pt>
    <dgm:pt modelId="{E3095E14-155F-4E43-80DD-78DAF048ABA2}" type="pres">
      <dgm:prSet presAssocID="{992C46A9-27D0-45D1-8CF6-EAD63ABC191E}" presName="linNode" presStyleCnt="0"/>
      <dgm:spPr/>
      <dgm:t>
        <a:bodyPr/>
        <a:lstStyle/>
        <a:p>
          <a:endParaRPr lang="pt-PT"/>
        </a:p>
      </dgm:t>
    </dgm:pt>
    <dgm:pt modelId="{EB1EEF7A-3E65-4E00-8D7A-FF13DEEA3E20}" type="pres">
      <dgm:prSet presAssocID="{992C46A9-27D0-45D1-8CF6-EAD63ABC191E}" presName="parentText" presStyleLbl="node1" presStyleIdx="1" presStyleCnt="3" custScaleX="21037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E94C526-B412-40AC-B147-0FA2FB48A4AB}" type="pres">
      <dgm:prSet presAssocID="{992C46A9-27D0-45D1-8CF6-EAD63ABC191E}" presName="descendantText" presStyleLbl="alignAccFollowNode1" presStyleIdx="1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69708AE-7389-4B76-8DD5-040BB5C4F7F6}" type="pres">
      <dgm:prSet presAssocID="{DC8D637D-F70A-46A8-A8FA-8E564BDCBB83}" presName="sp" presStyleCnt="0"/>
      <dgm:spPr/>
      <dgm:t>
        <a:bodyPr/>
        <a:lstStyle/>
        <a:p>
          <a:endParaRPr lang="pt-PT"/>
        </a:p>
      </dgm:t>
    </dgm:pt>
    <dgm:pt modelId="{71D35A5B-098F-4267-9E9F-700B8EC2C379}" type="pres">
      <dgm:prSet presAssocID="{8840D85B-39B6-4F2F-A7C7-EF9C881A4A53}" presName="linNode" presStyleCnt="0"/>
      <dgm:spPr/>
      <dgm:t>
        <a:bodyPr/>
        <a:lstStyle/>
        <a:p>
          <a:endParaRPr lang="pt-PT"/>
        </a:p>
      </dgm:t>
    </dgm:pt>
    <dgm:pt modelId="{52595A00-B04D-4946-9691-37B8BDB0F0E2}" type="pres">
      <dgm:prSet presAssocID="{8840D85B-39B6-4F2F-A7C7-EF9C881A4A53}" presName="parentText" presStyleLbl="node1" presStyleIdx="2" presStyleCnt="3" custScaleX="21037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830B2ED-8406-4A36-8500-5FEBF0632679}" type="pres">
      <dgm:prSet presAssocID="{8840D85B-39B6-4F2F-A7C7-EF9C881A4A53}" presName="descendantText" presStyleLbl="alignAccFollowNode1" presStyleIdx="2" presStyleCnt="3" custScaleX="141966" custLinFactNeighborX="-2033" custLinFactNeighborY="-31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75D3D36-3001-42EB-A3B8-B2A60A8DDA51}" srcId="{992C46A9-27D0-45D1-8CF6-EAD63ABC191E}" destId="{E00949F2-B28A-4F34-A095-772E70B4371A}" srcOrd="0" destOrd="0" parTransId="{F6600DB8-597D-4D91-91A3-E1F9B09E3679}" sibTransId="{69A77912-65AC-43A8-A4DF-A3C953D665C6}"/>
    <dgm:cxn modelId="{9EEAABCC-E80A-469B-8813-4FA4FC560ECB}" type="presOf" srcId="{5FFDE27D-8991-41D6-91BC-3320A7740C0C}" destId="{A830B2ED-8406-4A36-8500-5FEBF0632679}" srcOrd="0" destOrd="0" presId="urn:microsoft.com/office/officeart/2005/8/layout/vList5"/>
    <dgm:cxn modelId="{3776EA0E-B381-400B-8747-B0FD1DFE7007}" type="presOf" srcId="{CBEFA16A-C4A6-4F91-91E3-4F8F4805BA9E}" destId="{E3731CFB-2130-47A3-B089-FE4F06F40137}" srcOrd="0" destOrd="0" presId="urn:microsoft.com/office/officeart/2005/8/layout/vList5"/>
    <dgm:cxn modelId="{9AA8DAE8-276C-4DEC-AEA4-69EA4D69EFA4}" type="presOf" srcId="{A06169E7-7549-47CF-99A7-38611DCCF738}" destId="{3BC9C76F-7B6E-4DBA-A90E-A49624B280C8}" srcOrd="0" destOrd="0" presId="urn:microsoft.com/office/officeart/2005/8/layout/vList5"/>
    <dgm:cxn modelId="{743928E8-913C-43F4-A91D-77D4E3B473EF}" srcId="{CBEFA16A-C4A6-4F91-91E3-4F8F4805BA9E}" destId="{992C46A9-27D0-45D1-8CF6-EAD63ABC191E}" srcOrd="1" destOrd="0" parTransId="{0D5BE69C-BF1E-4081-96F3-5EA127D4A115}" sibTransId="{DC8D637D-F70A-46A8-A8FA-8E564BDCBB83}"/>
    <dgm:cxn modelId="{3C1BB464-3C5D-4DBE-A4F2-89DA0949FD35}" srcId="{CBEFA16A-C4A6-4F91-91E3-4F8F4805BA9E}" destId="{A06169E7-7549-47CF-99A7-38611DCCF738}" srcOrd="0" destOrd="0" parTransId="{CFEB1C72-6B02-4A97-A190-595887B86B7B}" sibTransId="{1F856204-C699-4A4D-B56F-0F1F2E7897A3}"/>
    <dgm:cxn modelId="{4141D96B-B772-4234-924F-7A093C29307D}" srcId="{A06169E7-7549-47CF-99A7-38611DCCF738}" destId="{1A5BF73B-C78B-4342-AD6C-B9B78E669769}" srcOrd="0" destOrd="0" parTransId="{808D4F35-868E-4484-AA82-0ED19FD5DF94}" sibTransId="{0D17BB6E-8524-47E9-B59F-C3B9AB92C5AF}"/>
    <dgm:cxn modelId="{C0A56163-64E0-42E1-9882-8788E04FF930}" srcId="{8840D85B-39B6-4F2F-A7C7-EF9C881A4A53}" destId="{5FFDE27D-8991-41D6-91BC-3320A7740C0C}" srcOrd="0" destOrd="0" parTransId="{602765A3-D266-4F38-84D3-EEEC7411395C}" sibTransId="{6CBE62D9-FF10-4611-9CB6-1F2224036288}"/>
    <dgm:cxn modelId="{9FF0722A-840A-4869-8E0D-D827F0CE8F92}" srcId="{CBEFA16A-C4A6-4F91-91E3-4F8F4805BA9E}" destId="{8840D85B-39B6-4F2F-A7C7-EF9C881A4A53}" srcOrd="2" destOrd="0" parTransId="{22E06B2B-DD50-4A7B-890E-FDE595AF0B02}" sibTransId="{C3383ED4-DCFA-4568-8BE8-EFE5F0B28932}"/>
    <dgm:cxn modelId="{CD41B600-A861-4402-B654-4C650EAFC277}" type="presOf" srcId="{1A5BF73B-C78B-4342-AD6C-B9B78E669769}" destId="{6A6589F4-5BE2-4D3C-BE30-9E23CFBAF8B1}" srcOrd="0" destOrd="0" presId="urn:microsoft.com/office/officeart/2005/8/layout/vList5"/>
    <dgm:cxn modelId="{0AA6353D-DE39-4569-92A7-04D8B34A3576}" type="presOf" srcId="{992C46A9-27D0-45D1-8CF6-EAD63ABC191E}" destId="{EB1EEF7A-3E65-4E00-8D7A-FF13DEEA3E20}" srcOrd="0" destOrd="0" presId="urn:microsoft.com/office/officeart/2005/8/layout/vList5"/>
    <dgm:cxn modelId="{2E4AC8F7-C3C6-4EE9-AAEE-35960410066E}" type="presOf" srcId="{E00949F2-B28A-4F34-A095-772E70B4371A}" destId="{0E94C526-B412-40AC-B147-0FA2FB48A4AB}" srcOrd="0" destOrd="0" presId="urn:microsoft.com/office/officeart/2005/8/layout/vList5"/>
    <dgm:cxn modelId="{24075BE1-4D67-4555-A0FD-24650820F519}" type="presOf" srcId="{8840D85B-39B6-4F2F-A7C7-EF9C881A4A53}" destId="{52595A00-B04D-4946-9691-37B8BDB0F0E2}" srcOrd="0" destOrd="0" presId="urn:microsoft.com/office/officeart/2005/8/layout/vList5"/>
    <dgm:cxn modelId="{6E9A0DE4-B4D8-4283-B321-9DFB4E4B2B87}" type="presParOf" srcId="{E3731CFB-2130-47A3-B089-FE4F06F40137}" destId="{9DD19E04-670D-494D-86FE-D5FCC396C5AF}" srcOrd="0" destOrd="0" presId="urn:microsoft.com/office/officeart/2005/8/layout/vList5"/>
    <dgm:cxn modelId="{C153E462-6DA6-4540-90CF-00E0216DA687}" type="presParOf" srcId="{9DD19E04-670D-494D-86FE-D5FCC396C5AF}" destId="{3BC9C76F-7B6E-4DBA-A90E-A49624B280C8}" srcOrd="0" destOrd="0" presId="urn:microsoft.com/office/officeart/2005/8/layout/vList5"/>
    <dgm:cxn modelId="{6EF167AD-9029-49A5-9706-376E5E094BA0}" type="presParOf" srcId="{9DD19E04-670D-494D-86FE-D5FCC396C5AF}" destId="{6A6589F4-5BE2-4D3C-BE30-9E23CFBAF8B1}" srcOrd="1" destOrd="0" presId="urn:microsoft.com/office/officeart/2005/8/layout/vList5"/>
    <dgm:cxn modelId="{B1AACC27-0CE1-4394-ACCC-34F6409A1C02}" type="presParOf" srcId="{E3731CFB-2130-47A3-B089-FE4F06F40137}" destId="{EFF55F94-7362-4022-91E4-DB3C48DFC383}" srcOrd="1" destOrd="0" presId="urn:microsoft.com/office/officeart/2005/8/layout/vList5"/>
    <dgm:cxn modelId="{54383CCF-454C-4718-BDBE-D2F0A1B1A481}" type="presParOf" srcId="{E3731CFB-2130-47A3-B089-FE4F06F40137}" destId="{E3095E14-155F-4E43-80DD-78DAF048ABA2}" srcOrd="2" destOrd="0" presId="urn:microsoft.com/office/officeart/2005/8/layout/vList5"/>
    <dgm:cxn modelId="{368659C5-81F7-4A22-9A02-72ABE825047C}" type="presParOf" srcId="{E3095E14-155F-4E43-80DD-78DAF048ABA2}" destId="{EB1EEF7A-3E65-4E00-8D7A-FF13DEEA3E20}" srcOrd="0" destOrd="0" presId="urn:microsoft.com/office/officeart/2005/8/layout/vList5"/>
    <dgm:cxn modelId="{70CC22A7-C208-46B1-8A19-FF5792903324}" type="presParOf" srcId="{E3095E14-155F-4E43-80DD-78DAF048ABA2}" destId="{0E94C526-B412-40AC-B147-0FA2FB48A4AB}" srcOrd="1" destOrd="0" presId="urn:microsoft.com/office/officeart/2005/8/layout/vList5"/>
    <dgm:cxn modelId="{0175AE74-BE65-485C-98FF-89A333F56D81}" type="presParOf" srcId="{E3731CFB-2130-47A3-B089-FE4F06F40137}" destId="{869708AE-7389-4B76-8DD5-040BB5C4F7F6}" srcOrd="3" destOrd="0" presId="urn:microsoft.com/office/officeart/2005/8/layout/vList5"/>
    <dgm:cxn modelId="{EC56A210-BD79-4870-9847-152A1E7E978A}" type="presParOf" srcId="{E3731CFB-2130-47A3-B089-FE4F06F40137}" destId="{71D35A5B-098F-4267-9E9F-700B8EC2C379}" srcOrd="4" destOrd="0" presId="urn:microsoft.com/office/officeart/2005/8/layout/vList5"/>
    <dgm:cxn modelId="{F85DA0C0-20EF-4BAC-A651-8D3AEA9E5067}" type="presParOf" srcId="{71D35A5B-098F-4267-9E9F-700B8EC2C379}" destId="{52595A00-B04D-4946-9691-37B8BDB0F0E2}" srcOrd="0" destOrd="0" presId="urn:microsoft.com/office/officeart/2005/8/layout/vList5"/>
    <dgm:cxn modelId="{5D83B90C-4513-487A-B9D5-20CD4F4D5476}" type="presParOf" srcId="{71D35A5B-098F-4267-9E9F-700B8EC2C379}" destId="{A830B2ED-8406-4A36-8500-5FEBF06326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BEFA16A-C4A6-4F91-91E3-4F8F4805BA9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06169E7-7549-47CF-99A7-38611DCCF738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1</a:t>
          </a:r>
          <a:endParaRPr lang="en-US" b="1" noProof="0" dirty="0"/>
        </a:p>
      </dgm:t>
    </dgm:pt>
    <dgm:pt modelId="{CFEB1C72-6B02-4A97-A190-595887B86B7B}" type="par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F856204-C699-4A4D-B56F-0F1F2E7897A3}" type="sib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A5BF73B-C78B-4342-AD6C-B9B78E669769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Mission Team Lisbon / Europe 2020</a:t>
          </a:r>
          <a:endParaRPr lang="en-US" noProof="0" dirty="0">
            <a:solidFill>
              <a:schemeClr val="accent4"/>
            </a:solidFill>
          </a:endParaRPr>
        </a:p>
      </dgm:t>
    </dgm:pt>
    <dgm:pt modelId="{808D4F35-868E-4484-AA82-0ED19FD5DF94}" type="par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0D17BB6E-8524-47E9-B59F-C3B9AB92C5AF}" type="sib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992C46A9-27D0-45D1-8CF6-EAD63ABC191E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2</a:t>
          </a:r>
          <a:endParaRPr lang="en-US" b="1" noProof="0" dirty="0"/>
        </a:p>
      </dgm:t>
    </dgm:pt>
    <dgm:pt modelId="{0D5BE69C-BF1E-4081-96F3-5EA127D4A115}" type="parTrans" cxnId="{743928E8-913C-43F4-A91D-77D4E3B473EF}">
      <dgm:prSet/>
      <dgm:spPr/>
      <dgm:t>
        <a:bodyPr/>
        <a:lstStyle/>
        <a:p>
          <a:endParaRPr lang="pt-PT"/>
        </a:p>
      </dgm:t>
    </dgm:pt>
    <dgm:pt modelId="{DC8D637D-F70A-46A8-A8FA-8E564BDCBB83}" type="sibTrans" cxnId="{743928E8-913C-43F4-A91D-77D4E3B473EF}">
      <dgm:prSet/>
      <dgm:spPr/>
      <dgm:t>
        <a:bodyPr/>
        <a:lstStyle/>
        <a:p>
          <a:endParaRPr lang="pt-PT"/>
        </a:p>
      </dgm:t>
    </dgm:pt>
    <dgm:pt modelId="{E00949F2-B28A-4F34-A095-772E70B4371A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rgbClr val="00B0F0"/>
              </a:solidFill>
              <a:hlinkClick xmlns:r="http://schemas.openxmlformats.org/officeDocument/2006/relationships" r:id="rId1" action="ppaction://hlinksldjump"/>
            </a:rPr>
            <a:t>Developed Work</a:t>
          </a:r>
          <a:endParaRPr lang="en-US" noProof="0" dirty="0">
            <a:solidFill>
              <a:schemeClr val="accent4"/>
            </a:solidFill>
          </a:endParaRPr>
        </a:p>
      </dgm:t>
    </dgm:pt>
    <dgm:pt modelId="{F6600DB8-597D-4D91-91A3-E1F9B09E3679}" type="parTrans" cxnId="{C75D3D36-3001-42EB-A3B8-B2A60A8DDA51}">
      <dgm:prSet/>
      <dgm:spPr/>
      <dgm:t>
        <a:bodyPr/>
        <a:lstStyle/>
        <a:p>
          <a:endParaRPr lang="pt-PT"/>
        </a:p>
      </dgm:t>
    </dgm:pt>
    <dgm:pt modelId="{69A77912-65AC-43A8-A4DF-A3C953D665C6}" type="sibTrans" cxnId="{C75D3D36-3001-42EB-A3B8-B2A60A8DDA51}">
      <dgm:prSet/>
      <dgm:spPr/>
      <dgm:t>
        <a:bodyPr/>
        <a:lstStyle/>
        <a:p>
          <a:endParaRPr lang="pt-PT"/>
        </a:p>
      </dgm:t>
    </dgm:pt>
    <dgm:pt modelId="{8840D85B-39B6-4F2F-A7C7-EF9C881A4A53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3</a:t>
          </a:r>
          <a:endParaRPr lang="en-US" b="1" noProof="0" dirty="0"/>
        </a:p>
      </dgm:t>
    </dgm:pt>
    <dgm:pt modelId="{22E06B2B-DD50-4A7B-890E-FDE595AF0B02}" type="parTrans" cxnId="{9FF0722A-840A-4869-8E0D-D827F0CE8F92}">
      <dgm:prSet/>
      <dgm:spPr/>
      <dgm:t>
        <a:bodyPr/>
        <a:lstStyle/>
        <a:p>
          <a:endParaRPr lang="pt-PT"/>
        </a:p>
      </dgm:t>
    </dgm:pt>
    <dgm:pt modelId="{C3383ED4-DCFA-4568-8BE8-EFE5F0B28932}" type="sibTrans" cxnId="{9FF0722A-840A-4869-8E0D-D827F0CE8F92}">
      <dgm:prSet/>
      <dgm:spPr/>
      <dgm:t>
        <a:bodyPr/>
        <a:lstStyle/>
        <a:p>
          <a:endParaRPr lang="pt-PT"/>
        </a:p>
      </dgm:t>
    </dgm:pt>
    <dgm:pt modelId="{5FFDE27D-8991-41D6-91BC-3320A7740C0C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Critical Analyze of partnership process</a:t>
          </a:r>
          <a:endParaRPr lang="en-US" noProof="0" dirty="0">
            <a:solidFill>
              <a:srgbClr val="00B0F0"/>
            </a:solidFill>
          </a:endParaRPr>
        </a:p>
      </dgm:t>
    </dgm:pt>
    <dgm:pt modelId="{602765A3-D266-4F38-84D3-EEEC7411395C}" type="parTrans" cxnId="{C0A56163-64E0-42E1-9882-8788E04FF930}">
      <dgm:prSet/>
      <dgm:spPr/>
      <dgm:t>
        <a:bodyPr/>
        <a:lstStyle/>
        <a:p>
          <a:endParaRPr lang="pt-PT"/>
        </a:p>
      </dgm:t>
    </dgm:pt>
    <dgm:pt modelId="{6CBE62D9-FF10-4611-9CB6-1F2224036288}" type="sibTrans" cxnId="{C0A56163-64E0-42E1-9882-8788E04FF930}">
      <dgm:prSet/>
      <dgm:spPr/>
      <dgm:t>
        <a:bodyPr/>
        <a:lstStyle/>
        <a:p>
          <a:endParaRPr lang="pt-PT"/>
        </a:p>
      </dgm:t>
    </dgm:pt>
    <dgm:pt modelId="{E3731CFB-2130-47A3-B089-FE4F06F40137}" type="pres">
      <dgm:prSet presAssocID="{CBEFA16A-C4A6-4F91-91E3-4F8F4805BA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9DD19E04-670D-494D-86FE-D5FCC396C5AF}" type="pres">
      <dgm:prSet presAssocID="{A06169E7-7549-47CF-99A7-38611DCCF738}" presName="linNode" presStyleCnt="0"/>
      <dgm:spPr/>
      <dgm:t>
        <a:bodyPr/>
        <a:lstStyle/>
        <a:p>
          <a:endParaRPr lang="pt-PT"/>
        </a:p>
      </dgm:t>
    </dgm:pt>
    <dgm:pt modelId="{3BC9C76F-7B6E-4DBA-A90E-A49624B280C8}" type="pres">
      <dgm:prSet presAssocID="{A06169E7-7549-47CF-99A7-38611DCCF738}" presName="parentText" presStyleLbl="node1" presStyleIdx="0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6589F4-5BE2-4D3C-BE30-9E23CFBAF8B1}" type="pres">
      <dgm:prSet presAssocID="{A06169E7-7549-47CF-99A7-38611DCCF738}" presName="descendantText" presStyleLbl="alignAccFollowNode1" presStyleIdx="0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FF55F94-7362-4022-91E4-DB3C48DFC383}" type="pres">
      <dgm:prSet presAssocID="{1F856204-C699-4A4D-B56F-0F1F2E7897A3}" presName="sp" presStyleCnt="0"/>
      <dgm:spPr/>
      <dgm:t>
        <a:bodyPr/>
        <a:lstStyle/>
        <a:p>
          <a:endParaRPr lang="pt-PT"/>
        </a:p>
      </dgm:t>
    </dgm:pt>
    <dgm:pt modelId="{E3095E14-155F-4E43-80DD-78DAF048ABA2}" type="pres">
      <dgm:prSet presAssocID="{992C46A9-27D0-45D1-8CF6-EAD63ABC191E}" presName="linNode" presStyleCnt="0"/>
      <dgm:spPr/>
      <dgm:t>
        <a:bodyPr/>
        <a:lstStyle/>
        <a:p>
          <a:endParaRPr lang="pt-PT"/>
        </a:p>
      </dgm:t>
    </dgm:pt>
    <dgm:pt modelId="{EB1EEF7A-3E65-4E00-8D7A-FF13DEEA3E20}" type="pres">
      <dgm:prSet presAssocID="{992C46A9-27D0-45D1-8CF6-EAD63ABC191E}" presName="parentText" presStyleLbl="node1" presStyleIdx="1" presStyleCnt="3" custScaleX="21037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E94C526-B412-40AC-B147-0FA2FB48A4AB}" type="pres">
      <dgm:prSet presAssocID="{992C46A9-27D0-45D1-8CF6-EAD63ABC191E}" presName="descendantText" presStyleLbl="alignAccFollowNode1" presStyleIdx="1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69708AE-7389-4B76-8DD5-040BB5C4F7F6}" type="pres">
      <dgm:prSet presAssocID="{DC8D637D-F70A-46A8-A8FA-8E564BDCBB83}" presName="sp" presStyleCnt="0"/>
      <dgm:spPr/>
      <dgm:t>
        <a:bodyPr/>
        <a:lstStyle/>
        <a:p>
          <a:endParaRPr lang="pt-PT"/>
        </a:p>
      </dgm:t>
    </dgm:pt>
    <dgm:pt modelId="{71D35A5B-098F-4267-9E9F-700B8EC2C379}" type="pres">
      <dgm:prSet presAssocID="{8840D85B-39B6-4F2F-A7C7-EF9C881A4A53}" presName="linNode" presStyleCnt="0"/>
      <dgm:spPr/>
      <dgm:t>
        <a:bodyPr/>
        <a:lstStyle/>
        <a:p>
          <a:endParaRPr lang="pt-PT"/>
        </a:p>
      </dgm:t>
    </dgm:pt>
    <dgm:pt modelId="{52595A00-B04D-4946-9691-37B8BDB0F0E2}" type="pres">
      <dgm:prSet presAssocID="{8840D85B-39B6-4F2F-A7C7-EF9C881A4A53}" presName="parentText" presStyleLbl="node1" presStyleIdx="2" presStyleCnt="3" custScaleX="21037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830B2ED-8406-4A36-8500-5FEBF0632679}" type="pres">
      <dgm:prSet presAssocID="{8840D85B-39B6-4F2F-A7C7-EF9C881A4A53}" presName="descendantText" presStyleLbl="alignAccFollowNode1" presStyleIdx="2" presStyleCnt="3" custScaleX="141966" custLinFactNeighborX="-2033" custLinFactNeighborY="-31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F14B1B30-CBEA-4405-A88A-C8BA60DE2F23}" type="presOf" srcId="{1A5BF73B-C78B-4342-AD6C-B9B78E669769}" destId="{6A6589F4-5BE2-4D3C-BE30-9E23CFBAF8B1}" srcOrd="0" destOrd="0" presId="urn:microsoft.com/office/officeart/2005/8/layout/vList5"/>
    <dgm:cxn modelId="{C75D3D36-3001-42EB-A3B8-B2A60A8DDA51}" srcId="{992C46A9-27D0-45D1-8CF6-EAD63ABC191E}" destId="{E00949F2-B28A-4F34-A095-772E70B4371A}" srcOrd="0" destOrd="0" parTransId="{F6600DB8-597D-4D91-91A3-E1F9B09E3679}" sibTransId="{69A77912-65AC-43A8-A4DF-A3C953D665C6}"/>
    <dgm:cxn modelId="{87DF5E79-99FB-400F-8443-37198C5BF014}" type="presOf" srcId="{8840D85B-39B6-4F2F-A7C7-EF9C881A4A53}" destId="{52595A00-B04D-4946-9691-37B8BDB0F0E2}" srcOrd="0" destOrd="0" presId="urn:microsoft.com/office/officeart/2005/8/layout/vList5"/>
    <dgm:cxn modelId="{743928E8-913C-43F4-A91D-77D4E3B473EF}" srcId="{CBEFA16A-C4A6-4F91-91E3-4F8F4805BA9E}" destId="{992C46A9-27D0-45D1-8CF6-EAD63ABC191E}" srcOrd="1" destOrd="0" parTransId="{0D5BE69C-BF1E-4081-96F3-5EA127D4A115}" sibTransId="{DC8D637D-F70A-46A8-A8FA-8E564BDCBB83}"/>
    <dgm:cxn modelId="{3C1BB464-3C5D-4DBE-A4F2-89DA0949FD35}" srcId="{CBEFA16A-C4A6-4F91-91E3-4F8F4805BA9E}" destId="{A06169E7-7549-47CF-99A7-38611DCCF738}" srcOrd="0" destOrd="0" parTransId="{CFEB1C72-6B02-4A97-A190-595887B86B7B}" sibTransId="{1F856204-C699-4A4D-B56F-0F1F2E7897A3}"/>
    <dgm:cxn modelId="{4141D96B-B772-4234-924F-7A093C29307D}" srcId="{A06169E7-7549-47CF-99A7-38611DCCF738}" destId="{1A5BF73B-C78B-4342-AD6C-B9B78E669769}" srcOrd="0" destOrd="0" parTransId="{808D4F35-868E-4484-AA82-0ED19FD5DF94}" sibTransId="{0D17BB6E-8524-47E9-B59F-C3B9AB92C5AF}"/>
    <dgm:cxn modelId="{616AFAB3-0100-4FE7-A73C-65170AC8E361}" type="presOf" srcId="{A06169E7-7549-47CF-99A7-38611DCCF738}" destId="{3BC9C76F-7B6E-4DBA-A90E-A49624B280C8}" srcOrd="0" destOrd="0" presId="urn:microsoft.com/office/officeart/2005/8/layout/vList5"/>
    <dgm:cxn modelId="{FD652B01-C180-48AB-A612-127C7EBA31F1}" type="presOf" srcId="{E00949F2-B28A-4F34-A095-772E70B4371A}" destId="{0E94C526-B412-40AC-B147-0FA2FB48A4AB}" srcOrd="0" destOrd="0" presId="urn:microsoft.com/office/officeart/2005/8/layout/vList5"/>
    <dgm:cxn modelId="{C0A56163-64E0-42E1-9882-8788E04FF930}" srcId="{8840D85B-39B6-4F2F-A7C7-EF9C881A4A53}" destId="{5FFDE27D-8991-41D6-91BC-3320A7740C0C}" srcOrd="0" destOrd="0" parTransId="{602765A3-D266-4F38-84D3-EEEC7411395C}" sibTransId="{6CBE62D9-FF10-4611-9CB6-1F2224036288}"/>
    <dgm:cxn modelId="{9FF0722A-840A-4869-8E0D-D827F0CE8F92}" srcId="{CBEFA16A-C4A6-4F91-91E3-4F8F4805BA9E}" destId="{8840D85B-39B6-4F2F-A7C7-EF9C881A4A53}" srcOrd="2" destOrd="0" parTransId="{22E06B2B-DD50-4A7B-890E-FDE595AF0B02}" sibTransId="{C3383ED4-DCFA-4568-8BE8-EFE5F0B28932}"/>
    <dgm:cxn modelId="{40474AB4-DE67-4AB4-91BA-70C84D639185}" type="presOf" srcId="{992C46A9-27D0-45D1-8CF6-EAD63ABC191E}" destId="{EB1EEF7A-3E65-4E00-8D7A-FF13DEEA3E20}" srcOrd="0" destOrd="0" presId="urn:microsoft.com/office/officeart/2005/8/layout/vList5"/>
    <dgm:cxn modelId="{5BD88A20-935B-4B90-9C08-254D85AEEDB2}" type="presOf" srcId="{CBEFA16A-C4A6-4F91-91E3-4F8F4805BA9E}" destId="{E3731CFB-2130-47A3-B089-FE4F06F40137}" srcOrd="0" destOrd="0" presId="urn:microsoft.com/office/officeart/2005/8/layout/vList5"/>
    <dgm:cxn modelId="{C823E713-70AD-450C-81D5-2C6F4BEF06AB}" type="presOf" srcId="{5FFDE27D-8991-41D6-91BC-3320A7740C0C}" destId="{A830B2ED-8406-4A36-8500-5FEBF0632679}" srcOrd="0" destOrd="0" presId="urn:microsoft.com/office/officeart/2005/8/layout/vList5"/>
    <dgm:cxn modelId="{47D6660B-A539-42E9-B4C8-340E50C97471}" type="presParOf" srcId="{E3731CFB-2130-47A3-B089-FE4F06F40137}" destId="{9DD19E04-670D-494D-86FE-D5FCC396C5AF}" srcOrd="0" destOrd="0" presId="urn:microsoft.com/office/officeart/2005/8/layout/vList5"/>
    <dgm:cxn modelId="{93F488B9-3786-4FF2-8F7A-9580B54D79DC}" type="presParOf" srcId="{9DD19E04-670D-494D-86FE-D5FCC396C5AF}" destId="{3BC9C76F-7B6E-4DBA-A90E-A49624B280C8}" srcOrd="0" destOrd="0" presId="urn:microsoft.com/office/officeart/2005/8/layout/vList5"/>
    <dgm:cxn modelId="{EF347E7A-3A2E-41FF-AD3B-E529736C494A}" type="presParOf" srcId="{9DD19E04-670D-494D-86FE-D5FCC396C5AF}" destId="{6A6589F4-5BE2-4D3C-BE30-9E23CFBAF8B1}" srcOrd="1" destOrd="0" presId="urn:microsoft.com/office/officeart/2005/8/layout/vList5"/>
    <dgm:cxn modelId="{7E14C07C-1411-4104-ABE6-CD9084813849}" type="presParOf" srcId="{E3731CFB-2130-47A3-B089-FE4F06F40137}" destId="{EFF55F94-7362-4022-91E4-DB3C48DFC383}" srcOrd="1" destOrd="0" presId="urn:microsoft.com/office/officeart/2005/8/layout/vList5"/>
    <dgm:cxn modelId="{30F53B12-2ABB-4FE7-B8F9-46C1CCDE9887}" type="presParOf" srcId="{E3731CFB-2130-47A3-B089-FE4F06F40137}" destId="{E3095E14-155F-4E43-80DD-78DAF048ABA2}" srcOrd="2" destOrd="0" presId="urn:microsoft.com/office/officeart/2005/8/layout/vList5"/>
    <dgm:cxn modelId="{638387EF-E288-43C1-9EE1-0773AC168EFD}" type="presParOf" srcId="{E3095E14-155F-4E43-80DD-78DAF048ABA2}" destId="{EB1EEF7A-3E65-4E00-8D7A-FF13DEEA3E20}" srcOrd="0" destOrd="0" presId="urn:microsoft.com/office/officeart/2005/8/layout/vList5"/>
    <dgm:cxn modelId="{968E0261-4ACF-4FA9-AA89-AF776ECC8497}" type="presParOf" srcId="{E3095E14-155F-4E43-80DD-78DAF048ABA2}" destId="{0E94C526-B412-40AC-B147-0FA2FB48A4AB}" srcOrd="1" destOrd="0" presId="urn:microsoft.com/office/officeart/2005/8/layout/vList5"/>
    <dgm:cxn modelId="{F693929B-F9FF-4FC9-A478-D97AF5D44EFF}" type="presParOf" srcId="{E3731CFB-2130-47A3-B089-FE4F06F40137}" destId="{869708AE-7389-4B76-8DD5-040BB5C4F7F6}" srcOrd="3" destOrd="0" presId="urn:microsoft.com/office/officeart/2005/8/layout/vList5"/>
    <dgm:cxn modelId="{00EDA23F-4919-40FB-AD9D-B4D10CBBE9D8}" type="presParOf" srcId="{E3731CFB-2130-47A3-B089-FE4F06F40137}" destId="{71D35A5B-098F-4267-9E9F-700B8EC2C379}" srcOrd="4" destOrd="0" presId="urn:microsoft.com/office/officeart/2005/8/layout/vList5"/>
    <dgm:cxn modelId="{00DEA1A0-4018-4001-810D-AEB43D033F77}" type="presParOf" srcId="{71D35A5B-098F-4267-9E9F-700B8EC2C379}" destId="{52595A00-B04D-4946-9691-37B8BDB0F0E2}" srcOrd="0" destOrd="0" presId="urn:microsoft.com/office/officeart/2005/8/layout/vList5"/>
    <dgm:cxn modelId="{4E983CD7-AF48-4378-8AD1-6B280D03CA4D}" type="presParOf" srcId="{71D35A5B-098F-4267-9E9F-700B8EC2C379}" destId="{A830B2ED-8406-4A36-8500-5FEBF06326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EFA16A-C4A6-4F91-91E3-4F8F4805BA9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PT"/>
        </a:p>
      </dgm:t>
    </dgm:pt>
    <dgm:pt modelId="{A06169E7-7549-47CF-99A7-38611DCCF738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1</a:t>
          </a:r>
          <a:endParaRPr lang="en-US" b="1" noProof="0" dirty="0"/>
        </a:p>
      </dgm:t>
    </dgm:pt>
    <dgm:pt modelId="{CFEB1C72-6B02-4A97-A190-595887B86B7B}" type="par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F856204-C699-4A4D-B56F-0F1F2E7897A3}" type="sibTrans" cxnId="{3C1BB464-3C5D-4DBE-A4F2-89DA0949FD35}">
      <dgm:prSet/>
      <dgm:spPr/>
      <dgm:t>
        <a:bodyPr/>
        <a:lstStyle/>
        <a:p>
          <a:endParaRPr lang="en-US" noProof="0" dirty="0"/>
        </a:p>
      </dgm:t>
    </dgm:pt>
    <dgm:pt modelId="{1A5BF73B-C78B-4342-AD6C-B9B78E669769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Mission Team Lisbon / Europe 2020</a:t>
          </a:r>
          <a:endParaRPr lang="en-US" noProof="0" dirty="0">
            <a:solidFill>
              <a:schemeClr val="accent4"/>
            </a:solidFill>
          </a:endParaRPr>
        </a:p>
      </dgm:t>
    </dgm:pt>
    <dgm:pt modelId="{808D4F35-868E-4484-AA82-0ED19FD5DF94}" type="par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0D17BB6E-8524-47E9-B59F-C3B9AB92C5AF}" type="sibTrans" cxnId="{4141D96B-B772-4234-924F-7A093C29307D}">
      <dgm:prSet/>
      <dgm:spPr/>
      <dgm:t>
        <a:bodyPr/>
        <a:lstStyle/>
        <a:p>
          <a:endParaRPr lang="en-US" noProof="0" dirty="0"/>
        </a:p>
      </dgm:t>
    </dgm:pt>
    <dgm:pt modelId="{992C46A9-27D0-45D1-8CF6-EAD63ABC191E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2</a:t>
          </a:r>
          <a:endParaRPr lang="en-US" b="1" noProof="0" dirty="0"/>
        </a:p>
      </dgm:t>
    </dgm:pt>
    <dgm:pt modelId="{0D5BE69C-BF1E-4081-96F3-5EA127D4A115}" type="parTrans" cxnId="{743928E8-913C-43F4-A91D-77D4E3B473EF}">
      <dgm:prSet/>
      <dgm:spPr/>
      <dgm:t>
        <a:bodyPr/>
        <a:lstStyle/>
        <a:p>
          <a:endParaRPr lang="pt-PT"/>
        </a:p>
      </dgm:t>
    </dgm:pt>
    <dgm:pt modelId="{DC8D637D-F70A-46A8-A8FA-8E564BDCBB83}" type="sibTrans" cxnId="{743928E8-913C-43F4-A91D-77D4E3B473EF}">
      <dgm:prSet/>
      <dgm:spPr/>
      <dgm:t>
        <a:bodyPr/>
        <a:lstStyle/>
        <a:p>
          <a:endParaRPr lang="pt-PT"/>
        </a:p>
      </dgm:t>
    </dgm:pt>
    <dgm:pt modelId="{E00949F2-B28A-4F34-A095-772E70B4371A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noProof="0" dirty="0" smtClean="0">
              <a:solidFill>
                <a:schemeClr val="accent4"/>
              </a:solidFill>
            </a:rPr>
            <a:t>Developed Work</a:t>
          </a:r>
          <a:endParaRPr lang="en-US" noProof="0" dirty="0">
            <a:solidFill>
              <a:schemeClr val="accent4"/>
            </a:solidFill>
          </a:endParaRPr>
        </a:p>
      </dgm:t>
    </dgm:pt>
    <dgm:pt modelId="{F6600DB8-597D-4D91-91A3-E1F9B09E3679}" type="parTrans" cxnId="{C75D3D36-3001-42EB-A3B8-B2A60A8DDA51}">
      <dgm:prSet/>
      <dgm:spPr/>
      <dgm:t>
        <a:bodyPr/>
        <a:lstStyle/>
        <a:p>
          <a:endParaRPr lang="pt-PT"/>
        </a:p>
      </dgm:t>
    </dgm:pt>
    <dgm:pt modelId="{69A77912-65AC-43A8-A4DF-A3C953D665C6}" type="sibTrans" cxnId="{C75D3D36-3001-42EB-A3B8-B2A60A8DDA51}">
      <dgm:prSet/>
      <dgm:spPr/>
      <dgm:t>
        <a:bodyPr/>
        <a:lstStyle/>
        <a:p>
          <a:endParaRPr lang="pt-PT"/>
        </a:p>
      </dgm:t>
    </dgm:pt>
    <dgm:pt modelId="{8840D85B-39B6-4F2F-A7C7-EF9C881A4A53}">
      <dgm:prSet phldrT="[Texto]"/>
      <dgm:spPr>
        <a:solidFill>
          <a:schemeClr val="bg2">
            <a:lumMod val="60000"/>
            <a:lumOff val="40000"/>
          </a:schemeClr>
        </a:solidFill>
      </dgm:spPr>
      <dgm:t>
        <a:bodyPr/>
        <a:lstStyle/>
        <a:p>
          <a:r>
            <a:rPr lang="en-US" b="1" noProof="0" dirty="0" smtClean="0"/>
            <a:t>3</a:t>
          </a:r>
          <a:endParaRPr lang="en-US" b="1" noProof="0" dirty="0"/>
        </a:p>
      </dgm:t>
    </dgm:pt>
    <dgm:pt modelId="{22E06B2B-DD50-4A7B-890E-FDE595AF0B02}" type="parTrans" cxnId="{9FF0722A-840A-4869-8E0D-D827F0CE8F92}">
      <dgm:prSet/>
      <dgm:spPr/>
      <dgm:t>
        <a:bodyPr/>
        <a:lstStyle/>
        <a:p>
          <a:endParaRPr lang="pt-PT"/>
        </a:p>
      </dgm:t>
    </dgm:pt>
    <dgm:pt modelId="{C3383ED4-DCFA-4568-8BE8-EFE5F0B28932}" type="sibTrans" cxnId="{9FF0722A-840A-4869-8E0D-D827F0CE8F92}">
      <dgm:prSet/>
      <dgm:spPr/>
      <dgm:t>
        <a:bodyPr/>
        <a:lstStyle/>
        <a:p>
          <a:endParaRPr lang="pt-PT"/>
        </a:p>
      </dgm:t>
    </dgm:pt>
    <dgm:pt modelId="{5FFDE27D-8991-41D6-91BC-3320A7740C0C}">
      <dgm:prSet phldrT="[Texto]"/>
      <dgm:spPr>
        <a:noFill/>
        <a:ln>
          <a:solidFill>
            <a:schemeClr val="bg2">
              <a:lumMod val="60000"/>
              <a:lumOff val="40000"/>
              <a:alpha val="90000"/>
            </a:schemeClr>
          </a:solidFill>
        </a:ln>
      </dgm:spPr>
      <dgm:t>
        <a:bodyPr/>
        <a:lstStyle/>
        <a:p>
          <a:r>
            <a:rPr lang="en-US" u="sng" noProof="0" dirty="0" smtClean="0">
              <a:solidFill>
                <a:srgbClr val="00B0F0"/>
              </a:solidFill>
              <a:hlinkClick xmlns:r="http://schemas.openxmlformats.org/officeDocument/2006/relationships" r:id="rId1" action="ppaction://hlinksldjump"/>
            </a:rPr>
            <a:t>Critical Analyze of partnership process</a:t>
          </a:r>
          <a:endParaRPr lang="en-US" u="sng" noProof="0" dirty="0">
            <a:solidFill>
              <a:srgbClr val="00B0F0"/>
            </a:solidFill>
          </a:endParaRPr>
        </a:p>
      </dgm:t>
    </dgm:pt>
    <dgm:pt modelId="{602765A3-D266-4F38-84D3-EEEC7411395C}" type="parTrans" cxnId="{C0A56163-64E0-42E1-9882-8788E04FF930}">
      <dgm:prSet/>
      <dgm:spPr/>
      <dgm:t>
        <a:bodyPr/>
        <a:lstStyle/>
        <a:p>
          <a:endParaRPr lang="pt-PT"/>
        </a:p>
      </dgm:t>
    </dgm:pt>
    <dgm:pt modelId="{6CBE62D9-FF10-4611-9CB6-1F2224036288}" type="sibTrans" cxnId="{C0A56163-64E0-42E1-9882-8788E04FF930}">
      <dgm:prSet/>
      <dgm:spPr/>
      <dgm:t>
        <a:bodyPr/>
        <a:lstStyle/>
        <a:p>
          <a:endParaRPr lang="pt-PT"/>
        </a:p>
      </dgm:t>
    </dgm:pt>
    <dgm:pt modelId="{E3731CFB-2130-47A3-B089-FE4F06F40137}" type="pres">
      <dgm:prSet presAssocID="{CBEFA16A-C4A6-4F91-91E3-4F8F4805BA9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PT"/>
        </a:p>
      </dgm:t>
    </dgm:pt>
    <dgm:pt modelId="{9DD19E04-670D-494D-86FE-D5FCC396C5AF}" type="pres">
      <dgm:prSet presAssocID="{A06169E7-7549-47CF-99A7-38611DCCF738}" presName="linNode" presStyleCnt="0"/>
      <dgm:spPr/>
      <dgm:t>
        <a:bodyPr/>
        <a:lstStyle/>
        <a:p>
          <a:endParaRPr lang="pt-PT"/>
        </a:p>
      </dgm:t>
    </dgm:pt>
    <dgm:pt modelId="{3BC9C76F-7B6E-4DBA-A90E-A49624B280C8}" type="pres">
      <dgm:prSet presAssocID="{A06169E7-7549-47CF-99A7-38611DCCF738}" presName="parentText" presStyleLbl="node1" presStyleIdx="0" presStyleCnt="3" custScaleX="21352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6A6589F4-5BE2-4D3C-BE30-9E23CFBAF8B1}" type="pres">
      <dgm:prSet presAssocID="{A06169E7-7549-47CF-99A7-38611DCCF738}" presName="descendantText" presStyleLbl="alignAccFollowNode1" presStyleIdx="0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EFF55F94-7362-4022-91E4-DB3C48DFC383}" type="pres">
      <dgm:prSet presAssocID="{1F856204-C699-4A4D-B56F-0F1F2E7897A3}" presName="sp" presStyleCnt="0"/>
      <dgm:spPr/>
      <dgm:t>
        <a:bodyPr/>
        <a:lstStyle/>
        <a:p>
          <a:endParaRPr lang="pt-PT"/>
        </a:p>
      </dgm:t>
    </dgm:pt>
    <dgm:pt modelId="{E3095E14-155F-4E43-80DD-78DAF048ABA2}" type="pres">
      <dgm:prSet presAssocID="{992C46A9-27D0-45D1-8CF6-EAD63ABC191E}" presName="linNode" presStyleCnt="0"/>
      <dgm:spPr/>
      <dgm:t>
        <a:bodyPr/>
        <a:lstStyle/>
        <a:p>
          <a:endParaRPr lang="pt-PT"/>
        </a:p>
      </dgm:t>
    </dgm:pt>
    <dgm:pt modelId="{EB1EEF7A-3E65-4E00-8D7A-FF13DEEA3E20}" type="pres">
      <dgm:prSet presAssocID="{992C46A9-27D0-45D1-8CF6-EAD63ABC191E}" presName="parentText" presStyleLbl="node1" presStyleIdx="1" presStyleCnt="3" custScaleX="21037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0E94C526-B412-40AC-B147-0FA2FB48A4AB}" type="pres">
      <dgm:prSet presAssocID="{992C46A9-27D0-45D1-8CF6-EAD63ABC191E}" presName="descendantText" presStyleLbl="alignAccFollowNode1" presStyleIdx="1" presStyleCnt="3" custScaleX="141966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869708AE-7389-4B76-8DD5-040BB5C4F7F6}" type="pres">
      <dgm:prSet presAssocID="{DC8D637D-F70A-46A8-A8FA-8E564BDCBB83}" presName="sp" presStyleCnt="0"/>
      <dgm:spPr/>
      <dgm:t>
        <a:bodyPr/>
        <a:lstStyle/>
        <a:p>
          <a:endParaRPr lang="pt-PT"/>
        </a:p>
      </dgm:t>
    </dgm:pt>
    <dgm:pt modelId="{71D35A5B-098F-4267-9E9F-700B8EC2C379}" type="pres">
      <dgm:prSet presAssocID="{8840D85B-39B6-4F2F-A7C7-EF9C881A4A53}" presName="linNode" presStyleCnt="0"/>
      <dgm:spPr/>
      <dgm:t>
        <a:bodyPr/>
        <a:lstStyle/>
        <a:p>
          <a:endParaRPr lang="pt-PT"/>
        </a:p>
      </dgm:t>
    </dgm:pt>
    <dgm:pt modelId="{52595A00-B04D-4946-9691-37B8BDB0F0E2}" type="pres">
      <dgm:prSet presAssocID="{8840D85B-39B6-4F2F-A7C7-EF9C881A4A53}" presName="parentText" presStyleLbl="node1" presStyleIdx="2" presStyleCnt="3" custScaleX="21037">
        <dgm:presLayoutVars>
          <dgm:chMax val="1"/>
          <dgm:bulletEnabled val="1"/>
        </dgm:presLayoutVars>
      </dgm:prSet>
      <dgm:spPr/>
      <dgm:t>
        <a:bodyPr/>
        <a:lstStyle/>
        <a:p>
          <a:endParaRPr lang="pt-PT"/>
        </a:p>
      </dgm:t>
    </dgm:pt>
    <dgm:pt modelId="{A830B2ED-8406-4A36-8500-5FEBF0632679}" type="pres">
      <dgm:prSet presAssocID="{8840D85B-39B6-4F2F-A7C7-EF9C881A4A53}" presName="descendantText" presStyleLbl="alignAccFollowNode1" presStyleIdx="2" presStyleCnt="3" custScaleX="141966" custLinFactNeighborX="-2033" custLinFactNeighborY="-310">
        <dgm:presLayoutVars>
          <dgm:bulletEnabled val="1"/>
        </dgm:presLayoutVars>
      </dgm:prSet>
      <dgm:spPr/>
      <dgm:t>
        <a:bodyPr/>
        <a:lstStyle/>
        <a:p>
          <a:endParaRPr lang="pt-PT"/>
        </a:p>
      </dgm:t>
    </dgm:pt>
  </dgm:ptLst>
  <dgm:cxnLst>
    <dgm:cxn modelId="{C75D3D36-3001-42EB-A3B8-B2A60A8DDA51}" srcId="{992C46A9-27D0-45D1-8CF6-EAD63ABC191E}" destId="{E00949F2-B28A-4F34-A095-772E70B4371A}" srcOrd="0" destOrd="0" parTransId="{F6600DB8-597D-4D91-91A3-E1F9B09E3679}" sibTransId="{69A77912-65AC-43A8-A4DF-A3C953D665C6}"/>
    <dgm:cxn modelId="{72C42D33-A362-4B15-8192-B5FC0A9AC802}" type="presOf" srcId="{5FFDE27D-8991-41D6-91BC-3320A7740C0C}" destId="{A830B2ED-8406-4A36-8500-5FEBF0632679}" srcOrd="0" destOrd="0" presId="urn:microsoft.com/office/officeart/2005/8/layout/vList5"/>
    <dgm:cxn modelId="{743928E8-913C-43F4-A91D-77D4E3B473EF}" srcId="{CBEFA16A-C4A6-4F91-91E3-4F8F4805BA9E}" destId="{992C46A9-27D0-45D1-8CF6-EAD63ABC191E}" srcOrd="1" destOrd="0" parTransId="{0D5BE69C-BF1E-4081-96F3-5EA127D4A115}" sibTransId="{DC8D637D-F70A-46A8-A8FA-8E564BDCBB83}"/>
    <dgm:cxn modelId="{3C1BB464-3C5D-4DBE-A4F2-89DA0949FD35}" srcId="{CBEFA16A-C4A6-4F91-91E3-4F8F4805BA9E}" destId="{A06169E7-7549-47CF-99A7-38611DCCF738}" srcOrd="0" destOrd="0" parTransId="{CFEB1C72-6B02-4A97-A190-595887B86B7B}" sibTransId="{1F856204-C699-4A4D-B56F-0F1F2E7897A3}"/>
    <dgm:cxn modelId="{F7B5DA6E-AF47-4EFA-BB5D-089F57F88652}" type="presOf" srcId="{A06169E7-7549-47CF-99A7-38611DCCF738}" destId="{3BC9C76F-7B6E-4DBA-A90E-A49624B280C8}" srcOrd="0" destOrd="0" presId="urn:microsoft.com/office/officeart/2005/8/layout/vList5"/>
    <dgm:cxn modelId="{4141D96B-B772-4234-924F-7A093C29307D}" srcId="{A06169E7-7549-47CF-99A7-38611DCCF738}" destId="{1A5BF73B-C78B-4342-AD6C-B9B78E669769}" srcOrd="0" destOrd="0" parTransId="{808D4F35-868E-4484-AA82-0ED19FD5DF94}" sibTransId="{0D17BB6E-8524-47E9-B59F-C3B9AB92C5AF}"/>
    <dgm:cxn modelId="{C0A56163-64E0-42E1-9882-8788E04FF930}" srcId="{8840D85B-39B6-4F2F-A7C7-EF9C881A4A53}" destId="{5FFDE27D-8991-41D6-91BC-3320A7740C0C}" srcOrd="0" destOrd="0" parTransId="{602765A3-D266-4F38-84D3-EEEC7411395C}" sibTransId="{6CBE62D9-FF10-4611-9CB6-1F2224036288}"/>
    <dgm:cxn modelId="{9FF0722A-840A-4869-8E0D-D827F0CE8F92}" srcId="{CBEFA16A-C4A6-4F91-91E3-4F8F4805BA9E}" destId="{8840D85B-39B6-4F2F-A7C7-EF9C881A4A53}" srcOrd="2" destOrd="0" parTransId="{22E06B2B-DD50-4A7B-890E-FDE595AF0B02}" sibTransId="{C3383ED4-DCFA-4568-8BE8-EFE5F0B28932}"/>
    <dgm:cxn modelId="{71B8B21E-79AC-40E4-AD9B-CAC6EE152C44}" type="presOf" srcId="{CBEFA16A-C4A6-4F91-91E3-4F8F4805BA9E}" destId="{E3731CFB-2130-47A3-B089-FE4F06F40137}" srcOrd="0" destOrd="0" presId="urn:microsoft.com/office/officeart/2005/8/layout/vList5"/>
    <dgm:cxn modelId="{3777E190-DD18-49CF-970D-C2ABA721C75F}" type="presOf" srcId="{E00949F2-B28A-4F34-A095-772E70B4371A}" destId="{0E94C526-B412-40AC-B147-0FA2FB48A4AB}" srcOrd="0" destOrd="0" presId="urn:microsoft.com/office/officeart/2005/8/layout/vList5"/>
    <dgm:cxn modelId="{8D18E43A-19AE-4A03-A87D-5EF10D57B4CC}" type="presOf" srcId="{8840D85B-39B6-4F2F-A7C7-EF9C881A4A53}" destId="{52595A00-B04D-4946-9691-37B8BDB0F0E2}" srcOrd="0" destOrd="0" presId="urn:microsoft.com/office/officeart/2005/8/layout/vList5"/>
    <dgm:cxn modelId="{71BD80DE-352E-4CB8-99BE-A753BE2E84AE}" type="presOf" srcId="{1A5BF73B-C78B-4342-AD6C-B9B78E669769}" destId="{6A6589F4-5BE2-4D3C-BE30-9E23CFBAF8B1}" srcOrd="0" destOrd="0" presId="urn:microsoft.com/office/officeart/2005/8/layout/vList5"/>
    <dgm:cxn modelId="{0BA966D9-DF9A-4E99-88D3-5EE801293D69}" type="presOf" srcId="{992C46A9-27D0-45D1-8CF6-EAD63ABC191E}" destId="{EB1EEF7A-3E65-4E00-8D7A-FF13DEEA3E20}" srcOrd="0" destOrd="0" presId="urn:microsoft.com/office/officeart/2005/8/layout/vList5"/>
    <dgm:cxn modelId="{7CE40DFF-4DC5-4AC8-87FA-8F2607F2A508}" type="presParOf" srcId="{E3731CFB-2130-47A3-B089-FE4F06F40137}" destId="{9DD19E04-670D-494D-86FE-D5FCC396C5AF}" srcOrd="0" destOrd="0" presId="urn:microsoft.com/office/officeart/2005/8/layout/vList5"/>
    <dgm:cxn modelId="{0EB9B1B1-869D-455B-A369-36DBC62B687F}" type="presParOf" srcId="{9DD19E04-670D-494D-86FE-D5FCC396C5AF}" destId="{3BC9C76F-7B6E-4DBA-A90E-A49624B280C8}" srcOrd="0" destOrd="0" presId="urn:microsoft.com/office/officeart/2005/8/layout/vList5"/>
    <dgm:cxn modelId="{37D920FA-5084-407B-8CE7-F3EE7E0A8504}" type="presParOf" srcId="{9DD19E04-670D-494D-86FE-D5FCC396C5AF}" destId="{6A6589F4-5BE2-4D3C-BE30-9E23CFBAF8B1}" srcOrd="1" destOrd="0" presId="urn:microsoft.com/office/officeart/2005/8/layout/vList5"/>
    <dgm:cxn modelId="{68123DB7-37A7-4A46-B316-2C538D588A76}" type="presParOf" srcId="{E3731CFB-2130-47A3-B089-FE4F06F40137}" destId="{EFF55F94-7362-4022-91E4-DB3C48DFC383}" srcOrd="1" destOrd="0" presId="urn:microsoft.com/office/officeart/2005/8/layout/vList5"/>
    <dgm:cxn modelId="{4CA47BB2-9A35-40BF-AB19-807ABBBB84D0}" type="presParOf" srcId="{E3731CFB-2130-47A3-B089-FE4F06F40137}" destId="{E3095E14-155F-4E43-80DD-78DAF048ABA2}" srcOrd="2" destOrd="0" presId="urn:microsoft.com/office/officeart/2005/8/layout/vList5"/>
    <dgm:cxn modelId="{9400DC75-8EF2-48BC-BB53-7C01752DACAE}" type="presParOf" srcId="{E3095E14-155F-4E43-80DD-78DAF048ABA2}" destId="{EB1EEF7A-3E65-4E00-8D7A-FF13DEEA3E20}" srcOrd="0" destOrd="0" presId="urn:microsoft.com/office/officeart/2005/8/layout/vList5"/>
    <dgm:cxn modelId="{5A376E57-022F-4600-B839-7D80CE5ACA7F}" type="presParOf" srcId="{E3095E14-155F-4E43-80DD-78DAF048ABA2}" destId="{0E94C526-B412-40AC-B147-0FA2FB48A4AB}" srcOrd="1" destOrd="0" presId="urn:microsoft.com/office/officeart/2005/8/layout/vList5"/>
    <dgm:cxn modelId="{1D79E411-35B9-48E2-82AA-F1F69917425E}" type="presParOf" srcId="{E3731CFB-2130-47A3-B089-FE4F06F40137}" destId="{869708AE-7389-4B76-8DD5-040BB5C4F7F6}" srcOrd="3" destOrd="0" presId="urn:microsoft.com/office/officeart/2005/8/layout/vList5"/>
    <dgm:cxn modelId="{828BBBE7-2A33-45AD-8B1D-1890FF5BBB2D}" type="presParOf" srcId="{E3731CFB-2130-47A3-B089-FE4F06F40137}" destId="{71D35A5B-098F-4267-9E9F-700B8EC2C379}" srcOrd="4" destOrd="0" presId="urn:microsoft.com/office/officeart/2005/8/layout/vList5"/>
    <dgm:cxn modelId="{B0FD6444-69A9-41DF-9FE5-A65B73A99762}" type="presParOf" srcId="{71D35A5B-098F-4267-9E9F-700B8EC2C379}" destId="{52595A00-B04D-4946-9691-37B8BDB0F0E2}" srcOrd="0" destOrd="0" presId="urn:microsoft.com/office/officeart/2005/8/layout/vList5"/>
    <dgm:cxn modelId="{17B0E8E5-0D4E-4279-A8D1-BDBEC7DF439E}" type="presParOf" srcId="{71D35A5B-098F-4267-9E9F-700B8EC2C379}" destId="{A830B2ED-8406-4A36-8500-5FEBF06326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6589F4-5BE2-4D3C-BE30-9E23CFBAF8B1}">
      <dsp:nvSpPr>
        <dsp:cNvPr id="0" name=""/>
        <dsp:cNvSpPr/>
      </dsp:nvSpPr>
      <dsp:spPr>
        <a:xfrm rot="5400000">
          <a:off x="4196109" y="-3369088"/>
          <a:ext cx="835405" cy="7785598"/>
        </a:xfrm>
        <a:prstGeom prst="round2SameRect">
          <a:avLst/>
        </a:prstGeom>
        <a:noFill/>
        <a:ln w="25400" cap="flat" cmpd="sng" algn="ctr">
          <a:solidFill>
            <a:schemeClr val="bg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noProof="0" dirty="0" smtClean="0">
              <a:solidFill>
                <a:schemeClr val="accent4"/>
              </a:solidFill>
            </a:rPr>
            <a:t>Mission Team Lisbon / Europe 2020</a:t>
          </a:r>
          <a:endParaRPr lang="en-US" sz="3500" kern="1200" noProof="0" dirty="0">
            <a:solidFill>
              <a:schemeClr val="accent4"/>
            </a:solidFill>
          </a:endParaRPr>
        </a:p>
      </dsp:txBody>
      <dsp:txXfrm rot="-5400000">
        <a:off x="721013" y="146789"/>
        <a:ext cx="7744817" cy="753843"/>
      </dsp:txXfrm>
    </dsp:sp>
    <dsp:sp modelId="{3BC9C76F-7B6E-4DBA-A90E-A49624B280C8}">
      <dsp:nvSpPr>
        <dsp:cNvPr id="0" name=""/>
        <dsp:cNvSpPr/>
      </dsp:nvSpPr>
      <dsp:spPr>
        <a:xfrm>
          <a:off x="62340" y="1582"/>
          <a:ext cx="658671" cy="1044256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noProof="0" dirty="0" smtClean="0"/>
            <a:t>1</a:t>
          </a:r>
          <a:endParaRPr lang="en-US" sz="4100" b="1" kern="1200" noProof="0" dirty="0"/>
        </a:p>
      </dsp:txBody>
      <dsp:txXfrm>
        <a:off x="94494" y="33736"/>
        <a:ext cx="594363" cy="979948"/>
      </dsp:txXfrm>
    </dsp:sp>
    <dsp:sp modelId="{0E94C526-B412-40AC-B147-0FA2FB48A4AB}">
      <dsp:nvSpPr>
        <dsp:cNvPr id="0" name=""/>
        <dsp:cNvSpPr/>
      </dsp:nvSpPr>
      <dsp:spPr>
        <a:xfrm rot="5400000">
          <a:off x="4186391" y="-2272619"/>
          <a:ext cx="835405" cy="7785598"/>
        </a:xfrm>
        <a:prstGeom prst="round2SameRect">
          <a:avLst/>
        </a:prstGeom>
        <a:noFill/>
        <a:ln w="25400" cap="flat" cmpd="sng" algn="ctr">
          <a:solidFill>
            <a:schemeClr val="bg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500" kern="1200" noProof="0" dirty="0" smtClean="0">
              <a:solidFill>
                <a:schemeClr val="accent4"/>
              </a:solidFill>
            </a:rPr>
            <a:t>Developed Work</a:t>
          </a:r>
          <a:endParaRPr lang="en-US" sz="3500" kern="1200" noProof="0" dirty="0">
            <a:solidFill>
              <a:schemeClr val="accent4"/>
            </a:solidFill>
          </a:endParaRPr>
        </a:p>
      </dsp:txBody>
      <dsp:txXfrm rot="-5400000">
        <a:off x="711295" y="1243258"/>
        <a:ext cx="7744817" cy="753843"/>
      </dsp:txXfrm>
    </dsp:sp>
    <dsp:sp modelId="{EB1EEF7A-3E65-4E00-8D7A-FF13DEEA3E20}">
      <dsp:nvSpPr>
        <dsp:cNvPr id="0" name=""/>
        <dsp:cNvSpPr/>
      </dsp:nvSpPr>
      <dsp:spPr>
        <a:xfrm>
          <a:off x="62340" y="1098051"/>
          <a:ext cx="648954" cy="1044256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noProof="0" dirty="0" smtClean="0"/>
            <a:t>2</a:t>
          </a:r>
          <a:endParaRPr lang="en-US" sz="4100" b="1" kern="1200" noProof="0" dirty="0"/>
        </a:p>
      </dsp:txBody>
      <dsp:txXfrm>
        <a:off x="94019" y="1129730"/>
        <a:ext cx="585596" cy="980898"/>
      </dsp:txXfrm>
    </dsp:sp>
    <dsp:sp modelId="{A830B2ED-8406-4A36-8500-5FEBF0632679}">
      <dsp:nvSpPr>
        <dsp:cNvPr id="0" name=""/>
        <dsp:cNvSpPr/>
      </dsp:nvSpPr>
      <dsp:spPr>
        <a:xfrm rot="5400000">
          <a:off x="4123677" y="-1178739"/>
          <a:ext cx="835405" cy="7785598"/>
        </a:xfrm>
        <a:prstGeom prst="round2SameRect">
          <a:avLst/>
        </a:prstGeom>
        <a:noFill/>
        <a:ln w="25400" cap="flat" cmpd="sng" algn="ctr">
          <a:solidFill>
            <a:schemeClr val="bg2">
              <a:lumMod val="60000"/>
              <a:lumOff val="40000"/>
              <a:alpha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3400" u="sng" kern="1200" noProof="0" dirty="0" smtClean="0">
              <a:solidFill>
                <a:srgbClr val="00B0F0"/>
              </a:solidFill>
              <a:hlinkClick xmlns:r="http://schemas.openxmlformats.org/officeDocument/2006/relationships" r:id="" action="ppaction://hlinksldjump"/>
            </a:rPr>
            <a:t>Critical Analyze of partnership process</a:t>
          </a:r>
          <a:endParaRPr lang="en-US" sz="3400" u="sng" kern="1200" noProof="0" dirty="0">
            <a:solidFill>
              <a:srgbClr val="00B0F0"/>
            </a:solidFill>
          </a:endParaRPr>
        </a:p>
      </dsp:txBody>
      <dsp:txXfrm rot="-5400000">
        <a:off x="648581" y="2337138"/>
        <a:ext cx="7744817" cy="753843"/>
      </dsp:txXfrm>
    </dsp:sp>
    <dsp:sp modelId="{52595A00-B04D-4946-9691-37B8BDB0F0E2}">
      <dsp:nvSpPr>
        <dsp:cNvPr id="0" name=""/>
        <dsp:cNvSpPr/>
      </dsp:nvSpPr>
      <dsp:spPr>
        <a:xfrm>
          <a:off x="62340" y="2194521"/>
          <a:ext cx="648954" cy="1044256"/>
        </a:xfrm>
        <a:prstGeom prst="roundRect">
          <a:avLst/>
        </a:prstGeom>
        <a:solidFill>
          <a:schemeClr val="bg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78105" rIns="156210" bIns="78105" numCol="1" spcCol="1270" anchor="ctr" anchorCtr="0">
          <a:noAutofit/>
        </a:bodyPr>
        <a:lstStyle/>
        <a:p>
          <a:pPr lvl="0" algn="ctr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100" b="1" kern="1200" noProof="0" dirty="0" smtClean="0"/>
            <a:t>3</a:t>
          </a:r>
          <a:endParaRPr lang="en-US" sz="4100" b="1" kern="1200" noProof="0" dirty="0"/>
        </a:p>
      </dsp:txBody>
      <dsp:txXfrm>
        <a:off x="94019" y="2226200"/>
        <a:ext cx="585596" cy="98089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823" cy="496412"/>
          </a:xfrm>
          <a:prstGeom prst="rect">
            <a:avLst/>
          </a:prstGeom>
        </p:spPr>
        <p:txBody>
          <a:bodyPr vert="horz" lIns="91750" tIns="45875" rIns="91750" bIns="45875" rtlCol="0"/>
          <a:lstStyle>
            <a:lvl1pPr algn="l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2441" y="0"/>
            <a:ext cx="2945236" cy="496412"/>
          </a:xfrm>
          <a:prstGeom prst="rect">
            <a:avLst/>
          </a:prstGeom>
        </p:spPr>
        <p:txBody>
          <a:bodyPr vert="horz" lIns="91750" tIns="45875" rIns="91750" bIns="45875" rtlCol="0"/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F5656390-B1E0-4E8A-84D6-A08C8966C19F}" type="datetimeFigureOut">
              <a:rPr lang="fr-CH"/>
              <a:pPr>
                <a:defRPr/>
              </a:pPr>
              <a:t>28.09.2015</a:t>
            </a:fld>
            <a:endParaRPr lang="fr-CH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816"/>
            <a:ext cx="2946823" cy="496411"/>
          </a:xfrm>
          <a:prstGeom prst="rect">
            <a:avLst/>
          </a:prstGeom>
        </p:spPr>
        <p:txBody>
          <a:bodyPr vert="horz" lIns="91750" tIns="45875" rIns="91750" bIns="45875" rtlCol="0" anchor="b"/>
          <a:lstStyle>
            <a:lvl1pPr algn="l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fr-CH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2441" y="9431816"/>
            <a:ext cx="2945236" cy="496411"/>
          </a:xfrm>
          <a:prstGeom prst="rect">
            <a:avLst/>
          </a:prstGeom>
        </p:spPr>
        <p:txBody>
          <a:bodyPr vert="horz" wrap="square" lIns="91750" tIns="45875" rIns="91750" bIns="4587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1C9C4E2-A3CE-4CEC-84E9-7FB15F453531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</p:spTree>
    <p:extLst>
      <p:ext uri="{BB962C8B-B14F-4D97-AF65-F5344CB8AC3E}">
        <p14:creationId xmlns:p14="http://schemas.microsoft.com/office/powerpoint/2010/main" val="19408962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823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441" y="0"/>
            <a:ext cx="2945236" cy="49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1200" y="744538"/>
            <a:ext cx="537686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403" y="4716701"/>
            <a:ext cx="5438458" cy="4469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Cliquez pour modifier les styles du texte du masque</a:t>
            </a:r>
          </a:p>
          <a:p>
            <a:pPr lvl="1"/>
            <a:r>
              <a:rPr lang="en-US" noProof="0" smtClean="0"/>
              <a:t>Deuxième niveau</a:t>
            </a:r>
          </a:p>
          <a:p>
            <a:pPr lvl="2"/>
            <a:r>
              <a:rPr lang="en-US" noProof="0" smtClean="0"/>
              <a:t>Troisième niveau</a:t>
            </a:r>
          </a:p>
          <a:p>
            <a:pPr lvl="3"/>
            <a:r>
              <a:rPr lang="en-US" noProof="0" smtClean="0"/>
              <a:t>Quatrième niveau</a:t>
            </a:r>
          </a:p>
          <a:p>
            <a:pPr lvl="4"/>
            <a:r>
              <a:rPr lang="en-US" noProof="0" smtClean="0"/>
              <a:t>Cinquième niveau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816"/>
            <a:ext cx="2946823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441" y="9431816"/>
            <a:ext cx="2945236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750" tIns="45875" rIns="91750" bIns="4587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D90409F-3D54-4E8C-B2F2-94123889C00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6028881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en-US" smtClean="0">
              <a:latin typeface="Arial" charset="0"/>
            </a:endParaRPr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C25936-F805-4CFC-A41D-C6C5A87A641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r-CH" altLang="en-US" smtClean="0">
                <a:latin typeface="Arial" charset="0"/>
              </a:rPr>
              <a:t>Changer journal par report</a:t>
            </a:r>
          </a:p>
          <a:p>
            <a:endParaRPr lang="fr-CH" alt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schimi\Pictures\PPT Presi\Essai2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45100"/>
            <a:ext cx="9906000" cy="161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C:\Users\schimi\Pictures\PPT Presi\logo_presidence_2015_en\LOGO_PRESIDENCE_2015_EN\LOGO_PRESIDENCE_2015_CMYK_EN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5" y="333375"/>
            <a:ext cx="353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74991" y="2636912"/>
            <a:ext cx="4758529" cy="1512168"/>
          </a:xfrm>
        </p:spPr>
        <p:txBody>
          <a:bodyPr/>
          <a:lstStyle>
            <a:lvl1pPr marL="0" indent="0" algn="l">
              <a:buNone/>
              <a:defRPr sz="2400"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r-CH" dirty="0"/>
          </a:p>
        </p:txBody>
      </p:sp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4874991" y="1628801"/>
            <a:ext cx="4758529" cy="1008881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CH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 descr="sphe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2975" y="-3024188"/>
            <a:ext cx="6391275" cy="639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8" descr="trait_noir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50" y="0"/>
            <a:ext cx="3651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7" descr="trait_bl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600" y="1165225"/>
            <a:ext cx="422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2653" y="1440000"/>
            <a:ext cx="8851302" cy="4860000"/>
          </a:xfrm>
        </p:spPr>
        <p:txBody>
          <a:bodyPr>
            <a:normAutofit/>
          </a:bodyPr>
          <a:lstStyle>
            <a:lvl1pPr>
              <a:defRPr sz="1600">
                <a:latin typeface="Arial"/>
                <a:cs typeface="Arial"/>
              </a:defRPr>
            </a:lvl1pPr>
            <a:lvl2pPr>
              <a:defRPr sz="15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632654" y="725702"/>
            <a:ext cx="6824312" cy="439346"/>
          </a:xfr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fr-CH" sz="1900" b="1" i="0" kern="1200" cap="none" dirty="0" smtClean="0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  <a:lvl2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2pPr>
            <a:lvl3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3pPr>
            <a:lvl4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4pPr>
            <a:lvl5pPr marL="0" indent="0" algn="l" defTabSz="457200" rtl="0" eaLnBrk="1" latinLnBrk="0" hangingPunct="1">
              <a:spcBef>
                <a:spcPct val="0"/>
              </a:spcBef>
              <a:buNone/>
              <a:defRPr lang="fr-FR" sz="2800" kern="1200" cap="none" dirty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884" y="171811"/>
            <a:ext cx="6824132" cy="542025"/>
          </a:xfrm>
        </p:spPr>
        <p:txBody>
          <a:bodyPr/>
          <a:lstStyle>
            <a:lvl1pPr>
              <a:defRPr sz="2800" b="1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6" descr="sphere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482975" y="-3024188"/>
            <a:ext cx="6391275" cy="639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8" descr="trait_noir.png"/>
          <p:cNvPicPr>
            <a:picLocks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7350" y="0"/>
            <a:ext cx="3651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7" descr="trait_bleu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600" y="1165225"/>
            <a:ext cx="422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2653" y="1440000"/>
            <a:ext cx="8851302" cy="4860000"/>
          </a:xfrm>
        </p:spPr>
        <p:txBody>
          <a:bodyPr>
            <a:normAutofit/>
          </a:bodyPr>
          <a:lstStyle>
            <a:lvl1pPr>
              <a:defRPr sz="1600">
                <a:latin typeface="Arial"/>
                <a:cs typeface="Arial"/>
              </a:defRPr>
            </a:lvl1pPr>
            <a:lvl2pPr>
              <a:defRPr sz="15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800">
                <a:latin typeface="Arial"/>
                <a:cs typeface="Arial"/>
              </a:defRPr>
            </a:lvl4pPr>
            <a:lvl5pPr>
              <a:defRPr sz="16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8" name="Espace réservé du texte 8"/>
          <p:cNvSpPr>
            <a:spLocks noGrp="1"/>
          </p:cNvSpPr>
          <p:nvPr>
            <p:ph type="body" sz="quarter" idx="13"/>
          </p:nvPr>
        </p:nvSpPr>
        <p:spPr>
          <a:xfrm>
            <a:off x="632654" y="725702"/>
            <a:ext cx="6824312" cy="439346"/>
          </a:xfr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spcBef>
                <a:spcPct val="0"/>
              </a:spcBef>
              <a:buNone/>
              <a:defRPr lang="fr-CH" sz="1900" b="1" i="0" kern="1200" cap="none" dirty="0" smtClean="0">
                <a:solidFill>
                  <a:srgbClr val="000000"/>
                </a:solidFill>
                <a:latin typeface="Arial"/>
                <a:ea typeface="+mj-ea"/>
                <a:cs typeface="Arial"/>
              </a:defRPr>
            </a:lvl1pPr>
            <a:lvl2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2pPr>
            <a:lvl3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3pPr>
            <a:lvl4pPr marL="0" indent="0" algn="l" defTabSz="457200" rtl="0" eaLnBrk="1" latinLnBrk="0" hangingPunct="1">
              <a:spcBef>
                <a:spcPct val="0"/>
              </a:spcBef>
              <a:buNone/>
              <a:defRPr lang="fr-CH" sz="2800" kern="1200" cap="none" dirty="0" smtClean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4pPr>
            <a:lvl5pPr marL="0" indent="0" algn="l" defTabSz="457200" rtl="0" eaLnBrk="1" latinLnBrk="0" hangingPunct="1">
              <a:spcBef>
                <a:spcPct val="0"/>
              </a:spcBef>
              <a:buNone/>
              <a:defRPr lang="fr-FR" sz="2800" kern="1200" cap="none" dirty="0">
                <a:solidFill>
                  <a:schemeClr val="bg1"/>
                </a:solidFill>
                <a:latin typeface="Open Sans Light"/>
                <a:ea typeface="+mj-ea"/>
                <a:cs typeface="Open Sans Ligh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32884" y="171811"/>
            <a:ext cx="6824132" cy="542025"/>
          </a:xfrm>
        </p:spPr>
        <p:txBody>
          <a:bodyPr/>
          <a:lstStyle>
            <a:lvl1pPr>
              <a:defRPr sz="2800" b="1"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EIPA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95300" y="1260001"/>
            <a:ext cx="8915400" cy="4929411"/>
          </a:xfrm>
        </p:spPr>
        <p:txBody>
          <a:bodyPr/>
          <a:lstStyle>
            <a:lvl1pPr>
              <a:buSzPct val="8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12" name="Titr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7913" y="6237288"/>
            <a:ext cx="701675" cy="503237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4268329-7597-4E7E-97CC-A237F0B6CD5D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506" y="2996953"/>
            <a:ext cx="8420100" cy="2772023"/>
          </a:xfrm>
        </p:spPr>
        <p:txBody>
          <a:bodyPr anchor="t"/>
          <a:lstStyle>
            <a:lvl1pPr algn="l">
              <a:defRPr sz="3000" b="0" cap="none" baseline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60C3810-58E8-4E27-8A04-1D115BB971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116632"/>
            <a:ext cx="6630737" cy="504056"/>
          </a:xfrm>
        </p:spPr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95300" y="1260000"/>
            <a:ext cx="437515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035550" y="1260000"/>
            <a:ext cx="4375150" cy="486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D314A4-4CAF-4861-BFFC-777EDC9818AA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115889"/>
            <a:ext cx="6630737" cy="504825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E447AC-EB68-400B-A435-EA991BE4F3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AF3E98-573F-445C-84D0-49A3817E11B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4C92F62-0937-4A08-8B0C-36D91AD0C9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116632"/>
            <a:ext cx="6630737" cy="504056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2971" y="1052737"/>
            <a:ext cx="5537729" cy="5073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CH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052737"/>
            <a:ext cx="3259006" cy="5073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dirty="0" smtClean="0"/>
              <a:t>Cliquez pour modifier les styles du texte du masque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0112471-3E54-4AB1-82D7-E59390253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50489" y="53950"/>
            <a:ext cx="6708745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fr-FR" dirty="0" smtClean="0"/>
              <a:t>Cliquez pour modifier le style du titre</a:t>
            </a:r>
            <a:endParaRPr lang="fr-CH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645" y="1042392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CH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96325" y="6238875"/>
            <a:ext cx="701675" cy="50323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1BA3B20-2289-4A16-AB29-8500F745EA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0838" y="115888"/>
            <a:ext cx="6240462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260475"/>
            <a:ext cx="8915400" cy="4856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Cliquez pour modifier les styles du texte du masque</a:t>
            </a:r>
          </a:p>
          <a:p>
            <a:pPr lvl="1"/>
            <a:r>
              <a:rPr lang="en-US" altLang="en-US" smtClean="0"/>
              <a:t>Deuxième niveau</a:t>
            </a:r>
          </a:p>
          <a:p>
            <a:pPr lvl="2"/>
            <a:r>
              <a:rPr lang="en-US" altLang="en-US" smtClean="0"/>
              <a:t>Troisième niveau</a:t>
            </a:r>
          </a:p>
          <a:p>
            <a:pPr lvl="3"/>
            <a:r>
              <a:rPr lang="en-US" altLang="en-US" smtClean="0"/>
              <a:t>Quatrième niveau</a:t>
            </a:r>
          </a:p>
          <a:p>
            <a:pPr lvl="4"/>
            <a:r>
              <a:rPr lang="en-US" altLang="en-US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Luxembourg, 14 July 2015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96325" y="6238875"/>
            <a:ext cx="703263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31C4864-1FFC-47A9-831E-97B1F1635F8D}" type="slidenum">
              <a:rPr lang="fr-CH" altLang="en-US"/>
              <a:pPr>
                <a:defRPr/>
              </a:pPr>
              <a:t>‹#›</a:t>
            </a:fld>
            <a:endParaRPr lang="fr-CH" altLang="en-US"/>
          </a:p>
        </p:txBody>
      </p:sp>
      <p:sp>
        <p:nvSpPr>
          <p:cNvPr id="10" name="Line 6"/>
          <p:cNvSpPr>
            <a:spLocks noChangeShapeType="1"/>
          </p:cNvSpPr>
          <p:nvPr userDrawn="1"/>
        </p:nvSpPr>
        <p:spPr bwMode="auto">
          <a:xfrm flipH="1">
            <a:off x="350838" y="620713"/>
            <a:ext cx="6240462" cy="0"/>
          </a:xfrm>
          <a:prstGeom prst="line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/>
          <a:lstStyle/>
          <a:p>
            <a:pPr eaLnBrk="1" hangingPunct="1">
              <a:defRPr/>
            </a:pPr>
            <a:endParaRPr lang="fr-CH">
              <a:latin typeface="Arial" pitchFamily="34" charset="0"/>
            </a:endParaRPr>
          </a:p>
        </p:txBody>
      </p:sp>
      <p:pic>
        <p:nvPicPr>
          <p:cNvPr id="1031" name="Picture 2" descr="C:\Users\schimi\Pictures\PPT Presi\logo_presidence_2015_en\LOGO_PRESIDENCE_2015_EN\LOGO_PRESIDENCE_2015_CMYK_EN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59613" y="115888"/>
            <a:ext cx="2635250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14" descr="EUPAN_logo_noShadow.png"/>
          <p:cNvPicPr>
            <a:picLocks noChangeAspect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2941638" y="6197600"/>
            <a:ext cx="185737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Image 10" descr="logo_LIST_PPT.png"/>
          <p:cNvPicPr>
            <a:picLocks noChangeAspect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751638" y="6242050"/>
            <a:ext cx="1635125" cy="53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" name="AutoShape 11" descr="EIPA logo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5" name="AutoShape 13" descr="EIPA logo"/>
          <p:cNvSpPr>
            <a:spLocks noChangeAspect="1" noChangeArrowheads="1"/>
          </p:cNvSpPr>
          <p:nvPr userDrawn="1"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1036" name="Picture 14"/>
          <p:cNvPicPr>
            <a:picLocks noChangeAspect="1" noChangeArrowheads="1"/>
          </p:cNvPicPr>
          <p:nvPr userDrawn="1"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5240338" y="6173788"/>
            <a:ext cx="1066800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41" r:id="rId1"/>
    <p:sldLayoutId id="2147483942" r:id="rId2"/>
    <p:sldLayoutId id="2147483943" r:id="rId3"/>
    <p:sldLayoutId id="2147483944" r:id="rId4"/>
    <p:sldLayoutId id="2147483945" r:id="rId5"/>
    <p:sldLayoutId id="2147483946" r:id="rId6"/>
    <p:sldLayoutId id="2147483947" r:id="rId7"/>
    <p:sldLayoutId id="2147483948" r:id="rId8"/>
    <p:sldLayoutId id="2147483949" r:id="rId9"/>
    <p:sldLayoutId id="2147483950" r:id="rId10"/>
    <p:sldLayoutId id="2147483951" r:id="rId11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" pitchFamily="2" charset="2"/>
        <a:buChar char="Ø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Arial" charset="0"/>
        <a:buChar char="•"/>
        <a:defRPr sz="2800">
          <a:solidFill>
            <a:schemeClr val="tx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‒"/>
        <a:defRPr sz="2400">
          <a:solidFill>
            <a:schemeClr val="tx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Calibri" pitchFamily="34" charset="0"/>
        <a:buChar char="»"/>
        <a:defRPr sz="2000">
          <a:solidFill>
            <a:schemeClr val="tx2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-lisboa.pt/municipio/camara-municipal/transparencia/lisboa-2020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9.jpe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ous-titre 1"/>
          <p:cNvSpPr>
            <a:spLocks noGrp="1"/>
          </p:cNvSpPr>
          <p:nvPr>
            <p:ph type="subTitle" idx="1"/>
          </p:nvPr>
        </p:nvSpPr>
        <p:spPr>
          <a:xfrm>
            <a:off x="2936875" y="2852739"/>
            <a:ext cx="6048375" cy="1080318"/>
          </a:xfrm>
        </p:spPr>
        <p:txBody>
          <a:bodyPr/>
          <a:lstStyle/>
          <a:p>
            <a:pPr algn="ctr"/>
            <a:r>
              <a:rPr lang="fr-FR" altLang="en-US" b="1" dirty="0" smtClean="0">
                <a:solidFill>
                  <a:srgbClr val="00B0F0"/>
                </a:solidFill>
              </a:rPr>
              <a:t>Portugal – </a:t>
            </a:r>
            <a:r>
              <a:rPr lang="fr-FR" altLang="en-US" b="1" dirty="0" err="1" smtClean="0">
                <a:solidFill>
                  <a:srgbClr val="00B0F0"/>
                </a:solidFill>
              </a:rPr>
              <a:t>Lisbon</a:t>
            </a:r>
            <a:r>
              <a:rPr lang="fr-FR" altLang="en-US" b="1" dirty="0" smtClean="0">
                <a:solidFill>
                  <a:srgbClr val="00B0F0"/>
                </a:solidFill>
              </a:rPr>
              <a:t> - Europe 2020</a:t>
            </a:r>
          </a:p>
        </p:txBody>
      </p:sp>
      <p:sp>
        <p:nvSpPr>
          <p:cNvPr id="13315" name="Titre 2"/>
          <p:cNvSpPr>
            <a:spLocks noGrp="1"/>
          </p:cNvSpPr>
          <p:nvPr>
            <p:ph type="title"/>
          </p:nvPr>
        </p:nvSpPr>
        <p:spPr>
          <a:xfrm>
            <a:off x="3567113" y="1916113"/>
            <a:ext cx="4787900" cy="1009650"/>
          </a:xfrm>
        </p:spPr>
        <p:txBody>
          <a:bodyPr/>
          <a:lstStyle/>
          <a:p>
            <a:pPr algn="ctr"/>
            <a:r>
              <a:rPr lang="en-US" altLang="en-US" b="1" dirty="0" smtClean="0"/>
              <a:t>8</a:t>
            </a:r>
            <a:r>
              <a:rPr lang="en-US" altLang="en-US" b="1" baseline="30000" dirty="0" smtClean="0"/>
              <a:t>th</a:t>
            </a:r>
            <a:r>
              <a:rPr lang="en-US" altLang="en-US" b="1" dirty="0" smtClean="0"/>
              <a:t> Quality Conference </a:t>
            </a:r>
            <a:endParaRPr lang="fr-FR" altLang="en-US" b="1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quarter" idx="4294967295"/>
          </p:nvPr>
        </p:nvSpPr>
        <p:spPr>
          <a:xfrm>
            <a:off x="4448944" y="3573016"/>
            <a:ext cx="2879725" cy="476250"/>
          </a:xfrm>
        </p:spPr>
        <p:txBody>
          <a:bodyPr/>
          <a:lstStyle/>
          <a:p>
            <a:pPr algn="ctr">
              <a:defRPr/>
            </a:pPr>
            <a:r>
              <a:rPr lang="fr-FR" altLang="en-US" sz="2000" b="1" dirty="0" smtClean="0">
                <a:solidFill>
                  <a:srgbClr val="FF0000"/>
                </a:solidFill>
              </a:rPr>
              <a:t>Teresa Almeida</a:t>
            </a:r>
            <a:endParaRPr lang="fr-FR" altLang="en-US" sz="2000" b="1" dirty="0">
              <a:solidFill>
                <a:srgbClr val="FF0000"/>
              </a:solidFill>
            </a:endParaRPr>
          </a:p>
          <a:p>
            <a:pPr algn="ctr">
              <a:defRPr/>
            </a:pPr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Developed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Work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Strategy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Lx-Europa</a:t>
            </a:r>
            <a:r>
              <a:rPr lang="pt-PT" sz="2400" dirty="0" smtClean="0">
                <a:solidFill>
                  <a:schemeClr val="bg1"/>
                </a:solidFill>
              </a:rPr>
              <a:t> 2020</a:t>
            </a:r>
            <a:endParaRPr lang="pt-PT" sz="2400" dirty="0">
              <a:solidFill>
                <a:schemeClr val="bg1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504" y="1628800"/>
            <a:ext cx="8493479" cy="38884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4" name="Picture 6"/>
          <p:cNvPicPr>
            <a:picLocks noChangeAspect="1"/>
          </p:cNvPicPr>
          <p:nvPr/>
        </p:nvPicPr>
        <p:blipFill>
          <a:blip r:embed="rId4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452438" indent="-300038">
              <a:spcAft>
                <a:spcPts val="525"/>
              </a:spcAft>
            </a:pP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Promotion and development of an active and participated partnership work</a:t>
            </a:r>
            <a:r>
              <a:rPr lang="en-US" sz="2400" b="1" dirty="0" smtClean="0"/>
              <a:t>, </a:t>
            </a:r>
            <a:r>
              <a:rPr lang="en-US" sz="2400" dirty="0" smtClean="0"/>
              <a:t>through  12 Multilateral Thematic Meetings, involving about 150 participants, in particular municipal services, the entities represented in the Monitoring Committee and contributes from ‘call for ideas’.</a:t>
            </a:r>
          </a:p>
          <a:p>
            <a:pPr marL="452438" indent="-300038">
              <a:spcAft>
                <a:spcPts val="525"/>
              </a:spcAft>
            </a:pP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Collection and compilation of  </a:t>
            </a:r>
            <a:r>
              <a:rPr lang="en-US" sz="24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aproximately</a:t>
            </a: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 400 Project proposals</a:t>
            </a:r>
            <a:r>
              <a:rPr lang="en-US" sz="2400" b="1" dirty="0" smtClean="0"/>
              <a:t>, </a:t>
            </a:r>
            <a:r>
              <a:rPr lang="en-US" sz="2400" dirty="0" smtClean="0"/>
              <a:t>aggregated in themes developed in Intervention  Areas,  which were  subject to consideration in the 5th and 6th meetings of the Monitoring Committee.</a:t>
            </a:r>
            <a:endParaRPr lang="pt-PT" sz="2400" dirty="0" smtClean="0"/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Developed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Work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Activities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pt-PT" sz="2200" b="1" dirty="0" smtClean="0"/>
              <a:t>3 </a:t>
            </a:r>
            <a:r>
              <a:rPr lang="pt-PT" sz="2200" b="1" dirty="0" err="1" smtClean="0"/>
              <a:t>documents</a:t>
            </a:r>
            <a:r>
              <a:rPr lang="pt-PT" sz="2200" b="1" dirty="0" smtClean="0"/>
              <a:t> </a:t>
            </a:r>
            <a:r>
              <a:rPr lang="pt-PT" sz="2200" b="1" dirty="0" err="1" smtClean="0"/>
              <a:t>approved</a:t>
            </a:r>
            <a:endParaRPr lang="pt-PT" sz="2200" b="1" dirty="0" smtClean="0"/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None/>
            </a:pPr>
            <a:r>
              <a:rPr lang="pt-PT" sz="1400" b="1" dirty="0" smtClean="0">
                <a:hlinkClick r:id="rId3"/>
              </a:rPr>
              <a:t>http://www.cm-lisboa.pt/municipio/camara-municipal/transparencia/lisboa-2020</a:t>
            </a:r>
            <a:endParaRPr lang="pt-PT" sz="1400" b="1" dirty="0" smtClean="0"/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pt-PT" sz="2400" dirty="0" smtClean="0"/>
              <a:t>LX – Europa 2020, </a:t>
            </a:r>
            <a:r>
              <a:rPr lang="en-US" sz="2400" dirty="0" smtClean="0"/>
              <a:t>Lisbon during the next programming period Community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dirty="0" smtClean="0"/>
              <a:t>Main aspects to be taken into account in the design and negotiation of the Partnership Agreement: the perspective of Lisbon.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sz="2400" dirty="0" smtClean="0"/>
              <a:t>Areas of Intervention in the City of Lisbon - Partners, Projects and Governance</a:t>
            </a:r>
            <a:endParaRPr lang="pt-PT" sz="24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2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2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2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2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2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2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2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2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Developed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Work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Activities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4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r>
              <a:rPr lang="pt-PT" sz="1400" dirty="0" smtClean="0"/>
              <a:t> </a:t>
            </a:r>
            <a:r>
              <a:rPr lang="pt-PT" sz="1700" dirty="0" err="1" smtClean="0"/>
              <a:t>Initiated</a:t>
            </a:r>
            <a:r>
              <a:rPr lang="pt-PT" sz="1700" dirty="0" smtClean="0"/>
              <a:t> a </a:t>
            </a:r>
            <a:r>
              <a:rPr lang="pt-PT" sz="1700" dirty="0" err="1" smtClean="0"/>
              <a:t>process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consultation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HEI </a:t>
            </a:r>
            <a:r>
              <a:rPr lang="pt-PT" sz="1700" dirty="0" err="1" smtClean="0"/>
              <a:t>and</a:t>
            </a:r>
            <a:r>
              <a:rPr lang="pt-PT" sz="1700" dirty="0" smtClean="0"/>
              <a:t> </a:t>
            </a:r>
            <a:r>
              <a:rPr lang="pt-PT" sz="1700" dirty="0" err="1" smtClean="0"/>
              <a:t>Enterprises</a:t>
            </a:r>
            <a:r>
              <a:rPr lang="pt-PT" sz="1700" dirty="0" smtClean="0"/>
              <a:t>, </a:t>
            </a:r>
            <a:r>
              <a:rPr lang="pt-PT" sz="1700" dirty="0" err="1" smtClean="0"/>
              <a:t>which</a:t>
            </a:r>
            <a:r>
              <a:rPr lang="pt-PT" sz="1700" dirty="0" smtClean="0"/>
              <a:t>, </a:t>
            </a:r>
            <a:r>
              <a:rPr lang="pt-PT" sz="1700" dirty="0" err="1" smtClean="0"/>
              <a:t>based</a:t>
            </a:r>
            <a:r>
              <a:rPr lang="pt-PT" sz="1700" dirty="0" smtClean="0"/>
              <a:t> </a:t>
            </a:r>
            <a:r>
              <a:rPr lang="pt-PT" sz="1700" dirty="0" err="1" smtClean="0"/>
              <a:t>on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aforementioned</a:t>
            </a:r>
            <a:r>
              <a:rPr lang="pt-PT" sz="1700" dirty="0" smtClean="0"/>
              <a:t> </a:t>
            </a:r>
            <a:r>
              <a:rPr lang="pt-PT" sz="1700" dirty="0" err="1" smtClean="0"/>
              <a:t>city</a:t>
            </a:r>
            <a:r>
              <a:rPr lang="pt-PT" sz="1700" dirty="0" smtClean="0"/>
              <a:t> </a:t>
            </a:r>
            <a:r>
              <a:rPr lang="pt-PT" sz="1700" dirty="0" err="1" smtClean="0"/>
              <a:t>document</a:t>
            </a:r>
            <a:r>
              <a:rPr lang="pt-PT" sz="1700" dirty="0" smtClean="0"/>
              <a:t> </a:t>
            </a:r>
            <a:r>
              <a:rPr lang="pt-PT" sz="1700" dirty="0" err="1" smtClean="0"/>
              <a:t>which</a:t>
            </a:r>
            <a:r>
              <a:rPr lang="pt-PT" sz="1700" dirty="0" smtClean="0"/>
              <a:t> sets out </a:t>
            </a:r>
            <a:r>
              <a:rPr lang="pt-PT" sz="1700" dirty="0" err="1" smtClean="0"/>
              <a:t>priorities</a:t>
            </a:r>
            <a:r>
              <a:rPr lang="pt-PT" sz="1700" dirty="0" smtClean="0"/>
              <a:t> for </a:t>
            </a:r>
            <a:r>
              <a:rPr lang="pt-PT" sz="1700" dirty="0" err="1" smtClean="0"/>
              <a:t>Lisbon</a:t>
            </a:r>
            <a:r>
              <a:rPr lang="pt-PT" sz="1700" dirty="0" smtClean="0"/>
              <a:t>, </a:t>
            </a:r>
            <a:r>
              <a:rPr lang="pt-PT" sz="1700" dirty="0" err="1" smtClean="0"/>
              <a:t>aims</a:t>
            </a:r>
            <a:r>
              <a:rPr lang="pt-PT" sz="1700" dirty="0" smtClean="0"/>
              <a:t> to </a:t>
            </a:r>
            <a:r>
              <a:rPr lang="pt-PT" sz="1700" dirty="0" err="1" smtClean="0"/>
              <a:t>identify</a:t>
            </a:r>
            <a:r>
              <a:rPr lang="pt-PT" sz="1700" dirty="0" smtClean="0"/>
              <a:t> </a:t>
            </a:r>
            <a:r>
              <a:rPr lang="pt-PT" sz="1700" dirty="0" err="1" smtClean="0"/>
              <a:t>projects</a:t>
            </a:r>
            <a:r>
              <a:rPr lang="pt-PT" sz="1700" dirty="0" smtClean="0"/>
              <a:t> </a:t>
            </a:r>
            <a:r>
              <a:rPr lang="pt-PT" sz="1700" dirty="0" err="1" smtClean="0"/>
              <a:t>eligible</a:t>
            </a:r>
            <a:r>
              <a:rPr lang="pt-PT" sz="1700" dirty="0" smtClean="0"/>
              <a:t> for </a:t>
            </a:r>
            <a:r>
              <a:rPr lang="pt-PT" sz="1700" dirty="0" err="1" smtClean="0"/>
              <a:t>joint</a:t>
            </a:r>
            <a:r>
              <a:rPr lang="pt-PT" sz="1700" dirty="0" smtClean="0"/>
              <a:t> </a:t>
            </a:r>
            <a:r>
              <a:rPr lang="pt-PT" sz="1700" dirty="0" err="1" smtClean="0"/>
              <a:t>development</a:t>
            </a:r>
            <a:r>
              <a:rPr lang="pt-PT" sz="1700" dirty="0" smtClean="0"/>
              <a:t>.</a:t>
            </a:r>
          </a:p>
          <a:p>
            <a:pPr lvl="0"/>
            <a:endParaRPr lang="pt-PT" sz="1700" dirty="0" smtClean="0"/>
          </a:p>
          <a:p>
            <a:pPr lvl="0"/>
            <a:r>
              <a:rPr lang="pt-PT" sz="1700" dirty="0" smtClean="0"/>
              <a:t>To a </a:t>
            </a:r>
            <a:r>
              <a:rPr lang="pt-PT" sz="1700" dirty="0" err="1" smtClean="0"/>
              <a:t>greater</a:t>
            </a:r>
            <a:r>
              <a:rPr lang="pt-PT" sz="1700" dirty="0" smtClean="0"/>
              <a:t> </a:t>
            </a:r>
            <a:r>
              <a:rPr lang="pt-PT" sz="1700" dirty="0" err="1" smtClean="0"/>
              <a:t>densification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areas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intervention</a:t>
            </a:r>
            <a:r>
              <a:rPr lang="pt-PT" sz="1700" dirty="0" smtClean="0"/>
              <a:t> </a:t>
            </a:r>
            <a:r>
              <a:rPr lang="pt-PT" sz="1700" dirty="0" err="1" smtClean="0"/>
              <a:t>and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strengthening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partnerships</a:t>
            </a:r>
            <a:r>
              <a:rPr lang="pt-PT" sz="1700" dirty="0" smtClean="0"/>
              <a:t> </a:t>
            </a:r>
            <a:r>
              <a:rPr lang="pt-PT" sz="1700" dirty="0" err="1" smtClean="0"/>
              <a:t>that</a:t>
            </a:r>
            <a:r>
              <a:rPr lang="pt-PT" sz="1700" dirty="0" smtClean="0"/>
              <a:t> </a:t>
            </a:r>
            <a:r>
              <a:rPr lang="pt-PT" sz="1700" dirty="0" err="1" smtClean="0"/>
              <a:t>could</a:t>
            </a:r>
            <a:r>
              <a:rPr lang="pt-PT" sz="1700" dirty="0" smtClean="0"/>
              <a:t> lead to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development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joint</a:t>
            </a:r>
            <a:r>
              <a:rPr lang="pt-PT" sz="1700" dirty="0" smtClean="0"/>
              <a:t> </a:t>
            </a:r>
            <a:r>
              <a:rPr lang="pt-PT" sz="1700" dirty="0" err="1" smtClean="0"/>
              <a:t>projects</a:t>
            </a:r>
            <a:r>
              <a:rPr lang="pt-PT" sz="1700" dirty="0" smtClean="0"/>
              <a:t> </a:t>
            </a:r>
            <a:r>
              <a:rPr lang="pt-PT" sz="1700" dirty="0" err="1" smtClean="0"/>
              <a:t>with</a:t>
            </a:r>
            <a:r>
              <a:rPr lang="pt-PT" sz="1700" dirty="0" smtClean="0"/>
              <a:t> a </a:t>
            </a:r>
            <a:r>
              <a:rPr lang="pt-PT" sz="1700" dirty="0" err="1" smtClean="0"/>
              <a:t>view</a:t>
            </a:r>
            <a:r>
              <a:rPr lang="pt-PT" sz="1700" dirty="0" smtClean="0"/>
              <a:t> </a:t>
            </a:r>
            <a:r>
              <a:rPr lang="pt-PT" sz="1700" dirty="0" err="1" smtClean="0"/>
              <a:t>common</a:t>
            </a:r>
            <a:r>
              <a:rPr lang="pt-PT" sz="1700" dirty="0" smtClean="0"/>
              <a:t> </a:t>
            </a:r>
            <a:r>
              <a:rPr lang="pt-PT" sz="1700" dirty="0" err="1" smtClean="0"/>
              <a:t>and</a:t>
            </a:r>
            <a:r>
              <a:rPr lang="pt-PT" sz="1700" dirty="0" smtClean="0"/>
              <a:t> </a:t>
            </a:r>
            <a:r>
              <a:rPr lang="pt-PT" sz="1700" dirty="0" err="1" smtClean="0"/>
              <a:t>achieve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strategic</a:t>
            </a:r>
            <a:r>
              <a:rPr lang="pt-PT" sz="1700" dirty="0" smtClean="0"/>
              <a:t> </a:t>
            </a:r>
            <a:r>
              <a:rPr lang="pt-PT" sz="1700" dirty="0" err="1" smtClean="0"/>
              <a:t>objective</a:t>
            </a:r>
            <a:r>
              <a:rPr lang="pt-PT" sz="1700" dirty="0" smtClean="0"/>
              <a:t> </a:t>
            </a:r>
            <a:r>
              <a:rPr lang="pt-PT" sz="1700" dirty="0" err="1" smtClean="0"/>
              <a:t>interests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city</a:t>
            </a:r>
            <a:r>
              <a:rPr lang="pt-PT" sz="1700" dirty="0" smtClean="0"/>
              <a:t>.</a:t>
            </a:r>
          </a:p>
          <a:p>
            <a:pPr lvl="0"/>
            <a:endParaRPr lang="pt-PT" sz="1700" dirty="0" smtClean="0"/>
          </a:p>
          <a:p>
            <a:pPr lvl="0"/>
            <a:r>
              <a:rPr lang="pt-PT" sz="1700" dirty="0" smtClean="0"/>
              <a:t>A </a:t>
            </a:r>
            <a:r>
              <a:rPr lang="pt-PT" sz="1700" dirty="0" err="1" smtClean="0"/>
              <a:t>Table</a:t>
            </a:r>
            <a:r>
              <a:rPr lang="pt-PT" sz="1700" dirty="0" smtClean="0"/>
              <a:t> </a:t>
            </a:r>
            <a:r>
              <a:rPr lang="pt-PT" sz="1700" dirty="0" err="1" smtClean="0"/>
              <a:t>summarizing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funding </a:t>
            </a:r>
            <a:r>
              <a:rPr lang="pt-PT" sz="1700" dirty="0" err="1" smtClean="0"/>
              <a:t>priorities</a:t>
            </a:r>
            <a:r>
              <a:rPr lang="pt-PT" sz="1700" dirty="0" smtClean="0"/>
              <a:t> </a:t>
            </a:r>
            <a:r>
              <a:rPr lang="pt-PT" sz="1700" dirty="0" err="1" smtClean="0"/>
              <a:t>by</a:t>
            </a:r>
            <a:r>
              <a:rPr lang="pt-PT" sz="1700" dirty="0" smtClean="0"/>
              <a:t> </a:t>
            </a:r>
            <a:r>
              <a:rPr lang="pt-PT" sz="1700" dirty="0" err="1" smtClean="0"/>
              <a:t>type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recipient</a:t>
            </a:r>
            <a:r>
              <a:rPr lang="pt-PT" sz="1700" dirty="0" smtClean="0"/>
              <a:t>, </a:t>
            </a:r>
            <a:r>
              <a:rPr lang="pt-PT" sz="1700" dirty="0" err="1" smtClean="0"/>
              <a:t>and</a:t>
            </a:r>
            <a:r>
              <a:rPr lang="pt-PT" sz="1700" dirty="0" smtClean="0"/>
              <a:t> </a:t>
            </a:r>
            <a:r>
              <a:rPr lang="pt-PT" sz="1700" dirty="0" err="1" smtClean="0"/>
              <a:t>giving</a:t>
            </a:r>
            <a:r>
              <a:rPr lang="pt-PT" sz="1700" dirty="0" smtClean="0"/>
              <a:t> </a:t>
            </a:r>
            <a:r>
              <a:rPr lang="pt-PT" sz="1700" dirty="0" err="1" smtClean="0"/>
              <a:t>guidance</a:t>
            </a:r>
            <a:r>
              <a:rPr lang="pt-PT" sz="1700" dirty="0" smtClean="0"/>
              <a:t> </a:t>
            </a:r>
            <a:r>
              <a:rPr lang="pt-PT" sz="1700" dirty="0" err="1" smtClean="0"/>
              <a:t>given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categories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projects</a:t>
            </a:r>
            <a:r>
              <a:rPr lang="pt-PT" sz="1700" dirty="0" smtClean="0"/>
              <a:t> </a:t>
            </a:r>
            <a:r>
              <a:rPr lang="pt-PT" sz="1700" dirty="0" err="1" smtClean="0"/>
              <a:t>that</a:t>
            </a:r>
            <a:r>
              <a:rPr lang="pt-PT" sz="1700" dirty="0" smtClean="0"/>
              <a:t> </a:t>
            </a:r>
            <a:r>
              <a:rPr lang="pt-PT" sz="1700" dirty="0" err="1" smtClean="0"/>
              <a:t>may</a:t>
            </a:r>
            <a:r>
              <a:rPr lang="pt-PT" sz="1700" dirty="0" smtClean="0"/>
              <a:t> </a:t>
            </a:r>
            <a:r>
              <a:rPr lang="pt-PT" sz="1700" dirty="0" err="1" smtClean="0"/>
              <a:t>eventually</a:t>
            </a:r>
            <a:r>
              <a:rPr lang="pt-PT" sz="1700" dirty="0" smtClean="0"/>
              <a:t> </a:t>
            </a:r>
            <a:r>
              <a:rPr lang="pt-PT" sz="1700" dirty="0" err="1" smtClean="0"/>
              <a:t>be</a:t>
            </a:r>
            <a:r>
              <a:rPr lang="pt-PT" sz="1700" dirty="0" smtClean="0"/>
              <a:t> </a:t>
            </a:r>
            <a:r>
              <a:rPr lang="pt-PT" sz="1700" dirty="0" err="1" smtClean="0"/>
              <a:t>developed</a:t>
            </a:r>
            <a:r>
              <a:rPr lang="pt-PT" sz="1700" dirty="0" smtClean="0"/>
              <a:t> </a:t>
            </a:r>
            <a:r>
              <a:rPr lang="pt-PT" sz="1700" dirty="0" err="1" smtClean="0"/>
              <a:t>by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Municipality</a:t>
            </a:r>
            <a:r>
              <a:rPr lang="pt-PT" sz="1700" dirty="0" smtClean="0"/>
              <a:t>, </a:t>
            </a:r>
            <a:r>
              <a:rPr lang="pt-PT" sz="1700" dirty="0" err="1" smtClean="0"/>
              <a:t>by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Higher</a:t>
            </a:r>
            <a:r>
              <a:rPr lang="pt-PT" sz="1700" dirty="0" smtClean="0"/>
              <a:t> </a:t>
            </a:r>
            <a:r>
              <a:rPr lang="pt-PT" sz="1700" dirty="0" err="1" smtClean="0"/>
              <a:t>Education</a:t>
            </a:r>
            <a:r>
              <a:rPr lang="pt-PT" sz="1700" dirty="0" smtClean="0"/>
              <a:t> </a:t>
            </a:r>
            <a:r>
              <a:rPr lang="pt-PT" sz="1700" dirty="0" err="1" smtClean="0"/>
              <a:t>Institutions</a:t>
            </a:r>
            <a:r>
              <a:rPr lang="pt-PT" sz="1700" dirty="0" smtClean="0"/>
              <a:t> </a:t>
            </a:r>
            <a:r>
              <a:rPr lang="pt-PT" sz="1700" dirty="0" err="1" smtClean="0"/>
              <a:t>and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Entreprises</a:t>
            </a:r>
            <a:r>
              <a:rPr lang="pt-PT" sz="1700" dirty="0" smtClean="0"/>
              <a:t>, </a:t>
            </a:r>
            <a:r>
              <a:rPr lang="pt-PT" sz="1700" dirty="0" err="1" smtClean="0"/>
              <a:t>alone</a:t>
            </a:r>
            <a:r>
              <a:rPr lang="pt-PT" sz="1700" dirty="0" smtClean="0"/>
              <a:t> </a:t>
            </a:r>
            <a:r>
              <a:rPr lang="pt-PT" sz="1700" dirty="0" err="1" smtClean="0"/>
              <a:t>or</a:t>
            </a:r>
            <a:r>
              <a:rPr lang="pt-PT" sz="1700" dirty="0" smtClean="0"/>
              <a:t> in </a:t>
            </a:r>
            <a:r>
              <a:rPr lang="pt-PT" sz="1700" dirty="0" err="1" smtClean="0"/>
              <a:t>partnership</a:t>
            </a:r>
            <a:r>
              <a:rPr lang="pt-PT" sz="1700" dirty="0" smtClean="0"/>
              <a:t> </a:t>
            </a:r>
            <a:r>
              <a:rPr lang="pt-PT" sz="1700" dirty="0" err="1" smtClean="0"/>
              <a:t>between</a:t>
            </a:r>
            <a:r>
              <a:rPr lang="pt-PT" sz="1700" dirty="0" smtClean="0"/>
              <a:t> </a:t>
            </a:r>
            <a:r>
              <a:rPr lang="pt-PT" sz="1700" dirty="0" err="1" smtClean="0"/>
              <a:t>them</a:t>
            </a:r>
            <a:r>
              <a:rPr lang="pt-PT" sz="1700" dirty="0" smtClean="0"/>
              <a:t>.</a:t>
            </a:r>
          </a:p>
          <a:p>
            <a:pPr lvl="0"/>
            <a:endParaRPr lang="pt-PT" sz="1700" dirty="0" smtClean="0"/>
          </a:p>
          <a:p>
            <a:pPr lvl="0"/>
            <a:r>
              <a:rPr lang="pt-PT" sz="1700" dirty="0" err="1" smtClean="0"/>
              <a:t>Structured</a:t>
            </a:r>
            <a:r>
              <a:rPr lang="pt-PT" sz="1700" dirty="0" smtClean="0"/>
              <a:t> </a:t>
            </a:r>
            <a:r>
              <a:rPr lang="pt-PT" sz="1700" dirty="0" err="1" smtClean="0"/>
              <a:t>by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thematic</a:t>
            </a:r>
            <a:r>
              <a:rPr lang="pt-PT" sz="1700" dirty="0" smtClean="0"/>
              <a:t> </a:t>
            </a:r>
            <a:r>
              <a:rPr lang="pt-PT" sz="1700" dirty="0" err="1" smtClean="0"/>
              <a:t>areas</a:t>
            </a:r>
            <a:r>
              <a:rPr lang="pt-PT" sz="1700" dirty="0" smtClean="0"/>
              <a:t> </a:t>
            </a:r>
            <a:r>
              <a:rPr lang="pt-PT" sz="1700" dirty="0" err="1" smtClean="0"/>
              <a:t>of</a:t>
            </a:r>
            <a:r>
              <a:rPr lang="pt-PT" sz="1700" dirty="0" smtClean="0"/>
              <a:t> </a:t>
            </a:r>
            <a:r>
              <a:rPr lang="pt-PT" sz="1700" dirty="0" err="1" smtClean="0"/>
              <a:t>assistance</a:t>
            </a:r>
            <a:r>
              <a:rPr lang="pt-PT" sz="1700" dirty="0" smtClean="0"/>
              <a:t> </a:t>
            </a:r>
            <a:r>
              <a:rPr lang="pt-PT" sz="1700" dirty="0" err="1" smtClean="0"/>
              <a:t>listed</a:t>
            </a:r>
            <a:r>
              <a:rPr lang="pt-PT" sz="1700" dirty="0" smtClean="0"/>
              <a:t> in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document</a:t>
            </a:r>
            <a:r>
              <a:rPr lang="pt-PT" sz="1700" dirty="0" smtClean="0"/>
              <a:t> "LX-2020 - </a:t>
            </a:r>
            <a:r>
              <a:rPr lang="pt-PT" sz="1700" dirty="0" err="1" smtClean="0"/>
              <a:t>Lisbon</a:t>
            </a:r>
            <a:r>
              <a:rPr lang="pt-PT" sz="1700" dirty="0" smtClean="0"/>
              <a:t> </a:t>
            </a:r>
            <a:r>
              <a:rPr lang="pt-PT" sz="1700" dirty="0" err="1" smtClean="0"/>
              <a:t>at</a:t>
            </a:r>
            <a:r>
              <a:rPr lang="pt-PT" sz="1700" dirty="0" smtClean="0"/>
              <a:t> </a:t>
            </a:r>
            <a:r>
              <a:rPr lang="pt-PT" sz="1700" dirty="0" err="1" smtClean="0"/>
              <a:t>the</a:t>
            </a:r>
            <a:r>
              <a:rPr lang="pt-PT" sz="1700" dirty="0" smtClean="0"/>
              <a:t> </a:t>
            </a:r>
            <a:r>
              <a:rPr lang="pt-PT" sz="1700" dirty="0" err="1" smtClean="0"/>
              <a:t>forthcoming</a:t>
            </a:r>
            <a:r>
              <a:rPr lang="pt-PT" sz="1700" dirty="0" smtClean="0"/>
              <a:t> EU </a:t>
            </a:r>
            <a:r>
              <a:rPr lang="pt-PT" sz="1700" dirty="0" err="1" smtClean="0"/>
              <a:t>programming</a:t>
            </a:r>
            <a:r>
              <a:rPr lang="pt-PT" sz="1700" dirty="0" smtClean="0"/>
              <a:t> </a:t>
            </a:r>
            <a:r>
              <a:rPr lang="pt-PT" sz="1700" dirty="0" err="1" smtClean="0"/>
              <a:t>period</a:t>
            </a:r>
            <a:r>
              <a:rPr lang="pt-PT" sz="1700" dirty="0" smtClean="0"/>
              <a:t>."</a:t>
            </a:r>
          </a:p>
          <a:p>
            <a:endParaRPr lang="fr-CH" altLang="en-US" sz="16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1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1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1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1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Developed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Work</a:t>
            </a:r>
            <a:r>
              <a:rPr lang="pt-PT" sz="2400" b="1" dirty="0" smtClean="0">
                <a:solidFill>
                  <a:schemeClr val="bg1"/>
                </a:solidFill>
              </a:rPr>
              <a:t/>
            </a:r>
            <a:br>
              <a:rPr lang="pt-PT" sz="2400" b="1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Higher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Education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Institutions</a:t>
            </a:r>
            <a:r>
              <a:rPr lang="pt-PT" sz="2400" dirty="0" smtClean="0">
                <a:solidFill>
                  <a:schemeClr val="bg1"/>
                </a:solidFill>
              </a:rPr>
              <a:t> (HEI) </a:t>
            </a:r>
            <a:r>
              <a:rPr lang="pt-PT" sz="2400" dirty="0" err="1" smtClean="0">
                <a:solidFill>
                  <a:schemeClr val="bg1"/>
                </a:solidFill>
              </a:rPr>
              <a:t>contributions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/>
            </a:pP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Lisboa,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City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of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Learning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and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Research </a:t>
            </a:r>
            <a:b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</a:b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Structural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Project: 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Lisboa, Erasmus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City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/’Co -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Location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’  for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the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 New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Knowledge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Innovation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Community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on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en-US" sz="1600" b="1" i="1" dirty="0" smtClean="0">
                <a:solidFill>
                  <a:schemeClr val="bg1">
                    <a:lumMod val="65000"/>
                  </a:schemeClr>
                </a:solidFill>
              </a:rPr>
              <a:t>Active Ageing and Health supported by the European Institute of Innovation and Technology (EIT)</a:t>
            </a:r>
            <a:endParaRPr lang="pt-PT" sz="1600" b="1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/>
            </a:pP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Entrepreneurship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and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Employability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Structural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Project: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Youth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Entrepreneurship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and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Employability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Programme</a:t>
            </a:r>
            <a:endParaRPr lang="pt-PT" sz="1600" b="1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/>
            </a:pP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Lisboa , 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City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of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Culture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and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Interculturality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Structural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Project: 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Creative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Lisbon</a:t>
            </a:r>
            <a:endParaRPr lang="pt-PT" sz="1600" b="1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/>
            </a:pPr>
            <a:r>
              <a:rPr lang="en-US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Affirmation of Tourism in Economic Base of Lisbon </a:t>
            </a:r>
            <a: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Structural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Project: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Congress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Centre</a:t>
            </a:r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/>
            </a:pP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Lisboa, Capital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of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the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Sea</a:t>
            </a:r>
            <a: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Structural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Project: 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Campus do Mar</a:t>
            </a: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Developed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Work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smtClean="0">
                <a:solidFill>
                  <a:schemeClr val="bg1"/>
                </a:solidFill>
              </a:rPr>
              <a:t>10 </a:t>
            </a:r>
            <a:r>
              <a:rPr lang="pt-PT" sz="2400" dirty="0" err="1" smtClean="0">
                <a:solidFill>
                  <a:schemeClr val="bg1"/>
                </a:solidFill>
              </a:rPr>
              <a:t>Intervention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Areas</a:t>
            </a:r>
            <a:r>
              <a:rPr lang="pt-PT" sz="2400" dirty="0" smtClean="0">
                <a:solidFill>
                  <a:schemeClr val="bg1"/>
                </a:solidFill>
              </a:rPr>
              <a:t>/ 10 </a:t>
            </a:r>
            <a:r>
              <a:rPr lang="pt-PT" sz="2400" dirty="0" err="1" smtClean="0">
                <a:solidFill>
                  <a:schemeClr val="bg1"/>
                </a:solidFill>
              </a:rPr>
              <a:t>structural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Projects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 startAt="6"/>
            </a:pP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Building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Stock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Rehabilitation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/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Risk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Prevention</a:t>
            </a:r>
            <a: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Structural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Project: </a:t>
            </a:r>
            <a:r>
              <a:rPr lang="en-US" sz="1600" b="1" i="1" dirty="0" smtClean="0">
                <a:solidFill>
                  <a:schemeClr val="bg1">
                    <a:lumMod val="65000"/>
                  </a:schemeClr>
                </a:solidFill>
              </a:rPr>
              <a:t>Building rehabilitation program  oriented towards energy efficiency and seismic resistance improvement</a:t>
            </a:r>
            <a:endParaRPr lang="pt-PT" sz="1600" b="1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 startAt="6"/>
            </a:pP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Acessibility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For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All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/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Intelligent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and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Inclusive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Mobility</a:t>
            </a:r>
            <a: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Structural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Project: 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Lisboa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Accessible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City</a:t>
            </a:r>
            <a:endParaRPr lang="pt-PT" sz="1600" b="1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 startAt="6"/>
            </a:pP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Quality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of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Life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and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Urban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Environment</a:t>
            </a:r>
            <a:r>
              <a:rPr lang="pt-PT" sz="2000" b="1" dirty="0" smtClean="0"/>
              <a:t/>
            </a:r>
            <a:br>
              <a:rPr lang="pt-PT" sz="2000" b="1" dirty="0" smtClean="0"/>
            </a:br>
            <a:r>
              <a:rPr lang="pt-PT" sz="2000" dirty="0" smtClean="0"/>
              <a:t> </a:t>
            </a:r>
            <a:r>
              <a:rPr lang="pt-PT" sz="1600" dirty="0" err="1" smtClean="0"/>
              <a:t>Structural</a:t>
            </a:r>
            <a:r>
              <a:rPr lang="pt-PT" sz="1600" dirty="0" smtClean="0"/>
              <a:t> Project: </a:t>
            </a:r>
            <a:r>
              <a:rPr lang="pt-PT" sz="1600" b="1" i="1" dirty="0" smtClean="0"/>
              <a:t>Lisboa  Solar  </a:t>
            </a:r>
            <a:r>
              <a:rPr lang="pt-PT" sz="1600" b="1" i="1" dirty="0" err="1" smtClean="0"/>
              <a:t>City</a:t>
            </a:r>
            <a:endParaRPr lang="pt-PT" sz="1600" b="1" i="1" dirty="0" smtClean="0"/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 startAt="6"/>
            </a:pP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Urban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Regeneration</a:t>
            </a:r>
            <a: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pt-PT" sz="20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Structural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Project: 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BIP-ZIP 2020</a:t>
            </a:r>
          </a:p>
          <a:p>
            <a:pPr marL="400050" indent="-400050">
              <a:spcAft>
                <a:spcPts val="1050"/>
              </a:spcAft>
              <a:buFont typeface="Arial" pitchFamily="34" charset="0"/>
              <a:buAutoNum type="arabicPeriod" startAt="6"/>
            </a:pP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Inclusion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and</a:t>
            </a:r>
            <a:r>
              <a:rPr lang="pt-PT" sz="20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  Social  </a:t>
            </a:r>
            <a:r>
              <a:rPr lang="pt-PT" sz="20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Cohesion</a:t>
            </a:r>
            <a: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  <a:t/>
            </a:r>
            <a:br>
              <a:rPr lang="pt-PT" sz="2000" b="1" dirty="0" smtClean="0">
                <a:solidFill>
                  <a:schemeClr val="bg1">
                    <a:lumMod val="65000"/>
                  </a:schemeClr>
                </a:solidFill>
              </a:rPr>
            </a:b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</a:t>
            </a:r>
            <a:r>
              <a:rPr lang="pt-PT" sz="1600" dirty="0" err="1" smtClean="0">
                <a:solidFill>
                  <a:schemeClr val="bg1">
                    <a:lumMod val="65000"/>
                  </a:schemeClr>
                </a:solidFill>
              </a:rPr>
              <a:t>Structural</a:t>
            </a:r>
            <a:r>
              <a:rPr lang="pt-PT" sz="1600" dirty="0" smtClean="0">
                <a:solidFill>
                  <a:schemeClr val="bg1">
                    <a:lumMod val="65000"/>
                  </a:schemeClr>
                </a:solidFill>
              </a:rPr>
              <a:t> Project: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Homeless</a:t>
            </a:r>
            <a:r>
              <a:rPr lang="pt-PT" sz="1600" b="1" i="1" dirty="0" smtClean="0">
                <a:solidFill>
                  <a:schemeClr val="bg1">
                    <a:lumMod val="65000"/>
                  </a:schemeClr>
                </a:solidFill>
              </a:rPr>
              <a:t>  </a:t>
            </a:r>
            <a:r>
              <a:rPr lang="pt-PT" sz="1600" b="1" i="1" dirty="0" err="1" smtClean="0">
                <a:solidFill>
                  <a:schemeClr val="bg1">
                    <a:lumMod val="65000"/>
                  </a:schemeClr>
                </a:solidFill>
              </a:rPr>
              <a:t>Integration</a:t>
            </a:r>
            <a:endParaRPr lang="pt-PT" sz="1600" b="1" i="1" dirty="0" smtClean="0">
              <a:solidFill>
                <a:schemeClr val="bg1">
                  <a:lumMod val="65000"/>
                </a:schemeClr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Developed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Work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smtClean="0">
                <a:solidFill>
                  <a:schemeClr val="bg1"/>
                </a:solidFill>
              </a:rPr>
              <a:t>10 </a:t>
            </a:r>
            <a:r>
              <a:rPr lang="pt-PT" sz="2400" dirty="0" err="1" smtClean="0">
                <a:solidFill>
                  <a:schemeClr val="bg1"/>
                </a:solidFill>
              </a:rPr>
              <a:t>Intervention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Areas</a:t>
            </a:r>
            <a:r>
              <a:rPr lang="pt-PT" sz="2400" dirty="0" smtClean="0">
                <a:solidFill>
                  <a:schemeClr val="bg1"/>
                </a:solidFill>
              </a:rPr>
              <a:t>/ 10 </a:t>
            </a:r>
            <a:r>
              <a:rPr lang="pt-PT" sz="2400" dirty="0" err="1" smtClean="0">
                <a:solidFill>
                  <a:schemeClr val="bg1"/>
                </a:solidFill>
              </a:rPr>
              <a:t>structural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Projects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CH" altLang="en-US" sz="2400" dirty="0" err="1" smtClean="0">
                <a:solidFill>
                  <a:srgbClr val="002060"/>
                </a:solidFill>
              </a:rPr>
              <a:t>Kic</a:t>
            </a:r>
            <a:r>
              <a:rPr lang="fr-CH" altLang="en-US" sz="2400" dirty="0" smtClean="0">
                <a:solidFill>
                  <a:srgbClr val="002060"/>
                </a:solidFill>
              </a:rPr>
              <a:t> EIT</a:t>
            </a:r>
            <a:r>
              <a:rPr lang="fr-CH" altLang="en-US" sz="1800" dirty="0">
                <a:solidFill>
                  <a:srgbClr val="002060"/>
                </a:solidFill>
              </a:rPr>
              <a:t> for </a:t>
            </a:r>
            <a:r>
              <a:rPr lang="fr-CH" altLang="en-US" sz="1800" dirty="0" err="1" smtClean="0">
                <a:solidFill>
                  <a:srgbClr val="002060"/>
                </a:solidFill>
              </a:rPr>
              <a:t>Healthy</a:t>
            </a:r>
            <a:r>
              <a:rPr lang="fr-CH" altLang="en-US" sz="1800" dirty="0" smtClean="0">
                <a:solidFill>
                  <a:srgbClr val="002060"/>
                </a:solidFill>
              </a:rPr>
              <a:t> Living and Active </a:t>
            </a:r>
            <a:r>
              <a:rPr lang="fr-CH" altLang="en-US" sz="1800" dirty="0" err="1" smtClean="0">
                <a:solidFill>
                  <a:srgbClr val="002060"/>
                </a:solidFill>
              </a:rPr>
              <a:t>Ageing</a:t>
            </a:r>
            <a:r>
              <a:rPr lang="fr-CH" altLang="en-US" sz="2400" dirty="0" smtClean="0">
                <a:solidFill>
                  <a:srgbClr val="002060"/>
                </a:solidFill>
              </a:rPr>
              <a:t>.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CH" altLang="en-US" sz="2000" dirty="0">
                <a:solidFill>
                  <a:schemeClr val="tx2">
                    <a:lumMod val="50000"/>
                  </a:schemeClr>
                </a:solidFill>
              </a:rPr>
              <a:t>International </a:t>
            </a:r>
            <a:r>
              <a:rPr lang="fr-CH" altLang="en-US" sz="2000" dirty="0" err="1">
                <a:solidFill>
                  <a:schemeClr val="tx2">
                    <a:lumMod val="50000"/>
                  </a:schemeClr>
                </a:solidFill>
              </a:rPr>
              <a:t>Partners</a:t>
            </a:r>
            <a:r>
              <a:rPr lang="fr-CH" altLang="en-US" sz="2000" dirty="0">
                <a:solidFill>
                  <a:schemeClr val="tx2">
                    <a:lumMod val="50000"/>
                  </a:schemeClr>
                </a:solidFill>
              </a:rPr>
              <a:t> of the Consortium: </a:t>
            </a:r>
            <a:r>
              <a:rPr lang="fr-CH" altLang="en-US" sz="2000" dirty="0" err="1">
                <a:solidFill>
                  <a:schemeClr val="tx2">
                    <a:lumMod val="50000"/>
                  </a:schemeClr>
                </a:solidFill>
              </a:rPr>
              <a:t>InnoLIFE</a:t>
            </a:r>
            <a:r>
              <a:rPr lang="fr-CH" altLang="en-US" sz="2000" dirty="0">
                <a:solidFill>
                  <a:schemeClr val="tx2">
                    <a:lumMod val="50000"/>
                  </a:schemeClr>
                </a:solidFill>
              </a:rPr>
              <a:t> -- </a:t>
            </a:r>
            <a:r>
              <a:rPr lang="fr-CH" altLang="en-US" sz="2000" dirty="0" err="1" smtClean="0">
                <a:solidFill>
                  <a:schemeClr val="tx2">
                    <a:lumMod val="50000"/>
                  </a:schemeClr>
                </a:solidFill>
              </a:rPr>
              <a:t>InnoSTARS</a:t>
            </a:r>
            <a:endParaRPr lang="fr-CH" altLang="en-US" sz="2400" dirty="0" smtClean="0">
              <a:solidFill>
                <a:srgbClr val="002060"/>
              </a:solidFill>
            </a:endParaRPr>
          </a:p>
          <a:p>
            <a:pPr marL="457200" lvl="1" indent="0">
              <a:buNone/>
              <a:defRPr/>
            </a:pPr>
            <a:r>
              <a:rPr lang="fr-CH" altLang="en-US" sz="2400" dirty="0">
                <a:solidFill>
                  <a:srgbClr val="002060"/>
                </a:solidFill>
              </a:rPr>
              <a:t> </a:t>
            </a:r>
            <a:r>
              <a:rPr lang="fr-CH" altLang="en-US" sz="2400" dirty="0" smtClean="0">
                <a:solidFill>
                  <a:srgbClr val="002060"/>
                </a:solidFill>
              </a:rPr>
              <a:t>  </a:t>
            </a:r>
            <a:r>
              <a:rPr lang="fr-CH" altLang="en-US" sz="2000" dirty="0" smtClean="0">
                <a:solidFill>
                  <a:schemeClr val="tx2">
                    <a:lumMod val="50000"/>
                  </a:schemeClr>
                </a:solidFill>
              </a:rPr>
              <a:t>Nationa</a:t>
            </a:r>
            <a:r>
              <a:rPr lang="fr-CH" altLang="en-US" sz="2000" dirty="0">
                <a:solidFill>
                  <a:schemeClr val="tx2">
                    <a:lumMod val="50000"/>
                  </a:schemeClr>
                </a:solidFill>
              </a:rPr>
              <a:t>l</a:t>
            </a:r>
            <a:r>
              <a:rPr lang="fr-CH" altLang="en-US" sz="2400" dirty="0" smtClean="0">
                <a:solidFill>
                  <a:srgbClr val="002060"/>
                </a:solidFill>
              </a:rPr>
              <a:t> </a:t>
            </a:r>
            <a:r>
              <a:rPr lang="fr-CH" altLang="en-US" sz="2000" dirty="0" err="1" smtClean="0">
                <a:solidFill>
                  <a:schemeClr val="tx2">
                    <a:lumMod val="50000"/>
                  </a:schemeClr>
                </a:solidFill>
              </a:rPr>
              <a:t>Partners</a:t>
            </a:r>
            <a:r>
              <a:rPr lang="fr-CH" altLang="en-US" sz="2000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fr-CH" altLang="en-US" sz="2000" dirty="0" err="1" smtClean="0">
                <a:solidFill>
                  <a:schemeClr val="tx2">
                    <a:lumMod val="50000"/>
                  </a:schemeClr>
                </a:solidFill>
              </a:rPr>
              <a:t>Lisbon</a:t>
            </a:r>
            <a:r>
              <a:rPr lang="fr-CH" altLang="en-US" sz="2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fr-CH" altLang="en-US" sz="2000" dirty="0" err="1" smtClean="0">
                <a:solidFill>
                  <a:schemeClr val="tx2">
                    <a:lumMod val="50000"/>
                  </a:schemeClr>
                </a:solidFill>
              </a:rPr>
              <a:t>University</a:t>
            </a:r>
            <a:r>
              <a:rPr lang="fr-CH" altLang="en-US" sz="2000" dirty="0" smtClean="0">
                <a:solidFill>
                  <a:schemeClr val="tx2">
                    <a:lumMod val="50000"/>
                  </a:schemeClr>
                </a:solidFill>
              </a:rPr>
              <a:t> and </a:t>
            </a:r>
            <a:r>
              <a:rPr lang="fr-CH" altLang="en-US" sz="2000" dirty="0" err="1" smtClean="0">
                <a:solidFill>
                  <a:schemeClr val="tx2">
                    <a:lumMod val="50000"/>
                  </a:schemeClr>
                </a:solidFill>
              </a:rPr>
              <a:t>Research</a:t>
            </a:r>
            <a:r>
              <a:rPr lang="fr-CH" altLang="en-US" sz="2000" dirty="0" smtClean="0">
                <a:solidFill>
                  <a:schemeClr val="tx2">
                    <a:lumMod val="50000"/>
                  </a:schemeClr>
                </a:solidFill>
              </a:rPr>
              <a:t> Institutions</a:t>
            </a:r>
          </a:p>
          <a:p>
            <a:pPr marL="457200" lvl="1" indent="0">
              <a:buNone/>
              <a:defRPr/>
            </a:pPr>
            <a:endParaRPr lang="fr-CH" altLang="en-US" sz="2000" dirty="0" smtClean="0">
              <a:solidFill>
                <a:schemeClr val="tx2">
                  <a:lumMod val="50000"/>
                </a:schemeClr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r>
              <a:rPr lang="fr-CH" altLang="en-US" sz="2400" dirty="0" smtClean="0">
                <a:solidFill>
                  <a:srgbClr val="002060"/>
                </a:solidFill>
              </a:rPr>
              <a:t>Smart </a:t>
            </a:r>
            <a:r>
              <a:rPr lang="fr-CH" altLang="en-US" sz="2400" dirty="0" err="1" smtClean="0">
                <a:solidFill>
                  <a:srgbClr val="002060"/>
                </a:solidFill>
              </a:rPr>
              <a:t>Cities</a:t>
            </a:r>
            <a:r>
              <a:rPr lang="fr-CH" altLang="en-US" sz="2400" dirty="0" smtClean="0">
                <a:solidFill>
                  <a:srgbClr val="002060"/>
                </a:solidFill>
              </a:rPr>
              <a:t> &amp; </a:t>
            </a:r>
            <a:r>
              <a:rPr lang="fr-CH" altLang="en-US" sz="2400" dirty="0" err="1" smtClean="0">
                <a:solidFill>
                  <a:srgbClr val="002060"/>
                </a:solidFill>
              </a:rPr>
              <a:t>Communities</a:t>
            </a:r>
            <a:r>
              <a:rPr lang="fr-CH" altLang="en-US" sz="2400" dirty="0" smtClean="0">
                <a:solidFill>
                  <a:srgbClr val="002060"/>
                </a:solidFill>
              </a:rPr>
              <a:t> </a:t>
            </a:r>
            <a:r>
              <a:rPr lang="fr-CH" altLang="en-US" sz="1800" dirty="0" smtClean="0">
                <a:solidFill>
                  <a:srgbClr val="002060"/>
                </a:solidFill>
              </a:rPr>
              <a:t>an innovation action for large </a:t>
            </a:r>
            <a:r>
              <a:rPr lang="fr-CH" altLang="en-US" sz="1800" dirty="0" err="1" smtClean="0">
                <a:solidFill>
                  <a:srgbClr val="002060"/>
                </a:solidFill>
              </a:rPr>
              <a:t>scale</a:t>
            </a:r>
            <a:r>
              <a:rPr lang="fr-CH" altLang="en-US" sz="1800" dirty="0" smtClean="0">
                <a:solidFill>
                  <a:srgbClr val="002060"/>
                </a:solidFill>
              </a:rPr>
              <a:t> </a:t>
            </a:r>
            <a:r>
              <a:rPr lang="fr-CH" altLang="en-US" sz="1800" dirty="0" err="1" smtClean="0">
                <a:solidFill>
                  <a:srgbClr val="002060"/>
                </a:solidFill>
              </a:rPr>
              <a:t>demonstration</a:t>
            </a:r>
            <a:r>
              <a:rPr lang="fr-CH" altLang="en-US" sz="1800" dirty="0" smtClean="0">
                <a:solidFill>
                  <a:srgbClr val="002060"/>
                </a:solidFill>
              </a:rPr>
              <a:t>,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002060"/>
                </a:solidFill>
              </a:rPr>
              <a:t>solutions integrating energy, transport, ICT sectors through lighthouse</a:t>
            </a:r>
            <a:r>
              <a:rPr lang="fr-CH" altLang="en-US" sz="1800" dirty="0">
                <a:solidFill>
                  <a:srgbClr val="002060"/>
                </a:solidFill>
              </a:rPr>
              <a:t>.</a:t>
            </a:r>
          </a:p>
          <a:p>
            <a:pPr marL="457200" lvl="1" indent="0">
              <a:buNone/>
              <a:defRPr/>
            </a:pPr>
            <a:r>
              <a:rPr lang="fr-CH" altLang="en-US" sz="2000" dirty="0" smtClean="0">
                <a:solidFill>
                  <a:schemeClr val="tx2">
                    <a:lumMod val="50000"/>
                  </a:schemeClr>
                </a:solidFill>
              </a:rPr>
              <a:t>    International </a:t>
            </a:r>
            <a:r>
              <a:rPr lang="fr-CH" altLang="en-US" sz="2000" dirty="0" err="1">
                <a:solidFill>
                  <a:schemeClr val="tx2">
                    <a:lumMod val="50000"/>
                  </a:schemeClr>
                </a:solidFill>
              </a:rPr>
              <a:t>Partners</a:t>
            </a:r>
            <a:r>
              <a:rPr lang="fr-CH" altLang="en-US" sz="2000" dirty="0">
                <a:solidFill>
                  <a:schemeClr val="tx2">
                    <a:lumMod val="50000"/>
                  </a:schemeClr>
                </a:solidFill>
              </a:rPr>
              <a:t> of the Consortium: London and Milan</a:t>
            </a: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105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105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Developed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Work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smtClean="0">
                <a:solidFill>
                  <a:schemeClr val="bg1"/>
                </a:solidFill>
              </a:rPr>
              <a:t>Actual </a:t>
            </a:r>
            <a:r>
              <a:rPr lang="pt-PT" sz="2400" dirty="0" err="1">
                <a:solidFill>
                  <a:schemeClr val="bg1"/>
                </a:solidFill>
              </a:rPr>
              <a:t>d</a:t>
            </a:r>
            <a:r>
              <a:rPr lang="pt-PT" sz="2400" dirty="0" err="1" smtClean="0">
                <a:solidFill>
                  <a:schemeClr val="bg1"/>
                </a:solidFill>
              </a:rPr>
              <a:t>ynamics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after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approved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strategy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8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altLang="en-US" sz="2400" b="1" noProof="1" smtClean="0">
                <a:solidFill>
                  <a:schemeClr val="bg1"/>
                </a:solidFill>
                <a:latin typeface="Arial" charset="0"/>
                <a:ea typeface="MS PGothic" pitchFamily="34" charset="-128"/>
                <a:cs typeface="Arial" charset="0"/>
              </a:rPr>
              <a:t>TABLE OF CONTENTS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Marcador de Posição de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2407154"/>
              </p:ext>
            </p:extLst>
          </p:nvPr>
        </p:nvGraphicFramePr>
        <p:xfrm>
          <a:off x="488504" y="1628800"/>
          <a:ext cx="856895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869160"/>
            <a:ext cx="9144000" cy="11953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3082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0"/>
            <a:r>
              <a:rPr lang="pt-PT" sz="1800" b="1" dirty="0" err="1" smtClean="0"/>
              <a:t>Partner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involvement</a:t>
            </a:r>
            <a:r>
              <a:rPr lang="pt-PT" sz="1800" b="1" dirty="0" smtClean="0"/>
              <a:t> in </a:t>
            </a:r>
            <a:r>
              <a:rPr lang="pt-PT" sz="1800" b="1" dirty="0" err="1" smtClean="0"/>
              <a:t>process</a:t>
            </a:r>
            <a:r>
              <a:rPr lang="pt-PT" sz="1800" b="1" dirty="0" smtClean="0"/>
              <a:t> - positive</a:t>
            </a:r>
            <a:endParaRPr lang="pt-PT" sz="1800" dirty="0" smtClean="0"/>
          </a:p>
          <a:p>
            <a:endParaRPr lang="pt-PT" sz="1800" dirty="0" smtClean="0"/>
          </a:p>
          <a:p>
            <a:pPr lvl="0"/>
            <a:r>
              <a:rPr lang="pt-PT" sz="1800" b="1" dirty="0" err="1" smtClean="0"/>
              <a:t>Municipality’s</a:t>
            </a:r>
            <a:r>
              <a:rPr lang="pt-PT" sz="1800" b="1" dirty="0" smtClean="0"/>
              <a:t> role as a </a:t>
            </a:r>
            <a:r>
              <a:rPr lang="pt-PT" sz="1800" b="1" dirty="0" err="1" smtClean="0"/>
              <a:t>mobilizer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and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facilitator</a:t>
            </a:r>
            <a:r>
              <a:rPr lang="pt-PT" sz="1800" b="1" dirty="0" smtClean="0"/>
              <a:t> - positive </a:t>
            </a:r>
            <a:endParaRPr lang="pt-PT" sz="1800" dirty="0" smtClean="0"/>
          </a:p>
          <a:p>
            <a:endParaRPr lang="pt-PT" sz="1800" dirty="0" smtClean="0"/>
          </a:p>
          <a:p>
            <a:pPr lvl="0"/>
            <a:r>
              <a:rPr lang="pt-PT" sz="1800" b="1" dirty="0" err="1" smtClean="0"/>
              <a:t>Expectations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of</a:t>
            </a:r>
            <a:r>
              <a:rPr lang="pt-PT" sz="1800" b="1" dirty="0" smtClean="0"/>
              <a:t> management</a:t>
            </a:r>
            <a:r>
              <a:rPr lang="pt-PT" sz="1800" dirty="0" smtClean="0"/>
              <a:t> - </a:t>
            </a:r>
            <a:r>
              <a:rPr lang="pt-PT" sz="1800" b="1" dirty="0" err="1" smtClean="0"/>
              <a:t>critical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analysis</a:t>
            </a:r>
            <a:endParaRPr lang="pt-PT" sz="1800" dirty="0" smtClean="0"/>
          </a:p>
          <a:p>
            <a:pPr>
              <a:buNone/>
            </a:pPr>
            <a:r>
              <a:rPr lang="pt-PT" sz="1800" dirty="0" smtClean="0"/>
              <a:t>     </a:t>
            </a:r>
            <a:r>
              <a:rPr lang="pt-PT" sz="1800" dirty="0" err="1"/>
              <a:t>B</a:t>
            </a:r>
            <a:r>
              <a:rPr lang="pt-PT" sz="1800" dirty="0" err="1" smtClean="0"/>
              <a:t>eginning</a:t>
            </a:r>
            <a:r>
              <a:rPr lang="pt-PT" sz="1800" dirty="0" smtClean="0"/>
              <a:t> </a:t>
            </a:r>
            <a:r>
              <a:rPr lang="pt-PT" sz="1800" dirty="0" err="1" smtClean="0"/>
              <a:t>with</a:t>
            </a:r>
            <a:r>
              <a:rPr lang="pt-PT" sz="1800" dirty="0" smtClean="0"/>
              <a:t> </a:t>
            </a:r>
            <a:r>
              <a:rPr lang="pt-PT" sz="1800" dirty="0" err="1" smtClean="0"/>
              <a:t>Community</a:t>
            </a:r>
            <a:r>
              <a:rPr lang="pt-PT" sz="1800" dirty="0" smtClean="0"/>
              <a:t> </a:t>
            </a:r>
            <a:r>
              <a:rPr lang="pt-PT" sz="1800" dirty="0" err="1" smtClean="0"/>
              <a:t>regulations</a:t>
            </a:r>
            <a:r>
              <a:rPr lang="pt-PT" sz="1800" dirty="0" smtClean="0"/>
              <a:t> , </a:t>
            </a:r>
            <a:r>
              <a:rPr lang="pt-PT" sz="1800" dirty="0" err="1" smtClean="0"/>
              <a:t>restrictions</a:t>
            </a:r>
            <a:r>
              <a:rPr lang="pt-PT" sz="1800" dirty="0" smtClean="0"/>
              <a:t> via AP, </a:t>
            </a:r>
            <a:r>
              <a:rPr lang="pt-PT" sz="1800" dirty="0" err="1" smtClean="0"/>
              <a:t>POs</a:t>
            </a:r>
            <a:r>
              <a:rPr lang="pt-PT" sz="1800" dirty="0" smtClean="0"/>
              <a:t> </a:t>
            </a:r>
            <a:r>
              <a:rPr lang="pt-PT" sz="1800" dirty="0" err="1" smtClean="0"/>
              <a:t>and</a:t>
            </a:r>
            <a:r>
              <a:rPr lang="pt-PT" sz="1800" dirty="0" smtClean="0"/>
              <a:t> </a:t>
            </a:r>
            <a:r>
              <a:rPr lang="pt-PT" sz="1800" dirty="0" err="1" smtClean="0"/>
              <a:t>specific</a:t>
            </a:r>
            <a:r>
              <a:rPr lang="pt-PT" sz="1800" dirty="0" smtClean="0"/>
              <a:t> </a:t>
            </a:r>
            <a:r>
              <a:rPr lang="pt-PT" sz="1800" dirty="0" err="1" smtClean="0"/>
              <a:t>regulations</a:t>
            </a:r>
            <a:r>
              <a:rPr lang="pt-PT" sz="1800" dirty="0" smtClean="0"/>
              <a:t> , figures , </a:t>
            </a:r>
            <a:r>
              <a:rPr lang="pt-PT" sz="1800" dirty="0" err="1" smtClean="0"/>
              <a:t>maps</a:t>
            </a:r>
            <a:r>
              <a:rPr lang="pt-PT" sz="1800" dirty="0" smtClean="0"/>
              <a:t>, etc.</a:t>
            </a:r>
          </a:p>
          <a:p>
            <a:endParaRPr lang="pt-PT" sz="1800" dirty="0" smtClean="0"/>
          </a:p>
          <a:p>
            <a:pPr lvl="0"/>
            <a:r>
              <a:rPr lang="pt-PT" sz="1800" b="1" dirty="0" err="1" smtClean="0"/>
              <a:t>The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importance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of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strong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political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leadership</a:t>
            </a:r>
            <a:r>
              <a:rPr lang="pt-PT" sz="1800" b="1" dirty="0" smtClean="0"/>
              <a:t> - </a:t>
            </a:r>
            <a:r>
              <a:rPr lang="pt-PT" sz="1800" b="1" dirty="0" err="1" smtClean="0"/>
              <a:t>critical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analysis</a:t>
            </a:r>
            <a:r>
              <a:rPr lang="pt-PT" sz="1800" dirty="0" smtClean="0"/>
              <a:t> </a:t>
            </a:r>
          </a:p>
          <a:p>
            <a:pPr marL="0" lvl="0" indent="0">
              <a:buNone/>
            </a:pPr>
            <a:r>
              <a:rPr lang="pt-PT" sz="1800" dirty="0"/>
              <a:t> </a:t>
            </a:r>
            <a:r>
              <a:rPr lang="pt-PT" sz="1800" dirty="0" smtClean="0"/>
              <a:t>    </a:t>
            </a:r>
            <a:r>
              <a:rPr lang="pt-PT" sz="1800" dirty="0" err="1" smtClean="0"/>
              <a:t>Presidency</a:t>
            </a:r>
            <a:r>
              <a:rPr lang="pt-PT" sz="1800" dirty="0" smtClean="0"/>
              <a:t> as </a:t>
            </a:r>
            <a:r>
              <a:rPr lang="pt-PT" sz="1800" dirty="0" err="1" smtClean="0"/>
              <a:t>engine</a:t>
            </a:r>
            <a:r>
              <a:rPr lang="pt-PT" sz="1800" dirty="0" smtClean="0"/>
              <a:t> </a:t>
            </a:r>
            <a:r>
              <a:rPr lang="pt-PT" sz="1800" dirty="0" err="1" smtClean="0"/>
              <a:t>and</a:t>
            </a:r>
            <a:r>
              <a:rPr lang="pt-PT" sz="1800" dirty="0" smtClean="0"/>
              <a:t> </a:t>
            </a:r>
            <a:r>
              <a:rPr lang="pt-PT" sz="1800" dirty="0" err="1" smtClean="0"/>
              <a:t>mobilizing</a:t>
            </a:r>
            <a:r>
              <a:rPr lang="pt-PT" sz="1800" dirty="0" smtClean="0"/>
              <a:t> </a:t>
            </a:r>
            <a:r>
              <a:rPr lang="pt-PT" sz="1800" dirty="0" err="1" smtClean="0"/>
              <a:t>vs</a:t>
            </a:r>
            <a:r>
              <a:rPr lang="pt-PT" sz="1800" dirty="0" smtClean="0"/>
              <a:t> </a:t>
            </a:r>
            <a:r>
              <a:rPr lang="pt-PT" sz="1800" dirty="0" err="1" smtClean="0"/>
              <a:t>less</a:t>
            </a:r>
            <a:r>
              <a:rPr lang="pt-PT" sz="1800" dirty="0" smtClean="0"/>
              <a:t> </a:t>
            </a:r>
            <a:r>
              <a:rPr lang="pt-PT" sz="1800" dirty="0" err="1" smtClean="0"/>
              <a:t>priority</a:t>
            </a:r>
            <a:r>
              <a:rPr lang="pt-PT" sz="1800" dirty="0" smtClean="0"/>
              <a:t> </a:t>
            </a:r>
            <a:r>
              <a:rPr lang="pt-PT" sz="1800" dirty="0" err="1" smtClean="0"/>
              <a:t>and</a:t>
            </a:r>
            <a:r>
              <a:rPr lang="pt-PT" sz="1800" dirty="0" smtClean="0"/>
              <a:t> </a:t>
            </a:r>
            <a:r>
              <a:rPr lang="pt-PT" sz="1800" dirty="0" err="1" smtClean="0"/>
              <a:t>proactive</a:t>
            </a:r>
            <a:r>
              <a:rPr lang="pt-PT" sz="1800" dirty="0" smtClean="0"/>
              <a:t> </a:t>
            </a:r>
            <a:r>
              <a:rPr lang="pt-PT" sz="1800" dirty="0" err="1" smtClean="0"/>
              <a:t>situation</a:t>
            </a:r>
            <a:r>
              <a:rPr lang="pt-PT" sz="1800" dirty="0" smtClean="0"/>
              <a:t>)</a:t>
            </a:r>
          </a:p>
          <a:p>
            <a:endParaRPr lang="pt-PT" sz="1800" dirty="0" smtClean="0"/>
          </a:p>
          <a:p>
            <a:pPr lvl="0"/>
            <a:r>
              <a:rPr lang="pt-PT" sz="1800" b="1" dirty="0" err="1" smtClean="0"/>
              <a:t>Difficulties</a:t>
            </a:r>
            <a:r>
              <a:rPr lang="pt-PT" sz="1800" b="1" dirty="0" smtClean="0"/>
              <a:t> to </a:t>
            </a:r>
            <a:r>
              <a:rPr lang="pt-PT" sz="1800" b="1" dirty="0" err="1" smtClean="0"/>
              <a:t>promote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genuine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integration</a:t>
            </a:r>
            <a:r>
              <a:rPr lang="pt-PT" sz="1800" b="1" dirty="0" smtClean="0"/>
              <a:t> - </a:t>
            </a:r>
            <a:r>
              <a:rPr lang="pt-PT" sz="1800" b="1" dirty="0" err="1" smtClean="0"/>
              <a:t>critical</a:t>
            </a:r>
            <a:r>
              <a:rPr lang="pt-PT" sz="1800" b="1" dirty="0" smtClean="0"/>
              <a:t> </a:t>
            </a:r>
            <a:r>
              <a:rPr lang="pt-PT" sz="1800" b="1" dirty="0" err="1" smtClean="0"/>
              <a:t>analysis</a:t>
            </a:r>
            <a:r>
              <a:rPr lang="pt-PT" sz="1800" dirty="0" smtClean="0"/>
              <a:t> </a:t>
            </a:r>
          </a:p>
          <a:p>
            <a:pPr lvl="0">
              <a:buNone/>
            </a:pPr>
            <a:r>
              <a:rPr lang="pt-PT" sz="1800" dirty="0"/>
              <a:t> </a:t>
            </a:r>
            <a:r>
              <a:rPr lang="pt-PT" sz="1800" dirty="0" smtClean="0"/>
              <a:t>    </a:t>
            </a:r>
            <a:r>
              <a:rPr lang="pt-PT" sz="1800" dirty="0"/>
              <a:t>Sectorial </a:t>
            </a:r>
            <a:r>
              <a:rPr lang="pt-PT" sz="1800" dirty="0" err="1"/>
              <a:t>character</a:t>
            </a:r>
            <a:r>
              <a:rPr lang="pt-PT" sz="1800" dirty="0"/>
              <a:t> </a:t>
            </a:r>
            <a:r>
              <a:rPr lang="pt-PT" sz="1800" dirty="0" err="1"/>
              <a:t>of</a:t>
            </a:r>
            <a:r>
              <a:rPr lang="pt-PT" sz="1800" dirty="0"/>
              <a:t> </a:t>
            </a:r>
            <a:r>
              <a:rPr lang="pt-PT" sz="1800" dirty="0" err="1"/>
              <a:t>the</a:t>
            </a:r>
            <a:r>
              <a:rPr lang="pt-PT" sz="1800" dirty="0"/>
              <a:t> </a:t>
            </a:r>
            <a:r>
              <a:rPr lang="pt-PT" sz="1800" dirty="0" err="1"/>
              <a:t>instruments</a:t>
            </a:r>
            <a:r>
              <a:rPr lang="pt-PT" sz="1800" dirty="0"/>
              <a:t> </a:t>
            </a:r>
            <a:r>
              <a:rPr lang="pt-PT" sz="1800" dirty="0" err="1"/>
              <a:t>implemented</a:t>
            </a:r>
            <a:r>
              <a:rPr lang="pt-PT" sz="1800"/>
              <a:t> </a:t>
            </a:r>
            <a:r>
              <a:rPr lang="pt-PT" sz="1800" smtClean="0"/>
              <a:t>, </a:t>
            </a:r>
            <a:r>
              <a:rPr lang="pt-PT" sz="1800" dirty="0" err="1"/>
              <a:t>unreal</a:t>
            </a:r>
            <a:r>
              <a:rPr lang="pt-PT" sz="1800" dirty="0"/>
              <a:t> time for          </a:t>
            </a:r>
            <a:r>
              <a:rPr lang="pt-PT" sz="1800" dirty="0" err="1"/>
              <a:t>preparation</a:t>
            </a:r>
            <a:r>
              <a:rPr lang="pt-PT" sz="1800" dirty="0"/>
              <a:t> </a:t>
            </a:r>
            <a:r>
              <a:rPr lang="pt-PT" sz="1800" dirty="0" err="1"/>
              <a:t>of</a:t>
            </a:r>
            <a:r>
              <a:rPr lang="pt-PT" sz="1800" dirty="0"/>
              <a:t> </a:t>
            </a:r>
            <a:r>
              <a:rPr lang="pt-PT" sz="1800" dirty="0" err="1"/>
              <a:t>the</a:t>
            </a:r>
            <a:r>
              <a:rPr lang="pt-PT" sz="1800" dirty="0"/>
              <a:t> </a:t>
            </a:r>
            <a:r>
              <a:rPr lang="pt-PT" sz="1800" dirty="0" err="1"/>
              <a:t>strategy</a:t>
            </a:r>
            <a:r>
              <a:rPr lang="pt-PT" sz="1800" dirty="0"/>
              <a:t> , </a:t>
            </a:r>
            <a:r>
              <a:rPr lang="pt-PT" sz="1800" dirty="0" err="1"/>
              <a:t>eg</a:t>
            </a:r>
            <a:r>
              <a:rPr lang="pt-PT" sz="1800" dirty="0"/>
              <a:t> PEDU , etc. </a:t>
            </a:r>
          </a:p>
          <a:p>
            <a:endParaRPr lang="pt-PT" sz="1600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Critical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Analyze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of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partnership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process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1008112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1800" dirty="0" err="1" smtClean="0">
                <a:solidFill>
                  <a:schemeClr val="bg1"/>
                </a:solidFill>
                <a:cs typeface="Aharoni" pitchFamily="2" charset="-79"/>
              </a:rPr>
              <a:t>Mission</a:t>
            </a: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> Team </a:t>
            </a:r>
            <a:r>
              <a:rPr lang="pt-PT" sz="1800" dirty="0" err="1" smtClean="0">
                <a:solidFill>
                  <a:schemeClr val="bg1"/>
                </a:solidFill>
                <a:cs typeface="Aharoni" pitchFamily="2" charset="-79"/>
              </a:rPr>
              <a:t>Lisbon</a:t>
            </a: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>-Europa 2020 </a:t>
            </a:r>
            <a:b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</a:br>
            <a:r>
              <a:rPr lang="pt-PT" sz="1800" dirty="0" err="1" smtClean="0">
                <a:solidFill>
                  <a:schemeClr val="bg1"/>
                </a:solidFill>
                <a:cs typeface="Aharoni" pitchFamily="2" charset="-79"/>
              </a:rPr>
              <a:t>Contacts</a:t>
            </a: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>:  </a:t>
            </a:r>
            <a:r>
              <a:rPr lang="pt-PT" sz="1800" u="sng" dirty="0" smtClean="0">
                <a:solidFill>
                  <a:schemeClr val="bg1"/>
                </a:solidFill>
                <a:cs typeface="Aharoni" pitchFamily="2" charset="-79"/>
              </a:rPr>
              <a:t>lisboa.europa2020@cm-lisboa.pt</a:t>
            </a: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/>
            </a:r>
            <a:b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</a:br>
            <a:r>
              <a:rPr lang="pt-PT" sz="1800" dirty="0" smtClean="0">
                <a:solidFill>
                  <a:schemeClr val="bg1"/>
                </a:solidFill>
                <a:cs typeface="Aharoni" pitchFamily="2" charset="-79"/>
              </a:rPr>
              <a:t>+ 351 217 988 659</a:t>
            </a:r>
            <a:endParaRPr lang="pt-PT" sz="1800" dirty="0">
              <a:solidFill>
                <a:schemeClr val="bg1"/>
              </a:solidFill>
            </a:endParaRPr>
          </a:p>
        </p:txBody>
      </p:sp>
      <p:pic>
        <p:nvPicPr>
          <p:cNvPr id="8" name="Picture 7" descr="Baixa_Pombalin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0632" y="1772816"/>
            <a:ext cx="6552728" cy="4363832"/>
          </a:xfrm>
          <a:prstGeom prst="rect">
            <a:avLst/>
          </a:prstGeom>
          <a:noFill/>
        </p:spPr>
      </p:pic>
      <p:sp>
        <p:nvSpPr>
          <p:cNvPr id="12" name="CaixaDeTexto 11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3" name="Picture 6"/>
          <p:cNvPicPr>
            <a:picLocks noChangeAspect="1"/>
          </p:cNvPicPr>
          <p:nvPr/>
        </p:nvPicPr>
        <p:blipFill>
          <a:blip r:embed="rId4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ângulo 9"/>
          <p:cNvSpPr/>
          <p:nvPr/>
        </p:nvSpPr>
        <p:spPr>
          <a:xfrm>
            <a:off x="6465168" y="5517232"/>
            <a:ext cx="13391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 err="1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Thank</a:t>
            </a:r>
            <a:r>
              <a:rPr lang="pt-PT" dirty="0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r>
              <a:rPr lang="pt-PT" dirty="0" err="1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You</a:t>
            </a:r>
            <a:r>
              <a:rPr lang="pt-PT" dirty="0" smtClean="0">
                <a:solidFill>
                  <a:schemeClr val="bg1"/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altLang="en-US" sz="2400" b="1" noProof="1" smtClean="0">
                <a:solidFill>
                  <a:schemeClr val="bg1"/>
                </a:solidFill>
                <a:latin typeface="Arial" charset="0"/>
                <a:ea typeface="MS PGothic" pitchFamily="34" charset="-128"/>
                <a:cs typeface="Arial" charset="0"/>
              </a:rPr>
              <a:t>TABLE OF CONTENTS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Marcador de Posição de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392715"/>
              </p:ext>
            </p:extLst>
          </p:nvPr>
        </p:nvGraphicFramePr>
        <p:xfrm>
          <a:off x="488504" y="1628800"/>
          <a:ext cx="856895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869160"/>
            <a:ext cx="9144000" cy="11953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eaLnBrk="1" hangingPunct="1"/>
            <a:r>
              <a:rPr lang="pt-PT" sz="2400" dirty="0" err="1" smtClean="0"/>
              <a:t>Created</a:t>
            </a:r>
            <a:r>
              <a:rPr lang="pt-PT" sz="2400" dirty="0" smtClean="0"/>
              <a:t> </a:t>
            </a:r>
            <a:r>
              <a:rPr lang="pt-PT" sz="2400" dirty="0" err="1" smtClean="0"/>
              <a:t>by</a:t>
            </a:r>
            <a:r>
              <a:rPr lang="pt-PT" sz="2400" dirty="0" smtClean="0"/>
              <a:t> municipal </a:t>
            </a:r>
            <a:r>
              <a:rPr lang="pt-PT" sz="2400" dirty="0" err="1" smtClean="0"/>
              <a:t>resolution</a:t>
            </a:r>
            <a:r>
              <a:rPr lang="pt-PT" sz="2400" dirty="0" smtClean="0"/>
              <a:t>, </a:t>
            </a:r>
            <a:r>
              <a:rPr lang="pt-PT" sz="2400" dirty="0" err="1" smtClean="0"/>
              <a:t>April</a:t>
            </a:r>
            <a:r>
              <a:rPr lang="pt-PT" sz="2400" dirty="0" smtClean="0"/>
              <a:t> 2012;</a:t>
            </a:r>
          </a:p>
          <a:p>
            <a:pPr eaLnBrk="1" hangingPunct="1">
              <a:spcBef>
                <a:spcPts val="1200"/>
              </a:spcBef>
            </a:pPr>
            <a:r>
              <a:rPr lang="pt-PT" sz="2400" dirty="0" err="1" smtClean="0"/>
              <a:t>Aims</a:t>
            </a:r>
            <a:r>
              <a:rPr lang="pt-PT" sz="2400" dirty="0" smtClean="0"/>
              <a:t> to </a:t>
            </a:r>
            <a:r>
              <a:rPr lang="pt-PT" sz="2400" dirty="0" err="1" smtClean="0"/>
              <a:t>assure</a:t>
            </a:r>
            <a:r>
              <a:rPr lang="pt-PT" sz="2400" dirty="0" smtClean="0"/>
              <a:t> </a:t>
            </a:r>
            <a:r>
              <a:rPr lang="pt-PT" sz="2400" dirty="0" err="1" smtClean="0"/>
              <a:t>Lisbon</a:t>
            </a:r>
            <a:r>
              <a:rPr lang="pt-PT" sz="2400" dirty="0" smtClean="0"/>
              <a:t> </a:t>
            </a:r>
            <a:r>
              <a:rPr lang="pt-PT" sz="2400" dirty="0" err="1" smtClean="0"/>
              <a:t>active</a:t>
            </a:r>
            <a:r>
              <a:rPr lang="pt-PT" sz="2400" dirty="0" smtClean="0"/>
              <a:t> </a:t>
            </a:r>
            <a:r>
              <a:rPr lang="pt-PT" sz="2400" dirty="0" err="1" smtClean="0"/>
              <a:t>participation</a:t>
            </a:r>
            <a:r>
              <a:rPr lang="pt-PT" sz="2400" dirty="0" smtClean="0"/>
              <a:t> in </a:t>
            </a:r>
            <a:r>
              <a:rPr lang="pt-PT" sz="2400" dirty="0" err="1" smtClean="0"/>
              <a:t>the</a:t>
            </a:r>
            <a:r>
              <a:rPr lang="pt-PT" sz="2400" dirty="0" smtClean="0"/>
              <a:t> </a:t>
            </a:r>
            <a:r>
              <a:rPr lang="pt-PT" sz="2400" dirty="0" err="1" smtClean="0"/>
              <a:t>next</a:t>
            </a:r>
            <a:r>
              <a:rPr lang="pt-PT" sz="2400" dirty="0" smtClean="0"/>
              <a:t>  </a:t>
            </a:r>
            <a:r>
              <a:rPr lang="pt-PT" sz="2400" dirty="0" err="1" smtClean="0"/>
              <a:t>european</a:t>
            </a:r>
            <a:r>
              <a:rPr lang="pt-PT" sz="2400" dirty="0" smtClean="0"/>
              <a:t> </a:t>
            </a:r>
            <a:r>
              <a:rPr lang="pt-PT" sz="2400" dirty="0" err="1" smtClean="0"/>
              <a:t>programming</a:t>
            </a:r>
            <a:r>
              <a:rPr lang="pt-PT" sz="2400" dirty="0" smtClean="0"/>
              <a:t> </a:t>
            </a:r>
            <a:r>
              <a:rPr lang="pt-PT" sz="2400" dirty="0" err="1" smtClean="0"/>
              <a:t>period</a:t>
            </a:r>
            <a:r>
              <a:rPr lang="pt-PT" sz="2400" dirty="0" smtClean="0"/>
              <a:t>: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mobilize the different partnerships </a:t>
            </a:r>
            <a:r>
              <a:rPr lang="en-US" sz="2400" dirty="0" smtClean="0"/>
              <a:t>with the University, the business community and the social and cultural institutions;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maximize the Lisbon contribution </a:t>
            </a:r>
            <a:r>
              <a:rPr lang="en-US" sz="2400" dirty="0" smtClean="0"/>
              <a:t>to Europe 2020 strategy implementation;</a:t>
            </a:r>
          </a:p>
          <a:p>
            <a:pPr lvl="1" eaLnBrk="1" hangingPunct="1">
              <a:spcBef>
                <a:spcPts val="1200"/>
              </a:spcBef>
            </a:pP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optimize the use of resources available </a:t>
            </a:r>
            <a:r>
              <a:rPr lang="en-US" sz="2400" dirty="0" smtClean="0"/>
              <a:t>in the next Financial Framework 2014-2020.</a:t>
            </a: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Mission</a:t>
            </a:r>
            <a:r>
              <a:rPr lang="pt-PT" sz="2400" b="1" dirty="0" smtClean="0">
                <a:solidFill>
                  <a:schemeClr val="bg1"/>
                </a:solidFill>
              </a:rPr>
              <a:t> Team </a:t>
            </a:r>
            <a:r>
              <a:rPr lang="pt-PT" sz="2400" b="1" dirty="0" err="1" smtClean="0">
                <a:solidFill>
                  <a:schemeClr val="bg1"/>
                </a:solidFill>
              </a:rPr>
              <a:t>Lisbon</a:t>
            </a:r>
            <a:r>
              <a:rPr lang="pt-PT" sz="2400" b="1" dirty="0" smtClean="0">
                <a:solidFill>
                  <a:schemeClr val="bg1"/>
                </a:solidFill>
              </a:rPr>
              <a:t>/Europa 2020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smtClean="0">
                <a:solidFill>
                  <a:schemeClr val="bg1"/>
                </a:solidFill>
              </a:rPr>
              <a:t>Framework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eaLnBrk="1" hangingPunct="1"/>
            <a:endParaRPr lang="en-US" sz="2400" dirty="0" smtClean="0"/>
          </a:p>
          <a:p>
            <a:pPr eaLnBrk="1" hangingPunct="1"/>
            <a:r>
              <a:rPr lang="en-US" sz="2400" dirty="0" smtClean="0"/>
              <a:t>Identify among the EU policies, </a:t>
            </a: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the areas of greatest importance for the city of Lisbon </a:t>
            </a:r>
            <a:r>
              <a:rPr lang="en-US" sz="2400" dirty="0" smtClean="0"/>
              <a:t>where the local dimension represents added value;</a:t>
            </a:r>
          </a:p>
          <a:p>
            <a:pPr eaLnBrk="1" hangingPunct="1"/>
            <a:r>
              <a:rPr lang="en-US" sz="2400" dirty="0" smtClean="0"/>
              <a:t>Monitoring </a:t>
            </a: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the development of the Regulations, the Partnership  Agreement  and the Operational </a:t>
            </a:r>
            <a:r>
              <a:rPr lang="en-US" sz="2400" b="1" dirty="0" err="1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Programmes</a:t>
            </a:r>
            <a:r>
              <a:rPr lang="en-US" sz="2400" dirty="0" smtClean="0"/>
              <a:t> and other tools for implementation and support the Mayor on the respective decisions.</a:t>
            </a: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 smtClean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Mission</a:t>
            </a:r>
            <a:r>
              <a:rPr lang="pt-PT" sz="2400" b="1" dirty="0" smtClean="0">
                <a:solidFill>
                  <a:schemeClr val="bg1"/>
                </a:solidFill>
              </a:rPr>
              <a:t> Team </a:t>
            </a:r>
            <a:r>
              <a:rPr lang="pt-PT" sz="2400" b="1" dirty="0" err="1" smtClean="0">
                <a:solidFill>
                  <a:schemeClr val="bg1"/>
                </a:solidFill>
              </a:rPr>
              <a:t>Lisbon</a:t>
            </a:r>
            <a:r>
              <a:rPr lang="pt-PT" sz="2400" b="1" dirty="0" smtClean="0">
                <a:solidFill>
                  <a:schemeClr val="bg1"/>
                </a:solidFill>
              </a:rPr>
              <a:t>/Europa 2020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Mission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and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Goals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Develop, within the framework of Cohesion Policy: 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eligible projects</a:t>
            </a:r>
            <a:r>
              <a:rPr lang="en-US" sz="2400" b="1" dirty="0" smtClean="0"/>
              <a:t>, </a:t>
            </a:r>
            <a:r>
              <a:rPr lang="en-US" sz="2400" dirty="0" smtClean="0"/>
              <a:t>specially for Innovative Actions in the context of sustainable urban development;</a:t>
            </a:r>
          </a:p>
          <a:p>
            <a:pPr lvl="1" eaLnBrk="1" hangingPunct="1">
              <a:spcAft>
                <a:spcPts val="1200"/>
              </a:spcAft>
            </a:pP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Integrated Territorial Investment </a:t>
            </a:r>
            <a:r>
              <a:rPr lang="en-US" sz="2400" dirty="0" smtClean="0"/>
              <a:t>projects in the city of Lisbon.</a:t>
            </a:r>
          </a:p>
          <a:p>
            <a:pPr eaLnBrk="1" hangingPunct="1">
              <a:spcAft>
                <a:spcPts val="1200"/>
              </a:spcAft>
            </a:pPr>
            <a:r>
              <a:rPr lang="en-US" sz="2400" dirty="0" smtClean="0"/>
              <a:t>Promote a process of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accent4">
                    <a:lumMod val="75000"/>
                    <a:lumOff val="25000"/>
                  </a:schemeClr>
                </a:solidFill>
              </a:rPr>
              <a:t>active and participative partnership</a:t>
            </a:r>
            <a:r>
              <a:rPr lang="en-US" sz="2400" dirty="0" smtClean="0"/>
              <a:t> with all the necessary and indispensable  stakeholders in the Planning and implementation of these projects.</a:t>
            </a:r>
            <a:endParaRPr lang="pt-PT" sz="2400" dirty="0" smtClean="0"/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Mission</a:t>
            </a:r>
            <a:r>
              <a:rPr lang="pt-PT" sz="2400" b="1" dirty="0" smtClean="0">
                <a:solidFill>
                  <a:schemeClr val="bg1"/>
                </a:solidFill>
              </a:rPr>
              <a:t> Team </a:t>
            </a:r>
            <a:r>
              <a:rPr lang="pt-PT" sz="2400" b="1" dirty="0" err="1" smtClean="0">
                <a:solidFill>
                  <a:schemeClr val="bg1"/>
                </a:solidFill>
              </a:rPr>
              <a:t>Lisbon</a:t>
            </a:r>
            <a:r>
              <a:rPr lang="pt-PT" sz="2400" b="1" dirty="0" smtClean="0">
                <a:solidFill>
                  <a:schemeClr val="bg1"/>
                </a:solidFill>
              </a:rPr>
              <a:t>/Europa 2020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Mission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and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Goals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eaLnBrk="1" hangingPunct="1">
              <a:spcAft>
                <a:spcPts val="600"/>
              </a:spcAft>
            </a:pPr>
            <a:r>
              <a:rPr lang="en-US" sz="2400" dirty="0" smtClean="0"/>
              <a:t>Created in parallel with the Mission Team;</a:t>
            </a:r>
          </a:p>
          <a:p>
            <a:pPr eaLnBrk="1" hangingPunct="1">
              <a:spcAft>
                <a:spcPts val="600"/>
              </a:spcAft>
            </a:pPr>
            <a:r>
              <a:rPr lang="pt-PT" sz="2400" dirty="0" err="1" smtClean="0"/>
              <a:t>Includes</a:t>
            </a:r>
            <a:r>
              <a:rPr lang="pt-PT" sz="2400" dirty="0" smtClean="0"/>
              <a:t>:</a:t>
            </a:r>
          </a:p>
          <a:p>
            <a:pPr lvl="1" eaLnBrk="1" hangingPunct="1"/>
            <a:r>
              <a:rPr lang="en-US" sz="2000" b="1" dirty="0" smtClean="0"/>
              <a:t>Councilors</a:t>
            </a:r>
            <a:r>
              <a:rPr lang="en-US" sz="2000" dirty="0" smtClean="0"/>
              <a:t> from various political forces represented in the House;</a:t>
            </a:r>
          </a:p>
          <a:p>
            <a:pPr lvl="1" eaLnBrk="1" hangingPunct="1"/>
            <a:r>
              <a:rPr lang="en-US" sz="2000" b="1" dirty="0" smtClean="0"/>
              <a:t>Representatives</a:t>
            </a:r>
            <a:r>
              <a:rPr lang="en-US" sz="2000" dirty="0" smtClean="0"/>
              <a:t> from the Institutions of Public Higher Education located in  Lisbon;</a:t>
            </a:r>
          </a:p>
          <a:p>
            <a:pPr lvl="1" eaLnBrk="1" hangingPunct="1"/>
            <a:r>
              <a:rPr lang="en-US" sz="2000" b="1" dirty="0" smtClean="0"/>
              <a:t>Representatives </a:t>
            </a:r>
            <a:r>
              <a:rPr lang="en-US" sz="2000" dirty="0" smtClean="0"/>
              <a:t>of business associations;</a:t>
            </a:r>
          </a:p>
          <a:p>
            <a:pPr lvl="1" eaLnBrk="1" hangingPunct="1"/>
            <a:r>
              <a:rPr lang="en-US" sz="2000" b="1" dirty="0" smtClean="0"/>
              <a:t>Representatives </a:t>
            </a:r>
            <a:r>
              <a:rPr lang="en-US" sz="2000" dirty="0" smtClean="0"/>
              <a:t>of the municipal councils;</a:t>
            </a:r>
          </a:p>
          <a:p>
            <a:pPr lvl="1" eaLnBrk="1" hangingPunct="1"/>
            <a:r>
              <a:rPr lang="en-US" sz="2000" b="1" dirty="0" smtClean="0"/>
              <a:t>Representative </a:t>
            </a:r>
            <a:r>
              <a:rPr lang="en-US" sz="2000" dirty="0" smtClean="0"/>
              <a:t>personalities of the cultural and social aspects of the</a:t>
            </a:r>
          </a:p>
          <a:p>
            <a:pPr eaLnBrk="1" hangingPunct="1"/>
            <a:r>
              <a:rPr lang="en-US" sz="2400" dirty="0" smtClean="0"/>
              <a:t>Aims to ensure a comprehensive overview provides a platform for obtaining and integrating contributions.</a:t>
            </a:r>
            <a:endParaRPr lang="pt-PT" sz="2400" dirty="0" smtClean="0"/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Mission</a:t>
            </a:r>
            <a:r>
              <a:rPr lang="pt-PT" sz="2400" b="1" dirty="0" smtClean="0">
                <a:solidFill>
                  <a:schemeClr val="bg1"/>
                </a:solidFill>
              </a:rPr>
              <a:t> Team </a:t>
            </a:r>
            <a:r>
              <a:rPr lang="pt-PT" sz="2400" b="1" dirty="0" err="1" smtClean="0">
                <a:solidFill>
                  <a:schemeClr val="bg1"/>
                </a:solidFill>
              </a:rPr>
              <a:t>Lisbon</a:t>
            </a:r>
            <a:r>
              <a:rPr lang="pt-PT" sz="2400" b="1" dirty="0" smtClean="0">
                <a:solidFill>
                  <a:schemeClr val="bg1"/>
                </a:solidFill>
              </a:rPr>
              <a:t>/Europa 2020 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The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Monitoring</a:t>
            </a:r>
            <a:r>
              <a:rPr lang="pt-PT" sz="2400" dirty="0" smtClean="0">
                <a:solidFill>
                  <a:schemeClr val="bg1"/>
                </a:solidFill>
              </a:rPr>
              <a:t> </a:t>
            </a:r>
            <a:r>
              <a:rPr lang="pt-PT" sz="2400" dirty="0" err="1" smtClean="0">
                <a:solidFill>
                  <a:schemeClr val="bg1"/>
                </a:solidFill>
              </a:rPr>
              <a:t>Committee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1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en-GB" altLang="en-US" sz="2400" b="1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marL="184150" lvl="1" indent="0">
              <a:buFont typeface="Arial" panose="020B0604020202020204" pitchFamily="34" charset="0"/>
              <a:buNone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400" dirty="0">
              <a:solidFill>
                <a:srgbClr val="002060"/>
              </a:solidFill>
            </a:endParaRPr>
          </a:p>
          <a:p>
            <a:pPr>
              <a:defRPr/>
            </a:pPr>
            <a:endParaRPr lang="en-GB" sz="24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altLang="en-US" sz="2400" b="1" noProof="1" smtClean="0">
                <a:solidFill>
                  <a:schemeClr val="bg1"/>
                </a:solidFill>
                <a:latin typeface="Arial" charset="0"/>
                <a:ea typeface="MS PGothic" pitchFamily="34" charset="-128"/>
                <a:cs typeface="Arial" charset="0"/>
              </a:rPr>
              <a:t>TABLE OF CONTENTS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" name="Marcador de Posição de Conteúd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74455830"/>
              </p:ext>
            </p:extLst>
          </p:nvPr>
        </p:nvGraphicFramePr>
        <p:xfrm>
          <a:off x="488504" y="1628800"/>
          <a:ext cx="856895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472" y="4869160"/>
            <a:ext cx="9144000" cy="11953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60512" y="1196752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1000" dirty="0">
              <a:solidFill>
                <a:srgbClr val="002060"/>
              </a:solidFill>
            </a:endParaRPr>
          </a:p>
          <a:p>
            <a:pPr lvl="1">
              <a:buNone/>
              <a:defRPr/>
            </a:pPr>
            <a:endParaRPr lang="fr-CH" altLang="en-US" sz="1600" dirty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GB" sz="2200" b="1" dirty="0" smtClean="0">
                <a:solidFill>
                  <a:srgbClr val="00B0F0"/>
                </a:solidFill>
              </a:rPr>
              <a:t>The vision we have for Lisbon is a city that is:</a:t>
            </a:r>
          </a:p>
          <a:p>
            <a:pPr>
              <a:buNone/>
            </a:pPr>
            <a:endParaRPr lang="pt-PT" sz="2200" dirty="0" smtClean="0"/>
          </a:p>
          <a:p>
            <a:pPr lvl="0"/>
            <a:r>
              <a:rPr lang="en-GB" sz="2200" b="1" dirty="0" smtClean="0">
                <a:solidFill>
                  <a:srgbClr val="00B0F0"/>
                </a:solidFill>
              </a:rPr>
              <a:t>Beautiful:</a:t>
            </a:r>
            <a:r>
              <a:rPr lang="en-GB" sz="2200" b="1" dirty="0" smtClean="0"/>
              <a:t> </a:t>
            </a:r>
            <a:r>
              <a:rPr lang="en-GB" sz="2200" dirty="0" smtClean="0"/>
              <a:t>that invests in urban innovation and rehabilitation, preservation of its natural heritage and valuation of public space;</a:t>
            </a:r>
          </a:p>
          <a:p>
            <a:pPr lvl="0"/>
            <a:endParaRPr lang="pt-PT" sz="2200" dirty="0" smtClean="0"/>
          </a:p>
          <a:p>
            <a:pPr lvl="0"/>
            <a:r>
              <a:rPr lang="en-GB" sz="2200" b="1" dirty="0" smtClean="0">
                <a:solidFill>
                  <a:srgbClr val="00B0F0"/>
                </a:solidFill>
              </a:rPr>
              <a:t>Integrating:</a:t>
            </a:r>
            <a:r>
              <a:rPr lang="en-GB" sz="2200" dirty="0" smtClean="0">
                <a:solidFill>
                  <a:srgbClr val="00B0F0"/>
                </a:solidFill>
              </a:rPr>
              <a:t> </a:t>
            </a:r>
            <a:r>
              <a:rPr lang="en-GB" sz="2200" dirty="0" smtClean="0"/>
              <a:t>multicultural and promoter of social innovation;</a:t>
            </a:r>
          </a:p>
          <a:p>
            <a:pPr lvl="0"/>
            <a:endParaRPr lang="pt-PT" sz="2200" dirty="0" smtClean="0"/>
          </a:p>
          <a:p>
            <a:pPr lvl="0"/>
            <a:r>
              <a:rPr lang="en-GB" sz="2200" b="1" dirty="0" smtClean="0">
                <a:solidFill>
                  <a:srgbClr val="00B0F0"/>
                </a:solidFill>
              </a:rPr>
              <a:t>Diverse</a:t>
            </a:r>
            <a:r>
              <a:rPr lang="en-GB" sz="2200" dirty="0" smtClean="0">
                <a:solidFill>
                  <a:srgbClr val="00B0F0"/>
                </a:solidFill>
              </a:rPr>
              <a:t>:</a:t>
            </a:r>
            <a:r>
              <a:rPr lang="en-GB" sz="2200" dirty="0" smtClean="0"/>
              <a:t> a city of neighbourhoods that promotes investment in technology and knowledge;</a:t>
            </a:r>
          </a:p>
          <a:p>
            <a:pPr lvl="0"/>
            <a:endParaRPr lang="pt-PT" sz="2200" dirty="0" smtClean="0"/>
          </a:p>
          <a:p>
            <a:pPr lvl="0"/>
            <a:r>
              <a:rPr lang="en-GB" sz="2200" b="1" dirty="0" smtClean="0">
                <a:solidFill>
                  <a:srgbClr val="00B0F0"/>
                </a:solidFill>
              </a:rPr>
              <a:t>Attractive</a:t>
            </a:r>
            <a:r>
              <a:rPr lang="en-GB" sz="2200" dirty="0" smtClean="0">
                <a:solidFill>
                  <a:srgbClr val="00B0F0"/>
                </a:solidFill>
              </a:rPr>
              <a:t>:</a:t>
            </a:r>
            <a:r>
              <a:rPr lang="en-GB" sz="2200" dirty="0" smtClean="0"/>
              <a:t> in terms of tourism, population and resources;</a:t>
            </a:r>
            <a:endParaRPr lang="pt-PT" sz="22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10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Developed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Work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Strategy</a:t>
            </a:r>
            <a:r>
              <a:rPr lang="pt-PT" sz="2400" dirty="0" smtClean="0">
                <a:solidFill>
                  <a:schemeClr val="bg1"/>
                </a:solidFill>
              </a:rPr>
              <a:t>   </a:t>
            </a:r>
            <a:r>
              <a:rPr lang="pt-PT" sz="2400" dirty="0" err="1" smtClean="0">
                <a:solidFill>
                  <a:schemeClr val="bg1"/>
                </a:solidFill>
              </a:rPr>
              <a:t>Lx-Europa</a:t>
            </a:r>
            <a:r>
              <a:rPr lang="pt-PT" sz="2400" dirty="0" smtClean="0">
                <a:solidFill>
                  <a:schemeClr val="bg1"/>
                </a:solidFill>
              </a:rPr>
              <a:t> 2020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88" y="47625"/>
            <a:ext cx="6824662" cy="542925"/>
          </a:xfrm>
          <a:prstGeom prst="rect">
            <a:avLst/>
          </a:prstGeom>
        </p:spPr>
        <p:txBody>
          <a:bodyPr/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800" b="1" kern="1200" cap="all">
                <a:solidFill>
                  <a:schemeClr val="tx1"/>
                </a:solidFill>
                <a:latin typeface="Arial"/>
                <a:ea typeface="MS PGothic" pitchFamily="34" charset="-128"/>
                <a:cs typeface="Arial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charset="0"/>
                <a:ea typeface="MS PGothic" pitchFamily="34" charset="-128"/>
                <a:cs typeface="Arial" pitchFamily="34" charset="0"/>
              </a:defRPr>
            </a:lvl5pPr>
            <a:lvl6pPr marL="4572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6pPr>
            <a:lvl7pPr marL="9144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7pPr>
            <a:lvl8pPr marL="13716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8pPr>
            <a:lvl9pPr marL="1828800" algn="l" defTabSz="457200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Bebas Neue" charset="0"/>
                <a:ea typeface="ＭＳ Ｐゴシック" charset="0"/>
              </a:defRPr>
            </a:lvl9pPr>
          </a:lstStyle>
          <a:p>
            <a:pPr>
              <a:defRPr/>
            </a:pPr>
            <a:endParaRPr lang="fr-CH" dirty="0" smtClean="0">
              <a:latin typeface="+mj-lt"/>
            </a:endParaRPr>
          </a:p>
        </p:txBody>
      </p:sp>
      <p:sp>
        <p:nvSpPr>
          <p:cNvPr id="14339" name="Content Placeholder 2"/>
          <p:cNvSpPr txBox="1">
            <a:spLocks/>
          </p:cNvSpPr>
          <p:nvPr/>
        </p:nvSpPr>
        <p:spPr bwMode="auto">
          <a:xfrm>
            <a:off x="-571500" y="3641725"/>
            <a:ext cx="92329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defTabSz="457200">
              <a:spcBef>
                <a:spcPct val="20000"/>
              </a:spcBef>
              <a:buClr>
                <a:srgbClr val="00A0AF"/>
              </a:buClr>
              <a:buFont typeface="Arial" charset="0"/>
              <a:buNone/>
            </a:pPr>
            <a:endParaRPr lang="en-GB" altLang="en-US" b="1">
              <a:ea typeface="MS PGothic" pitchFamily="34" charset="-12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5300" y="1260475"/>
            <a:ext cx="8915400" cy="492918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1000" dirty="0">
              <a:solidFill>
                <a:srgbClr val="002060"/>
              </a:solidFill>
            </a:endParaRPr>
          </a:p>
          <a:p>
            <a:pPr lvl="1">
              <a:buNone/>
              <a:defRPr/>
            </a:pPr>
            <a:endParaRPr lang="fr-CH" altLang="en-US" sz="1600" dirty="0">
              <a:solidFill>
                <a:srgbClr val="002060"/>
              </a:solidFill>
            </a:endParaRPr>
          </a:p>
          <a:p>
            <a:pPr lvl="0"/>
            <a:r>
              <a:rPr lang="en-GB" sz="2200" b="1" dirty="0" smtClean="0">
                <a:solidFill>
                  <a:srgbClr val="00B0F0"/>
                </a:solidFill>
              </a:rPr>
              <a:t>Healthy</a:t>
            </a:r>
            <a:r>
              <a:rPr lang="en-GB" sz="2200" dirty="0" smtClean="0">
                <a:solidFill>
                  <a:srgbClr val="00B0F0"/>
                </a:solidFill>
              </a:rPr>
              <a:t>:</a:t>
            </a:r>
            <a:r>
              <a:rPr lang="en-GB" sz="2200" dirty="0" smtClean="0"/>
              <a:t> that reuses, is energy efficient and technologically innovative;</a:t>
            </a:r>
          </a:p>
          <a:p>
            <a:pPr lvl="0"/>
            <a:endParaRPr lang="pt-PT" sz="2200" dirty="0" smtClean="0"/>
          </a:p>
          <a:p>
            <a:pPr lvl="0"/>
            <a:r>
              <a:rPr lang="en-GB" sz="2200" b="1" dirty="0" smtClean="0">
                <a:solidFill>
                  <a:srgbClr val="00B0F0"/>
                </a:solidFill>
              </a:rPr>
              <a:t>Creative</a:t>
            </a:r>
            <a:r>
              <a:rPr lang="en-GB" sz="2200" dirty="0" smtClean="0">
                <a:solidFill>
                  <a:srgbClr val="00B0F0"/>
                </a:solidFill>
              </a:rPr>
              <a:t>: </a:t>
            </a:r>
            <a:r>
              <a:rPr lang="en-GB" sz="2200" dirty="0" smtClean="0"/>
              <a:t>that innovates and engages, creating "value";</a:t>
            </a:r>
          </a:p>
          <a:p>
            <a:pPr lvl="0"/>
            <a:endParaRPr lang="pt-PT" sz="2200" dirty="0" smtClean="0"/>
          </a:p>
          <a:p>
            <a:pPr lvl="0"/>
            <a:r>
              <a:rPr lang="en-GB" sz="2200" b="1" dirty="0" smtClean="0">
                <a:solidFill>
                  <a:srgbClr val="00B0F0"/>
                </a:solidFill>
              </a:rPr>
              <a:t>Friendly</a:t>
            </a:r>
            <a:r>
              <a:rPr lang="en-GB" sz="2200" dirty="0" smtClean="0">
                <a:solidFill>
                  <a:srgbClr val="00B0F0"/>
                </a:solidFill>
              </a:rPr>
              <a:t>:</a:t>
            </a:r>
            <a:r>
              <a:rPr lang="en-GB" sz="2200" dirty="0" smtClean="0"/>
              <a:t> of the elderly, people with disabilities, families and children and urban safety;</a:t>
            </a:r>
          </a:p>
          <a:p>
            <a:pPr lvl="0">
              <a:buNone/>
            </a:pPr>
            <a:endParaRPr lang="pt-PT" sz="2200" dirty="0" smtClean="0"/>
          </a:p>
          <a:p>
            <a:pPr lvl="0"/>
            <a:r>
              <a:rPr lang="en-GB" sz="2200" b="1" dirty="0" smtClean="0">
                <a:solidFill>
                  <a:srgbClr val="00B0F0"/>
                </a:solidFill>
              </a:rPr>
              <a:t>Ambitious</a:t>
            </a:r>
            <a:r>
              <a:rPr lang="en-GB" sz="2200" dirty="0" smtClean="0">
                <a:solidFill>
                  <a:srgbClr val="00B0F0"/>
                </a:solidFill>
              </a:rPr>
              <a:t>:</a:t>
            </a:r>
            <a:r>
              <a:rPr lang="en-GB" sz="2200" dirty="0" smtClean="0"/>
              <a:t> universalistic, explorer of the seas and of the brotherhood of the Portuguese language.</a:t>
            </a:r>
            <a:endParaRPr lang="pt-PT" sz="2200" dirty="0" smtClean="0"/>
          </a:p>
          <a:p>
            <a:pPr lvl="1">
              <a:buFont typeface="Arial" panose="020B0604020202020204" pitchFamily="34" charset="0"/>
              <a:buChar char="•"/>
              <a:defRPr/>
            </a:pPr>
            <a:endParaRPr lang="fr-CH" altLang="en-US" sz="2200" dirty="0">
              <a:solidFill>
                <a:srgbClr val="002060"/>
              </a:solidFill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88504" y="764704"/>
            <a:ext cx="8569325" cy="792088"/>
          </a:xfrm>
          <a:solidFill>
            <a:srgbClr val="92D05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PT" sz="2400" b="1" dirty="0" err="1" smtClean="0">
                <a:solidFill>
                  <a:schemeClr val="bg1"/>
                </a:solidFill>
              </a:rPr>
              <a:t>Developed</a:t>
            </a:r>
            <a:r>
              <a:rPr lang="pt-PT" sz="2400" b="1" dirty="0" smtClean="0">
                <a:solidFill>
                  <a:schemeClr val="bg1"/>
                </a:solidFill>
              </a:rPr>
              <a:t> </a:t>
            </a:r>
            <a:r>
              <a:rPr lang="pt-PT" sz="2400" b="1" dirty="0" err="1" smtClean="0">
                <a:solidFill>
                  <a:schemeClr val="bg1"/>
                </a:solidFill>
              </a:rPr>
              <a:t>Work</a:t>
            </a:r>
            <a:r>
              <a:rPr lang="pt-PT" sz="2400" dirty="0" smtClean="0">
                <a:solidFill>
                  <a:schemeClr val="bg1"/>
                </a:solidFill>
              </a:rPr>
              <a:t/>
            </a:r>
            <a:br>
              <a:rPr lang="pt-PT" sz="2400" dirty="0" smtClean="0">
                <a:solidFill>
                  <a:schemeClr val="bg1"/>
                </a:solidFill>
              </a:rPr>
            </a:br>
            <a:r>
              <a:rPr lang="pt-PT" sz="2400" dirty="0" err="1" smtClean="0">
                <a:solidFill>
                  <a:schemeClr val="bg1"/>
                </a:solidFill>
              </a:rPr>
              <a:t>Strategy</a:t>
            </a:r>
            <a:r>
              <a:rPr lang="pt-PT" sz="2400" dirty="0" smtClean="0">
                <a:solidFill>
                  <a:schemeClr val="bg1"/>
                </a:solidFill>
              </a:rPr>
              <a:t>   </a:t>
            </a:r>
            <a:r>
              <a:rPr lang="pt-PT" sz="2400" dirty="0" err="1" smtClean="0">
                <a:solidFill>
                  <a:schemeClr val="bg1"/>
                </a:solidFill>
              </a:rPr>
              <a:t>Lx-Europa</a:t>
            </a:r>
            <a:r>
              <a:rPr lang="pt-PT" sz="2400" dirty="0" smtClean="0">
                <a:solidFill>
                  <a:schemeClr val="bg1"/>
                </a:solidFill>
              </a:rPr>
              <a:t> 2020</a:t>
            </a:r>
            <a:endParaRPr lang="pt-PT" sz="2400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352600" y="6165304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4"/>
                </a:solidFill>
              </a:rPr>
              <a:t>LISBOA</a:t>
            </a:r>
          </a:p>
          <a:p>
            <a:r>
              <a:rPr lang="en-US" sz="800" b="1" dirty="0" smtClean="0">
                <a:solidFill>
                  <a:schemeClr val="accent4"/>
                </a:solidFill>
              </a:rPr>
              <a:t>CÂMARA MUNICIPAL</a:t>
            </a:r>
          </a:p>
        </p:txBody>
      </p:sp>
      <p:pic>
        <p:nvPicPr>
          <p:cNvPr id="12" name="Picture 6"/>
          <p:cNvPicPr>
            <a:picLocks noChangeAspect="1"/>
          </p:cNvPicPr>
          <p:nvPr/>
        </p:nvPicPr>
        <p:blipFill>
          <a:blip r:embed="rId3" cstate="print"/>
          <a:srcRect l="6653" b="12391"/>
          <a:stretch>
            <a:fillRect/>
          </a:stretch>
        </p:blipFill>
        <p:spPr bwMode="auto">
          <a:xfrm flipH="1">
            <a:off x="776536" y="6165304"/>
            <a:ext cx="562299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Gouvernement luxembourgeois">
      <a:dk1>
        <a:srgbClr val="FF0000"/>
      </a:dk1>
      <a:lt1>
        <a:srgbClr val="FFFFFF"/>
      </a:lt1>
      <a:dk2>
        <a:srgbClr val="80808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ouvernement luxembourgeoi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897</Words>
  <Application>Microsoft Office PowerPoint</Application>
  <PresentationFormat>A4 Paper (210x297 mm)</PresentationFormat>
  <Paragraphs>290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Modèle par défaut</vt:lpstr>
      <vt:lpstr>8th Quality Conference </vt:lpstr>
      <vt:lpstr>TABLE OF CONTENTS</vt:lpstr>
      <vt:lpstr>Mission Team Lisbon/Europa 2020 Framework</vt:lpstr>
      <vt:lpstr>Mission Team Lisbon/Europa 2020  Mission and Goals</vt:lpstr>
      <vt:lpstr>Mission Team Lisbon/Europa 2020  Mission and Goals</vt:lpstr>
      <vt:lpstr>Mission Team Lisbon/Europa 2020   The Monitoring Committee</vt:lpstr>
      <vt:lpstr>TABLE OF CONTENTS</vt:lpstr>
      <vt:lpstr>Developed Work Strategy   Lx-Europa 2020</vt:lpstr>
      <vt:lpstr>Developed Work Strategy   Lx-Europa 2020</vt:lpstr>
      <vt:lpstr>Developed Work Strategy Lx-Europa 2020</vt:lpstr>
      <vt:lpstr>Developed Work  Activities</vt:lpstr>
      <vt:lpstr>Developed Work  Activities </vt:lpstr>
      <vt:lpstr>Developed Work Higher Education Institutions (HEI) contributions</vt:lpstr>
      <vt:lpstr>Developed Work  10 Intervention Areas/ 10 structural Projects</vt:lpstr>
      <vt:lpstr>Developed Work  10 Intervention Areas/ 10 structural Projects</vt:lpstr>
      <vt:lpstr>Developed Work  Actual dynamics after approved strategy</vt:lpstr>
      <vt:lpstr>TABLE OF CONTENTS</vt:lpstr>
      <vt:lpstr>Critical Analyze of partnership process</vt:lpstr>
      <vt:lpstr>Mission Team Lisbon-Europa 2020  Contacts:  lisboa.europa2020@cm-lisboa.pt + 351 217 988 659</vt:lpstr>
    </vt:vector>
  </TitlesOfParts>
  <Company>CIE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Administrator</dc:creator>
  <cp:lastModifiedBy>Windows User</cp:lastModifiedBy>
  <cp:revision>237</cp:revision>
  <cp:lastPrinted>2015-07-15T08:27:35Z</cp:lastPrinted>
  <dcterms:created xsi:type="dcterms:W3CDTF">2014-02-06T11:46:14Z</dcterms:created>
  <dcterms:modified xsi:type="dcterms:W3CDTF">2015-09-28T11:50:01Z</dcterms:modified>
</cp:coreProperties>
</file>