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72" r:id="rId3"/>
    <p:sldId id="353" r:id="rId4"/>
    <p:sldId id="361" r:id="rId5"/>
    <p:sldId id="364" r:id="rId6"/>
    <p:sldId id="351" r:id="rId7"/>
    <p:sldId id="282" r:id="rId8"/>
    <p:sldId id="354" r:id="rId9"/>
    <p:sldId id="336" r:id="rId10"/>
    <p:sldId id="338" r:id="rId11"/>
    <p:sldId id="339" r:id="rId12"/>
    <p:sldId id="342" r:id="rId13"/>
    <p:sldId id="347" r:id="rId14"/>
    <p:sldId id="348" r:id="rId15"/>
    <p:sldId id="341" r:id="rId16"/>
    <p:sldId id="363" r:id="rId17"/>
    <p:sldId id="355" r:id="rId18"/>
    <p:sldId id="281" r:id="rId19"/>
    <p:sldId id="279" r:id="rId20"/>
    <p:sldId id="345" r:id="rId21"/>
    <p:sldId id="346" r:id="rId22"/>
    <p:sldId id="319" r:id="rId23"/>
    <p:sldId id="320" r:id="rId24"/>
    <p:sldId id="321" r:id="rId25"/>
    <p:sldId id="322" r:id="rId26"/>
    <p:sldId id="324" r:id="rId27"/>
    <p:sldId id="325" r:id="rId28"/>
    <p:sldId id="327" r:id="rId29"/>
    <p:sldId id="331" r:id="rId30"/>
    <p:sldId id="326" r:id="rId31"/>
    <p:sldId id="328" r:id="rId32"/>
    <p:sldId id="329" r:id="rId33"/>
    <p:sldId id="356" r:id="rId34"/>
    <p:sldId id="350" r:id="rId35"/>
    <p:sldId id="349" r:id="rId36"/>
    <p:sldId id="352" r:id="rId37"/>
    <p:sldId id="360" r:id="rId38"/>
    <p:sldId id="359" r:id="rId39"/>
    <p:sldId id="357" r:id="rId40"/>
  </p:sldIdLst>
  <p:sldSz cx="9906000" cy="6858000" type="A4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97D5"/>
    <a:srgbClr val="CCFF99"/>
    <a:srgbClr val="5495D3"/>
    <a:srgbClr val="00E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66" autoAdjust="0"/>
    <p:restoredTop sz="86300" autoAdjust="0"/>
  </p:normalViewPr>
  <p:slideViewPr>
    <p:cSldViewPr>
      <p:cViewPr>
        <p:scale>
          <a:sx n="70" d="100"/>
          <a:sy n="70" d="100"/>
        </p:scale>
        <p:origin x="-2796" y="-105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378"/>
    </p:cViewPr>
  </p:sorterViewPr>
  <p:notesViewPr>
    <p:cSldViewPr>
      <p:cViewPr varScale="1">
        <p:scale>
          <a:sx n="120" d="100"/>
          <a:sy n="120" d="100"/>
        </p:scale>
        <p:origin x="-1158" y="-90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5066" tIns="47533" rIns="95066" bIns="47533" rtlCol="0"/>
          <a:lstStyle>
            <a:lvl1pPr algn="l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4988" cy="511175"/>
          </a:xfrm>
          <a:prstGeom prst="rect">
            <a:avLst/>
          </a:prstGeom>
        </p:spPr>
        <p:txBody>
          <a:bodyPr vert="horz" lIns="95066" tIns="47533" rIns="95066" bIns="47533" rtlCol="0"/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BE303C8-439B-44E5-92AC-35E229BB4036}" type="datetimeFigureOut">
              <a:rPr lang="fr-CH"/>
              <a:pPr>
                <a:defRPr/>
              </a:pPr>
              <a:t>11.09.2015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5066" tIns="47533" rIns="95066" bIns="47533" rtlCol="0" anchor="b"/>
          <a:lstStyle>
            <a:lvl1pPr algn="l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2725" y="9721850"/>
            <a:ext cx="3074988" cy="511175"/>
          </a:xfrm>
          <a:prstGeom prst="rect">
            <a:avLst/>
          </a:prstGeom>
        </p:spPr>
        <p:txBody>
          <a:bodyPr vert="horz" wrap="square" lIns="95066" tIns="47533" rIns="95066" bIns="4753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5A13C37-1321-4436-8C8C-C133A66E301B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33537804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6" tIns="47533" rIns="95066" bIns="4753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6" tIns="47533" rIns="95066" bIns="4753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75" y="766763"/>
            <a:ext cx="554355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769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6" tIns="47533" rIns="95066" bIns="475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6" tIns="47533" rIns="95066" bIns="4753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6" tIns="47533" rIns="95066" bIns="4753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9996B9B-1EE4-422B-9856-A431D5308CC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69086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en-US" smtClean="0">
              <a:latin typeface="Arial" charset="0"/>
            </a:endParaRPr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98F779-95F0-43B0-B7A3-949A81340EB5}" type="slidenum">
              <a:rPr lang="en-US" altLang="en-US"/>
              <a:pPr/>
              <a:t>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dirty="0" smtClean="0">
              <a:latin typeface="Arial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CFE97-B99F-4171-A3EE-CD840CDE3CD1}" type="slidenum">
              <a:rPr lang="en-US" altLang="en-US"/>
              <a:pPr/>
              <a:t>12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dirty="0" smtClean="0">
              <a:latin typeface="Arial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CFE97-B99F-4171-A3EE-CD840CDE3CD1}" type="slidenum">
              <a:rPr lang="en-US" altLang="en-US">
                <a:solidFill>
                  <a:prstClr val="black"/>
                </a:solidFill>
              </a:rPr>
              <a:pPr/>
              <a:t>13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dirty="0" smtClean="0">
              <a:latin typeface="Arial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CFE97-B99F-4171-A3EE-CD840CDE3CD1}" type="slidenum">
              <a:rPr lang="en-US" altLang="en-US">
                <a:solidFill>
                  <a:prstClr val="black"/>
                </a:solidFill>
              </a:rPr>
              <a:pPr/>
              <a:t>14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dirty="0" smtClean="0">
              <a:latin typeface="Arial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739E85-540A-4717-B841-9600212B2E6C}" type="slidenum">
              <a:rPr lang="en-US" altLang="en-US">
                <a:solidFill>
                  <a:prstClr val="black"/>
                </a:solidFill>
              </a:rPr>
              <a:pPr/>
              <a:t>15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dirty="0" smtClean="0">
              <a:latin typeface="Arial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0EA2E7-F34B-48DD-B5EF-1D1CAB176DBB}" type="slidenum">
              <a:rPr lang="en-US" altLang="en-US">
                <a:solidFill>
                  <a:prstClr val="black"/>
                </a:solidFill>
              </a:rPr>
              <a:pPr/>
              <a:t>16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dirty="0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075D3B-971E-45D9-9456-DA718E4ED832}" type="slidenum">
              <a:rPr lang="en-US" altLang="en-US"/>
              <a:pPr/>
              <a:t>17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dirty="0" smtClean="0">
              <a:latin typeface="Arial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9D569-ACC3-47AA-ACE2-928F3B25E514}" type="slidenum">
              <a:rPr lang="en-US" altLang="en-US"/>
              <a:pPr/>
              <a:t>18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dirty="0" smtClean="0">
              <a:latin typeface="Arial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739E85-540A-4717-B841-9600212B2E6C}" type="slidenum">
              <a:rPr lang="en-US" altLang="en-US"/>
              <a:pPr/>
              <a:t>19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dirty="0" smtClean="0">
              <a:latin typeface="Arial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739E85-540A-4717-B841-9600212B2E6C}" type="slidenum">
              <a:rPr lang="en-US" altLang="en-US"/>
              <a:pPr/>
              <a:t>22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dirty="0" smtClean="0">
              <a:latin typeface="Arial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739E85-540A-4717-B841-9600212B2E6C}" type="slidenum">
              <a:rPr lang="en-US" altLang="en-US"/>
              <a:pPr/>
              <a:t>27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dirty="0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075D3B-971E-45D9-9456-DA718E4ED832}" type="slidenum">
              <a:rPr lang="en-US" altLang="en-US"/>
              <a:pPr/>
              <a:t>2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dirty="0" smtClean="0">
              <a:latin typeface="Arial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739E85-540A-4717-B841-9600212B2E6C}" type="slidenum">
              <a:rPr lang="en-US" altLang="en-US"/>
              <a:pPr/>
              <a:t>30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dirty="0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075D3B-971E-45D9-9456-DA718E4ED832}" type="slidenum">
              <a:rPr lang="en-US" altLang="en-US"/>
              <a:pPr/>
              <a:t>33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dirty="0" smtClean="0">
              <a:latin typeface="Arial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0EA2E7-F34B-48DD-B5EF-1D1CAB176DBB}" type="slidenum">
              <a:rPr lang="en-US" altLang="en-US"/>
              <a:pPr/>
              <a:t>34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dirty="0" smtClean="0">
              <a:latin typeface="Arial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0EA2E7-F34B-48DD-B5EF-1D1CAB176DBB}" type="slidenum">
              <a:rPr lang="en-US" altLang="en-US">
                <a:solidFill>
                  <a:prstClr val="black"/>
                </a:solidFill>
              </a:rPr>
              <a:pPr/>
              <a:t>35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dirty="0" smtClean="0">
              <a:latin typeface="Arial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CFE97-B99F-4171-A3EE-CD840CDE3CD1}" type="slidenum">
              <a:rPr lang="en-US" altLang="en-US"/>
              <a:pPr/>
              <a:t>36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dirty="0" smtClean="0">
              <a:latin typeface="Arial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CFE97-B99F-4171-A3EE-CD840CDE3CD1}" type="slidenum">
              <a:rPr lang="en-US" altLang="en-US"/>
              <a:pPr/>
              <a:t>37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dirty="0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075D3B-971E-45D9-9456-DA718E4ED832}" type="slidenum">
              <a:rPr lang="en-US" altLang="en-US"/>
              <a:pPr/>
              <a:t>3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dirty="0" smtClean="0">
              <a:latin typeface="Arial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0EA2E7-F34B-48DD-B5EF-1D1CAB176DBB}" type="slidenum">
              <a:rPr lang="en-US" altLang="en-US"/>
              <a:pPr/>
              <a:t>6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dirty="0" smtClean="0">
              <a:latin typeface="Arial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CFE97-B99F-4171-A3EE-CD840CDE3CD1}" type="slidenum">
              <a:rPr lang="en-US" altLang="en-US"/>
              <a:pPr/>
              <a:t>7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dirty="0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075D3B-971E-45D9-9456-DA718E4ED832}" type="slidenum">
              <a:rPr lang="en-US" altLang="en-US"/>
              <a:pPr/>
              <a:t>8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dirty="0" smtClean="0">
              <a:latin typeface="Arial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9D569-ACC3-47AA-ACE2-928F3B25E514}" type="slidenum">
              <a:rPr lang="en-US" altLang="en-US"/>
              <a:pPr/>
              <a:t>9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dirty="0" smtClean="0">
              <a:latin typeface="Arial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739E85-540A-4717-B841-9600212B2E6C}" type="slidenum">
              <a:rPr lang="en-US" altLang="en-US">
                <a:solidFill>
                  <a:prstClr val="black"/>
                </a:solidFill>
              </a:rPr>
              <a:pPr/>
              <a:t>10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dirty="0" smtClean="0">
              <a:latin typeface="Arial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739E85-540A-4717-B841-9600212B2E6C}" type="slidenum">
              <a:rPr lang="en-US" altLang="en-US">
                <a:solidFill>
                  <a:prstClr val="black"/>
                </a:solidFill>
              </a:rPr>
              <a:pPr/>
              <a:t>11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chimi\Pictures\PPT Presi\Essai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45100"/>
            <a:ext cx="99060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schimi\Pictures\PPT Presi\logo_presidence_2015_en\LOGO_PRESIDENCE_2015_EN\LOGO_PRESIDENCE_2015_CMYK_EN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333375"/>
            <a:ext cx="3536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74991" y="2636912"/>
            <a:ext cx="4758529" cy="1512168"/>
          </a:xfrm>
        </p:spPr>
        <p:txBody>
          <a:bodyPr/>
          <a:lstStyle>
            <a:lvl1pPr marL="0" indent="0" algn="l">
              <a:buNone/>
              <a:defRPr sz="24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fr-CH" dirty="0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4874991" y="1628801"/>
            <a:ext cx="4758529" cy="1008881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fr-CH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spher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82975" y="-3024188"/>
            <a:ext cx="6391275" cy="639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8" descr="trait_noir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350" y="0"/>
            <a:ext cx="3651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9" descr="url_LIS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638" y="6426200"/>
            <a:ext cx="5651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10" descr="logo_LIST_PP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3663" y="357188"/>
            <a:ext cx="177165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7" descr="trait_bleu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6600" y="1165225"/>
            <a:ext cx="42227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2653" y="1440000"/>
            <a:ext cx="8851302" cy="4860000"/>
          </a:xfrm>
        </p:spPr>
        <p:txBody>
          <a:bodyPr>
            <a:normAutofit/>
          </a:bodyPr>
          <a:lstStyle>
            <a:lvl1pPr>
              <a:defRPr sz="16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632654" y="725702"/>
            <a:ext cx="6824312" cy="439346"/>
          </a:xfr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fr-CH" sz="1900" b="1" i="0" kern="1200" cap="none" dirty="0" smtClean="0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None/>
              <a:defRPr lang="fr-FR" sz="2800" kern="1200" cap="none" dirty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2884" y="171811"/>
            <a:ext cx="6824132" cy="542025"/>
          </a:xfrm>
        </p:spPr>
        <p:txBody>
          <a:bodyPr/>
          <a:lstStyle>
            <a:lvl1pPr>
              <a:defRPr sz="2800" b="1">
                <a:latin typeface="Arial"/>
                <a:cs typeface="Arial"/>
              </a:defRPr>
            </a:lvl1pPr>
          </a:lstStyle>
          <a:p>
            <a:r>
              <a:rPr lang="pl-PL" smtClean="0"/>
              <a:t>Kliknij, aby edytować styl</a:t>
            </a:r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5CA7A250-ABA2-4439-842E-8F544D10243B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2015-09-11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111B-FD68-4568-8CAC-15D13D41622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028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AA10CC7-0629-4F53-B84D-EF8D298C2184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2015-09-11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111B-FD68-4568-8CAC-15D13D41622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808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IP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n-US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260001"/>
            <a:ext cx="8915400" cy="4929411"/>
          </a:xfrm>
        </p:spPr>
        <p:txBody>
          <a:bodyPr/>
          <a:lstStyle>
            <a:lvl1pPr>
              <a:buSzPct val="8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10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fr-CH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fr-CH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7913" y="6237288"/>
            <a:ext cx="701675" cy="50323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E718EE-6B75-4825-A681-1709BE500A47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2996953"/>
            <a:ext cx="8420100" cy="2772023"/>
          </a:xfrm>
        </p:spPr>
        <p:txBody>
          <a:bodyPr anchor="t"/>
          <a:lstStyle>
            <a:lvl1pPr algn="l">
              <a:defRPr sz="3000" b="0" cap="none" baseline="0"/>
            </a:lvl1pPr>
          </a:lstStyle>
          <a:p>
            <a:r>
              <a:rPr lang="pl-PL" smtClean="0"/>
              <a:t>Kliknij, aby edytować styl</a:t>
            </a:r>
            <a:endParaRPr lang="fr-CH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Luxembourg, 14 July 2015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954F39-F2B7-4BE2-8AF7-35641B5B258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0489" y="116632"/>
            <a:ext cx="6630737" cy="504056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260000"/>
            <a:ext cx="4375150" cy="4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260000"/>
            <a:ext cx="4375150" cy="4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fr-CH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Luxembourg, 14 July 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22C601-AFB5-4BE8-90FB-2CFEC232CC2A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0489" y="115889"/>
            <a:ext cx="6630737" cy="504825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fr-CH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Luxembourg, 14 July 2015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124F83-4643-4073-AE9A-FEAA64EE796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fr-CH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Luxembourg, 14 July 2015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6A37-1D19-4392-9271-B850DDC70DF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Luxembourg, 14 July 2015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314166-F931-4A19-B671-713F08A81C4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0489" y="116632"/>
            <a:ext cx="6630737" cy="504056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1052737"/>
            <a:ext cx="5537729" cy="5073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052737"/>
            <a:ext cx="3259006" cy="50734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Luxembourg, 14 July 2015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E18C14-752B-46D6-8364-2B829485C8C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0489" y="53950"/>
            <a:ext cx="6708745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fr-CH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1042392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Luxembourg, 14 July 2015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48D9C6-7A15-4718-BFD3-7D26C04648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0838" y="115888"/>
            <a:ext cx="62404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Cliquez pour modifier le style du titre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260475"/>
            <a:ext cx="8915400" cy="485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Cliquez pour modifier les styles du texte du masque</a:t>
            </a:r>
          </a:p>
          <a:p>
            <a:pPr lvl="1"/>
            <a:r>
              <a:rPr lang="en-US" altLang="en-US" smtClean="0"/>
              <a:t>Deuxième niveau</a:t>
            </a:r>
          </a:p>
          <a:p>
            <a:pPr lvl="2"/>
            <a:r>
              <a:rPr lang="en-US" altLang="en-US" smtClean="0"/>
              <a:t>Troisième niveau</a:t>
            </a:r>
          </a:p>
          <a:p>
            <a:pPr lvl="3"/>
            <a:r>
              <a:rPr lang="en-US" altLang="en-US" smtClean="0"/>
              <a:t>Quatrième niveau</a:t>
            </a:r>
          </a:p>
          <a:p>
            <a:pPr lvl="4"/>
            <a:r>
              <a:rPr lang="en-US" altLang="en-US" smtClean="0"/>
              <a:t>Cinquième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96325" y="6238875"/>
            <a:ext cx="7032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AA6D484-DBD6-448D-94F2-252B15644AAC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>
            <a:off x="350838" y="620713"/>
            <a:ext cx="6240462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fr-CH">
              <a:latin typeface="Arial" pitchFamily="34" charset="0"/>
            </a:endParaRPr>
          </a:p>
        </p:txBody>
      </p:sp>
      <p:pic>
        <p:nvPicPr>
          <p:cNvPr id="6150" name="Picture 2" descr="C:\Users\schimi\Pictures\PPT Presi\logo_presidence_2015_en\LOGO_PRESIDENCE_2015_EN\LOGO_PRESIDENCE_2015_CMYK_EN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59613" y="115888"/>
            <a:ext cx="26352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4" descr="EUPAN_logo_noShadow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941638" y="6197600"/>
            <a:ext cx="18573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Image 10" descr="logo_LIST_PPT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751638" y="6242050"/>
            <a:ext cx="1635125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AutoShape 11" descr="EIP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n-US" dirty="0" smtClean="0"/>
          </a:p>
        </p:txBody>
      </p:sp>
      <p:sp>
        <p:nvSpPr>
          <p:cNvPr id="1035" name="AutoShape 13" descr="EIPA logo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n-US" dirty="0" smtClean="0"/>
          </a:p>
        </p:txBody>
      </p:sp>
      <p:pic>
        <p:nvPicPr>
          <p:cNvPr id="6155" name="Picture 1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240338" y="6173788"/>
            <a:ext cx="1066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Ø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‒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»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jup.krakow.pl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ous-titre 1"/>
          <p:cNvSpPr>
            <a:spLocks noGrp="1"/>
          </p:cNvSpPr>
          <p:nvPr>
            <p:ph type="subTitle" idx="1"/>
          </p:nvPr>
        </p:nvSpPr>
        <p:spPr>
          <a:xfrm>
            <a:off x="2072680" y="2204864"/>
            <a:ext cx="7704856" cy="2160761"/>
          </a:xfrm>
        </p:spPr>
        <p:txBody>
          <a:bodyPr/>
          <a:lstStyle/>
          <a:p>
            <a:pPr marL="542925" lvl="0" indent="-457200">
              <a:buClr>
                <a:srgbClr val="FF0000"/>
              </a:buClr>
            </a:pPr>
            <a:r>
              <a:rPr lang="en-US" altLang="en-US" b="1" dirty="0" smtClean="0">
                <a:solidFill>
                  <a:srgbClr val="5497D5"/>
                </a:solidFill>
              </a:rPr>
              <a:t>Session:   </a:t>
            </a:r>
            <a:r>
              <a:rPr lang="pl-PL" altLang="en-US" b="1" dirty="0" smtClean="0">
                <a:solidFill>
                  <a:srgbClr val="5497D5"/>
                </a:solidFill>
              </a:rPr>
              <a:t> </a:t>
            </a:r>
            <a:r>
              <a:rPr lang="en-US" altLang="en-US" b="1" dirty="0">
                <a:solidFill>
                  <a:srgbClr val="5497D5"/>
                </a:solidFill>
              </a:rPr>
              <a:t>Strategic thinking in a future-oriented public administration</a:t>
            </a:r>
          </a:p>
          <a:p>
            <a:pPr marL="542925" indent="-457200"/>
            <a:r>
              <a:rPr lang="en-US" altLang="en-US" b="1" dirty="0" smtClean="0">
                <a:solidFill>
                  <a:srgbClr val="5497D5"/>
                </a:solidFill>
              </a:rPr>
              <a:t>Title:   «</a:t>
            </a:r>
            <a:r>
              <a:rPr lang="en-US" sz="2800" b="1" i="1" dirty="0" smtClean="0">
                <a:solidFill>
                  <a:srgbClr val="5497D5"/>
                </a:solidFill>
              </a:rPr>
              <a:t>Quality of public services</a:t>
            </a:r>
            <a:r>
              <a:rPr lang="pl-PL" sz="2800" b="1" i="1" dirty="0" smtClean="0">
                <a:solidFill>
                  <a:srgbClr val="5497D5"/>
                </a:solidFill>
              </a:rPr>
              <a:t> </a:t>
            </a:r>
            <a:r>
              <a:rPr lang="en-US" sz="2800" b="1" i="1" dirty="0" smtClean="0">
                <a:solidFill>
                  <a:srgbClr val="5497D5"/>
                </a:solidFill>
              </a:rPr>
              <a:t>monitoring  as a </a:t>
            </a:r>
            <a:r>
              <a:rPr lang="pl-PL" sz="2800" b="1" i="1" dirty="0" smtClean="0">
                <a:solidFill>
                  <a:srgbClr val="5497D5"/>
                </a:solidFill>
              </a:rPr>
              <a:t>part</a:t>
            </a:r>
            <a:r>
              <a:rPr lang="en-US" sz="2800" b="1" i="1" dirty="0" smtClean="0">
                <a:solidFill>
                  <a:srgbClr val="5497D5"/>
                </a:solidFill>
              </a:rPr>
              <a:t> </a:t>
            </a:r>
            <a:r>
              <a:rPr lang="pl-PL" sz="2800" b="1" i="1" dirty="0" smtClean="0">
                <a:solidFill>
                  <a:srgbClr val="5497D5"/>
                </a:solidFill>
              </a:rPr>
              <a:t>of </a:t>
            </a:r>
            <a:r>
              <a:rPr lang="en-US" sz="2800" b="1" i="1" dirty="0" smtClean="0">
                <a:solidFill>
                  <a:srgbClr val="5497D5"/>
                </a:solidFill>
              </a:rPr>
              <a:t>integrated management system </a:t>
            </a:r>
            <a:r>
              <a:rPr lang="pl-PL" sz="2800" b="1" i="1" dirty="0" smtClean="0">
                <a:solidFill>
                  <a:srgbClr val="5497D5"/>
                </a:solidFill>
              </a:rPr>
              <a:t>for </a:t>
            </a:r>
            <a:r>
              <a:rPr lang="en-US" sz="2800" b="1" i="1" dirty="0" smtClean="0">
                <a:solidFill>
                  <a:srgbClr val="5497D5"/>
                </a:solidFill>
              </a:rPr>
              <a:t>local government</a:t>
            </a:r>
            <a:r>
              <a:rPr lang="pl-PL" sz="2800" b="1" i="1" dirty="0" smtClean="0">
                <a:solidFill>
                  <a:srgbClr val="5497D5"/>
                </a:solidFill>
              </a:rPr>
              <a:t>s</a:t>
            </a:r>
            <a:r>
              <a:rPr lang="en-US" sz="2800" b="1" i="1" dirty="0" smtClean="0">
                <a:solidFill>
                  <a:srgbClr val="5497D5"/>
                </a:solidFill>
              </a:rPr>
              <a:t> </a:t>
            </a:r>
            <a:r>
              <a:rPr lang="en-US" altLang="en-US" b="1" dirty="0" smtClean="0">
                <a:solidFill>
                  <a:srgbClr val="5497D5"/>
                </a:solidFill>
              </a:rPr>
              <a:t>»</a:t>
            </a:r>
          </a:p>
          <a:p>
            <a:r>
              <a:rPr lang="en-US" altLang="en-US" b="1" dirty="0" smtClean="0">
                <a:solidFill>
                  <a:srgbClr val="5497D5"/>
                </a:solidFill>
              </a:rPr>
              <a:t>  </a:t>
            </a:r>
          </a:p>
        </p:txBody>
      </p:sp>
      <p:sp>
        <p:nvSpPr>
          <p:cNvPr id="17411" name="Titre 2"/>
          <p:cNvSpPr>
            <a:spLocks noGrp="1"/>
          </p:cNvSpPr>
          <p:nvPr>
            <p:ph type="title"/>
          </p:nvPr>
        </p:nvSpPr>
        <p:spPr>
          <a:xfrm>
            <a:off x="3584848" y="1268760"/>
            <a:ext cx="4787900" cy="1009650"/>
          </a:xfrm>
        </p:spPr>
        <p:txBody>
          <a:bodyPr/>
          <a:lstStyle/>
          <a:p>
            <a:pPr algn="ctr"/>
            <a:r>
              <a:rPr lang="en-US" altLang="en-US" b="1" dirty="0" smtClean="0"/>
              <a:t>8</a:t>
            </a:r>
            <a:r>
              <a:rPr lang="en-US" altLang="en-US" b="1" baseline="30000" dirty="0" smtClean="0"/>
              <a:t>th</a:t>
            </a:r>
            <a:r>
              <a:rPr lang="en-US" altLang="en-US" b="1" dirty="0" smtClean="0"/>
              <a:t> Quality Conference </a:t>
            </a:r>
          </a:p>
        </p:txBody>
      </p:sp>
      <p:sp>
        <p:nvSpPr>
          <p:cNvPr id="5" name="Titre 2"/>
          <p:cNvSpPr txBox="1">
            <a:spLocks/>
          </p:cNvSpPr>
          <p:nvPr/>
        </p:nvSpPr>
        <p:spPr bwMode="auto">
          <a:xfrm>
            <a:off x="4520952" y="4365104"/>
            <a:ext cx="4176464" cy="93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Piotr Wierzchoslawski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kern="0" dirty="0" smtClean="0">
                <a:latin typeface="+mj-lt"/>
                <a:ea typeface="+mj-ea"/>
                <a:cs typeface="+mj-cs"/>
              </a:rPr>
              <a:t>Krzysztof Pakonski</a:t>
            </a:r>
            <a:endParaRPr lang="pl-PL" altLang="en-US" sz="2000" b="1" kern="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POLAND</a:t>
            </a:r>
            <a:endParaRPr kumimoji="0" lang="en-US" alt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2"/>
          <p:cNvSpPr>
            <a:spLocks noGrp="1"/>
          </p:cNvSpPr>
          <p:nvPr>
            <p:ph type="title"/>
          </p:nvPr>
        </p:nvSpPr>
        <p:spPr>
          <a:xfrm>
            <a:off x="416496" y="188640"/>
            <a:ext cx="6408737" cy="792088"/>
          </a:xfrm>
        </p:spPr>
        <p:txBody>
          <a:bodyPr/>
          <a:lstStyle/>
          <a:p>
            <a:pPr algn="ctr"/>
            <a:r>
              <a:rPr lang="en-US" altLang="en-US" sz="2400" b="1" noProof="1" smtClean="0">
                <a:latin typeface="Arial" charset="0"/>
                <a:ea typeface="MS PGothic" pitchFamily="34" charset="-128"/>
                <a:cs typeface="Arial" charset="0"/>
              </a:rPr>
              <a:t>Differents typ</a:t>
            </a:r>
            <a:r>
              <a:rPr lang="pl-PL" altLang="en-US" sz="2400" b="1" noProof="1" smtClean="0">
                <a:latin typeface="Arial" charset="0"/>
                <a:ea typeface="MS PGothic" pitchFamily="34" charset="-128"/>
                <a:cs typeface="Arial" charset="0"/>
              </a:rPr>
              <a:t>e</a:t>
            </a:r>
            <a:r>
              <a:rPr lang="en-US" altLang="en-US" sz="2400" b="1" noProof="1" smtClean="0">
                <a:latin typeface="Arial" charset="0"/>
                <a:ea typeface="MS PGothic" pitchFamily="34" charset="-128"/>
                <a:cs typeface="Arial" charset="0"/>
              </a:rPr>
              <a:t>s and sources of QL and QPS indicators</a:t>
            </a:r>
          </a:p>
        </p:txBody>
      </p:sp>
      <p:sp>
        <p:nvSpPr>
          <p:cNvPr id="26627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408988" y="6238875"/>
            <a:ext cx="647700" cy="503238"/>
          </a:xfrm>
          <a:noFill/>
        </p:spPr>
        <p:txBody>
          <a:bodyPr/>
          <a:lstStyle/>
          <a:p>
            <a:fld id="{CCD2C2E7-CAEF-46BE-8E6C-35BE46B01723}" type="slidenum">
              <a:rPr lang="en-US" altLang="en-US" b="1" smtClean="0">
                <a:solidFill>
                  <a:srgbClr val="808080"/>
                </a:solidFill>
              </a:rPr>
              <a:pPr/>
              <a:t>10</a:t>
            </a:fld>
            <a:endParaRPr lang="en-US" altLang="en-US" b="1" dirty="0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gray">
          <a:xfrm>
            <a:off x="4736976" y="1498600"/>
            <a:ext cx="4680074" cy="1354336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108000" tIns="108000" rIns="72000" bIns="72000"/>
          <a:lstStyle>
            <a:lvl1pPr marL="190500" indent="-1905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40000"/>
              </a:spcBef>
              <a:buClr>
                <a:srgbClr val="333399"/>
              </a:buClr>
              <a:defRPr/>
            </a:pPr>
            <a:endParaRPr lang="en-US" altLang="en-US" sz="1800" b="0" noProof="1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629" name="Rectangle 10"/>
          <p:cNvSpPr>
            <a:spLocks noChangeArrowheads="1"/>
          </p:cNvSpPr>
          <p:nvPr/>
        </p:nvSpPr>
        <p:spPr bwMode="auto">
          <a:xfrm>
            <a:off x="4736976" y="1119188"/>
            <a:ext cx="4678487" cy="368300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eaLnBrk="1" hangingPunct="1"/>
            <a:endParaRPr lang="en-US" altLang="en-US" sz="2000" dirty="0">
              <a:solidFill>
                <a:srgbClr val="FF0000"/>
              </a:solidFill>
              <a:ea typeface="MS PGothic" pitchFamily="34" charset="-128"/>
            </a:endParaRPr>
          </a:p>
        </p:txBody>
      </p:sp>
      <p:sp>
        <p:nvSpPr>
          <p:cNvPr id="26631" name="Rectangle 11"/>
          <p:cNvSpPr>
            <a:spLocks noChangeArrowheads="1"/>
          </p:cNvSpPr>
          <p:nvPr/>
        </p:nvSpPr>
        <p:spPr bwMode="gray">
          <a:xfrm>
            <a:off x="4880992" y="1125538"/>
            <a:ext cx="4393183" cy="360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77800" defTabSz="801688" eaLnBrk="1" hangingPunct="1"/>
            <a:r>
              <a:rPr lang="en-US" sz="2400" kern="0" dirty="0" smtClean="0">
                <a:solidFill>
                  <a:srgbClr val="FFFFFF"/>
                </a:solidFill>
                <a:latin typeface="Calibri"/>
                <a:ea typeface="+mj-ea"/>
                <a:cs typeface="Arial" panose="020B0604020202020204" pitchFamily="34" charset="0"/>
              </a:rPr>
              <a:t>Catalog of QL &amp; QPS indicators:</a:t>
            </a:r>
            <a:endParaRPr lang="en-US" altLang="en-US" sz="2400" b="1" dirty="0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8" name="Picture 4" descr="C:\Users\zurowskaa\Documents\PROJEKTY\MJUP\promocja\ostateczne\Monitorowanie Jakosci_wersja podstawowa\monitorowanie_jakosci_uslug_publicznych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093296"/>
            <a:ext cx="2540224" cy="764705"/>
          </a:xfrm>
          <a:prstGeom prst="rect">
            <a:avLst/>
          </a:prstGeom>
          <a:noFill/>
        </p:spPr>
      </p:pic>
      <p:sp>
        <p:nvSpPr>
          <p:cNvPr id="9" name="Tytuł 1"/>
          <p:cNvSpPr txBox="1">
            <a:spLocks/>
          </p:cNvSpPr>
          <p:nvPr/>
        </p:nvSpPr>
        <p:spPr bwMode="auto">
          <a:xfrm>
            <a:off x="4749596" y="1571612"/>
            <a:ext cx="4766544" cy="121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180000" indent="-261938" eaLnBrk="1" hangingPunct="1">
              <a:lnSpc>
                <a:spcPts val="2200"/>
              </a:lnSpc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Calibri"/>
                <a:ea typeface="+mj-ea"/>
                <a:cs typeface="Arial" panose="020B0604020202020204" pitchFamily="34" charset="0"/>
              </a:rPr>
              <a:t>  A </a:t>
            </a:r>
            <a:r>
              <a:rPr lang="en-US" sz="2000" kern="0" dirty="0" smtClean="0">
                <a:solidFill>
                  <a:srgbClr val="000000"/>
                </a:solidFill>
                <a:latin typeface="Calibri"/>
                <a:ea typeface="+mj-ea"/>
                <a:cs typeface="Arial" panose="020B0604020202020204" pitchFamily="34" charset="0"/>
              </a:rPr>
              <a:t>set of measures defined for each life / management area  in order </a:t>
            </a:r>
            <a:r>
              <a:rPr lang="en-US" sz="2000" b="1" kern="0" dirty="0" smtClean="0">
                <a:solidFill>
                  <a:srgbClr val="000000"/>
                </a:solidFill>
                <a:latin typeface="Calibri"/>
                <a:ea typeface="+mj-ea"/>
                <a:cs typeface="Arial" panose="020B0604020202020204" pitchFamily="34" charset="0"/>
              </a:rPr>
              <a:t>to</a:t>
            </a:r>
            <a:r>
              <a:rPr lang="en-US" sz="2000" kern="0" dirty="0" smtClean="0">
                <a:solidFill>
                  <a:srgbClr val="000000"/>
                </a:solidFill>
                <a:latin typeface="Calibri"/>
                <a:ea typeface="+mj-ea"/>
                <a:cs typeface="Arial" panose="020B0604020202020204" pitchFamily="34" charset="0"/>
              </a:rPr>
              <a:t> </a:t>
            </a:r>
            <a:r>
              <a:rPr lang="en-US" sz="2000" b="1" kern="0" dirty="0" smtClean="0">
                <a:solidFill>
                  <a:srgbClr val="000000"/>
                </a:solidFill>
                <a:latin typeface="Calibri"/>
                <a:ea typeface="+mj-ea"/>
                <a:cs typeface="Arial" panose="020B0604020202020204" pitchFamily="34" charset="0"/>
              </a:rPr>
              <a:t>diagnose </a:t>
            </a:r>
            <a:r>
              <a:rPr lang="en-US" sz="2000" kern="0" dirty="0" smtClean="0">
                <a:solidFill>
                  <a:srgbClr val="000000"/>
                </a:solidFill>
                <a:latin typeface="Calibri"/>
                <a:ea typeface="+mj-ea"/>
                <a:cs typeface="Arial" panose="020B0604020202020204" pitchFamily="34" charset="0"/>
              </a:rPr>
              <a:t> its condition and </a:t>
            </a:r>
            <a:r>
              <a:rPr lang="en-US" sz="2000" b="1" kern="0" dirty="0" smtClean="0">
                <a:solidFill>
                  <a:srgbClr val="000000"/>
                </a:solidFill>
                <a:latin typeface="Calibri"/>
                <a:ea typeface="+mj-ea"/>
                <a:cs typeface="Arial" panose="020B0604020202020204" pitchFamily="34" charset="0"/>
              </a:rPr>
              <a:t>assess </a:t>
            </a:r>
            <a:r>
              <a:rPr lang="en-US" sz="2000" kern="0" dirty="0" smtClean="0">
                <a:solidFill>
                  <a:srgbClr val="000000"/>
                </a:solidFill>
                <a:latin typeface="Calibri"/>
                <a:ea typeface="+mj-ea"/>
                <a:cs typeface="Arial" panose="020B0604020202020204" pitchFamily="34" charset="0"/>
              </a:rPr>
              <a:t>the execution of activities. </a:t>
            </a:r>
            <a:endParaRPr lang="en-US" sz="2800" kern="0" dirty="0">
              <a:solidFill>
                <a:srgbClr val="000000"/>
              </a:solidFill>
              <a:latin typeface="Calibri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Rectangle 30"/>
          <p:cNvSpPr>
            <a:spLocks noChangeArrowheads="1"/>
          </p:cNvSpPr>
          <p:nvPr/>
        </p:nvSpPr>
        <p:spPr bwMode="gray">
          <a:xfrm>
            <a:off x="5241032" y="5085185"/>
            <a:ext cx="4355438" cy="701270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252000" tIns="72000" rIns="72000" bIns="72000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5000"/>
              </a:spcBef>
              <a:buClrTx/>
              <a:buFontTx/>
              <a:buNone/>
              <a:defRPr/>
            </a:pPr>
            <a:r>
              <a:rPr lang="en-US" altLang="en-US" sz="1800" noProof="1" smtClean="0">
                <a:solidFill>
                  <a:srgbClr val="000000"/>
                </a:solidFill>
                <a:cs typeface="+mn-cs"/>
              </a:rPr>
              <a:t>Subjective measures </a:t>
            </a:r>
            <a:r>
              <a:rPr lang="en-US" altLang="en-US" sz="1800" b="0" noProof="1" smtClean="0">
                <a:solidFill>
                  <a:srgbClr val="000000"/>
                </a:solidFill>
                <a:cs typeface="+mn-cs"/>
              </a:rPr>
              <a:t>– social surveys</a:t>
            </a:r>
          </a:p>
        </p:txBody>
      </p:sp>
      <p:sp>
        <p:nvSpPr>
          <p:cNvPr id="17" name="Rectangle 35"/>
          <p:cNvSpPr>
            <a:spLocks noChangeArrowheads="1"/>
          </p:cNvSpPr>
          <p:nvPr/>
        </p:nvSpPr>
        <p:spPr bwMode="gray">
          <a:xfrm>
            <a:off x="4736976" y="5085184"/>
            <a:ext cx="466725" cy="720080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r>
              <a:rPr lang="en-US" altLang="en-US" sz="2800" b="1" noProof="1" smtClean="0">
                <a:solidFill>
                  <a:srgbClr val="FFFFFF"/>
                </a:solidFill>
                <a:ea typeface="MS PGothic" pitchFamily="34" charset="-128"/>
              </a:rPr>
              <a:t>4</a:t>
            </a:r>
            <a:endParaRPr lang="en-US" altLang="en-US" sz="2800" b="1" noProof="1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gray">
          <a:xfrm>
            <a:off x="5241032" y="4365105"/>
            <a:ext cx="4355438" cy="635532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252000" tIns="72000" rIns="72000" bIns="72000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5000"/>
              </a:spcBef>
              <a:buClrTx/>
              <a:buFontTx/>
              <a:buNone/>
              <a:defRPr/>
            </a:pPr>
            <a:r>
              <a:rPr lang="en-US" altLang="en-US" sz="1800" noProof="1" smtClean="0">
                <a:solidFill>
                  <a:srgbClr val="000000"/>
                </a:solidFill>
                <a:cs typeface="+mn-cs"/>
              </a:rPr>
              <a:t>Objective indicators </a:t>
            </a:r>
            <a:r>
              <a:rPr lang="en-US" altLang="en-US" sz="1800" b="0" noProof="1" smtClean="0">
                <a:solidFill>
                  <a:srgbClr val="000000"/>
                </a:solidFill>
                <a:cs typeface="+mn-cs"/>
              </a:rPr>
              <a:t>– </a:t>
            </a:r>
            <a:r>
              <a:rPr lang="pl-PL" altLang="en-US" sz="1800" b="0" noProof="1" smtClean="0">
                <a:solidFill>
                  <a:srgbClr val="000000"/>
                </a:solidFill>
                <a:cs typeface="+mn-cs"/>
              </a:rPr>
              <a:t>typically based on </a:t>
            </a:r>
            <a:r>
              <a:rPr lang="en-US" altLang="en-US" sz="1800" b="0" noProof="1" smtClean="0">
                <a:solidFill>
                  <a:srgbClr val="000000"/>
                </a:solidFill>
                <a:cs typeface="+mn-cs"/>
              </a:rPr>
              <a:t>public registers and statistics</a:t>
            </a:r>
            <a:endParaRPr lang="en-US" altLang="en-US" sz="1800" b="0" noProof="1">
              <a:solidFill>
                <a:srgbClr val="000000"/>
              </a:solidFill>
              <a:cs typeface="+mn-cs"/>
            </a:endParaRPr>
          </a:p>
        </p:txBody>
      </p:sp>
      <p:sp>
        <p:nvSpPr>
          <p:cNvPr id="19" name="Rectangle 35"/>
          <p:cNvSpPr>
            <a:spLocks noChangeArrowheads="1"/>
          </p:cNvSpPr>
          <p:nvPr/>
        </p:nvSpPr>
        <p:spPr bwMode="gray">
          <a:xfrm>
            <a:off x="4736976" y="4365104"/>
            <a:ext cx="466725" cy="648072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r>
              <a:rPr lang="en-US" altLang="en-US" sz="2800" b="1" noProof="1" smtClean="0">
                <a:solidFill>
                  <a:srgbClr val="FFFFFF"/>
                </a:solidFill>
                <a:ea typeface="MS PGothic" pitchFamily="34" charset="-128"/>
              </a:rPr>
              <a:t>3</a:t>
            </a:r>
            <a:endParaRPr lang="en-US" altLang="en-US" sz="2800" b="1" noProof="1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gray">
          <a:xfrm>
            <a:off x="5241032" y="3645025"/>
            <a:ext cx="4355438" cy="648072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252000" tIns="72000" rIns="72000" bIns="72000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500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en-US" sz="1800" noProof="1">
                <a:solidFill>
                  <a:srgbClr val="000000"/>
                </a:solidFill>
                <a:latin typeface="Arial" charset="0"/>
                <a:cs typeface="+mn-cs"/>
              </a:rPr>
              <a:t>Strategic </a:t>
            </a:r>
            <a:r>
              <a:rPr lang="en-US" altLang="en-US" sz="1800" noProof="1" smtClean="0">
                <a:solidFill>
                  <a:srgbClr val="000000"/>
                </a:solidFill>
                <a:latin typeface="Arial" charset="0"/>
                <a:cs typeface="+mn-cs"/>
              </a:rPr>
              <a:t>indicators </a:t>
            </a:r>
            <a:r>
              <a:rPr lang="en-US" altLang="en-US" sz="1800" b="0" noProof="1" smtClean="0">
                <a:solidFill>
                  <a:srgbClr val="000000"/>
                </a:solidFill>
                <a:latin typeface="Arial" charset="0"/>
                <a:cs typeface="+mn-cs"/>
              </a:rPr>
              <a:t>– </a:t>
            </a:r>
            <a:r>
              <a:rPr lang="en-US" altLang="en-US" sz="1800" b="0" noProof="1">
                <a:solidFill>
                  <a:srgbClr val="000000"/>
                </a:solidFill>
                <a:latin typeface="Arial" charset="0"/>
                <a:cs typeface="+mn-cs"/>
              </a:rPr>
              <a:t>we </a:t>
            </a:r>
            <a:r>
              <a:rPr lang="en-US" altLang="en-US" sz="1800" b="0" noProof="1" smtClean="0">
                <a:solidFill>
                  <a:srgbClr val="000000"/>
                </a:solidFill>
                <a:latin typeface="Arial" charset="0"/>
                <a:cs typeface="+mn-cs"/>
              </a:rPr>
              <a:t>take respons</a:t>
            </a:r>
            <a:r>
              <a:rPr lang="pl-PL" altLang="en-US" sz="1800" b="0" noProof="1" smtClean="0">
                <a:solidFill>
                  <a:srgbClr val="000000"/>
                </a:solidFill>
                <a:latin typeface="Arial" charset="0"/>
                <a:cs typeface="+mn-cs"/>
              </a:rPr>
              <a:t>i</a:t>
            </a:r>
            <a:r>
              <a:rPr lang="en-US" altLang="en-US" sz="1800" b="0" noProof="1" smtClean="0">
                <a:solidFill>
                  <a:srgbClr val="000000"/>
                </a:solidFill>
                <a:latin typeface="Arial" charset="0"/>
                <a:cs typeface="+mn-cs"/>
              </a:rPr>
              <a:t>bility for their value</a:t>
            </a:r>
            <a:endParaRPr lang="en-US" altLang="en-US" sz="1800" b="0" noProof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21" name="Rectangle 35"/>
          <p:cNvSpPr>
            <a:spLocks noChangeArrowheads="1"/>
          </p:cNvSpPr>
          <p:nvPr/>
        </p:nvSpPr>
        <p:spPr bwMode="gray">
          <a:xfrm>
            <a:off x="4736976" y="3645024"/>
            <a:ext cx="466725" cy="648072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r>
              <a:rPr lang="en-US" altLang="en-US" sz="2800" b="1" noProof="1" smtClean="0">
                <a:solidFill>
                  <a:srgbClr val="FFFFFF"/>
                </a:solidFill>
                <a:ea typeface="MS PGothic" pitchFamily="34" charset="-128"/>
              </a:rPr>
              <a:t>2</a:t>
            </a:r>
            <a:endParaRPr lang="en-US" altLang="en-US" sz="2800" b="1" noProof="1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3" name="Rectangle 35"/>
          <p:cNvSpPr>
            <a:spLocks noChangeArrowheads="1"/>
          </p:cNvSpPr>
          <p:nvPr/>
        </p:nvSpPr>
        <p:spPr bwMode="gray">
          <a:xfrm>
            <a:off x="4736976" y="2924944"/>
            <a:ext cx="466725" cy="648072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r>
              <a:rPr lang="en-US" altLang="en-US" sz="2800" b="1" noProof="1" smtClean="0">
                <a:solidFill>
                  <a:srgbClr val="FFFFFF"/>
                </a:solidFill>
                <a:ea typeface="MS PGothic" pitchFamily="34" charset="-128"/>
              </a:rPr>
              <a:t>1</a:t>
            </a:r>
            <a:endParaRPr lang="en-US" altLang="en-US" sz="2800" b="1" noProof="1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6" name="Rectangle 30"/>
          <p:cNvSpPr>
            <a:spLocks noChangeArrowheads="1"/>
          </p:cNvSpPr>
          <p:nvPr/>
        </p:nvSpPr>
        <p:spPr bwMode="gray">
          <a:xfrm>
            <a:off x="5238752" y="2928935"/>
            <a:ext cx="4357718" cy="642942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252000" tIns="72000" rIns="72000" bIns="72000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500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en-US" sz="1800" noProof="1" smtClean="0">
                <a:solidFill>
                  <a:srgbClr val="000000"/>
                </a:solidFill>
                <a:latin typeface="Arial" charset="0"/>
                <a:cs typeface="+mn-cs"/>
              </a:rPr>
              <a:t>Contextual indicators</a:t>
            </a:r>
            <a:r>
              <a:rPr lang="pl-PL" altLang="en-US" sz="1800" b="0" noProof="1" smtClean="0">
                <a:solidFill>
                  <a:srgbClr val="000000"/>
                </a:solidFill>
                <a:latin typeface="Arial" charset="0"/>
                <a:cs typeface="+mn-cs"/>
              </a:rPr>
              <a:t> -</a:t>
            </a:r>
            <a:r>
              <a:rPr lang="en-US" altLang="en-US" sz="1800" b="0" noProof="1" smtClean="0">
                <a:solidFill>
                  <a:srgbClr val="000000"/>
                </a:solidFill>
                <a:latin typeface="Arial" charset="0"/>
                <a:cs typeface="+mn-cs"/>
              </a:rPr>
              <a:t> we have </a:t>
            </a:r>
            <a:r>
              <a:rPr lang="pl-PL" altLang="en-US" sz="1800" b="0" noProof="1" smtClean="0">
                <a:solidFill>
                  <a:srgbClr val="000000"/>
                </a:solidFill>
                <a:latin typeface="Arial" charset="0"/>
                <a:cs typeface="+mn-cs"/>
              </a:rPr>
              <a:t>no </a:t>
            </a:r>
            <a:r>
              <a:rPr lang="en-US" altLang="en-US" sz="1800" b="0" noProof="1" smtClean="0">
                <a:solidFill>
                  <a:srgbClr val="000000"/>
                </a:solidFill>
                <a:latin typeface="Arial" charset="0"/>
                <a:cs typeface="+mn-cs"/>
              </a:rPr>
              <a:t>decisive </a:t>
            </a:r>
            <a:r>
              <a:rPr lang="en-US" altLang="en-US" sz="1800" b="0" noProof="1">
                <a:solidFill>
                  <a:srgbClr val="000000"/>
                </a:solidFill>
                <a:latin typeface="Arial" charset="0"/>
                <a:cs typeface="+mn-cs"/>
              </a:rPr>
              <a:t>impact on their value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1119187"/>
            <a:ext cx="4032448" cy="485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408988" y="6238875"/>
            <a:ext cx="647700" cy="503238"/>
          </a:xfrm>
          <a:noFill/>
        </p:spPr>
        <p:txBody>
          <a:bodyPr/>
          <a:lstStyle/>
          <a:p>
            <a:fld id="{CCD2C2E7-CAEF-46BE-8E6C-35BE46B01723}" type="slidenum">
              <a:rPr lang="fr-CH" altLang="en-US" b="1">
                <a:solidFill>
                  <a:srgbClr val="808080"/>
                </a:solidFill>
              </a:rPr>
              <a:pPr/>
              <a:t>11</a:t>
            </a:fld>
            <a:endParaRPr lang="fr-CH" altLang="en-US" b="1">
              <a:solidFill>
                <a:srgbClr val="808080"/>
              </a:solidFill>
            </a:endParaRPr>
          </a:p>
        </p:txBody>
      </p:sp>
      <p:sp>
        <p:nvSpPr>
          <p:cNvPr id="26629" name="Rectangle 10"/>
          <p:cNvSpPr>
            <a:spLocks noChangeArrowheads="1"/>
          </p:cNvSpPr>
          <p:nvPr/>
        </p:nvSpPr>
        <p:spPr bwMode="auto">
          <a:xfrm>
            <a:off x="4885301" y="908720"/>
            <a:ext cx="4393183" cy="504056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eaLnBrk="1" hangingPunct="1"/>
            <a:endParaRPr lang="en-US" altLang="en-US" sz="2000" dirty="0">
              <a:solidFill>
                <a:srgbClr val="FF0000"/>
              </a:solidFill>
              <a:ea typeface="MS PGothic" pitchFamily="34" charset="-128"/>
            </a:endParaRPr>
          </a:p>
        </p:txBody>
      </p:sp>
      <p:sp>
        <p:nvSpPr>
          <p:cNvPr id="26631" name="Rectangle 11"/>
          <p:cNvSpPr>
            <a:spLocks noChangeArrowheads="1"/>
          </p:cNvSpPr>
          <p:nvPr/>
        </p:nvSpPr>
        <p:spPr bwMode="gray">
          <a:xfrm>
            <a:off x="4880992" y="908720"/>
            <a:ext cx="4786916" cy="4416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 eaLnBrk="1" hangingPunct="1"/>
            <a:r>
              <a:rPr lang="pl-PL" altLang="en-US" sz="2400" kern="0" noProof="1" smtClean="0">
                <a:solidFill>
                  <a:srgbClr val="FFFFFF"/>
                </a:solidFill>
                <a:latin typeface="Calibri"/>
                <a:ea typeface="+mj-ea"/>
                <a:cs typeface="Arial" panose="020B0604020202020204" pitchFamily="34" charset="0"/>
              </a:rPr>
              <a:t>QL &amp; QPS indicators can be used to to:</a:t>
            </a:r>
            <a:endParaRPr lang="pl-PL" altLang="en-US" sz="2400" b="1" noProof="1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8" name="Picture 4" descr="C:\Users\zurowskaa\Documents\PROJEKTY\MJUP\promocja\ostateczne\Monitorowanie Jakosci_wersja podstawowa\monitorowanie_jakosci_uslug_publicznych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093296"/>
            <a:ext cx="2540224" cy="764705"/>
          </a:xfrm>
          <a:prstGeom prst="rect">
            <a:avLst/>
          </a:prstGeom>
          <a:noFill/>
        </p:spPr>
      </p:pic>
      <p:sp>
        <p:nvSpPr>
          <p:cNvPr id="13" name="Rectangle 30"/>
          <p:cNvSpPr>
            <a:spLocks noChangeArrowheads="1"/>
          </p:cNvSpPr>
          <p:nvPr/>
        </p:nvSpPr>
        <p:spPr bwMode="gray">
          <a:xfrm>
            <a:off x="4667248" y="3789039"/>
            <a:ext cx="5000660" cy="735707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252000" tIns="72000" rIns="72000" bIns="72000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5000"/>
              </a:spcBef>
              <a:buClrTx/>
              <a:buFontTx/>
              <a:buNone/>
              <a:defRPr/>
            </a:pPr>
            <a:r>
              <a:rPr lang="pl-PL" altLang="en-US" sz="1800" b="0" noProof="1" smtClean="0">
                <a:solidFill>
                  <a:srgbClr val="000000"/>
                </a:solidFill>
                <a:cs typeface="+mn-cs"/>
              </a:rPr>
              <a:t>Set </a:t>
            </a:r>
            <a:r>
              <a:rPr lang="pl-PL" altLang="en-US" sz="1800" noProof="1">
                <a:solidFill>
                  <a:srgbClr val="000000"/>
                </a:solidFill>
                <a:cs typeface="+mn-cs"/>
              </a:rPr>
              <a:t>mesurable results </a:t>
            </a:r>
            <a:r>
              <a:rPr lang="pl-PL" altLang="en-US" sz="1800" b="0" noProof="1" smtClean="0">
                <a:solidFill>
                  <a:srgbClr val="000000"/>
                </a:solidFill>
                <a:cs typeface="+mn-cs"/>
              </a:rPr>
              <a:t>of </a:t>
            </a:r>
            <a:r>
              <a:rPr lang="pl-PL" altLang="en-US" sz="1800" noProof="1" smtClean="0">
                <a:solidFill>
                  <a:srgbClr val="000000"/>
                </a:solidFill>
                <a:cs typeface="+mn-cs"/>
              </a:rPr>
              <a:t>public services </a:t>
            </a:r>
            <a:r>
              <a:rPr lang="pl-PL" altLang="en-US" sz="1800" b="0" noProof="1" smtClean="0">
                <a:solidFill>
                  <a:srgbClr val="000000"/>
                </a:solidFill>
                <a:cs typeface="+mn-cs"/>
              </a:rPr>
              <a:t>at strategic level</a:t>
            </a:r>
            <a:endParaRPr lang="en-US" altLang="en-US" sz="1800" b="0" noProof="1">
              <a:solidFill>
                <a:srgbClr val="000000"/>
              </a:solidFill>
              <a:cs typeface="+mn-cs"/>
            </a:endParaRPr>
          </a:p>
        </p:txBody>
      </p:sp>
      <p:sp>
        <p:nvSpPr>
          <p:cNvPr id="17" name="Rectangle 35"/>
          <p:cNvSpPr>
            <a:spLocks noChangeArrowheads="1"/>
          </p:cNvSpPr>
          <p:nvPr/>
        </p:nvSpPr>
        <p:spPr bwMode="gray">
          <a:xfrm>
            <a:off x="4095744" y="3779919"/>
            <a:ext cx="466725" cy="720080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r>
              <a:rPr lang="en-US" altLang="en-US" sz="2800" b="1" noProof="1" smtClean="0">
                <a:solidFill>
                  <a:srgbClr val="FFFFFF"/>
                </a:solidFill>
                <a:ea typeface="MS PGothic" pitchFamily="34" charset="-128"/>
              </a:rPr>
              <a:t>4</a:t>
            </a:r>
            <a:endParaRPr lang="en-US" altLang="en-US" sz="2800" b="1" noProof="1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gray">
          <a:xfrm>
            <a:off x="4667248" y="3068960"/>
            <a:ext cx="5000660" cy="648072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252000" tIns="72000" rIns="72000" bIns="72000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5000"/>
              </a:spcBef>
              <a:buClrTx/>
              <a:buFontTx/>
              <a:buNone/>
              <a:defRPr/>
            </a:pPr>
            <a:r>
              <a:rPr lang="en-US" altLang="en-US" sz="1800" b="0" noProof="1" smtClean="0">
                <a:solidFill>
                  <a:srgbClr val="000000"/>
                </a:solidFill>
                <a:cs typeface="+mn-cs"/>
              </a:rPr>
              <a:t>Set </a:t>
            </a:r>
            <a:r>
              <a:rPr lang="en-US" altLang="en-US" sz="1800" noProof="1">
                <a:solidFill>
                  <a:srgbClr val="000000"/>
                </a:solidFill>
                <a:cs typeface="+mn-cs"/>
              </a:rPr>
              <a:t>mesurable results </a:t>
            </a:r>
            <a:r>
              <a:rPr lang="en-US" altLang="en-US" sz="1800" b="0" noProof="1" smtClean="0">
                <a:solidFill>
                  <a:srgbClr val="000000"/>
                </a:solidFill>
                <a:cs typeface="+mn-cs"/>
              </a:rPr>
              <a:t>of Strategy</a:t>
            </a:r>
            <a:r>
              <a:rPr lang="en-US" altLang="en-US" sz="1800" noProof="1" smtClean="0">
                <a:solidFill>
                  <a:srgbClr val="000000"/>
                </a:solidFill>
                <a:cs typeface="+mn-cs"/>
              </a:rPr>
              <a:t> </a:t>
            </a:r>
            <a:r>
              <a:rPr lang="pl-PL" altLang="en-US" sz="1800" noProof="1" smtClean="0">
                <a:solidFill>
                  <a:srgbClr val="000000"/>
                </a:solidFill>
                <a:cs typeface="+mn-cs"/>
              </a:rPr>
              <a:t>programs </a:t>
            </a:r>
            <a:r>
              <a:rPr lang="en-US" altLang="en-US" sz="1800" noProof="1" smtClean="0">
                <a:solidFill>
                  <a:srgbClr val="000000"/>
                </a:solidFill>
                <a:cs typeface="+mn-cs"/>
              </a:rPr>
              <a:t>objectives</a:t>
            </a:r>
            <a:r>
              <a:rPr lang="pl-PL" altLang="en-US" sz="1800" b="0" noProof="1" smtClean="0">
                <a:solidFill>
                  <a:srgbClr val="000000"/>
                </a:solidFill>
                <a:cs typeface="+mn-cs"/>
              </a:rPr>
              <a:t> – ‘so that….’</a:t>
            </a:r>
            <a:endParaRPr lang="en-US" altLang="en-US" sz="1800" noProof="1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9" name="Rectangle 35"/>
          <p:cNvSpPr>
            <a:spLocks noChangeArrowheads="1"/>
          </p:cNvSpPr>
          <p:nvPr/>
        </p:nvSpPr>
        <p:spPr bwMode="gray">
          <a:xfrm>
            <a:off x="4095744" y="3059839"/>
            <a:ext cx="466725" cy="648072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r>
              <a:rPr lang="pl-PL" altLang="en-US" sz="2800" b="1" noProof="1" smtClean="0">
                <a:solidFill>
                  <a:srgbClr val="FFFFFF"/>
                </a:solidFill>
                <a:ea typeface="MS PGothic" pitchFamily="34" charset="-128"/>
              </a:rPr>
              <a:t>3</a:t>
            </a:r>
            <a:endParaRPr lang="en-US" altLang="en-US" sz="2800" b="1" noProof="1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gray">
          <a:xfrm>
            <a:off x="4667248" y="2348880"/>
            <a:ext cx="5000660" cy="648072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252000" tIns="72000" rIns="72000" bIns="72000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5000"/>
              </a:spcBef>
              <a:buClrTx/>
              <a:buFontTx/>
              <a:buNone/>
              <a:defRPr/>
            </a:pPr>
            <a:r>
              <a:rPr lang="en-US" altLang="en-US" sz="1800" b="0" noProof="1" smtClean="0">
                <a:solidFill>
                  <a:srgbClr val="000000"/>
                </a:solidFill>
                <a:cs typeface="+mn-cs"/>
              </a:rPr>
              <a:t>S</a:t>
            </a:r>
            <a:r>
              <a:rPr lang="pl-PL" altLang="en-US" sz="1800" b="0" noProof="1" smtClean="0">
                <a:solidFill>
                  <a:srgbClr val="000000"/>
                </a:solidFill>
                <a:cs typeface="+mn-cs"/>
              </a:rPr>
              <a:t>e</a:t>
            </a:r>
            <a:r>
              <a:rPr lang="en-US" altLang="en-US" sz="1800" b="0" noProof="1" smtClean="0">
                <a:solidFill>
                  <a:srgbClr val="000000"/>
                </a:solidFill>
                <a:cs typeface="+mn-cs"/>
              </a:rPr>
              <a:t>t </a:t>
            </a:r>
            <a:r>
              <a:rPr lang="en-US" altLang="en-US" sz="1800" noProof="1" smtClean="0">
                <a:solidFill>
                  <a:srgbClr val="000000"/>
                </a:solidFill>
                <a:cs typeface="+mn-cs"/>
              </a:rPr>
              <a:t>mesurable results </a:t>
            </a:r>
            <a:r>
              <a:rPr lang="en-US" altLang="en-US" sz="1800" b="0" noProof="1" smtClean="0">
                <a:solidFill>
                  <a:srgbClr val="000000"/>
                </a:solidFill>
                <a:cs typeface="+mn-cs"/>
              </a:rPr>
              <a:t>at the level of Development </a:t>
            </a:r>
            <a:r>
              <a:rPr lang="en-US" altLang="en-US" sz="1800" noProof="1" smtClean="0">
                <a:solidFill>
                  <a:srgbClr val="000000"/>
                </a:solidFill>
                <a:cs typeface="+mn-cs"/>
              </a:rPr>
              <a:t>Strategy objectives</a:t>
            </a:r>
            <a:endParaRPr lang="en-US" altLang="en-US" sz="1800" noProof="1">
              <a:solidFill>
                <a:srgbClr val="000000"/>
              </a:solidFill>
              <a:cs typeface="+mn-cs"/>
            </a:endParaRPr>
          </a:p>
        </p:txBody>
      </p:sp>
      <p:sp>
        <p:nvSpPr>
          <p:cNvPr id="21" name="Rectangle 35"/>
          <p:cNvSpPr>
            <a:spLocks noChangeArrowheads="1"/>
          </p:cNvSpPr>
          <p:nvPr/>
        </p:nvSpPr>
        <p:spPr bwMode="gray">
          <a:xfrm>
            <a:off x="4095744" y="2339759"/>
            <a:ext cx="466725" cy="648072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r>
              <a:rPr lang="pl-PL" altLang="en-US" sz="2800" b="1" noProof="1" smtClean="0">
                <a:solidFill>
                  <a:srgbClr val="FFFFFF"/>
                </a:solidFill>
                <a:ea typeface="MS PGothic" pitchFamily="34" charset="-128"/>
              </a:rPr>
              <a:t>2</a:t>
            </a:r>
            <a:endParaRPr lang="en-US" altLang="en-US" sz="2800" b="1" noProof="1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gray">
          <a:xfrm>
            <a:off x="4667248" y="1487488"/>
            <a:ext cx="5000660" cy="789383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252000" tIns="72000" rIns="72000" bIns="72000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5000"/>
              </a:spcBef>
              <a:buClrTx/>
              <a:buFontTx/>
              <a:buNone/>
              <a:defRPr/>
            </a:pPr>
            <a:r>
              <a:rPr lang="pl-PL" altLang="en-US" sz="1800" noProof="1" smtClean="0">
                <a:solidFill>
                  <a:srgbClr val="000000"/>
                </a:solidFill>
                <a:cs typeface="+mn-cs"/>
              </a:rPr>
              <a:t>Diagnose the current </a:t>
            </a:r>
            <a:r>
              <a:rPr lang="pl-PL" altLang="en-US" sz="1800" b="0" noProof="1" smtClean="0">
                <a:solidFill>
                  <a:srgbClr val="000000"/>
                </a:solidFill>
                <a:cs typeface="+mn-cs"/>
              </a:rPr>
              <a:t>state of l./m. areas, propose direction of changes and activities, idnetify risks &amp; challenges</a:t>
            </a:r>
            <a:endParaRPr lang="en-US" altLang="en-US" sz="1800" b="0" noProof="1">
              <a:solidFill>
                <a:srgbClr val="000000"/>
              </a:solidFill>
              <a:cs typeface="+mn-cs"/>
            </a:endParaRPr>
          </a:p>
        </p:txBody>
      </p:sp>
      <p:sp>
        <p:nvSpPr>
          <p:cNvPr id="23" name="Rectangle 35"/>
          <p:cNvSpPr>
            <a:spLocks noChangeArrowheads="1"/>
          </p:cNvSpPr>
          <p:nvPr/>
        </p:nvSpPr>
        <p:spPr bwMode="gray">
          <a:xfrm>
            <a:off x="4095744" y="1511336"/>
            <a:ext cx="466725" cy="756415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r>
              <a:rPr lang="pl-PL" altLang="en-US" sz="2800" b="1" noProof="1" smtClean="0">
                <a:solidFill>
                  <a:srgbClr val="FFFFFF"/>
                </a:solidFill>
                <a:ea typeface="MS PGothic" pitchFamily="34" charset="-128"/>
              </a:rPr>
              <a:t>1</a:t>
            </a:r>
            <a:endParaRPr lang="en-US" altLang="en-US" sz="2800" b="1" noProof="1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gray">
          <a:xfrm>
            <a:off x="4667248" y="4581127"/>
            <a:ext cx="5000660" cy="1205327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252000" tIns="72000" rIns="72000" bIns="72000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5000"/>
              </a:spcBef>
              <a:buClrTx/>
              <a:buFontTx/>
              <a:buNone/>
              <a:defRPr/>
            </a:pPr>
            <a:r>
              <a:rPr lang="pl-PL" altLang="en-US" sz="1800" noProof="1" smtClean="0">
                <a:solidFill>
                  <a:srgbClr val="000000"/>
                </a:solidFill>
                <a:cs typeface="+mn-cs"/>
              </a:rPr>
              <a:t>To raport</a:t>
            </a:r>
            <a:r>
              <a:rPr lang="pl-PL" altLang="en-US" sz="1800" b="0" noProof="1" smtClean="0">
                <a:solidFill>
                  <a:srgbClr val="000000"/>
                </a:solidFill>
                <a:cs typeface="+mn-cs"/>
              </a:rPr>
              <a:t> to decision makers and citizens </a:t>
            </a:r>
            <a:r>
              <a:rPr lang="en-US" altLang="en-US" sz="1800" noProof="1" smtClean="0">
                <a:solidFill>
                  <a:srgbClr val="000000"/>
                </a:solidFill>
                <a:cs typeface="+mn-cs"/>
              </a:rPr>
              <a:t>o</a:t>
            </a:r>
            <a:r>
              <a:rPr lang="pl-PL" altLang="en-US" sz="1800" noProof="1" smtClean="0">
                <a:solidFill>
                  <a:srgbClr val="000000"/>
                </a:solidFill>
                <a:cs typeface="+mn-cs"/>
              </a:rPr>
              <a:t>n</a:t>
            </a:r>
            <a:r>
              <a:rPr lang="en-US" altLang="en-US" sz="1800" noProof="1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altLang="en-US" sz="1800" noProof="1">
                <a:solidFill>
                  <a:srgbClr val="000000"/>
                </a:solidFill>
                <a:cs typeface="+mn-cs"/>
              </a:rPr>
              <a:t>the state of </a:t>
            </a:r>
            <a:r>
              <a:rPr lang="en-US" altLang="en-US" sz="1800" noProof="1" smtClean="0">
                <a:solidFill>
                  <a:srgbClr val="000000"/>
                </a:solidFill>
                <a:cs typeface="+mn-cs"/>
              </a:rPr>
              <a:t>the</a:t>
            </a:r>
            <a:r>
              <a:rPr lang="pl-PL" altLang="en-US" sz="1800" noProof="1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altLang="en-US" sz="1800" noProof="1" smtClean="0">
                <a:solidFill>
                  <a:srgbClr val="000000"/>
                </a:solidFill>
                <a:cs typeface="+mn-cs"/>
              </a:rPr>
              <a:t>city</a:t>
            </a:r>
            <a:r>
              <a:rPr lang="pl-PL" altLang="en-US" sz="1800" noProof="1" smtClean="0">
                <a:solidFill>
                  <a:srgbClr val="000000"/>
                </a:solidFill>
                <a:cs typeface="+mn-cs"/>
              </a:rPr>
              <a:t>,</a:t>
            </a:r>
            <a:r>
              <a:rPr lang="pl-PL" altLang="en-US" sz="1800" b="0" noProof="1" smtClean="0">
                <a:solidFill>
                  <a:srgbClr val="000000"/>
                </a:solidFill>
                <a:cs typeface="+mn-cs"/>
              </a:rPr>
              <a:t> as well as </a:t>
            </a:r>
            <a:r>
              <a:rPr lang="pl-PL" altLang="en-US" sz="1800" noProof="1" smtClean="0">
                <a:solidFill>
                  <a:srgbClr val="000000"/>
                </a:solidFill>
                <a:cs typeface="+mn-cs"/>
              </a:rPr>
              <a:t>evaluation of programs, services and policies</a:t>
            </a:r>
            <a:endParaRPr lang="en-US" altLang="en-US" sz="1800" noProof="1">
              <a:solidFill>
                <a:srgbClr val="000000"/>
              </a:solidFill>
              <a:cs typeface="+mn-cs"/>
            </a:endParaRPr>
          </a:p>
        </p:txBody>
      </p:sp>
      <p:sp>
        <p:nvSpPr>
          <p:cNvPr id="25" name="Rectangle 35"/>
          <p:cNvSpPr>
            <a:spLocks noChangeArrowheads="1"/>
          </p:cNvSpPr>
          <p:nvPr/>
        </p:nvSpPr>
        <p:spPr bwMode="gray">
          <a:xfrm>
            <a:off x="4095744" y="4572008"/>
            <a:ext cx="466725" cy="1214446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r>
              <a:rPr lang="pl-PL" altLang="en-US" sz="2800" b="1" noProof="1" smtClean="0">
                <a:solidFill>
                  <a:srgbClr val="FFFFFF"/>
                </a:solidFill>
                <a:ea typeface="MS PGothic" pitchFamily="34" charset="-128"/>
              </a:rPr>
              <a:t>5</a:t>
            </a:r>
            <a:endParaRPr lang="en-US" altLang="en-US" sz="2800" b="1" noProof="1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1350335"/>
            <a:ext cx="3392926" cy="4455552"/>
          </a:xfrm>
          <a:prstGeom prst="rect">
            <a:avLst/>
          </a:prstGeom>
        </p:spPr>
      </p:pic>
      <p:sp>
        <p:nvSpPr>
          <p:cNvPr id="27" name="Titre 2"/>
          <p:cNvSpPr>
            <a:spLocks noGrp="1"/>
          </p:cNvSpPr>
          <p:nvPr>
            <p:ph type="title"/>
          </p:nvPr>
        </p:nvSpPr>
        <p:spPr>
          <a:xfrm>
            <a:off x="128464" y="261020"/>
            <a:ext cx="6408737" cy="647700"/>
          </a:xfrm>
        </p:spPr>
        <p:txBody>
          <a:bodyPr/>
          <a:lstStyle/>
          <a:p>
            <a:pPr algn="ctr"/>
            <a:r>
              <a:rPr lang="pl-PL" altLang="en-US" sz="2400" b="1" noProof="1" smtClean="0">
                <a:latin typeface="Arial" charset="0"/>
                <a:ea typeface="MS PGothic" pitchFamily="34" charset="-128"/>
                <a:cs typeface="Arial" charset="0"/>
              </a:rPr>
              <a:t>How QL &amp; QPS indicators can improve </a:t>
            </a:r>
            <a:br>
              <a:rPr lang="pl-PL" altLang="en-US" sz="2400" b="1" noProof="1" smtClean="0">
                <a:latin typeface="Arial" charset="0"/>
                <a:ea typeface="MS PGothic" pitchFamily="34" charset="-128"/>
                <a:cs typeface="Arial" charset="0"/>
              </a:rPr>
            </a:br>
            <a:r>
              <a:rPr lang="pl-PL" altLang="en-US" sz="2400" b="1" noProof="1" smtClean="0">
                <a:latin typeface="Arial" charset="0"/>
                <a:ea typeface="MS PGothic" pitchFamily="34" charset="-128"/>
                <a:cs typeface="Arial" charset="0"/>
              </a:rPr>
              <a:t>the well - being of citizens</a:t>
            </a:r>
            <a:endParaRPr lang="fr-FR" altLang="en-US" sz="2400" b="1" dirty="0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66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2"/>
          <p:cNvSpPr>
            <a:spLocks noGrp="1"/>
          </p:cNvSpPr>
          <p:nvPr>
            <p:ph type="title"/>
          </p:nvPr>
        </p:nvSpPr>
        <p:spPr>
          <a:xfrm>
            <a:off x="238092" y="115888"/>
            <a:ext cx="7000924" cy="504825"/>
          </a:xfrm>
        </p:spPr>
        <p:txBody>
          <a:bodyPr/>
          <a:lstStyle/>
          <a:p>
            <a:r>
              <a:rPr lang="pl-PL" altLang="en-US" b="1" noProof="1" smtClean="0">
                <a:latin typeface="Arial" charset="0"/>
                <a:ea typeface="MS PGothic" pitchFamily="34" charset="-128"/>
                <a:cs typeface="Arial" charset="0"/>
              </a:rPr>
              <a:t>From budgetary tasks to Quality of Life</a:t>
            </a:r>
            <a:endParaRPr lang="en-US" altLang="en-US" b="1" dirty="0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9699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408988" y="6238875"/>
            <a:ext cx="647700" cy="503238"/>
          </a:xfrm>
          <a:noFill/>
        </p:spPr>
        <p:txBody>
          <a:bodyPr/>
          <a:lstStyle/>
          <a:p>
            <a:fld id="{819A5629-B22E-4038-BB08-604B245580A2}" type="slidenum">
              <a:rPr lang="en-US" altLang="en-US" sz="1600" b="1" smtClean="0"/>
              <a:pPr/>
              <a:t>12</a:t>
            </a:fld>
            <a:endParaRPr lang="en-US" altLang="en-US" sz="1600" b="1" dirty="0"/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gray">
          <a:xfrm>
            <a:off x="380968" y="764704"/>
            <a:ext cx="2112647" cy="1235536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r>
              <a:rPr lang="en-US" altLang="en-US" sz="2400" b="1" noProof="1" smtClean="0">
                <a:solidFill>
                  <a:srgbClr val="FFFFFF"/>
                </a:solidFill>
                <a:ea typeface="MS PGothic" pitchFamily="34" charset="-128"/>
              </a:rPr>
              <a:t>Products</a:t>
            </a:r>
            <a:endParaRPr lang="en-US" altLang="en-US" sz="2400" b="1" noProof="1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gray">
          <a:xfrm>
            <a:off x="2504728" y="764704"/>
            <a:ext cx="7163180" cy="1235536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108000" tIns="72000" rIns="72000" bIns="72000" anchor="ctr"/>
          <a:lstStyle>
            <a:lvl1pPr marL="190500" indent="-1905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chemeClr val="accent2"/>
              </a:buClr>
              <a:defRPr/>
            </a:pPr>
            <a:endParaRPr lang="en-US" altLang="en-US" sz="180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gray">
          <a:xfrm>
            <a:off x="380968" y="2143116"/>
            <a:ext cx="2136777" cy="1285884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r>
              <a:rPr lang="en-US" altLang="en-US" sz="2400" b="1" noProof="1" smtClean="0">
                <a:solidFill>
                  <a:srgbClr val="FFFFFF"/>
                </a:solidFill>
                <a:ea typeface="MS PGothic" pitchFamily="34" charset="-128"/>
              </a:rPr>
              <a:t>Outputs </a:t>
            </a:r>
          </a:p>
          <a:p>
            <a:pPr algn="ctr" defTabSz="801688" eaLnBrk="1" hangingPunct="1"/>
            <a:r>
              <a:rPr lang="en-US" altLang="en-US" sz="2400" b="1" noProof="1" smtClean="0">
                <a:solidFill>
                  <a:srgbClr val="FFFFFF"/>
                </a:solidFill>
                <a:ea typeface="MS PGothic" pitchFamily="34" charset="-128"/>
              </a:rPr>
              <a:t>Measured with</a:t>
            </a:r>
            <a:endParaRPr lang="en-US" altLang="en-US" sz="2400" b="1" noProof="1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gray">
          <a:xfrm>
            <a:off x="2528858" y="2143116"/>
            <a:ext cx="7163180" cy="1285884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108000" tIns="72000" rIns="72000" bIns="72000" anchor="ctr"/>
          <a:lstStyle>
            <a:lvl1pPr marL="190500" indent="-1905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chemeClr val="accent2"/>
              </a:buClr>
              <a:defRPr/>
            </a:pPr>
            <a:endParaRPr lang="en-US" altLang="en-US" sz="180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29704" name="Rectangle 7"/>
          <p:cNvSpPr>
            <a:spLocks noChangeArrowheads="1"/>
          </p:cNvSpPr>
          <p:nvPr/>
        </p:nvSpPr>
        <p:spPr bwMode="gray">
          <a:xfrm>
            <a:off x="380968" y="3571876"/>
            <a:ext cx="2132027" cy="1214446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r>
              <a:rPr lang="en-US" altLang="en-US" sz="2400" b="1" noProof="1" smtClean="0">
                <a:solidFill>
                  <a:srgbClr val="FFFFFF"/>
                </a:solidFill>
                <a:ea typeface="MS PGothic" pitchFamily="34" charset="-128"/>
              </a:rPr>
              <a:t>Outcome</a:t>
            </a:r>
            <a:r>
              <a:rPr lang="pl-PL" altLang="en-US" sz="2400" b="1" noProof="1" smtClean="0">
                <a:solidFill>
                  <a:srgbClr val="FFFFFF"/>
                </a:solidFill>
                <a:ea typeface="MS PGothic" pitchFamily="34" charset="-128"/>
              </a:rPr>
              <a:t>s</a:t>
            </a:r>
            <a:r>
              <a:rPr lang="en-US" altLang="en-US" sz="2400" b="1" noProof="1" smtClean="0">
                <a:solidFill>
                  <a:srgbClr val="FFFFFF"/>
                </a:solidFill>
                <a:ea typeface="MS PGothic" pitchFamily="34" charset="-128"/>
              </a:rPr>
              <a:t> Measured with</a:t>
            </a:r>
            <a:endParaRPr lang="en-US" altLang="en-US" sz="2400" b="1" noProof="1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gray">
          <a:xfrm>
            <a:off x="2524108" y="3571876"/>
            <a:ext cx="7163180" cy="1214446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108000" tIns="72000" rIns="72000" bIns="72000" anchor="ctr"/>
          <a:lstStyle>
            <a:lvl1pPr marL="190500" indent="-1905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chemeClr val="accent2"/>
              </a:buClr>
              <a:defRPr/>
            </a:pPr>
            <a:endParaRPr lang="en-US" altLang="en-US" sz="180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29706" name="Rectangle 9"/>
          <p:cNvSpPr>
            <a:spLocks noChangeArrowheads="1"/>
          </p:cNvSpPr>
          <p:nvPr/>
        </p:nvSpPr>
        <p:spPr bwMode="gray">
          <a:xfrm>
            <a:off x="380968" y="4893798"/>
            <a:ext cx="2112647" cy="1249846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r>
              <a:rPr lang="en-US" altLang="en-US" sz="2400" b="1" noProof="1" smtClean="0">
                <a:solidFill>
                  <a:srgbClr val="FFFFFF"/>
                </a:solidFill>
                <a:ea typeface="MS PGothic" pitchFamily="34" charset="-128"/>
              </a:rPr>
              <a:t>Expected  influence on</a:t>
            </a:r>
            <a:endParaRPr lang="en-US" altLang="en-US" sz="2400" b="1" noProof="1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gray">
          <a:xfrm>
            <a:off x="2524108" y="4929198"/>
            <a:ext cx="7143800" cy="1214446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108000" tIns="72000" rIns="72000" bIns="72000" anchor="ctr"/>
          <a:lstStyle>
            <a:lvl1pPr marL="190500" indent="-1905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chemeClr val="accent2"/>
              </a:buClr>
              <a:defRPr/>
            </a:pPr>
            <a:endParaRPr lang="en-US" altLang="en-US" sz="180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gray">
          <a:xfrm rot="5400000" flipV="1">
            <a:off x="1270768" y="1610507"/>
            <a:ext cx="544512" cy="752475"/>
          </a:xfrm>
          <a:prstGeom prst="rightArrow">
            <a:avLst>
              <a:gd name="adj1" fmla="val 55000"/>
              <a:gd name="adj2" fmla="val 63606"/>
            </a:avLst>
          </a:prstGeom>
          <a:gradFill rotWithShape="1">
            <a:gsLst>
              <a:gs pos="0">
                <a:schemeClr val="folHlink"/>
              </a:gs>
              <a:gs pos="100000">
                <a:schemeClr val="accent1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000000">
                <a:alpha val="50000"/>
              </a:srgbClr>
            </a:outerShdw>
          </a:effectLst>
        </p:spPr>
        <p:txBody>
          <a:bodyPr vert="eaVert" lIns="324000" tIns="0" rIns="0" bIns="0" anchor="ctr"/>
          <a:lstStyle>
            <a:lvl1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b="1" baseline="0" noProof="1">
              <a:solidFill>
                <a:srgbClr val="000000"/>
              </a:solidFill>
              <a:cs typeface="+mn-cs"/>
            </a:endParaRP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gray">
          <a:xfrm rot="5400000" flipV="1">
            <a:off x="1269974" y="4540258"/>
            <a:ext cx="544512" cy="750888"/>
          </a:xfrm>
          <a:prstGeom prst="rightArrow">
            <a:avLst>
              <a:gd name="adj1" fmla="val 55000"/>
              <a:gd name="adj2" fmla="val 63606"/>
            </a:avLst>
          </a:prstGeom>
          <a:gradFill rotWithShape="1">
            <a:gsLst>
              <a:gs pos="0">
                <a:schemeClr val="folHlink"/>
              </a:gs>
              <a:gs pos="100000">
                <a:schemeClr val="accent1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000000">
                <a:alpha val="50000"/>
              </a:srgbClr>
            </a:outerShdw>
          </a:effectLst>
        </p:spPr>
        <p:txBody>
          <a:bodyPr vert="eaVert" lIns="324000" tIns="0" rIns="0" bIns="0" anchor="ctr"/>
          <a:lstStyle>
            <a:lvl1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b="1" baseline="0" noProof="1">
              <a:solidFill>
                <a:srgbClr val="000000"/>
              </a:solidFill>
              <a:cs typeface="+mn-cs"/>
            </a:endParaRPr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gray">
          <a:xfrm rot="5400000" flipV="1">
            <a:off x="1269974" y="3111498"/>
            <a:ext cx="544512" cy="750888"/>
          </a:xfrm>
          <a:prstGeom prst="rightArrow">
            <a:avLst>
              <a:gd name="adj1" fmla="val 55000"/>
              <a:gd name="adj2" fmla="val 63606"/>
            </a:avLst>
          </a:prstGeom>
          <a:gradFill rotWithShape="1">
            <a:gsLst>
              <a:gs pos="0">
                <a:schemeClr val="folHlink"/>
              </a:gs>
              <a:gs pos="100000">
                <a:schemeClr val="accent1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000000">
                <a:alpha val="50000"/>
              </a:srgbClr>
            </a:outerShdw>
          </a:effectLst>
        </p:spPr>
        <p:txBody>
          <a:bodyPr vert="eaVert" lIns="324000" tIns="0" rIns="0" bIns="0" anchor="ctr"/>
          <a:lstStyle>
            <a:lvl1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b="1" baseline="0" noProof="1">
              <a:solidFill>
                <a:srgbClr val="000000"/>
              </a:solidFill>
              <a:cs typeface="+mn-cs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2504728" y="1000108"/>
            <a:ext cx="702030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chemeClr val="accent4"/>
                </a:solidFill>
                <a:latin typeface="+mn-lt"/>
              </a:rPr>
              <a:t>Infrastructure and other </a:t>
            </a:r>
            <a:r>
              <a:rPr lang="en-US" sz="2600" b="1" dirty="0" smtClean="0">
                <a:solidFill>
                  <a:schemeClr val="accent4"/>
                </a:solidFill>
                <a:latin typeface="+mn-lt"/>
              </a:rPr>
              <a:t>projects</a:t>
            </a:r>
            <a:r>
              <a:rPr lang="en-US" sz="2600" dirty="0" smtClean="0">
                <a:solidFill>
                  <a:schemeClr val="accent4"/>
                </a:solidFill>
                <a:latin typeface="+mn-lt"/>
              </a:rPr>
              <a:t> </a:t>
            </a:r>
          </a:p>
          <a:p>
            <a:pPr marL="173038" lvl="0" indent="-17303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chemeClr val="accent4"/>
                </a:solidFill>
                <a:latin typeface="+mn-lt"/>
              </a:rPr>
              <a:t>Service &amp; maintenance </a:t>
            </a:r>
            <a:r>
              <a:rPr lang="en-US" sz="2600" b="1" dirty="0" smtClean="0">
                <a:solidFill>
                  <a:schemeClr val="accent4"/>
                </a:solidFill>
                <a:latin typeface="+mn-lt"/>
              </a:rPr>
              <a:t>tasks</a:t>
            </a:r>
            <a:r>
              <a:rPr lang="en-US" sz="2600" dirty="0" smtClean="0">
                <a:solidFill>
                  <a:schemeClr val="accent4"/>
                </a:solidFill>
                <a:latin typeface="+mn-lt"/>
              </a:rPr>
              <a:t> in municipal budget</a:t>
            </a:r>
          </a:p>
          <a:p>
            <a:pPr marL="174625" lvl="0" indent="3175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endParaRPr lang="en-US" sz="2400" dirty="0" smtClean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2528858" y="2204631"/>
            <a:ext cx="716318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accent4"/>
                </a:solidFill>
                <a:latin typeface="+mn-lt"/>
              </a:rPr>
              <a:t>Effectiveness, efficiency indicators</a:t>
            </a:r>
            <a:r>
              <a:rPr lang="en-US" sz="2600" dirty="0" smtClean="0">
                <a:solidFill>
                  <a:schemeClr val="accent4"/>
                </a:solidFill>
                <a:latin typeface="+mn-lt"/>
              </a:rPr>
              <a:t> for services &amp; maintenance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accent4"/>
                </a:solidFill>
                <a:latin typeface="Calibri" pitchFamily="34" charset="0"/>
              </a:rPr>
              <a:t>Timelines, cost </a:t>
            </a:r>
            <a:r>
              <a:rPr lang="en-US" sz="2600" dirty="0" smtClean="0">
                <a:solidFill>
                  <a:schemeClr val="accent4"/>
                </a:solidFill>
                <a:latin typeface="Calibri" pitchFamily="34" charset="0"/>
              </a:rPr>
              <a:t>and </a:t>
            </a:r>
            <a:r>
              <a:rPr lang="en-US" sz="2600" b="1" dirty="0" smtClean="0">
                <a:solidFill>
                  <a:schemeClr val="accent4"/>
                </a:solidFill>
                <a:latin typeface="Calibri" pitchFamily="34" charset="0"/>
              </a:rPr>
              <a:t>quality</a:t>
            </a:r>
            <a:r>
              <a:rPr lang="en-US" sz="2600" dirty="0" smtClean="0">
                <a:solidFill>
                  <a:schemeClr val="accent4"/>
                </a:solidFill>
                <a:latin typeface="Calibri" pitchFamily="34" charset="0"/>
              </a:rPr>
              <a:t> for project products</a:t>
            </a:r>
          </a:p>
          <a:p>
            <a:pPr marL="95250"/>
            <a:endParaRPr lang="en-US" sz="2400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2495880" y="3593282"/>
            <a:ext cx="719140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accent4"/>
                </a:solidFill>
                <a:latin typeface="+mn-lt"/>
              </a:rPr>
              <a:t>Quality of Li</a:t>
            </a:r>
            <a:r>
              <a:rPr lang="pl-PL" sz="2600" b="1" dirty="0" smtClean="0">
                <a:solidFill>
                  <a:schemeClr val="accent4"/>
                </a:solidFill>
                <a:latin typeface="+mn-lt"/>
              </a:rPr>
              <a:t>f</a:t>
            </a:r>
            <a:r>
              <a:rPr lang="en-US" sz="2600" b="1" dirty="0" smtClean="0">
                <a:solidFill>
                  <a:schemeClr val="accent4"/>
                </a:solidFill>
                <a:latin typeface="+mn-lt"/>
              </a:rPr>
              <a:t>e indicators 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accent4"/>
                </a:solidFill>
                <a:latin typeface="+mn-lt"/>
              </a:rPr>
              <a:t>Strategic project progress &amp;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accent4"/>
                </a:solidFill>
                <a:latin typeface="+mn-lt"/>
              </a:rPr>
              <a:t>Quality of Public Services indicators</a:t>
            </a:r>
            <a:r>
              <a:rPr lang="en-US" sz="2600" dirty="0" smtClean="0">
                <a:solidFill>
                  <a:schemeClr val="accent4"/>
                </a:solidFill>
                <a:latin typeface="+mn-lt"/>
              </a:rPr>
              <a:t> changes</a:t>
            </a:r>
            <a:endParaRPr lang="en-US" sz="2600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2452670" y="5072074"/>
            <a:ext cx="67687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accent4"/>
                </a:solidFill>
                <a:latin typeface="+mn-lt"/>
              </a:rPr>
              <a:t>Well-being</a:t>
            </a:r>
            <a:r>
              <a:rPr lang="en-US" sz="2600" dirty="0" smtClean="0">
                <a:solidFill>
                  <a:schemeClr val="accent4"/>
                </a:solidFill>
                <a:latin typeface="+mn-lt"/>
              </a:rPr>
              <a:t> of citizens and residents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accent4"/>
                </a:solidFill>
                <a:latin typeface="+mn-lt"/>
              </a:rPr>
              <a:t>Satisfaction with </a:t>
            </a:r>
            <a:r>
              <a:rPr lang="en-US" sz="2600" b="1" dirty="0" smtClean="0">
                <a:solidFill>
                  <a:schemeClr val="accent4"/>
                </a:solidFill>
                <a:latin typeface="+mn-lt"/>
              </a:rPr>
              <a:t>quality </a:t>
            </a:r>
            <a:r>
              <a:rPr lang="en-US" sz="2600" b="1" dirty="0" smtClean="0">
                <a:solidFill>
                  <a:schemeClr val="accent4"/>
                </a:solidFill>
                <a:latin typeface="+mn-lt"/>
              </a:rPr>
              <a:t>of live </a:t>
            </a:r>
            <a:r>
              <a:rPr lang="en-US" sz="2600" dirty="0" smtClean="0">
                <a:solidFill>
                  <a:schemeClr val="accent4"/>
                </a:solidFill>
                <a:latin typeface="+mn-lt"/>
              </a:rPr>
              <a:t>in the city</a:t>
            </a:r>
            <a:endParaRPr lang="en-US" sz="2600" dirty="0">
              <a:solidFill>
                <a:schemeClr val="accent4"/>
              </a:solidFill>
              <a:latin typeface="+mn-lt"/>
            </a:endParaRPr>
          </a:p>
        </p:txBody>
      </p:sp>
      <p:pic>
        <p:nvPicPr>
          <p:cNvPr id="25" name="Picture 4" descr="C:\Users\zurowskaa\Documents\PROJEKTY\MJUP\promocja\ostateczne\Monitorowanie Jakosci_wersja podstawowa\monitorowanie_jakosci_uslug_publicznych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093296"/>
            <a:ext cx="2540224" cy="764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2"/>
          <p:cNvSpPr>
            <a:spLocks noGrp="1"/>
          </p:cNvSpPr>
          <p:nvPr>
            <p:ph type="title"/>
          </p:nvPr>
        </p:nvSpPr>
        <p:spPr>
          <a:xfrm>
            <a:off x="128464" y="116632"/>
            <a:ext cx="6984775" cy="648072"/>
          </a:xfrm>
        </p:spPr>
        <p:txBody>
          <a:bodyPr/>
          <a:lstStyle/>
          <a:p>
            <a:r>
              <a:rPr lang="pl-PL" altLang="en-US" b="1" noProof="1" smtClean="0">
                <a:latin typeface="Arial" charset="0"/>
                <a:ea typeface="MS PGothic" pitchFamily="34" charset="-128"/>
                <a:cs typeface="Arial" charset="0"/>
              </a:rPr>
              <a:t>From outputs of tasks to Quality of Life</a:t>
            </a:r>
            <a:endParaRPr lang="en-US" altLang="en-US" b="1" dirty="0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488504" y="940725"/>
            <a:ext cx="3888432" cy="5148032"/>
          </a:xfrm>
        </p:spPr>
        <p:txBody>
          <a:bodyPr/>
          <a:lstStyle/>
          <a:p>
            <a:r>
              <a:rPr lang="en-US" b="1" dirty="0" smtClean="0"/>
              <a:t>Outputs of tasks</a:t>
            </a:r>
          </a:p>
          <a:p>
            <a:r>
              <a:rPr lang="en-US" sz="2400" dirty="0" smtClean="0"/>
              <a:t>Kilometers of roads in good maintenance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Tons of garbage collected in a selective manner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Number of </a:t>
            </a:r>
            <a:r>
              <a:rPr lang="en-US" sz="2400" dirty="0" smtClean="0"/>
              <a:t>preventive </a:t>
            </a:r>
            <a:r>
              <a:rPr lang="en-US" sz="2400" dirty="0" smtClean="0"/>
              <a:t>health tests provided to inhabitants</a:t>
            </a:r>
            <a:endParaRPr lang="en-US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664968" y="980728"/>
            <a:ext cx="4968552" cy="5211280"/>
          </a:xfrm>
        </p:spPr>
        <p:txBody>
          <a:bodyPr/>
          <a:lstStyle/>
          <a:p>
            <a:pPr lvl="0">
              <a:buClr>
                <a:srgbClr val="FF0000"/>
              </a:buClr>
            </a:pPr>
            <a:r>
              <a:rPr lang="en-US" b="1" dirty="0" smtClean="0">
                <a:solidFill>
                  <a:srgbClr val="808080"/>
                </a:solidFill>
              </a:rPr>
              <a:t>Outcomes of public services</a:t>
            </a:r>
          </a:p>
          <a:p>
            <a:pPr lvl="0">
              <a:buClr>
                <a:srgbClr val="FF0000"/>
              </a:buClr>
            </a:pPr>
            <a:r>
              <a:rPr lang="en-US" sz="2400" dirty="0" smtClean="0">
                <a:solidFill>
                  <a:srgbClr val="808080"/>
                </a:solidFill>
              </a:rPr>
              <a:t>Safety of the streets</a:t>
            </a:r>
          </a:p>
          <a:p>
            <a:pPr lvl="0">
              <a:buClr>
                <a:srgbClr val="FF0000"/>
              </a:buClr>
            </a:pPr>
            <a:r>
              <a:rPr lang="en-US" sz="2400" dirty="0" smtClean="0">
                <a:solidFill>
                  <a:srgbClr val="808080"/>
                </a:solidFill>
              </a:rPr>
              <a:t>Percent of drivers who rate street conditions as good</a:t>
            </a:r>
          </a:p>
          <a:p>
            <a:pPr lvl="0">
              <a:buClr>
                <a:srgbClr val="FF0000"/>
              </a:buClr>
            </a:pPr>
            <a:endParaRPr lang="en-US" sz="2400" dirty="0" smtClean="0">
              <a:solidFill>
                <a:srgbClr val="808080"/>
              </a:solidFill>
            </a:endParaRPr>
          </a:p>
          <a:p>
            <a:pPr lvl="0">
              <a:buClr>
                <a:srgbClr val="FF0000"/>
              </a:buClr>
            </a:pPr>
            <a:r>
              <a:rPr lang="en-US" sz="2400" dirty="0" smtClean="0">
                <a:solidFill>
                  <a:srgbClr val="808080"/>
                </a:solidFill>
              </a:rPr>
              <a:t>Percent of citizens who rate cleanliness of the streets as good</a:t>
            </a:r>
          </a:p>
          <a:p>
            <a:pPr lvl="0">
              <a:buClr>
                <a:srgbClr val="FF0000"/>
              </a:buClr>
            </a:pPr>
            <a:r>
              <a:rPr lang="en-US" sz="2400" dirty="0" smtClean="0">
                <a:solidFill>
                  <a:srgbClr val="808080"/>
                </a:solidFill>
              </a:rPr>
              <a:t>Percent of citizens who rate waste management as good</a:t>
            </a:r>
          </a:p>
          <a:p>
            <a:pPr lvl="0">
              <a:buClr>
                <a:srgbClr val="FF0000"/>
              </a:buClr>
            </a:pPr>
            <a:r>
              <a:rPr lang="en-US" sz="2400" dirty="0" smtClean="0"/>
              <a:t>The </a:t>
            </a:r>
            <a:r>
              <a:rPr lang="en-US" sz="2400" dirty="0"/>
              <a:t>mortality rate from cardiovascular disease - men per 100 thousand</a:t>
            </a:r>
            <a:r>
              <a:rPr lang="en-US" sz="2400" dirty="0" smtClean="0"/>
              <a:t>.</a:t>
            </a:r>
            <a:endParaRPr lang="en-US" sz="2400" dirty="0">
              <a:solidFill>
                <a:srgbClr val="808080"/>
              </a:solidFill>
            </a:endParaRPr>
          </a:p>
        </p:txBody>
      </p:sp>
      <p:sp>
        <p:nvSpPr>
          <p:cNvPr id="29699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19A5629-B22E-4038-BB08-604B245580A2}" type="slidenum">
              <a:rPr lang="en-US" altLang="en-US" sz="1600" b="1">
                <a:solidFill>
                  <a:srgbClr val="808080"/>
                </a:solidFill>
              </a:rPr>
              <a:pPr/>
              <a:t>13</a:t>
            </a:fld>
            <a:endParaRPr lang="en-US" altLang="en-US" sz="1600" b="1" dirty="0">
              <a:solidFill>
                <a:srgbClr val="808080"/>
              </a:solidFill>
            </a:endParaRPr>
          </a:p>
        </p:txBody>
      </p:sp>
      <p:pic>
        <p:nvPicPr>
          <p:cNvPr id="25" name="Picture 4" descr="C:\Users\zurowskaa\Documents\PROJEKTY\MJUP\promocja\ostateczne\Monitorowanie Jakosci_wersja podstawowa\monitorowanie_jakosci_uslug_publicznych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093296"/>
            <a:ext cx="2540224" cy="7647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82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2"/>
          <p:cNvSpPr>
            <a:spLocks noGrp="1"/>
          </p:cNvSpPr>
          <p:nvPr>
            <p:ph type="title"/>
          </p:nvPr>
        </p:nvSpPr>
        <p:spPr>
          <a:xfrm>
            <a:off x="128464" y="116632"/>
            <a:ext cx="6984775" cy="720080"/>
          </a:xfrm>
        </p:spPr>
        <p:txBody>
          <a:bodyPr/>
          <a:lstStyle/>
          <a:p>
            <a:r>
              <a:rPr lang="pl-PL" altLang="en-US" b="1" noProof="1" smtClean="0">
                <a:latin typeface="Arial" charset="0"/>
                <a:ea typeface="MS PGothic" pitchFamily="34" charset="-128"/>
                <a:cs typeface="Arial" charset="0"/>
              </a:rPr>
              <a:t>From outputs of tasks to Quality of Life</a:t>
            </a:r>
            <a:endParaRPr lang="en-US" altLang="en-US" b="1" dirty="0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488504" y="940725"/>
            <a:ext cx="3888432" cy="5148032"/>
          </a:xfrm>
        </p:spPr>
        <p:txBody>
          <a:bodyPr/>
          <a:lstStyle/>
          <a:p>
            <a:r>
              <a:rPr lang="en-US" b="1" smtClean="0"/>
              <a:t>Outputs of tasks</a:t>
            </a:r>
          </a:p>
          <a:p>
            <a:r>
              <a:rPr lang="en-US" sz="2400" smtClean="0"/>
              <a:t>Construction </a:t>
            </a:r>
            <a:r>
              <a:rPr lang="en-US" sz="2400"/>
              <a:t>of suburban railway </a:t>
            </a:r>
            <a:r>
              <a:rPr lang="en-US" sz="2400" smtClean="0"/>
              <a:t>stations</a:t>
            </a:r>
          </a:p>
          <a:p>
            <a:r>
              <a:rPr lang="en-US" sz="2400" smtClean="0"/>
              <a:t>Construction of parking places in P&amp;R system</a:t>
            </a:r>
          </a:p>
          <a:p>
            <a:endParaRPr lang="en-US" sz="2400" smtClean="0"/>
          </a:p>
          <a:p>
            <a:r>
              <a:rPr lang="en-US" sz="2400" smtClean="0"/>
              <a:t>Liquidated coal furnaces</a:t>
            </a:r>
          </a:p>
          <a:p>
            <a:r>
              <a:rPr lang="en-US" sz="2400" smtClean="0"/>
              <a:t>Termomodernisation of public buildings</a:t>
            </a:r>
          </a:p>
          <a:p>
            <a:endParaRPr lang="en-US" sz="2400" smtClean="0"/>
          </a:p>
          <a:p>
            <a:r>
              <a:rPr lang="en-US" sz="2400" smtClean="0"/>
              <a:t>Green </a:t>
            </a:r>
            <a:r>
              <a:rPr lang="en-US" sz="2400"/>
              <a:t>areas in the </a:t>
            </a:r>
            <a:r>
              <a:rPr lang="en-US" sz="2400" smtClean="0"/>
              <a:t>city</a:t>
            </a:r>
            <a:endParaRPr lang="en-US" sz="240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664968" y="836712"/>
            <a:ext cx="4968552" cy="5355296"/>
          </a:xfrm>
        </p:spPr>
        <p:txBody>
          <a:bodyPr/>
          <a:lstStyle/>
          <a:p>
            <a:pPr lvl="0">
              <a:buClr>
                <a:srgbClr val="FF0000"/>
              </a:buClr>
            </a:pPr>
            <a:r>
              <a:rPr lang="en-US" b="1" dirty="0" smtClean="0">
                <a:solidFill>
                  <a:srgbClr val="808080"/>
                </a:solidFill>
              </a:rPr>
              <a:t>Outcomes of programs</a:t>
            </a:r>
          </a:p>
          <a:p>
            <a:pPr lvl="0">
              <a:buClr>
                <a:srgbClr val="FF0000"/>
              </a:buClr>
            </a:pPr>
            <a:r>
              <a:rPr lang="en-US" sz="2400" dirty="0" smtClean="0">
                <a:solidFill>
                  <a:srgbClr val="808080"/>
                </a:solidFill>
              </a:rPr>
              <a:t>Percent of inhabitants using public transport</a:t>
            </a:r>
          </a:p>
          <a:p>
            <a:pPr lvl="0">
              <a:buClr>
                <a:srgbClr val="FF0000"/>
              </a:buClr>
            </a:pPr>
            <a:r>
              <a:rPr lang="en-US" sz="2400" dirty="0" smtClean="0">
                <a:solidFill>
                  <a:srgbClr val="808080"/>
                </a:solidFill>
              </a:rPr>
              <a:t>Percent of citizens who rate comfort of public transport as good</a:t>
            </a:r>
          </a:p>
          <a:p>
            <a:pPr lvl="0">
              <a:buClr>
                <a:srgbClr val="FF0000"/>
              </a:buClr>
            </a:pPr>
            <a:r>
              <a:rPr lang="en-US" sz="2400" dirty="0" smtClean="0"/>
              <a:t>Air pollution index</a:t>
            </a:r>
          </a:p>
          <a:p>
            <a:pPr lvl="0">
              <a:buClr>
                <a:srgbClr val="FF0000"/>
              </a:buClr>
            </a:pPr>
            <a:r>
              <a:rPr lang="en-US" sz="2400" dirty="0" smtClean="0">
                <a:solidFill>
                  <a:srgbClr val="808080"/>
                </a:solidFill>
              </a:rPr>
              <a:t>Electricity </a:t>
            </a:r>
            <a:r>
              <a:rPr lang="en-US" sz="2400" dirty="0">
                <a:solidFill>
                  <a:srgbClr val="808080"/>
                </a:solidFill>
              </a:rPr>
              <a:t>consumption per 1 </a:t>
            </a:r>
            <a:r>
              <a:rPr lang="en-US" sz="2400" dirty="0" smtClean="0">
                <a:solidFill>
                  <a:srgbClr val="808080"/>
                </a:solidFill>
              </a:rPr>
              <a:t>inhabitant</a:t>
            </a:r>
          </a:p>
          <a:p>
            <a:pPr lvl="0">
              <a:buClr>
                <a:srgbClr val="FF0000"/>
              </a:buClr>
            </a:pPr>
            <a:r>
              <a:rPr lang="en-US" sz="2400" dirty="0" smtClean="0">
                <a:solidFill>
                  <a:srgbClr val="808080"/>
                </a:solidFill>
              </a:rPr>
              <a:t>Gas consumption per 1 inhabitant</a:t>
            </a:r>
          </a:p>
          <a:p>
            <a:pPr lvl="0">
              <a:buClr>
                <a:srgbClr val="FF0000"/>
              </a:buClr>
            </a:pPr>
            <a:r>
              <a:rPr lang="en-US" sz="2400" dirty="0" smtClean="0">
                <a:solidFill>
                  <a:srgbClr val="808080"/>
                </a:solidFill>
              </a:rPr>
              <a:t>Percent of inhabitants </a:t>
            </a:r>
            <a:r>
              <a:rPr lang="en-US" sz="2400" dirty="0">
                <a:solidFill>
                  <a:srgbClr val="808080"/>
                </a:solidFill>
              </a:rPr>
              <a:t>with access to green </a:t>
            </a:r>
            <a:r>
              <a:rPr lang="en-US" sz="2400" dirty="0" smtClean="0">
                <a:solidFill>
                  <a:srgbClr val="808080"/>
                </a:solidFill>
              </a:rPr>
              <a:t>areas 15 </a:t>
            </a:r>
            <a:r>
              <a:rPr lang="en-US" sz="2400" dirty="0">
                <a:solidFill>
                  <a:srgbClr val="808080"/>
                </a:solidFill>
              </a:rPr>
              <a:t>minutes walking distance from the </a:t>
            </a:r>
            <a:r>
              <a:rPr lang="en-US" sz="2400" dirty="0" smtClean="0">
                <a:solidFill>
                  <a:srgbClr val="808080"/>
                </a:solidFill>
              </a:rPr>
              <a:t>residence</a:t>
            </a:r>
            <a:endParaRPr lang="en-US" sz="2400" dirty="0">
              <a:solidFill>
                <a:srgbClr val="808080"/>
              </a:solidFill>
            </a:endParaRPr>
          </a:p>
        </p:txBody>
      </p:sp>
      <p:sp>
        <p:nvSpPr>
          <p:cNvPr id="29699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19A5629-B22E-4038-BB08-604B245580A2}" type="slidenum">
              <a:rPr lang="en-US" altLang="en-US" sz="1600" b="1">
                <a:solidFill>
                  <a:srgbClr val="808080"/>
                </a:solidFill>
              </a:rPr>
              <a:pPr/>
              <a:t>14</a:t>
            </a:fld>
            <a:endParaRPr lang="en-US" altLang="en-US" sz="1600" b="1" dirty="0">
              <a:solidFill>
                <a:srgbClr val="808080"/>
              </a:solidFill>
            </a:endParaRPr>
          </a:p>
        </p:txBody>
      </p:sp>
      <p:pic>
        <p:nvPicPr>
          <p:cNvPr id="25" name="Picture 4" descr="C:\Users\zurowskaa\Documents\PROJEKTY\MJUP\promocja\ostateczne\Monitorowanie Jakosci_wersja podstawowa\monitorowanie_jakosci_uslug_publicznych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093296"/>
            <a:ext cx="2540224" cy="7647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020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408988" y="6238875"/>
            <a:ext cx="647700" cy="503238"/>
          </a:xfrm>
          <a:noFill/>
        </p:spPr>
        <p:txBody>
          <a:bodyPr/>
          <a:lstStyle/>
          <a:p>
            <a:fld id="{CCD2C2E7-CAEF-46BE-8E6C-35BE46B01723}" type="slidenum">
              <a:rPr lang="en-US" altLang="en-US" b="1" smtClean="0">
                <a:solidFill>
                  <a:srgbClr val="808080"/>
                </a:solidFill>
              </a:rPr>
              <a:pPr/>
              <a:t>15</a:t>
            </a:fld>
            <a:endParaRPr lang="en-US" altLang="en-US" b="1" dirty="0">
              <a:solidFill>
                <a:srgbClr val="808080"/>
              </a:solidFill>
            </a:endParaRPr>
          </a:p>
        </p:txBody>
      </p:sp>
      <p:sp>
        <p:nvSpPr>
          <p:cNvPr id="26629" name="Rectangle 10"/>
          <p:cNvSpPr>
            <a:spLocks noChangeArrowheads="1"/>
          </p:cNvSpPr>
          <p:nvPr/>
        </p:nvSpPr>
        <p:spPr bwMode="auto">
          <a:xfrm>
            <a:off x="4736976" y="1119188"/>
            <a:ext cx="4678487" cy="368300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eaLnBrk="1" hangingPunct="1"/>
            <a:endParaRPr lang="en-US" altLang="en-US" sz="2000" dirty="0">
              <a:solidFill>
                <a:srgbClr val="FF0000"/>
              </a:solidFill>
              <a:ea typeface="MS PGothic" pitchFamily="34" charset="-128"/>
            </a:endParaRPr>
          </a:p>
        </p:txBody>
      </p:sp>
      <p:sp>
        <p:nvSpPr>
          <p:cNvPr id="26631" name="Rectangle 11"/>
          <p:cNvSpPr>
            <a:spLocks noChangeArrowheads="1"/>
          </p:cNvSpPr>
          <p:nvPr/>
        </p:nvSpPr>
        <p:spPr bwMode="gray">
          <a:xfrm>
            <a:off x="4880992" y="1125538"/>
            <a:ext cx="4393183" cy="360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77800" defTabSz="801688" eaLnBrk="1" hangingPunct="1"/>
            <a:endParaRPr lang="en-US" altLang="en-US" sz="2400" b="1" noProof="1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8" name="Picture 4" descr="C:\Users\zurowskaa\Documents\PROJEKTY\MJUP\promocja\ostateczne\Monitorowanie Jakosci_wersja podstawowa\monitorowanie_jakosci_uslug_publicznych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093296"/>
            <a:ext cx="2540224" cy="764705"/>
          </a:xfrm>
          <a:prstGeom prst="rect">
            <a:avLst/>
          </a:prstGeom>
          <a:noFill/>
        </p:spPr>
      </p:pic>
      <p:sp>
        <p:nvSpPr>
          <p:cNvPr id="17" name="Rectangle 35"/>
          <p:cNvSpPr>
            <a:spLocks noChangeArrowheads="1"/>
          </p:cNvSpPr>
          <p:nvPr/>
        </p:nvSpPr>
        <p:spPr bwMode="gray">
          <a:xfrm>
            <a:off x="4736976" y="4293096"/>
            <a:ext cx="455515" cy="1008112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r>
              <a:rPr lang="en-US" altLang="en-US" sz="2800" b="1" noProof="1" smtClean="0">
                <a:solidFill>
                  <a:srgbClr val="FFFFFF"/>
                </a:solidFill>
                <a:ea typeface="MS PGothic" pitchFamily="34" charset="-128"/>
              </a:rPr>
              <a:t>4</a:t>
            </a:r>
            <a:endParaRPr lang="en-US" altLang="en-US" sz="2800" b="1" noProof="1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9" name="Rectangle 35"/>
          <p:cNvSpPr>
            <a:spLocks noChangeArrowheads="1"/>
          </p:cNvSpPr>
          <p:nvPr/>
        </p:nvSpPr>
        <p:spPr bwMode="gray">
          <a:xfrm>
            <a:off x="4736976" y="3356992"/>
            <a:ext cx="466725" cy="826306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r>
              <a:rPr lang="en-US" altLang="en-US" sz="2800" b="1" noProof="1" smtClean="0">
                <a:solidFill>
                  <a:srgbClr val="FFFFFF"/>
                </a:solidFill>
                <a:ea typeface="MS PGothic" pitchFamily="34" charset="-128"/>
              </a:rPr>
              <a:t>3</a:t>
            </a:r>
            <a:endParaRPr lang="en-US" altLang="en-US" sz="2800" b="1" noProof="1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gray">
          <a:xfrm>
            <a:off x="5241031" y="2348880"/>
            <a:ext cx="4464497" cy="936104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252000" tIns="72000" rIns="72000" bIns="72000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5000"/>
              </a:spcBef>
              <a:buClrTx/>
              <a:buFontTx/>
              <a:buNone/>
              <a:defRPr/>
            </a:pPr>
            <a:endParaRPr lang="en-US" altLang="en-US" sz="2000" b="0" noProof="1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1" name="Rectangle 35"/>
          <p:cNvSpPr>
            <a:spLocks noChangeArrowheads="1"/>
          </p:cNvSpPr>
          <p:nvPr/>
        </p:nvSpPr>
        <p:spPr bwMode="gray">
          <a:xfrm>
            <a:off x="4736976" y="2348878"/>
            <a:ext cx="466725" cy="936106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r>
              <a:rPr lang="en-US" altLang="en-US" sz="2800" b="1" noProof="1" smtClean="0">
                <a:solidFill>
                  <a:srgbClr val="FFFFFF"/>
                </a:solidFill>
                <a:ea typeface="MS PGothic" pitchFamily="34" charset="-128"/>
              </a:rPr>
              <a:t>2</a:t>
            </a:r>
            <a:endParaRPr lang="en-US" altLang="en-US" sz="2800" b="1" noProof="1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gray">
          <a:xfrm>
            <a:off x="5241032" y="1628800"/>
            <a:ext cx="4464496" cy="648072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252000" tIns="72000" rIns="72000" bIns="72000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700"/>
              </a:lnSpc>
              <a:spcBef>
                <a:spcPct val="25000"/>
              </a:spcBef>
              <a:buClrTx/>
              <a:buFontTx/>
              <a:buNone/>
              <a:defRPr/>
            </a:pPr>
            <a:endParaRPr lang="en-US" altLang="en-US" sz="2000" b="0" noProof="1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3" name="Rectangle 35"/>
          <p:cNvSpPr>
            <a:spLocks noChangeArrowheads="1"/>
          </p:cNvSpPr>
          <p:nvPr/>
        </p:nvSpPr>
        <p:spPr bwMode="gray">
          <a:xfrm>
            <a:off x="4736976" y="1628799"/>
            <a:ext cx="466725" cy="648072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r>
              <a:rPr lang="en-US" altLang="en-US" sz="2800" b="1" noProof="1" smtClean="0">
                <a:solidFill>
                  <a:srgbClr val="FFFFFF"/>
                </a:solidFill>
                <a:ea typeface="MS PGothic" pitchFamily="34" charset="-128"/>
              </a:rPr>
              <a:t>1</a:t>
            </a:r>
            <a:endParaRPr lang="en-US" altLang="en-US" sz="2800" b="1" noProof="1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gray">
          <a:xfrm>
            <a:off x="5241032" y="4293096"/>
            <a:ext cx="4275995" cy="973907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252000" tIns="72000" rIns="72000" bIns="72000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5000"/>
              </a:spcBef>
              <a:buClrTx/>
              <a:buFontTx/>
              <a:buNone/>
              <a:defRPr/>
            </a:pPr>
            <a:endParaRPr lang="en-US" altLang="en-US" sz="2000" b="0" noProof="1">
              <a:solidFill>
                <a:srgbClr val="000000"/>
              </a:solidFill>
              <a:cs typeface="+mn-cs"/>
            </a:endParaRPr>
          </a:p>
        </p:txBody>
      </p:sp>
      <p:sp>
        <p:nvSpPr>
          <p:cNvPr id="3" name="Trójkąt równoramienny 2"/>
          <p:cNvSpPr/>
          <p:nvPr/>
        </p:nvSpPr>
        <p:spPr>
          <a:xfrm>
            <a:off x="374187" y="1119188"/>
            <a:ext cx="4008473" cy="452035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rostokąt zaokrąglony 3"/>
          <p:cNvSpPr/>
          <p:nvPr/>
        </p:nvSpPr>
        <p:spPr>
          <a:xfrm>
            <a:off x="1452464" y="1952835"/>
            <a:ext cx="1738671" cy="7200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General life satisfaction </a:t>
            </a:r>
            <a:endParaRPr lang="en-US" dirty="0"/>
          </a:p>
        </p:txBody>
      </p:sp>
      <p:sp>
        <p:nvSpPr>
          <p:cNvPr id="26" name="Prostokąt zaokrąglony 25"/>
          <p:cNvSpPr/>
          <p:nvPr/>
        </p:nvSpPr>
        <p:spPr>
          <a:xfrm>
            <a:off x="1322681" y="2982468"/>
            <a:ext cx="2090861" cy="70295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Satisfaction with  </a:t>
            </a:r>
            <a:r>
              <a:rPr lang="en-US" dirty="0" smtClean="0"/>
              <a:t>life in the city</a:t>
            </a:r>
            <a:endParaRPr lang="en-US" dirty="0"/>
          </a:p>
        </p:txBody>
      </p:sp>
      <p:sp>
        <p:nvSpPr>
          <p:cNvPr id="27" name="Prostokąt zaokrąglony 26"/>
          <p:cNvSpPr/>
          <p:nvPr/>
        </p:nvSpPr>
        <p:spPr>
          <a:xfrm>
            <a:off x="920552" y="3848986"/>
            <a:ext cx="2917801" cy="58812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Satisfaction with life </a:t>
            </a:r>
            <a:r>
              <a:rPr lang="en-US" dirty="0" smtClean="0"/>
              <a:t>within areas of life/ management</a:t>
            </a:r>
            <a:endParaRPr lang="en-US" dirty="0"/>
          </a:p>
        </p:txBody>
      </p:sp>
      <p:sp>
        <p:nvSpPr>
          <p:cNvPr id="28" name="Prostokąt zaokrąglony 27"/>
          <p:cNvSpPr/>
          <p:nvPr/>
        </p:nvSpPr>
        <p:spPr>
          <a:xfrm>
            <a:off x="567062" y="4780728"/>
            <a:ext cx="1738671" cy="69837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Program  results</a:t>
            </a:r>
            <a:endParaRPr lang="en-US" dirty="0"/>
          </a:p>
        </p:txBody>
      </p:sp>
      <p:sp>
        <p:nvSpPr>
          <p:cNvPr id="29" name="Prostokąt zaokrąglony 28"/>
          <p:cNvSpPr/>
          <p:nvPr/>
        </p:nvSpPr>
        <p:spPr>
          <a:xfrm>
            <a:off x="2407295" y="4797152"/>
            <a:ext cx="1738671" cy="51968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Public services</a:t>
            </a:r>
            <a:endParaRPr lang="en-US" dirty="0"/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gray">
          <a:xfrm>
            <a:off x="5241032" y="3356992"/>
            <a:ext cx="4464496" cy="792088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252000" tIns="72000" rIns="72000" bIns="72000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5000"/>
              </a:spcBef>
              <a:buClrTx/>
              <a:buFontTx/>
              <a:buNone/>
              <a:defRPr/>
            </a:pPr>
            <a:endParaRPr lang="en-US" altLang="en-US" sz="1800" b="0" noProof="1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241032" y="4293096"/>
            <a:ext cx="41424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noProof="1" smtClean="0">
                <a:solidFill>
                  <a:srgbClr val="000000"/>
                </a:solidFill>
                <a:cs typeface="+mn-cs"/>
              </a:rPr>
              <a:t>Satisfaction with </a:t>
            </a:r>
            <a:r>
              <a:rPr lang="en-US" altLang="en-US" b="1" noProof="1">
                <a:solidFill>
                  <a:srgbClr val="000000"/>
                </a:solidFill>
                <a:cs typeface="+mn-cs"/>
              </a:rPr>
              <a:t>life in the </a:t>
            </a:r>
            <a:r>
              <a:rPr lang="en-US" altLang="en-US" b="1" noProof="1" smtClean="0">
                <a:solidFill>
                  <a:srgbClr val="000000"/>
                </a:solidFill>
                <a:cs typeface="+mn-cs"/>
              </a:rPr>
              <a:t>city </a:t>
            </a:r>
            <a:r>
              <a:rPr lang="en-US" altLang="en-US" noProof="1" smtClean="0">
                <a:solidFill>
                  <a:srgbClr val="000000"/>
                </a:solidFill>
                <a:cs typeface="+mn-cs"/>
              </a:rPr>
              <a:t>impacts, among others, </a:t>
            </a:r>
            <a:r>
              <a:rPr lang="en-US" altLang="en-US" b="1" noProof="1" smtClean="0">
                <a:solidFill>
                  <a:srgbClr val="000000"/>
                </a:solidFill>
                <a:cs typeface="+mn-cs"/>
              </a:rPr>
              <a:t>general life satisfaction </a:t>
            </a:r>
            <a:endParaRPr lang="en-US" b="1" dirty="0"/>
          </a:p>
        </p:txBody>
      </p:sp>
      <p:sp>
        <p:nvSpPr>
          <p:cNvPr id="9" name="Prostokąt 8"/>
          <p:cNvSpPr/>
          <p:nvPr/>
        </p:nvSpPr>
        <p:spPr>
          <a:xfrm>
            <a:off x="5241032" y="3356992"/>
            <a:ext cx="4320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ts val="0"/>
              </a:spcBef>
              <a:defRPr/>
            </a:pPr>
            <a:r>
              <a:rPr lang="en-US" altLang="en-US" sz="2000" b="1" noProof="1" smtClean="0">
                <a:solidFill>
                  <a:srgbClr val="000000"/>
                </a:solidFill>
                <a:latin typeface="+mj-lt"/>
                <a:cs typeface="+mn-cs"/>
              </a:rPr>
              <a:t>Life satisfaction in</a:t>
            </a:r>
            <a:r>
              <a:rPr lang="en-US" altLang="en-US" sz="2000" noProof="1" smtClean="0">
                <a:solidFill>
                  <a:srgbClr val="000000"/>
                </a:solidFill>
                <a:latin typeface="+mj-lt"/>
                <a:cs typeface="+mn-cs"/>
              </a:rPr>
              <a:t> l./m. </a:t>
            </a:r>
            <a:r>
              <a:rPr lang="en-US" altLang="en-US" sz="2000" b="1" noProof="1" smtClean="0">
                <a:solidFill>
                  <a:srgbClr val="000000"/>
                </a:solidFill>
                <a:latin typeface="+mj-lt"/>
                <a:cs typeface="+mn-cs"/>
              </a:rPr>
              <a:t>areas</a:t>
            </a:r>
            <a:r>
              <a:rPr lang="en-US" altLang="en-US" sz="2000" noProof="1" smtClean="0">
                <a:solidFill>
                  <a:srgbClr val="000000"/>
                </a:solidFill>
                <a:latin typeface="+mj-lt"/>
                <a:cs typeface="+mn-cs"/>
              </a:rPr>
              <a:t> </a:t>
            </a:r>
            <a:r>
              <a:rPr lang="en-US" altLang="en-US" sz="2000" b="1" noProof="1" smtClean="0">
                <a:solidFill>
                  <a:srgbClr val="000000"/>
                </a:solidFill>
                <a:latin typeface="+mj-lt"/>
                <a:cs typeface="+mn-cs"/>
              </a:rPr>
              <a:t>impacts satisfaction with life in the city</a:t>
            </a:r>
            <a:endParaRPr lang="en-US" altLang="en-US" sz="2000" b="1" noProof="1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34" name="Titre 2"/>
          <p:cNvSpPr>
            <a:spLocks noGrp="1"/>
          </p:cNvSpPr>
          <p:nvPr>
            <p:ph type="title"/>
          </p:nvPr>
        </p:nvSpPr>
        <p:spPr>
          <a:xfrm>
            <a:off x="128588" y="333375"/>
            <a:ext cx="6696075" cy="603250"/>
          </a:xfrm>
        </p:spPr>
        <p:txBody>
          <a:bodyPr/>
          <a:lstStyle/>
          <a:p>
            <a:r>
              <a:rPr lang="en-US" altLang="en-US" sz="2400" b="1" noProof="1" smtClean="0">
                <a:latin typeface="Arial" charset="0"/>
                <a:ea typeface="MS PGothic" pitchFamily="34" charset="-128"/>
                <a:cs typeface="Arial" charset="0"/>
              </a:rPr>
              <a:t>Impact of local government’s activities on well-being and life satisfaction</a:t>
            </a:r>
            <a:endParaRPr lang="en-US" altLang="en-US" sz="2400" b="1" dirty="0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5241032" y="2348880"/>
            <a:ext cx="4953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buClrTx/>
              <a:buFontTx/>
              <a:buNone/>
              <a:defRPr/>
            </a:pPr>
            <a:r>
              <a:rPr lang="en-US" altLang="en-US" sz="2000" b="1" noProof="1" smtClean="0">
                <a:solidFill>
                  <a:srgbClr val="000000"/>
                </a:solidFill>
                <a:latin typeface="+mn-lt"/>
              </a:rPr>
              <a:t>Subjective indicators </a:t>
            </a:r>
            <a:r>
              <a:rPr lang="en-US" altLang="en-US" sz="2000" noProof="1" smtClean="0">
                <a:solidFill>
                  <a:srgbClr val="000000"/>
                </a:solidFill>
                <a:latin typeface="+mn-lt"/>
              </a:rPr>
              <a:t>demonstrate </a:t>
            </a:r>
            <a:r>
              <a:rPr lang="en-US" altLang="en-US" sz="2000" b="1" noProof="1" smtClean="0">
                <a:solidFill>
                  <a:srgbClr val="000000"/>
                </a:solidFill>
                <a:latin typeface="+mn-lt"/>
              </a:rPr>
              <a:t>level of satisfaction</a:t>
            </a:r>
            <a:r>
              <a:rPr lang="en-US" altLang="en-US" sz="2000" noProof="1" smtClean="0">
                <a:solidFill>
                  <a:srgbClr val="000000"/>
                </a:solidFill>
                <a:latin typeface="+mn-lt"/>
              </a:rPr>
              <a:t> with services in all areas and </a:t>
            </a:r>
            <a:r>
              <a:rPr lang="en-US" altLang="en-US" sz="2000" b="1" noProof="1" smtClean="0">
                <a:solidFill>
                  <a:srgbClr val="000000"/>
                </a:solidFill>
                <a:latin typeface="+mn-lt"/>
              </a:rPr>
              <a:t>importance</a:t>
            </a:r>
            <a:r>
              <a:rPr lang="en-US" altLang="en-US" sz="2000" noProof="1" smtClean="0">
                <a:solidFill>
                  <a:srgbClr val="000000"/>
                </a:solidFill>
                <a:latin typeface="+mn-lt"/>
              </a:rPr>
              <a:t> of each of them</a:t>
            </a:r>
            <a:endParaRPr lang="en-US" altLang="en-US" sz="2000" noProof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5" name="Prostokąt 34"/>
          <p:cNvSpPr/>
          <p:nvPr/>
        </p:nvSpPr>
        <p:spPr>
          <a:xfrm>
            <a:off x="5241032" y="1700808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5000"/>
              </a:spcBef>
              <a:buClrTx/>
              <a:buFontTx/>
              <a:buNone/>
              <a:defRPr/>
            </a:pPr>
            <a:r>
              <a:rPr lang="en-US" altLang="en-US" b="1" noProof="1" smtClean="0">
                <a:solidFill>
                  <a:srgbClr val="000000"/>
                </a:solidFill>
              </a:rPr>
              <a:t>Str</a:t>
            </a:r>
            <a:r>
              <a:rPr lang="pl-PL" altLang="en-US" b="1" noProof="1" smtClean="0">
                <a:solidFill>
                  <a:srgbClr val="000000"/>
                </a:solidFill>
              </a:rPr>
              <a:t>a</a:t>
            </a:r>
            <a:r>
              <a:rPr lang="en-US" altLang="en-US" b="1" noProof="1" smtClean="0">
                <a:solidFill>
                  <a:srgbClr val="000000"/>
                </a:solidFill>
              </a:rPr>
              <a:t>tegic indicators </a:t>
            </a:r>
            <a:r>
              <a:rPr lang="en-US" altLang="en-US" noProof="1" smtClean="0">
                <a:solidFill>
                  <a:srgbClr val="000000"/>
                </a:solidFill>
              </a:rPr>
              <a:t>show </a:t>
            </a:r>
            <a:r>
              <a:rPr lang="en-US" altLang="en-US" b="1" noProof="1" smtClean="0">
                <a:solidFill>
                  <a:srgbClr val="000000"/>
                </a:solidFill>
              </a:rPr>
              <a:t>results of programs</a:t>
            </a:r>
            <a:r>
              <a:rPr lang="en-US" altLang="en-US" noProof="1" smtClean="0">
                <a:solidFill>
                  <a:srgbClr val="000000"/>
                </a:solidFill>
              </a:rPr>
              <a:t> &amp; quality public services</a:t>
            </a:r>
            <a:endParaRPr lang="en-US" altLang="en-US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47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408988" y="6238875"/>
            <a:ext cx="647700" cy="503238"/>
          </a:xfrm>
          <a:noFill/>
        </p:spPr>
        <p:txBody>
          <a:bodyPr/>
          <a:lstStyle/>
          <a:p>
            <a:fld id="{7E460335-4624-42F2-A965-DACCBA64D116}" type="slidenum">
              <a:rPr lang="en-US" altLang="en-US" b="1">
                <a:solidFill>
                  <a:srgbClr val="808080"/>
                </a:solidFill>
              </a:rPr>
              <a:pPr/>
              <a:t>16</a:t>
            </a:fld>
            <a:endParaRPr lang="en-US" altLang="en-US" b="1" dirty="0">
              <a:solidFill>
                <a:srgbClr val="808080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gray">
          <a:xfrm>
            <a:off x="3584848" y="1196752"/>
            <a:ext cx="6120680" cy="2016224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108000" tIns="72000" rIns="72000" bIns="72000" anchor="ctr"/>
          <a:lstStyle>
            <a:lvl1pPr marL="190500" indent="-1905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520700" indent="-342900" eaLnBrk="1" hangingPunct="1">
              <a:lnSpc>
                <a:spcPts val="2500"/>
              </a:lnSpc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defRPr/>
            </a:pPr>
            <a:endParaRPr lang="en-US" sz="2400" b="0" dirty="0" smtClean="0">
              <a:solidFill>
                <a:srgbClr val="000000"/>
              </a:solidFill>
              <a:latin typeface="Calibri"/>
              <a:cs typeface="Arial" pitchFamily="34" charset="0"/>
            </a:endParaRPr>
          </a:p>
          <a:p>
            <a:pPr marL="520700" indent="-342900" eaLnBrk="1" hangingPunct="1">
              <a:lnSpc>
                <a:spcPts val="2500"/>
              </a:lnSpc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defRPr/>
            </a:pPr>
            <a:r>
              <a:rPr lang="en-US" sz="24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Every year we realize social surveys of quality of life and quality of public services</a:t>
            </a:r>
          </a:p>
          <a:p>
            <a:pPr marL="520700" indent="-342900" eaLnBrk="1" hangingPunct="1">
              <a:lnSpc>
                <a:spcPts val="2500"/>
              </a:lnSpc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defRPr/>
            </a:pPr>
            <a:r>
              <a:rPr lang="en-US" sz="24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The objective and subjective indicators are presented to the </a:t>
            </a:r>
            <a:r>
              <a:rPr lang="en-US" sz="2400" b="0" dirty="0">
                <a:solidFill>
                  <a:srgbClr val="000000">
                    <a:lumMod val="95000"/>
                    <a:lumOff val="5000"/>
                  </a:srgbClr>
                </a:solidFill>
                <a:latin typeface="Calibri"/>
              </a:rPr>
              <a:t>citizens</a:t>
            </a:r>
            <a:r>
              <a:rPr lang="en-US" sz="24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 on a web site: 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  <a:cs typeface="+mn-cs"/>
                <a:hlinkClick r:id="rId3"/>
              </a:rPr>
              <a:t>www.mjup.krakow.pl</a:t>
            </a:r>
            <a:endParaRPr lang="en-US" altLang="en-US" sz="2400" dirty="0" smtClean="0">
              <a:solidFill>
                <a:srgbClr val="000000"/>
              </a:solidFill>
              <a:latin typeface="Arial" charset="0"/>
              <a:cs typeface="+mn-cs"/>
            </a:endParaRPr>
          </a:p>
          <a:p>
            <a:pPr eaLnBrk="1" hangingPunct="1">
              <a:lnSpc>
                <a:spcPct val="95000"/>
              </a:lnSpc>
              <a:buClr>
                <a:srgbClr val="333399"/>
              </a:buClr>
              <a:buFont typeface="Wingdings" panose="05000000000000000000" pitchFamily="2" charset="2"/>
              <a:buNone/>
              <a:defRPr/>
            </a:pPr>
            <a:endParaRPr lang="en-US" altLang="en-US" sz="1800" b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gray">
          <a:xfrm>
            <a:off x="3589338" y="3389313"/>
            <a:ext cx="6188075" cy="2415951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108000" tIns="72000" rIns="72000" bIns="72000" anchor="ctr"/>
          <a:lstStyle>
            <a:lvl1pPr marL="190500" indent="-1905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5000"/>
              </a:lnSpc>
              <a:buClr>
                <a:srgbClr val="333399"/>
              </a:buClr>
              <a:buFont typeface="Wingdings" panose="05000000000000000000" pitchFamily="2" charset="2"/>
              <a:buNone/>
              <a:defRPr/>
            </a:pPr>
            <a:endParaRPr lang="en-US" altLang="en-US" sz="1800" b="0" noProof="1">
              <a:solidFill>
                <a:srgbClr val="000000"/>
              </a:solidFill>
              <a:cs typeface="+mn-cs"/>
            </a:endParaRPr>
          </a:p>
        </p:txBody>
      </p:sp>
      <p:sp>
        <p:nvSpPr>
          <p:cNvPr id="11" name="Titre 2"/>
          <p:cNvSpPr txBox="1">
            <a:spLocks/>
          </p:cNvSpPr>
          <p:nvPr/>
        </p:nvSpPr>
        <p:spPr bwMode="auto">
          <a:xfrm>
            <a:off x="580254" y="116632"/>
            <a:ext cx="631696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2800" b="1" dirty="0" smtClean="0">
                <a:latin typeface="Calibri"/>
                <a:ea typeface="Calibri"/>
              </a:rPr>
              <a:t>Involvement of citizens in the monitoring</a:t>
            </a:r>
          </a:p>
          <a:p>
            <a:pPr algn="ctr" eaLnBrk="1" hangingPunct="1">
              <a:defRPr/>
            </a:pPr>
            <a:r>
              <a:rPr lang="en-US" altLang="en-US" sz="2800" b="1" kern="0" dirty="0" smtClean="0">
                <a:solidFill>
                  <a:srgbClr val="FF0000"/>
                </a:solidFill>
                <a:latin typeface="Calibri"/>
                <a:ea typeface="MS PGothic" pitchFamily="34" charset="-128"/>
              </a:rPr>
              <a:t>process</a:t>
            </a:r>
            <a:endParaRPr lang="en-US" altLang="en-US" sz="2800" b="1" kern="0" dirty="0" smtClean="0">
              <a:solidFill>
                <a:srgbClr val="FF0000"/>
              </a:solidFill>
              <a:ea typeface="MS PGothic" pitchFamily="34" charset="-128"/>
            </a:endParaRPr>
          </a:p>
        </p:txBody>
      </p:sp>
      <p:pic>
        <p:nvPicPr>
          <p:cNvPr id="13" name="Picture 4" descr="C:\Users\zurowskaa\Documents\PROJEKTY\MJUP\promocja\ostateczne\Monitorowanie Jakosci_wersja podstawowa\monitorowanie_jakosci_uslug_publicznych_RG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093296"/>
            <a:ext cx="2540224" cy="764705"/>
          </a:xfrm>
          <a:prstGeom prst="rect">
            <a:avLst/>
          </a:prstGeom>
          <a:noFill/>
        </p:spPr>
      </p:pic>
      <p:sp>
        <p:nvSpPr>
          <p:cNvPr id="2" name="pole tekstowe 1"/>
          <p:cNvSpPr txBox="1"/>
          <p:nvPr/>
        </p:nvSpPr>
        <p:spPr>
          <a:xfrm>
            <a:off x="3589338" y="3389313"/>
            <a:ext cx="61925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+mj-lt"/>
              </a:rPr>
              <a:t>The opinions of citizens are taken in consideration  during developing analyzes of management areas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+mj-lt"/>
              </a:rPr>
              <a:t>The opinions of citizens are deepen during the social consultations or qualitative research to support decision making process</a:t>
            </a:r>
            <a:endParaRPr lang="en-US" sz="2400" dirty="0">
              <a:solidFill>
                <a:schemeClr val="accent4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11266" name="Picture 2" descr="T:\Zadanie Nr 4\Luxembourg\Prezentacje\Zdjecia\IMG_04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1196753"/>
            <a:ext cx="3240360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T:\Zadanie Nr 4\Luxembourg\Prezentacje\Zdjecia\IMG_0047-0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3478113"/>
            <a:ext cx="3240360" cy="232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55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408988" y="6238875"/>
            <a:ext cx="647700" cy="503238"/>
          </a:xfrm>
          <a:noFill/>
        </p:spPr>
        <p:txBody>
          <a:bodyPr/>
          <a:lstStyle/>
          <a:p>
            <a:fld id="{211B810A-E001-445D-B90C-82B1F708985B}" type="slidenum">
              <a:rPr lang="en-US" altLang="en-US" b="1" smtClean="0"/>
              <a:pPr/>
              <a:t>17</a:t>
            </a:fld>
            <a:endParaRPr lang="en-US" altLang="en-US" b="1" dirty="0"/>
          </a:p>
        </p:txBody>
      </p:sp>
      <p:pic>
        <p:nvPicPr>
          <p:cNvPr id="14" name="Picture 4" descr="C:\Users\zurowskaa\Documents\PROJEKTY\MJUP\promocja\ostateczne\Monitorowanie Jakosci_wersja podstawowa\monitorowanie_jakosci_uslug_publicznych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093296"/>
            <a:ext cx="2540224" cy="764705"/>
          </a:xfrm>
          <a:prstGeom prst="rect">
            <a:avLst/>
          </a:prstGeom>
          <a:noFill/>
        </p:spPr>
      </p:pic>
      <p:sp>
        <p:nvSpPr>
          <p:cNvPr id="17" name="Rectangle 3"/>
          <p:cNvSpPr>
            <a:spLocks noChangeArrowheads="1"/>
          </p:cNvSpPr>
          <p:nvPr/>
        </p:nvSpPr>
        <p:spPr bwMode="gray">
          <a:xfrm>
            <a:off x="1208584" y="3356992"/>
            <a:ext cx="7848600" cy="936104"/>
          </a:xfrm>
          <a:prstGeom prst="rect">
            <a:avLst/>
          </a:prstGeom>
          <a:ln>
            <a:solidFill>
              <a:schemeClr val="accent3">
                <a:lumMod val="65000"/>
              </a:schemeClr>
            </a:solidFill>
          </a:ln>
        </p:spPr>
        <p:txBody>
          <a:bodyPr lIns="252000" tIns="72000" rIns="72000" bIns="72000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ts val="0"/>
              </a:spcBef>
              <a:buClrTx/>
              <a:buFontTx/>
              <a:buNone/>
              <a:defRPr/>
            </a:pPr>
            <a:r>
              <a:rPr lang="en-US" altLang="en-US" sz="2400" dirty="0" smtClean="0">
                <a:solidFill>
                  <a:schemeClr val="accent4"/>
                </a:solidFill>
                <a:cs typeface="+mn-cs"/>
              </a:rPr>
              <a:t>STRADOM system</a:t>
            </a:r>
            <a:r>
              <a:rPr lang="en-US" altLang="en-US" sz="2400" b="0" dirty="0" smtClean="0">
                <a:solidFill>
                  <a:schemeClr val="accent4"/>
                </a:solidFill>
                <a:cs typeface="+mn-cs"/>
              </a:rPr>
              <a:t>; strategy; programs; tasks; risks; information security; auditing; warehouse; reports</a:t>
            </a:r>
            <a:endParaRPr lang="en-US" altLang="en-US" sz="2400" b="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gray">
          <a:xfrm>
            <a:off x="704528" y="3356992"/>
            <a:ext cx="454025" cy="935882"/>
          </a:xfrm>
          <a:prstGeom prst="rect">
            <a:avLst/>
          </a:prstGeom>
          <a:solidFill>
            <a:srgbClr val="C0C0C0">
              <a:alpha val="74901"/>
            </a:srgbClr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r>
              <a:rPr lang="en-US" altLang="en-US" sz="2800" b="1" noProof="1" smtClean="0">
                <a:solidFill>
                  <a:schemeClr val="bg1"/>
                </a:solidFill>
                <a:ea typeface="MS PGothic" pitchFamily="34" charset="-128"/>
              </a:rPr>
              <a:t>3</a:t>
            </a:r>
            <a:endParaRPr lang="en-US" altLang="en-US" sz="2800" b="1" noProof="1">
              <a:solidFill>
                <a:schemeClr val="bg1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2"/>
          <p:cNvSpPr>
            <a:spLocks noGrp="1"/>
          </p:cNvSpPr>
          <p:nvPr>
            <p:ph type="title"/>
          </p:nvPr>
        </p:nvSpPr>
        <p:spPr>
          <a:xfrm>
            <a:off x="344488" y="115888"/>
            <a:ext cx="6696075" cy="504825"/>
          </a:xfrm>
        </p:spPr>
        <p:txBody>
          <a:bodyPr/>
          <a:lstStyle/>
          <a:p>
            <a:r>
              <a:rPr lang="en-US" altLang="en-US" sz="2400" b="1" dirty="0" smtClean="0">
                <a:latin typeface="Arial" charset="0"/>
                <a:ea typeface="MS PGothic" pitchFamily="34" charset="-128"/>
                <a:cs typeface="Arial" charset="0"/>
              </a:rPr>
              <a:t>STRADOM information system supports:</a:t>
            </a:r>
          </a:p>
        </p:txBody>
      </p:sp>
      <p:sp>
        <p:nvSpPr>
          <p:cNvPr id="2867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408988" y="6238875"/>
            <a:ext cx="647700" cy="503238"/>
          </a:xfrm>
          <a:noFill/>
        </p:spPr>
        <p:txBody>
          <a:bodyPr/>
          <a:lstStyle/>
          <a:p>
            <a:fld id="{C64988E7-59DA-435A-8593-5C95F31C23AB}" type="slidenum">
              <a:rPr lang="en-US" altLang="en-US" b="1" smtClean="0"/>
              <a:pPr/>
              <a:t>18</a:t>
            </a:fld>
            <a:endParaRPr lang="en-US" altLang="en-US" b="1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gray">
          <a:xfrm>
            <a:off x="488950" y="3212976"/>
            <a:ext cx="1943770" cy="2592287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108000" tIns="108000" rIns="72000" bIns="72000"/>
          <a:lstStyle>
            <a:lvl1pPr marL="190500" indent="-1905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40000"/>
              </a:spcBef>
              <a:buClr>
                <a:schemeClr val="accent2"/>
              </a:buClr>
              <a:defRPr/>
            </a:pPr>
            <a:endParaRPr lang="en-US" altLang="en-US" sz="1400" b="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gray">
          <a:xfrm>
            <a:off x="2648744" y="3212976"/>
            <a:ext cx="2304255" cy="2592288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108000" tIns="108000" rIns="72000" bIns="72000"/>
          <a:lstStyle>
            <a:lvl1pPr marL="190500" indent="-1905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40000"/>
              </a:spcBef>
              <a:buClr>
                <a:schemeClr val="accent2"/>
              </a:buClr>
              <a:defRPr/>
            </a:pPr>
            <a:endParaRPr lang="en-US" altLang="en-US" sz="1400" b="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gray">
          <a:xfrm>
            <a:off x="5169024" y="3212976"/>
            <a:ext cx="2160240" cy="2592288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108000" tIns="108000" rIns="72000" bIns="72000"/>
          <a:lstStyle>
            <a:lvl1pPr marL="190500" indent="-1905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40000"/>
              </a:spcBef>
              <a:buClr>
                <a:schemeClr val="accent2"/>
              </a:buClr>
              <a:defRPr/>
            </a:pPr>
            <a:endParaRPr lang="en-US" altLang="en-US" sz="1400" b="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12" name="AutoShape 18"/>
          <p:cNvSpPr>
            <a:spLocks noChangeArrowheads="1"/>
          </p:cNvSpPr>
          <p:nvPr/>
        </p:nvSpPr>
        <p:spPr bwMode="gray">
          <a:xfrm flipV="1">
            <a:off x="2288704" y="4005064"/>
            <a:ext cx="590550" cy="698500"/>
          </a:xfrm>
          <a:prstGeom prst="rightArrow">
            <a:avLst>
              <a:gd name="adj1" fmla="val 55000"/>
              <a:gd name="adj2" fmla="val 63606"/>
            </a:avLst>
          </a:prstGeom>
          <a:gradFill rotWithShape="1">
            <a:gsLst>
              <a:gs pos="0">
                <a:srgbClr val="C0C0C0"/>
              </a:gs>
              <a:gs pos="100000">
                <a:srgbClr val="5F5F5F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000000">
                <a:alpha val="50000"/>
              </a:srgbClr>
            </a:outerShdw>
          </a:effectLst>
        </p:spPr>
        <p:txBody>
          <a:bodyPr rot="10800000" lIns="324000" tIns="0" rIns="0" bIns="0" anchor="ctr"/>
          <a:lstStyle>
            <a:lvl1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z="1800" baseline="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13" name="AutoShape 19"/>
          <p:cNvSpPr>
            <a:spLocks noChangeArrowheads="1"/>
          </p:cNvSpPr>
          <p:nvPr/>
        </p:nvSpPr>
        <p:spPr bwMode="gray">
          <a:xfrm flipV="1">
            <a:off x="4808984" y="4005064"/>
            <a:ext cx="588962" cy="698500"/>
          </a:xfrm>
          <a:prstGeom prst="rightArrow">
            <a:avLst>
              <a:gd name="adj1" fmla="val 55000"/>
              <a:gd name="adj2" fmla="val 63606"/>
            </a:avLst>
          </a:prstGeom>
          <a:gradFill rotWithShape="1">
            <a:gsLst>
              <a:gs pos="0">
                <a:srgbClr val="C0C0C0"/>
              </a:gs>
              <a:gs pos="100000">
                <a:srgbClr val="5F5F5F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000000">
                <a:alpha val="50000"/>
              </a:srgbClr>
            </a:outerShdw>
          </a:effectLst>
        </p:spPr>
        <p:txBody>
          <a:bodyPr rot="10800000" lIns="324000" tIns="0" rIns="0" bIns="0" anchor="ctr"/>
          <a:lstStyle>
            <a:lvl1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z="1800" baseline="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gray">
          <a:xfrm>
            <a:off x="7545288" y="3212976"/>
            <a:ext cx="2087786" cy="2592287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108000" tIns="108000" rIns="72000" bIns="72000"/>
          <a:lstStyle>
            <a:lvl1pPr marL="190500" indent="-1905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40000"/>
              </a:spcBef>
              <a:buClr>
                <a:schemeClr val="accent2"/>
              </a:buClr>
              <a:defRPr/>
            </a:pPr>
            <a:endParaRPr lang="en-US" altLang="en-US" sz="1400" b="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632520" y="3284984"/>
            <a:ext cx="1800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  <a:latin typeface="+mn-lt"/>
                <a:cs typeface="+mn-cs"/>
              </a:rPr>
              <a:t>multiyear &amp; annual </a:t>
            </a:r>
            <a:r>
              <a:rPr lang="en-US" sz="2400" b="1" dirty="0" smtClean="0">
                <a:solidFill>
                  <a:schemeClr val="accent4"/>
                </a:solidFill>
                <a:latin typeface="+mn-lt"/>
                <a:cs typeface="+mn-cs"/>
              </a:rPr>
              <a:t>activity planning     </a:t>
            </a:r>
            <a:r>
              <a:rPr lang="en-US" sz="2400" b="1" dirty="0" smtClean="0">
                <a:solidFill>
                  <a:schemeClr val="accent4"/>
                </a:solidFill>
                <a:latin typeface="Century Gothic" pitchFamily="34" charset="0"/>
                <a:cs typeface="+mn-cs"/>
              </a:rPr>
              <a:t> </a:t>
            </a:r>
            <a:r>
              <a:rPr lang="en-US" sz="2400" b="1" dirty="0" smtClean="0">
                <a:solidFill>
                  <a:schemeClr val="accent4"/>
                </a:solidFill>
                <a:latin typeface="+mn-lt"/>
                <a:cs typeface="+mn-cs"/>
              </a:rPr>
              <a:t>+ financial planning</a:t>
            </a:r>
            <a:endParaRPr lang="en-US" sz="1600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2720752" y="3356992"/>
            <a:ext cx="21602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/>
            <a:r>
              <a:rPr lang="en-US" sz="2400" b="1" dirty="0" smtClean="0">
                <a:solidFill>
                  <a:schemeClr val="accent4"/>
                </a:solidFill>
                <a:latin typeface="+mj-lt"/>
              </a:rPr>
              <a:t>Monitoring + evaluation </a:t>
            </a:r>
            <a:r>
              <a:rPr lang="en-US" sz="2400" dirty="0" smtClean="0">
                <a:solidFill>
                  <a:schemeClr val="accent4"/>
                </a:solidFill>
                <a:latin typeface="+mj-lt"/>
              </a:rPr>
              <a:t>on both strategic &amp; operational levels</a:t>
            </a:r>
            <a:endParaRPr lang="en-US" sz="24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5241032" y="3356992"/>
            <a:ext cx="20882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4"/>
                </a:solidFill>
                <a:latin typeface="+mn-lt"/>
              </a:rPr>
              <a:t>Management of risk + </a:t>
            </a:r>
            <a:endParaRPr lang="pl-PL" sz="2400" b="1" dirty="0" smtClean="0">
              <a:solidFill>
                <a:schemeClr val="accent4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4"/>
                </a:solidFill>
                <a:latin typeface="+mn-lt"/>
              </a:rPr>
              <a:t>inter</a:t>
            </a:r>
            <a:r>
              <a:rPr lang="pl-PL" sz="2400" b="1" dirty="0" smtClean="0">
                <a:solidFill>
                  <a:schemeClr val="accent4"/>
                </a:solidFill>
                <a:latin typeface="+mn-lt"/>
              </a:rPr>
              <a:t>nal </a:t>
            </a:r>
            <a:r>
              <a:rPr lang="en-US" sz="2400" b="1" dirty="0" smtClean="0">
                <a:solidFill>
                  <a:schemeClr val="accent4"/>
                </a:solidFill>
                <a:latin typeface="+mn-lt"/>
              </a:rPr>
              <a:t> audit  + information security  audit</a:t>
            </a:r>
            <a:endParaRPr lang="en-US" sz="2400" dirty="0" smtClean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7545288" y="3284984"/>
            <a:ext cx="20882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/>
            <a:r>
              <a:rPr lang="en-US" sz="2400" b="1" dirty="0" smtClean="0">
                <a:solidFill>
                  <a:schemeClr val="accent4"/>
                </a:solidFill>
                <a:latin typeface="+mj-lt"/>
              </a:rPr>
              <a:t>warehouse</a:t>
            </a:r>
            <a:r>
              <a:rPr lang="en-US" sz="2400" dirty="0" smtClean="0">
                <a:solidFill>
                  <a:schemeClr val="accent4"/>
                </a:solidFill>
                <a:latin typeface="+mj-lt"/>
              </a:rPr>
              <a:t> of above </a:t>
            </a:r>
            <a:r>
              <a:rPr lang="pl-PL" sz="2400" dirty="0" smtClean="0">
                <a:solidFill>
                  <a:schemeClr val="accent4"/>
                </a:solidFill>
                <a:latin typeface="+mj-lt"/>
              </a:rPr>
              <a:t>data </a:t>
            </a:r>
          </a:p>
          <a:p>
            <a:pPr marL="177800"/>
            <a:r>
              <a:rPr lang="pl-PL" sz="2400" b="1" dirty="0" smtClean="0">
                <a:solidFill>
                  <a:schemeClr val="accent4"/>
                </a:solidFill>
                <a:latin typeface="+mj-lt"/>
              </a:rPr>
              <a:t>+</a:t>
            </a:r>
            <a:r>
              <a:rPr lang="en-US" sz="2400" dirty="0" smtClean="0">
                <a:solidFill>
                  <a:schemeClr val="accent4"/>
                </a:solidFill>
                <a:latin typeface="+mj-lt"/>
              </a:rPr>
              <a:t> municipal </a:t>
            </a:r>
            <a:r>
              <a:rPr lang="en-US" sz="2400" b="1" dirty="0" smtClean="0">
                <a:solidFill>
                  <a:schemeClr val="accent4"/>
                </a:solidFill>
                <a:latin typeface="+mj-lt"/>
              </a:rPr>
              <a:t>accounting data +</a:t>
            </a:r>
            <a:r>
              <a:rPr lang="en-US" sz="2400" dirty="0" smtClean="0">
                <a:solidFill>
                  <a:schemeClr val="accent4"/>
                </a:solidFill>
                <a:latin typeface="+mj-lt"/>
              </a:rPr>
              <a:t> set of </a:t>
            </a:r>
            <a:r>
              <a:rPr lang="en-US" sz="2400" b="1" dirty="0" smtClean="0">
                <a:solidFill>
                  <a:schemeClr val="accent4"/>
                </a:solidFill>
                <a:latin typeface="+mj-lt"/>
              </a:rPr>
              <a:t>reports</a:t>
            </a:r>
            <a:endParaRPr lang="en-US" sz="24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1" name="AutoShape 19"/>
          <p:cNvSpPr>
            <a:spLocks noChangeArrowheads="1"/>
          </p:cNvSpPr>
          <p:nvPr/>
        </p:nvSpPr>
        <p:spPr bwMode="gray">
          <a:xfrm flipV="1">
            <a:off x="7185248" y="4005064"/>
            <a:ext cx="588962" cy="698500"/>
          </a:xfrm>
          <a:prstGeom prst="rightArrow">
            <a:avLst>
              <a:gd name="adj1" fmla="val 55000"/>
              <a:gd name="adj2" fmla="val 63606"/>
            </a:avLst>
          </a:prstGeom>
          <a:gradFill rotWithShape="1">
            <a:gsLst>
              <a:gs pos="0">
                <a:srgbClr val="C0C0C0"/>
              </a:gs>
              <a:gs pos="100000">
                <a:srgbClr val="5F5F5F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000000">
                <a:alpha val="50000"/>
              </a:srgbClr>
            </a:outerShdw>
          </a:effectLst>
        </p:spPr>
        <p:txBody>
          <a:bodyPr rot="10800000" lIns="324000" tIns="0" rIns="0" bIns="0" anchor="ctr"/>
          <a:lstStyle>
            <a:lvl1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z="1800" baseline="0" noProof="1">
              <a:solidFill>
                <a:schemeClr val="accent4"/>
              </a:solidFill>
              <a:cs typeface="+mn-cs"/>
            </a:endParaRPr>
          </a:p>
        </p:txBody>
      </p:sp>
      <p:pic>
        <p:nvPicPr>
          <p:cNvPr id="22" name="Picture 4" descr="C:\Users\zurowskaa\Documents\PROJEKTY\MJUP\promocja\ostateczne\Monitorowanie Jakosci_wersja podstawowa\monitorowanie_jakosci_uslug_publicznych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093296"/>
            <a:ext cx="2540224" cy="764705"/>
          </a:xfrm>
          <a:prstGeom prst="rect">
            <a:avLst/>
          </a:prstGeom>
          <a:noFill/>
        </p:spPr>
      </p:pic>
      <p:pic>
        <p:nvPicPr>
          <p:cNvPr id="1026" name="Picture 2" descr="T:\Zadanie Nr 4\Luxembourg\Prezentacje\Zdjecia\IMG_02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764703"/>
            <a:ext cx="2160240" cy="236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T:\Zadanie Nr 4\Luxembourg\Prezentacje\Zdjecia\IMG_117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t="5629" r="10043" b="22217"/>
          <a:stretch/>
        </p:blipFill>
        <p:spPr bwMode="auto">
          <a:xfrm>
            <a:off x="5169024" y="764703"/>
            <a:ext cx="2156369" cy="236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T:\Zadanie Nr 4\Luxembourg\Prezentacje\Zdjecia\IMG_006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018" y="764703"/>
            <a:ext cx="2442582" cy="236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T:\Zadanie Nr 4\Luxembourg\Prezentacje\Zdjecia\IMG_0113-00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98"/>
          <a:stretch/>
        </p:blipFill>
        <p:spPr bwMode="auto">
          <a:xfrm>
            <a:off x="7407612" y="764703"/>
            <a:ext cx="2369924" cy="23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2"/>
          <p:cNvSpPr>
            <a:spLocks noGrp="1"/>
          </p:cNvSpPr>
          <p:nvPr>
            <p:ph type="title"/>
          </p:nvPr>
        </p:nvSpPr>
        <p:spPr>
          <a:xfrm>
            <a:off x="416496" y="332656"/>
            <a:ext cx="6408737" cy="504825"/>
          </a:xfrm>
        </p:spPr>
        <p:txBody>
          <a:bodyPr/>
          <a:lstStyle/>
          <a:p>
            <a:pPr algn="ctr"/>
            <a:r>
              <a:rPr lang="en-US" altLang="en-US" sz="2400" b="1" noProof="1" smtClean="0">
                <a:latin typeface="Arial" charset="0"/>
                <a:ea typeface="MS PGothic" pitchFamily="34" charset="-128"/>
                <a:cs typeface="Arial" charset="0"/>
              </a:rPr>
              <a:t>PROGRAMS </a:t>
            </a:r>
            <a:br>
              <a:rPr lang="en-US" altLang="en-US" sz="2400" b="1" noProof="1" smtClean="0">
                <a:latin typeface="Arial" charset="0"/>
                <a:ea typeface="MS PGothic" pitchFamily="34" charset="-128"/>
                <a:cs typeface="Arial" charset="0"/>
              </a:rPr>
            </a:br>
            <a:r>
              <a:rPr lang="en-US" altLang="en-US" sz="2400" b="1" noProof="1" smtClean="0">
                <a:latin typeface="Arial" charset="0"/>
                <a:ea typeface="MS PGothic" pitchFamily="34" charset="-128"/>
                <a:cs typeface="Arial" charset="0"/>
              </a:rPr>
              <a:t>– major strategy implementation tool</a:t>
            </a:r>
            <a:endParaRPr lang="en-US" altLang="en-US" sz="2400" b="1" dirty="0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6627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408988" y="6238875"/>
            <a:ext cx="647700" cy="503238"/>
          </a:xfrm>
          <a:noFill/>
        </p:spPr>
        <p:txBody>
          <a:bodyPr/>
          <a:lstStyle/>
          <a:p>
            <a:fld id="{CCD2C2E7-CAEF-46BE-8E6C-35BE46B01723}" type="slidenum">
              <a:rPr lang="en-US" altLang="en-US" b="1" smtClean="0"/>
              <a:pPr/>
              <a:t>19</a:t>
            </a:fld>
            <a:endParaRPr lang="en-US" altLang="en-US" b="1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gray">
          <a:xfrm>
            <a:off x="4736976" y="1498600"/>
            <a:ext cx="4680074" cy="1354336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108000" tIns="108000" rIns="72000" bIns="72000"/>
          <a:lstStyle>
            <a:lvl1pPr marL="190500" indent="-1905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40000"/>
              </a:spcBef>
              <a:buClr>
                <a:schemeClr val="accent2"/>
              </a:buClr>
              <a:defRPr/>
            </a:pPr>
            <a:endParaRPr lang="en-US" altLang="en-US" sz="1800" b="0" noProof="1">
              <a:solidFill>
                <a:schemeClr val="accent4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629" name="Rectangle 10"/>
          <p:cNvSpPr>
            <a:spLocks noChangeArrowheads="1"/>
          </p:cNvSpPr>
          <p:nvPr/>
        </p:nvSpPr>
        <p:spPr bwMode="auto">
          <a:xfrm>
            <a:off x="4736976" y="1119188"/>
            <a:ext cx="4678487" cy="368300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eaLnBrk="1" hangingPunct="1"/>
            <a:endParaRPr lang="en-US" altLang="en-US" sz="2000" dirty="0">
              <a:ea typeface="MS PGothic" pitchFamily="34" charset="-128"/>
            </a:endParaRPr>
          </a:p>
        </p:txBody>
      </p:sp>
      <p:sp>
        <p:nvSpPr>
          <p:cNvPr id="26631" name="Rectangle 11"/>
          <p:cNvSpPr>
            <a:spLocks noChangeArrowheads="1"/>
          </p:cNvSpPr>
          <p:nvPr/>
        </p:nvSpPr>
        <p:spPr bwMode="gray">
          <a:xfrm>
            <a:off x="4880992" y="1125538"/>
            <a:ext cx="4393183" cy="360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77800" defTabSz="801688" eaLnBrk="1" hangingPunct="1"/>
            <a:r>
              <a:rPr lang="en-US" sz="2400" kern="0" dirty="0" smtClean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rPr>
              <a:t>Defined as </a:t>
            </a:r>
            <a:r>
              <a:rPr lang="en-US" sz="2400" b="1" kern="0" dirty="0" smtClean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rPr>
              <a:t>outcome statement:</a:t>
            </a:r>
            <a:endParaRPr lang="en-US" altLang="en-US" sz="2400" b="1" noProof="1">
              <a:solidFill>
                <a:schemeClr val="bg1"/>
              </a:solidFill>
              <a:ea typeface="MS PGothic" pitchFamily="34" charset="-128"/>
            </a:endParaRPr>
          </a:p>
        </p:txBody>
      </p:sp>
      <p:pic>
        <p:nvPicPr>
          <p:cNvPr id="8" name="Picture 4" descr="C:\Users\zurowskaa\Documents\PROJEKTY\MJUP\promocja\ostateczne\Monitorowanie Jakosci_wersja podstawowa\monitorowanie_jakosci_uslug_publicznych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093296"/>
            <a:ext cx="2540224" cy="764705"/>
          </a:xfrm>
          <a:prstGeom prst="rect">
            <a:avLst/>
          </a:prstGeom>
          <a:noFill/>
        </p:spPr>
      </p:pic>
      <p:sp>
        <p:nvSpPr>
          <p:cNvPr id="9" name="Tytuł 1"/>
          <p:cNvSpPr txBox="1">
            <a:spLocks/>
          </p:cNvSpPr>
          <p:nvPr/>
        </p:nvSpPr>
        <p:spPr bwMode="auto">
          <a:xfrm>
            <a:off x="4736976" y="1556792"/>
            <a:ext cx="46805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358775" marR="0" lvl="0" indent="-261938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chemeClr val="accent4"/>
                </a:solidFill>
                <a:latin typeface="+mj-lt"/>
                <a:ea typeface="+mj-ea"/>
                <a:cs typeface="Arial" panose="020B0604020202020204" pitchFamily="34" charset="0"/>
              </a:rPr>
              <a:t>    </a:t>
            </a: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GOAL </a:t>
            </a:r>
            <a:r>
              <a:rPr kumimoji="0" lang="en-US" sz="240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  </a:t>
            </a:r>
            <a:br>
              <a:rPr kumimoji="0" lang="en-US" sz="240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</a:br>
            <a:r>
              <a:rPr kumimoji="0" lang="en-US" sz="240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by   </a:t>
            </a: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ACTIVITIES</a:t>
            </a:r>
            <a:r>
              <a:rPr kumimoji="0" lang="en-US" sz="240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  </a:t>
            </a:r>
            <a:br>
              <a:rPr kumimoji="0" lang="en-US" sz="240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</a:br>
            <a:r>
              <a:rPr kumimoji="0" lang="en-US" sz="240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so, that  </a:t>
            </a: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MEASURABLE RESULTS </a:t>
            </a:r>
            <a:endParaRPr kumimoji="0" lang="en-US" sz="3200" b="1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uLnTx/>
              <a:uFillTx/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Rectangle 30"/>
          <p:cNvSpPr>
            <a:spLocks noChangeArrowheads="1"/>
          </p:cNvSpPr>
          <p:nvPr/>
        </p:nvSpPr>
        <p:spPr bwMode="gray">
          <a:xfrm>
            <a:off x="5241032" y="5085184"/>
            <a:ext cx="4176464" cy="735707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252000" tIns="72000" rIns="72000" bIns="72000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5000"/>
              </a:spcBef>
              <a:buClrTx/>
              <a:buFontTx/>
              <a:buNone/>
              <a:defRPr/>
            </a:pPr>
            <a:r>
              <a:rPr lang="en-US" altLang="en-US" sz="2000" b="0" noProof="1" smtClean="0">
                <a:solidFill>
                  <a:schemeClr val="accent4"/>
                </a:solidFill>
                <a:cs typeface="+mn-cs"/>
              </a:rPr>
              <a:t>Progress and evaluation reports</a:t>
            </a:r>
            <a:endParaRPr lang="en-US" altLang="en-US" sz="2000" b="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17" name="Rectangle 35"/>
          <p:cNvSpPr>
            <a:spLocks noChangeArrowheads="1"/>
          </p:cNvSpPr>
          <p:nvPr/>
        </p:nvSpPr>
        <p:spPr bwMode="gray">
          <a:xfrm>
            <a:off x="4736976" y="5085184"/>
            <a:ext cx="466725" cy="720080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r>
              <a:rPr lang="en-US" altLang="en-US" sz="2800" b="1" noProof="1" smtClean="0">
                <a:solidFill>
                  <a:srgbClr val="FFFFFF"/>
                </a:solidFill>
                <a:ea typeface="MS PGothic" pitchFamily="34" charset="-128"/>
              </a:rPr>
              <a:t>4</a:t>
            </a:r>
            <a:endParaRPr lang="en-US" altLang="en-US" sz="2800" b="1" noProof="1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gray">
          <a:xfrm>
            <a:off x="5241032" y="4365105"/>
            <a:ext cx="4176464" cy="648072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252000" tIns="72000" rIns="72000" bIns="72000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5000"/>
              </a:spcBef>
              <a:buClrTx/>
              <a:buFontTx/>
              <a:buNone/>
              <a:defRPr/>
            </a:pPr>
            <a:r>
              <a:rPr lang="en-US" altLang="en-US" sz="2000" b="0" noProof="1" smtClean="0">
                <a:solidFill>
                  <a:schemeClr val="accent4"/>
                </a:solidFill>
                <a:cs typeface="+mn-cs"/>
              </a:rPr>
              <a:t>Risk identification, evaluation   and management</a:t>
            </a:r>
            <a:endParaRPr lang="en-US" altLang="en-US" sz="2000" b="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19" name="Rectangle 35"/>
          <p:cNvSpPr>
            <a:spLocks noChangeArrowheads="1"/>
          </p:cNvSpPr>
          <p:nvPr/>
        </p:nvSpPr>
        <p:spPr bwMode="gray">
          <a:xfrm>
            <a:off x="4736976" y="4365104"/>
            <a:ext cx="466725" cy="648072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r>
              <a:rPr lang="en-US" altLang="en-US" sz="2800" b="1" noProof="1" smtClean="0">
                <a:solidFill>
                  <a:srgbClr val="FFFFFF"/>
                </a:solidFill>
                <a:ea typeface="MS PGothic" pitchFamily="34" charset="-128"/>
              </a:rPr>
              <a:t>3</a:t>
            </a:r>
            <a:endParaRPr lang="en-US" altLang="en-US" sz="2800" b="1" noProof="1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gray">
          <a:xfrm>
            <a:off x="5241032" y="3645025"/>
            <a:ext cx="4176464" cy="648072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252000" tIns="72000" rIns="72000" bIns="72000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5000"/>
              </a:spcBef>
              <a:buClrTx/>
              <a:buFontTx/>
              <a:buNone/>
              <a:defRPr/>
            </a:pPr>
            <a:r>
              <a:rPr lang="en-US" altLang="en-US" sz="2000" b="0" noProof="1" smtClean="0">
                <a:solidFill>
                  <a:schemeClr val="accent4"/>
                </a:solidFill>
                <a:cs typeface="+mn-cs"/>
              </a:rPr>
              <a:t>Planning and costing facilities</a:t>
            </a:r>
            <a:endParaRPr lang="en-US" altLang="en-US" sz="2000" b="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21" name="Rectangle 35"/>
          <p:cNvSpPr>
            <a:spLocks noChangeArrowheads="1"/>
          </p:cNvSpPr>
          <p:nvPr/>
        </p:nvSpPr>
        <p:spPr bwMode="gray">
          <a:xfrm>
            <a:off x="4736976" y="3645024"/>
            <a:ext cx="466725" cy="648072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r>
              <a:rPr lang="en-US" altLang="en-US" sz="2800" b="1" noProof="1" smtClean="0">
                <a:solidFill>
                  <a:srgbClr val="FFFFFF"/>
                </a:solidFill>
                <a:ea typeface="MS PGothic" pitchFamily="34" charset="-128"/>
              </a:rPr>
              <a:t>2</a:t>
            </a:r>
            <a:endParaRPr lang="en-US" altLang="en-US" sz="2800" b="1" noProof="1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gray">
          <a:xfrm>
            <a:off x="5241032" y="2924945"/>
            <a:ext cx="4176464" cy="648071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252000" tIns="72000" rIns="72000" bIns="72000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5000"/>
              </a:spcBef>
              <a:buClrTx/>
              <a:buFontTx/>
              <a:buNone/>
              <a:defRPr/>
            </a:pPr>
            <a:r>
              <a:rPr lang="en-US" altLang="en-US" sz="2000" b="0" noProof="1" smtClean="0">
                <a:solidFill>
                  <a:schemeClr val="accent4"/>
                </a:solidFill>
                <a:cs typeface="+mn-cs"/>
              </a:rPr>
              <a:t>Strategic, outcome indices for progress evaluation</a:t>
            </a:r>
            <a:endParaRPr lang="en-US" altLang="en-US" sz="2000" b="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23" name="Rectangle 35"/>
          <p:cNvSpPr>
            <a:spLocks noChangeArrowheads="1"/>
          </p:cNvSpPr>
          <p:nvPr/>
        </p:nvSpPr>
        <p:spPr bwMode="gray">
          <a:xfrm>
            <a:off x="4736976" y="2924944"/>
            <a:ext cx="466725" cy="648072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r>
              <a:rPr lang="en-US" altLang="en-US" sz="2800" b="1" noProof="1" smtClean="0">
                <a:solidFill>
                  <a:srgbClr val="FFFFFF"/>
                </a:solidFill>
                <a:ea typeface="MS PGothic" pitchFamily="34" charset="-128"/>
              </a:rPr>
              <a:t>1</a:t>
            </a:r>
            <a:endParaRPr lang="en-US" altLang="en-US" sz="2800" b="1" noProof="1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24" name="Picture 2" descr="T:\Zadanie Nr 4\Luxembourg\Prezentacje\Zdjecia\IMG_115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67"/>
          <a:stretch/>
        </p:blipFill>
        <p:spPr bwMode="auto">
          <a:xfrm>
            <a:off x="348345" y="1142984"/>
            <a:ext cx="4231246" cy="464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2"/>
          <p:cNvSpPr>
            <a:spLocks noGrp="1"/>
          </p:cNvSpPr>
          <p:nvPr>
            <p:ph type="title"/>
          </p:nvPr>
        </p:nvSpPr>
        <p:spPr>
          <a:xfrm>
            <a:off x="1136576" y="115888"/>
            <a:ext cx="5545212" cy="598468"/>
          </a:xfrm>
        </p:spPr>
        <p:txBody>
          <a:bodyPr/>
          <a:lstStyle/>
          <a:p>
            <a:r>
              <a:rPr lang="en-US" altLang="en-US" sz="2400" b="1" noProof="1" smtClean="0">
                <a:latin typeface="Arial" charset="0"/>
                <a:ea typeface="MS PGothic" pitchFamily="34" charset="-128"/>
                <a:cs typeface="Arial" charset="0"/>
              </a:rPr>
              <a:t>Agenda</a:t>
            </a:r>
            <a:endParaRPr lang="en-US" altLang="en-US" sz="2400" b="1" dirty="0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19459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408988" y="6238875"/>
            <a:ext cx="647700" cy="503238"/>
          </a:xfrm>
          <a:noFill/>
        </p:spPr>
        <p:txBody>
          <a:bodyPr/>
          <a:lstStyle/>
          <a:p>
            <a:fld id="{211B810A-E001-445D-B90C-82B1F708985B}" type="slidenum">
              <a:rPr lang="en-US" altLang="en-US" b="1" smtClean="0"/>
              <a:pPr/>
              <a:t>2</a:t>
            </a:fld>
            <a:endParaRPr lang="en-US" altLang="en-US" b="1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gray">
          <a:xfrm>
            <a:off x="1208584" y="1196752"/>
            <a:ext cx="7848600" cy="935882"/>
          </a:xfrm>
          <a:prstGeom prst="rect">
            <a:avLst/>
          </a:prstGeom>
          <a:ln>
            <a:solidFill>
              <a:schemeClr val="accent3">
                <a:lumMod val="65000"/>
              </a:schemeClr>
            </a:solidFill>
          </a:ln>
        </p:spPr>
        <p:txBody>
          <a:bodyPr lIns="252000" tIns="72000" rIns="72000" bIns="72000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ts val="0"/>
              </a:spcBef>
              <a:buClrTx/>
              <a:buFontTx/>
              <a:buNone/>
              <a:defRPr/>
            </a:pPr>
            <a:r>
              <a:rPr lang="en-US" altLang="en-US" sz="2400" b="0" dirty="0" smtClean="0">
                <a:solidFill>
                  <a:schemeClr val="accent4"/>
                </a:solidFill>
                <a:cs typeface="+mn-cs"/>
              </a:rPr>
              <a:t>Why and how did we come up with </a:t>
            </a:r>
            <a:r>
              <a:rPr lang="en-US" altLang="en-US" sz="2400" dirty="0" smtClean="0">
                <a:solidFill>
                  <a:schemeClr val="accent4"/>
                </a:solidFill>
                <a:cs typeface="+mn-cs"/>
              </a:rPr>
              <a:t>the project</a:t>
            </a:r>
            <a:r>
              <a:rPr lang="en-US" altLang="en-US" sz="2400" b="0" dirty="0" smtClean="0">
                <a:solidFill>
                  <a:schemeClr val="accent4"/>
                </a:solidFill>
                <a:cs typeface="+mn-cs"/>
              </a:rPr>
              <a:t>?</a:t>
            </a:r>
          </a:p>
          <a:p>
            <a:pPr eaLnBrk="1" hangingPunct="1">
              <a:lnSpc>
                <a:spcPts val="2500"/>
              </a:lnSpc>
              <a:spcBef>
                <a:spcPts val="0"/>
              </a:spcBef>
              <a:buClrTx/>
              <a:buNone/>
              <a:defRPr/>
            </a:pPr>
            <a:r>
              <a:rPr lang="en-US" altLang="en-US" sz="2400" dirty="0" smtClean="0">
                <a:solidFill>
                  <a:schemeClr val="accent4"/>
                </a:solidFill>
              </a:rPr>
              <a:t>Objectives</a:t>
            </a:r>
            <a:r>
              <a:rPr lang="en-US" altLang="en-US" sz="2400" b="0" dirty="0" smtClean="0">
                <a:solidFill>
                  <a:schemeClr val="accent4"/>
                </a:solidFill>
              </a:rPr>
              <a:t> and </a:t>
            </a:r>
            <a:r>
              <a:rPr lang="en-US" altLang="en-US" sz="2400" dirty="0" smtClean="0">
                <a:solidFill>
                  <a:schemeClr val="accent4"/>
                </a:solidFill>
              </a:rPr>
              <a:t>products</a:t>
            </a:r>
            <a:endParaRPr lang="en-US" altLang="en-US" sz="2400" b="0" dirty="0">
              <a:solidFill>
                <a:schemeClr val="accent4"/>
              </a:solidFill>
              <a:cs typeface="+mn-cs"/>
            </a:endParaRPr>
          </a:p>
        </p:txBody>
      </p:sp>
      <p:sp>
        <p:nvSpPr>
          <p:cNvPr id="19465" name="Rectangle 8"/>
          <p:cNvSpPr>
            <a:spLocks noChangeArrowheads="1"/>
          </p:cNvSpPr>
          <p:nvPr/>
        </p:nvSpPr>
        <p:spPr bwMode="gray">
          <a:xfrm>
            <a:off x="711200" y="1196974"/>
            <a:ext cx="454025" cy="935882"/>
          </a:xfrm>
          <a:prstGeom prst="rect">
            <a:avLst/>
          </a:prstGeom>
          <a:solidFill>
            <a:srgbClr val="C0C0C0">
              <a:alpha val="74901"/>
            </a:srgbClr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r>
              <a:rPr lang="en-US" altLang="en-US" sz="2800" b="1" noProof="1" smtClean="0">
                <a:solidFill>
                  <a:schemeClr val="bg1"/>
                </a:solidFill>
                <a:ea typeface="MS PGothic" pitchFamily="34" charset="-128"/>
              </a:rPr>
              <a:t>1</a:t>
            </a:r>
            <a:endParaRPr lang="en-US" altLang="en-US" sz="2800" b="1" noProof="1">
              <a:solidFill>
                <a:schemeClr val="bg1"/>
              </a:solidFill>
              <a:ea typeface="MS PGothic" pitchFamily="34" charset="-128"/>
            </a:endParaRPr>
          </a:p>
        </p:txBody>
      </p:sp>
      <p:pic>
        <p:nvPicPr>
          <p:cNvPr id="14" name="Picture 4" descr="C:\Users\zurowskaa\Documents\PROJEKTY\MJUP\promocja\ostateczne\Monitorowanie Jakosci_wersja podstawowa\monitorowanie_jakosci_uslug_publicznych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093296"/>
            <a:ext cx="2540224" cy="764705"/>
          </a:xfrm>
          <a:prstGeom prst="rect">
            <a:avLst/>
          </a:prstGeom>
          <a:noFill/>
        </p:spPr>
      </p:pic>
      <p:sp>
        <p:nvSpPr>
          <p:cNvPr id="16" name="Rectangle 3"/>
          <p:cNvSpPr>
            <a:spLocks noChangeArrowheads="1"/>
          </p:cNvSpPr>
          <p:nvPr/>
        </p:nvSpPr>
        <p:spPr bwMode="gray">
          <a:xfrm>
            <a:off x="1208584" y="2348880"/>
            <a:ext cx="7848600" cy="864096"/>
          </a:xfrm>
          <a:prstGeom prst="rect">
            <a:avLst/>
          </a:prstGeom>
          <a:ln>
            <a:solidFill>
              <a:schemeClr val="accent3">
                <a:lumMod val="65000"/>
              </a:schemeClr>
            </a:solidFill>
          </a:ln>
        </p:spPr>
        <p:txBody>
          <a:bodyPr lIns="252000" tIns="72000" rIns="72000" bIns="72000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5000"/>
              </a:spcBef>
              <a:buClrTx/>
              <a:buFontTx/>
              <a:buNone/>
              <a:defRPr/>
            </a:pPr>
            <a:r>
              <a:rPr lang="en-US" altLang="en-US" sz="2400" noProof="1" smtClean="0">
                <a:solidFill>
                  <a:schemeClr val="accent4"/>
                </a:solidFill>
                <a:cs typeface="+mn-cs"/>
              </a:rPr>
              <a:t>Methodology </a:t>
            </a:r>
            <a:r>
              <a:rPr lang="en-US" altLang="en-US" sz="2400" b="0" noProof="1" smtClean="0">
                <a:solidFill>
                  <a:schemeClr val="accent4"/>
                </a:solidFill>
                <a:cs typeface="+mn-cs"/>
              </a:rPr>
              <a:t>and Quality of L</a:t>
            </a:r>
            <a:r>
              <a:rPr lang="pl-PL" altLang="en-US" sz="2400" b="0" noProof="1" smtClean="0">
                <a:solidFill>
                  <a:schemeClr val="accent4"/>
                </a:solidFill>
                <a:cs typeface="+mn-cs"/>
              </a:rPr>
              <a:t>ife</a:t>
            </a:r>
            <a:r>
              <a:rPr lang="en-US" altLang="en-US" sz="2400" b="0" noProof="1" smtClean="0">
                <a:solidFill>
                  <a:schemeClr val="accent4"/>
                </a:solidFill>
                <a:cs typeface="+mn-cs"/>
              </a:rPr>
              <a:t>&amp;Public Services </a:t>
            </a:r>
            <a:r>
              <a:rPr lang="en-US" altLang="en-US" sz="2400" noProof="1" smtClean="0">
                <a:solidFill>
                  <a:schemeClr val="accent4"/>
                </a:solidFill>
                <a:cs typeface="+mn-cs"/>
              </a:rPr>
              <a:t>Indices Catalog</a:t>
            </a:r>
            <a:endParaRPr lang="en-US" altLang="en-US" sz="240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gray">
          <a:xfrm>
            <a:off x="1208584" y="3356992"/>
            <a:ext cx="7848600" cy="936104"/>
          </a:xfrm>
          <a:prstGeom prst="rect">
            <a:avLst/>
          </a:prstGeom>
          <a:ln>
            <a:solidFill>
              <a:schemeClr val="accent3">
                <a:lumMod val="65000"/>
              </a:schemeClr>
            </a:solidFill>
          </a:ln>
        </p:spPr>
        <p:txBody>
          <a:bodyPr lIns="252000" tIns="72000" rIns="72000" bIns="72000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ts val="0"/>
              </a:spcBef>
              <a:buClrTx/>
              <a:buFontTx/>
              <a:buNone/>
              <a:defRPr/>
            </a:pPr>
            <a:r>
              <a:rPr lang="en-US" altLang="en-US" sz="2400" dirty="0" smtClean="0">
                <a:solidFill>
                  <a:schemeClr val="accent4"/>
                </a:solidFill>
                <a:cs typeface="+mn-cs"/>
              </a:rPr>
              <a:t>STRADOM system</a:t>
            </a:r>
            <a:r>
              <a:rPr lang="en-US" altLang="en-US" sz="2400" b="0" dirty="0" smtClean="0">
                <a:solidFill>
                  <a:schemeClr val="accent4"/>
                </a:solidFill>
                <a:cs typeface="+mn-cs"/>
              </a:rPr>
              <a:t>; strategy; programs; tasks; risks; information security; auditing; warehouse; reports</a:t>
            </a:r>
            <a:endParaRPr lang="en-US" altLang="en-US" sz="2400" b="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gray">
          <a:xfrm>
            <a:off x="1208584" y="4437112"/>
            <a:ext cx="7848600" cy="936104"/>
          </a:xfrm>
          <a:prstGeom prst="rect">
            <a:avLst/>
          </a:prstGeom>
          <a:ln>
            <a:solidFill>
              <a:schemeClr val="accent3">
                <a:lumMod val="65000"/>
              </a:schemeClr>
            </a:solidFill>
          </a:ln>
        </p:spPr>
        <p:txBody>
          <a:bodyPr lIns="252000" tIns="72000" rIns="72000" bIns="72000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ts val="0"/>
              </a:spcBef>
              <a:buClrTx/>
              <a:buFontTx/>
              <a:buNone/>
              <a:defRPr/>
            </a:pPr>
            <a:r>
              <a:rPr lang="en-US" altLang="en-US" sz="2400" b="0" dirty="0" smtClean="0">
                <a:solidFill>
                  <a:schemeClr val="accent4"/>
                </a:solidFill>
                <a:cs typeface="+mn-cs"/>
              </a:rPr>
              <a:t>Project </a:t>
            </a:r>
            <a:r>
              <a:rPr lang="en-US" altLang="en-US" sz="2400" dirty="0" smtClean="0">
                <a:solidFill>
                  <a:schemeClr val="accent4"/>
                </a:solidFill>
                <a:cs typeface="+mn-cs"/>
              </a:rPr>
              <a:t>output </a:t>
            </a:r>
            <a:r>
              <a:rPr lang="en-US" altLang="en-US" sz="2400" b="0" dirty="0" smtClean="0">
                <a:solidFill>
                  <a:schemeClr val="accent4"/>
                </a:solidFill>
                <a:cs typeface="+mn-cs"/>
              </a:rPr>
              <a:t>and </a:t>
            </a:r>
            <a:r>
              <a:rPr lang="en-US" altLang="en-US" sz="2400" dirty="0" smtClean="0">
                <a:solidFill>
                  <a:schemeClr val="accent4"/>
                </a:solidFill>
                <a:cs typeface="+mn-cs"/>
              </a:rPr>
              <a:t>outcome</a:t>
            </a:r>
            <a:endParaRPr lang="en-US" altLang="en-US" sz="2400" b="0" dirty="0" smtClean="0">
              <a:solidFill>
                <a:schemeClr val="accent4"/>
              </a:solidFill>
              <a:cs typeface="+mn-cs"/>
            </a:endParaRPr>
          </a:p>
          <a:p>
            <a:pPr eaLnBrk="1" hangingPunct="1">
              <a:lnSpc>
                <a:spcPts val="2500"/>
              </a:lnSpc>
              <a:spcBef>
                <a:spcPts val="0"/>
              </a:spcBef>
              <a:buClrTx/>
              <a:buFontTx/>
              <a:buNone/>
              <a:defRPr/>
            </a:pPr>
            <a:r>
              <a:rPr lang="en-US" altLang="en-US" sz="2400" dirty="0" smtClean="0">
                <a:solidFill>
                  <a:schemeClr val="accent4"/>
                </a:solidFill>
                <a:cs typeface="+mn-cs"/>
              </a:rPr>
              <a:t>Availability</a:t>
            </a:r>
            <a:r>
              <a:rPr lang="en-US" altLang="en-US" sz="2400" b="0" dirty="0" smtClean="0">
                <a:solidFill>
                  <a:schemeClr val="accent4"/>
                </a:solidFill>
                <a:cs typeface="+mn-cs"/>
              </a:rPr>
              <a:t> of the tools </a:t>
            </a:r>
            <a:r>
              <a:rPr lang="en-US" altLang="en-US" sz="2400" dirty="0" smtClean="0">
                <a:solidFill>
                  <a:schemeClr val="accent4"/>
                </a:solidFill>
                <a:cs typeface="+mn-cs"/>
              </a:rPr>
              <a:t>for other </a:t>
            </a:r>
            <a:r>
              <a:rPr lang="en-US" altLang="en-US" sz="2400" b="0" dirty="0" smtClean="0">
                <a:solidFill>
                  <a:schemeClr val="accent4"/>
                </a:solidFill>
                <a:cs typeface="+mn-cs"/>
              </a:rPr>
              <a:t>local </a:t>
            </a:r>
            <a:r>
              <a:rPr lang="en-US" altLang="en-US" sz="2400" dirty="0" smtClean="0">
                <a:solidFill>
                  <a:schemeClr val="accent4"/>
                </a:solidFill>
                <a:cs typeface="+mn-cs"/>
              </a:rPr>
              <a:t>governments</a:t>
            </a: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gray">
          <a:xfrm>
            <a:off x="704528" y="2276872"/>
            <a:ext cx="454025" cy="935882"/>
          </a:xfrm>
          <a:prstGeom prst="rect">
            <a:avLst/>
          </a:prstGeom>
          <a:solidFill>
            <a:srgbClr val="C0C0C0">
              <a:alpha val="74901"/>
            </a:srgbClr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r>
              <a:rPr lang="en-US" altLang="en-US" sz="2800" b="1" noProof="1" smtClean="0">
                <a:solidFill>
                  <a:schemeClr val="bg1"/>
                </a:solidFill>
                <a:ea typeface="MS PGothic" pitchFamily="34" charset="-128"/>
              </a:rPr>
              <a:t>2</a:t>
            </a:r>
            <a:endParaRPr lang="en-US" altLang="en-US" sz="2800" b="1" noProof="1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gray">
          <a:xfrm>
            <a:off x="704528" y="3356992"/>
            <a:ext cx="454025" cy="935882"/>
          </a:xfrm>
          <a:prstGeom prst="rect">
            <a:avLst/>
          </a:prstGeom>
          <a:solidFill>
            <a:srgbClr val="C0C0C0">
              <a:alpha val="74901"/>
            </a:srgbClr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r>
              <a:rPr lang="en-US" altLang="en-US" sz="2800" b="1" noProof="1" smtClean="0">
                <a:solidFill>
                  <a:schemeClr val="bg1"/>
                </a:solidFill>
                <a:ea typeface="MS PGothic" pitchFamily="34" charset="-128"/>
              </a:rPr>
              <a:t>3</a:t>
            </a:r>
            <a:endParaRPr lang="en-US" altLang="en-US" sz="2800" b="1" noProof="1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gray">
          <a:xfrm>
            <a:off x="704528" y="4437112"/>
            <a:ext cx="454025" cy="935882"/>
          </a:xfrm>
          <a:prstGeom prst="rect">
            <a:avLst/>
          </a:prstGeom>
          <a:solidFill>
            <a:srgbClr val="C0C0C0">
              <a:alpha val="74901"/>
            </a:srgbClr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r>
              <a:rPr lang="en-US" altLang="en-US" sz="2800" b="1" noProof="1" smtClean="0">
                <a:solidFill>
                  <a:schemeClr val="bg1"/>
                </a:solidFill>
                <a:ea typeface="MS PGothic" pitchFamily="34" charset="-128"/>
              </a:rPr>
              <a:t>4</a:t>
            </a:r>
            <a:endParaRPr lang="en-US" altLang="en-US" sz="2800" b="1" noProof="1">
              <a:solidFill>
                <a:schemeClr val="bg1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3" b="15452"/>
          <a:stretch/>
        </p:blipFill>
        <p:spPr bwMode="auto">
          <a:xfrm>
            <a:off x="272480" y="1052736"/>
            <a:ext cx="9633520" cy="56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rostokąt zaokrąglony 6"/>
          <p:cNvSpPr/>
          <p:nvPr/>
        </p:nvSpPr>
        <p:spPr>
          <a:xfrm>
            <a:off x="272480" y="548680"/>
            <a:ext cx="9361040" cy="1224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E718EE-6B75-4825-A681-1709BE500A47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72480" y="548680"/>
            <a:ext cx="9361040" cy="1569660"/>
          </a:xfrm>
          <a:prstGeom prst="rect">
            <a:avLst/>
          </a:prstGeom>
          <a:noFill/>
          <a:ln w="476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</a:t>
            </a:r>
            <a:r>
              <a:rPr lang="en-US" sz="2400" dirty="0" smtClean="0">
                <a:solidFill>
                  <a:srgbClr val="FF0000"/>
                </a:solidFill>
              </a:rPr>
              <a:t>of sustainable transport development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– </a:t>
            </a:r>
            <a:r>
              <a:rPr lang="en-US" sz="2800" b="1" dirty="0" smtClean="0">
                <a:solidFill>
                  <a:srgbClr val="FF0000"/>
                </a:solidFill>
              </a:rPr>
              <a:t>outcome statement example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44488" y="2348880"/>
            <a:ext cx="851303" cy="335476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16496" y="3717032"/>
            <a:ext cx="851303" cy="335476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pl-PL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424608" y="2420888"/>
            <a:ext cx="2376264" cy="12464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i="1" dirty="0" smtClean="0">
                <a:solidFill>
                  <a:srgbClr val="FF0000"/>
                </a:solidFill>
              </a:rPr>
              <a:t>Plan the development of transport according to sustainable development rules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1424608" y="3717032"/>
            <a:ext cx="2376264" cy="21698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en-US" b="1" i="1" dirty="0" smtClean="0">
                <a:solidFill>
                  <a:srgbClr val="FF0000"/>
                </a:solidFill>
              </a:rPr>
              <a:t>Optimisation of the zone </a:t>
            </a:r>
            <a:r>
              <a:rPr lang="pl-PL" b="1" i="1" dirty="0" smtClean="0">
                <a:solidFill>
                  <a:srgbClr val="FF0000"/>
                </a:solidFill>
              </a:rPr>
              <a:t>a</a:t>
            </a:r>
            <a:r>
              <a:rPr lang="en-US" b="1" i="1" dirty="0" smtClean="0">
                <a:solidFill>
                  <a:srgbClr val="FF0000"/>
                </a:solidFill>
              </a:rPr>
              <a:t>nd the network of public transportation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en-US" b="1" i="1" dirty="0" smtClean="0">
                <a:solidFill>
                  <a:srgbClr val="FF0000"/>
                </a:solidFill>
              </a:rPr>
              <a:t>Integration  of city transport network with trains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4376936" y="2564904"/>
            <a:ext cx="1368152" cy="37446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So, that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4232920" y="3140968"/>
            <a:ext cx="1584176" cy="33239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en-US" b="1" i="1" dirty="0" smtClean="0">
                <a:solidFill>
                  <a:srgbClr val="FF0000"/>
                </a:solidFill>
              </a:rPr>
              <a:t>Contribu</a:t>
            </a:r>
            <a:r>
              <a:rPr lang="pl-PL" b="1" i="1" dirty="0" smtClean="0">
                <a:solidFill>
                  <a:srgbClr val="FF0000"/>
                </a:solidFill>
              </a:rPr>
              <a:t>-</a:t>
            </a:r>
            <a:r>
              <a:rPr lang="en-US" b="1" i="1" dirty="0" smtClean="0">
                <a:solidFill>
                  <a:srgbClr val="FF0000"/>
                </a:solidFill>
              </a:rPr>
              <a:t>tion of PT journey is at least  60% in 2024 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endParaRPr lang="en-US" b="1" i="1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en-US" b="1" i="1" dirty="0" smtClean="0">
                <a:solidFill>
                  <a:srgbClr val="FF0000"/>
                </a:solidFill>
              </a:rPr>
              <a:t>All planed transfer </a:t>
            </a:r>
            <a:r>
              <a:rPr lang="pl-PL" b="1" i="1" dirty="0" err="1" smtClean="0">
                <a:solidFill>
                  <a:srgbClr val="FF0000"/>
                </a:solidFill>
              </a:rPr>
              <a:t>spots</a:t>
            </a:r>
            <a:r>
              <a:rPr lang="en-US" b="1" i="1" dirty="0" smtClean="0">
                <a:solidFill>
                  <a:srgbClr val="FF0000"/>
                </a:solidFill>
              </a:rPr>
              <a:t> are ready and working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5889104" y="2564905"/>
            <a:ext cx="1296144" cy="3744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Indicator</a:t>
            </a:r>
            <a:endPara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5745088" y="3140968"/>
            <a:ext cx="144016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i="1" dirty="0" smtClean="0">
                <a:solidFill>
                  <a:srgbClr val="FF0000"/>
                </a:solidFill>
              </a:rPr>
              <a:t>PT journeys i</a:t>
            </a:r>
            <a:r>
              <a:rPr lang="pl-PL" b="1" i="1" dirty="0" err="1" smtClean="0">
                <a:solidFill>
                  <a:srgbClr val="FF0000"/>
                </a:solidFill>
              </a:rPr>
              <a:t>against</a:t>
            </a:r>
            <a:r>
              <a:rPr lang="en-US" b="1" i="1" dirty="0" smtClean="0">
                <a:solidFill>
                  <a:srgbClr val="FF0000"/>
                </a:solidFill>
              </a:rPr>
              <a:t> all journeys executed in the city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5817096" y="4797152"/>
            <a:ext cx="1440160" cy="12464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i="1" dirty="0" smtClean="0">
                <a:solidFill>
                  <a:srgbClr val="FF0000"/>
                </a:solidFill>
              </a:rPr>
              <a:t>number </a:t>
            </a:r>
            <a:r>
              <a:rPr lang="pl-PL" b="1" i="1" dirty="0" smtClean="0">
                <a:solidFill>
                  <a:srgbClr val="FF0000"/>
                </a:solidFill>
              </a:rPr>
              <a:t> of t</a:t>
            </a:r>
            <a:r>
              <a:rPr lang="en-US" b="1" i="1" dirty="0" err="1" smtClean="0">
                <a:solidFill>
                  <a:srgbClr val="FF0000"/>
                </a:solidFill>
              </a:rPr>
              <a:t>ransfer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pl-PL" b="1" i="1" dirty="0" err="1" smtClean="0">
                <a:solidFill>
                  <a:srgbClr val="FF0000"/>
                </a:solidFill>
              </a:rPr>
              <a:t>spots</a:t>
            </a:r>
            <a:r>
              <a:rPr lang="en-US" b="1" i="1" dirty="0" smtClean="0">
                <a:solidFill>
                  <a:srgbClr val="FF0000"/>
                </a:solidFill>
              </a:rPr>
              <a:t> increase indicator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7617296" y="3789040"/>
            <a:ext cx="864096" cy="6565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i="1" dirty="0" smtClean="0">
                <a:solidFill>
                  <a:srgbClr val="FF0000"/>
                </a:solidFill>
              </a:rPr>
              <a:t>base value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7617296" y="5445224"/>
            <a:ext cx="864096" cy="6565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i="1" dirty="0" smtClean="0">
                <a:solidFill>
                  <a:srgbClr val="FF0000"/>
                </a:solidFill>
              </a:rPr>
              <a:t>Incre- ase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6969224" y="2204864"/>
            <a:ext cx="999728" cy="3744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weight</a:t>
            </a:r>
            <a:endPara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7545288" y="2636912"/>
            <a:ext cx="1656184" cy="3744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Expectation</a:t>
            </a:r>
            <a:endPara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 b="10647"/>
          <a:stretch/>
        </p:blipFill>
        <p:spPr bwMode="auto">
          <a:xfrm>
            <a:off x="109182" y="0"/>
            <a:ext cx="9796818" cy="6127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zaokrąglony 3"/>
          <p:cNvSpPr/>
          <p:nvPr/>
        </p:nvSpPr>
        <p:spPr>
          <a:xfrm>
            <a:off x="344488" y="620688"/>
            <a:ext cx="9361040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72480" y="620688"/>
            <a:ext cx="9361040" cy="1118255"/>
          </a:xfrm>
          <a:prstGeom prst="rect">
            <a:avLst/>
          </a:prstGeom>
          <a:noFill/>
          <a:ln w="47625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</a:t>
            </a:r>
            <a:r>
              <a:rPr lang="en-US" sz="3200" b="1" dirty="0" smtClean="0">
                <a:solidFill>
                  <a:srgbClr val="FF0000"/>
                </a:solidFill>
              </a:rPr>
              <a:t> –</a:t>
            </a:r>
          </a:p>
          <a:p>
            <a:pPr algn="ctr">
              <a:lnSpc>
                <a:spcPts val="28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List of tasks </a:t>
            </a:r>
            <a:r>
              <a:rPr lang="en-US" sz="2000" b="1" dirty="0" smtClean="0">
                <a:solidFill>
                  <a:srgbClr val="FF0000"/>
                </a:solidFill>
              </a:rPr>
              <a:t>+ planned resources and expenditure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208584" y="1700808"/>
            <a:ext cx="2088232" cy="350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600" b="1" i="1" dirty="0" smtClean="0">
                <a:solidFill>
                  <a:srgbClr val="FF0000"/>
                </a:solidFill>
              </a:rPr>
              <a:t>Expenditure / plan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841432" y="2420889"/>
            <a:ext cx="792088" cy="3744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i="1" dirty="0" smtClean="0">
                <a:solidFill>
                  <a:srgbClr val="FF0000"/>
                </a:solidFill>
              </a:rPr>
              <a:t>total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648744" y="2420888"/>
            <a:ext cx="1728192" cy="3744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i="1" dirty="0" smtClean="0">
                <a:solidFill>
                  <a:srgbClr val="FF0000"/>
                </a:solidFill>
              </a:rPr>
              <a:t>task name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136576" y="2420888"/>
            <a:ext cx="1296144" cy="3744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i="1" dirty="0" smtClean="0">
                <a:solidFill>
                  <a:srgbClr val="FF0000"/>
                </a:solidFill>
              </a:rPr>
              <a:t>task nr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04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2"/>
          <p:cNvSpPr>
            <a:spLocks noGrp="1"/>
          </p:cNvSpPr>
          <p:nvPr>
            <p:ph type="title"/>
          </p:nvPr>
        </p:nvSpPr>
        <p:spPr>
          <a:xfrm>
            <a:off x="416496" y="332656"/>
            <a:ext cx="6408737" cy="504825"/>
          </a:xfrm>
        </p:spPr>
        <p:txBody>
          <a:bodyPr/>
          <a:lstStyle/>
          <a:p>
            <a:pPr algn="ctr"/>
            <a:r>
              <a:rPr lang="pl-PL" altLang="en-US" sz="2400" b="1" noProof="1" smtClean="0">
                <a:latin typeface="Arial" charset="0"/>
                <a:ea typeface="MS PGothic" pitchFamily="34" charset="-128"/>
                <a:cs typeface="Arial" charset="0"/>
              </a:rPr>
              <a:t>BUDGETARY TASKS </a:t>
            </a:r>
            <a:br>
              <a:rPr lang="pl-PL" altLang="en-US" sz="2400" b="1" noProof="1" smtClean="0">
                <a:latin typeface="Arial" charset="0"/>
                <a:ea typeface="MS PGothic" pitchFamily="34" charset="-128"/>
                <a:cs typeface="Arial" charset="0"/>
              </a:rPr>
            </a:br>
            <a:r>
              <a:rPr lang="pl-PL" altLang="en-US" sz="2400" b="1" noProof="1" smtClean="0">
                <a:latin typeface="Arial" charset="0"/>
                <a:ea typeface="MS PGothic" pitchFamily="34" charset="-128"/>
                <a:cs typeface="Arial" charset="0"/>
              </a:rPr>
              <a:t>– performance budgeting tool</a:t>
            </a:r>
            <a:endParaRPr lang="fr-FR" altLang="en-US" sz="2400" b="1" dirty="0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6627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408988" y="6238875"/>
            <a:ext cx="647700" cy="503238"/>
          </a:xfrm>
          <a:noFill/>
        </p:spPr>
        <p:txBody>
          <a:bodyPr/>
          <a:lstStyle/>
          <a:p>
            <a:fld id="{CCD2C2E7-CAEF-46BE-8E6C-35BE46B01723}" type="slidenum">
              <a:rPr lang="fr-CH" altLang="en-US" b="1"/>
              <a:pPr/>
              <a:t>22</a:t>
            </a:fld>
            <a:endParaRPr lang="fr-CH" altLang="en-US" b="1"/>
          </a:p>
        </p:txBody>
      </p:sp>
      <p:sp>
        <p:nvSpPr>
          <p:cNvPr id="26629" name="Rectangle 10"/>
          <p:cNvSpPr>
            <a:spLocks noChangeArrowheads="1"/>
          </p:cNvSpPr>
          <p:nvPr/>
        </p:nvSpPr>
        <p:spPr bwMode="auto">
          <a:xfrm>
            <a:off x="4736976" y="1119188"/>
            <a:ext cx="4678487" cy="368300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eaLnBrk="1" hangingPunct="1"/>
            <a:endParaRPr lang="en-US" altLang="en-US" sz="2000" dirty="0">
              <a:ea typeface="MS PGothic" pitchFamily="34" charset="-128"/>
            </a:endParaRPr>
          </a:p>
        </p:txBody>
      </p:sp>
      <p:sp>
        <p:nvSpPr>
          <p:cNvPr id="26631" name="Rectangle 11"/>
          <p:cNvSpPr>
            <a:spLocks noChangeArrowheads="1"/>
          </p:cNvSpPr>
          <p:nvPr/>
        </p:nvSpPr>
        <p:spPr bwMode="gray">
          <a:xfrm>
            <a:off x="4880992" y="1125538"/>
            <a:ext cx="4393183" cy="360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77800" defTabSz="801688" eaLnBrk="1" hangingPunct="1"/>
            <a:r>
              <a:rPr lang="pl-PL" altLang="en-US" sz="2400" kern="0" noProof="1" smtClean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rPr>
              <a:t>STRADOM system supports:</a:t>
            </a:r>
            <a:endParaRPr lang="pl-PL" altLang="en-US" sz="2400" b="1" noProof="1">
              <a:solidFill>
                <a:schemeClr val="bg1"/>
              </a:solidFill>
              <a:ea typeface="MS PGothic" pitchFamily="34" charset="-128"/>
            </a:endParaRPr>
          </a:p>
        </p:txBody>
      </p:sp>
      <p:pic>
        <p:nvPicPr>
          <p:cNvPr id="8" name="Picture 4" descr="C:\Users\zurowskaa\Documents\PROJEKTY\MJUP\promocja\ostateczne\Monitorowanie Jakosci_wersja podstawowa\monitorowanie_jakosci_uslug_publicznych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093296"/>
            <a:ext cx="2540224" cy="764705"/>
          </a:xfrm>
          <a:prstGeom prst="rect">
            <a:avLst/>
          </a:prstGeom>
          <a:noFill/>
        </p:spPr>
      </p:pic>
      <p:sp>
        <p:nvSpPr>
          <p:cNvPr id="13" name="Rectangle 30"/>
          <p:cNvSpPr>
            <a:spLocks noChangeArrowheads="1"/>
          </p:cNvSpPr>
          <p:nvPr/>
        </p:nvSpPr>
        <p:spPr bwMode="gray">
          <a:xfrm>
            <a:off x="5241032" y="3789039"/>
            <a:ext cx="4176464" cy="735707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252000" tIns="72000" rIns="72000" bIns="72000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5000"/>
              </a:spcBef>
              <a:buClrTx/>
              <a:buFontTx/>
              <a:buNone/>
              <a:defRPr/>
            </a:pPr>
            <a:r>
              <a:rPr lang="pl-PL" altLang="en-US" sz="2000" b="0" noProof="1" smtClean="0">
                <a:solidFill>
                  <a:schemeClr val="accent4"/>
                </a:solidFill>
                <a:cs typeface="+mn-cs"/>
              </a:rPr>
              <a:t>Operational risk evaluation and management</a:t>
            </a:r>
            <a:endParaRPr lang="en-US" altLang="en-US" sz="2000" b="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17" name="Rectangle 35"/>
          <p:cNvSpPr>
            <a:spLocks noChangeArrowheads="1"/>
          </p:cNvSpPr>
          <p:nvPr/>
        </p:nvSpPr>
        <p:spPr bwMode="gray">
          <a:xfrm>
            <a:off x="4736976" y="3789039"/>
            <a:ext cx="466725" cy="720080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r>
              <a:rPr lang="en-US" altLang="en-US" sz="2800" b="1" noProof="1" smtClean="0">
                <a:solidFill>
                  <a:srgbClr val="FFFFFF"/>
                </a:solidFill>
                <a:ea typeface="MS PGothic" pitchFamily="34" charset="-128"/>
              </a:rPr>
              <a:t>4</a:t>
            </a:r>
            <a:endParaRPr lang="en-US" altLang="en-US" sz="2800" b="1" noProof="1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gray">
          <a:xfrm>
            <a:off x="5241032" y="3068960"/>
            <a:ext cx="4176464" cy="648072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252000" tIns="72000" rIns="72000" bIns="72000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5000"/>
              </a:spcBef>
              <a:buClrTx/>
              <a:buFontTx/>
              <a:buNone/>
              <a:defRPr/>
            </a:pPr>
            <a:r>
              <a:rPr lang="pl-PL" altLang="en-US" sz="2000" b="0" noProof="1" smtClean="0">
                <a:solidFill>
                  <a:schemeClr val="accent4"/>
                </a:solidFill>
                <a:cs typeface="+mn-cs"/>
              </a:rPr>
              <a:t>Planning and costing facilities</a:t>
            </a:r>
            <a:endParaRPr lang="en-US" altLang="en-US" sz="2000" b="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19" name="Rectangle 35"/>
          <p:cNvSpPr>
            <a:spLocks noChangeArrowheads="1"/>
          </p:cNvSpPr>
          <p:nvPr/>
        </p:nvSpPr>
        <p:spPr bwMode="gray">
          <a:xfrm>
            <a:off x="4736976" y="3068959"/>
            <a:ext cx="466725" cy="648072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r>
              <a:rPr lang="pl-PL" altLang="en-US" sz="2800" b="1" noProof="1" smtClean="0">
                <a:solidFill>
                  <a:srgbClr val="FFFFFF"/>
                </a:solidFill>
                <a:ea typeface="MS PGothic" pitchFamily="34" charset="-128"/>
              </a:rPr>
              <a:t>3</a:t>
            </a:r>
            <a:endParaRPr lang="en-US" altLang="en-US" sz="2800" b="1" noProof="1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gray">
          <a:xfrm>
            <a:off x="5241032" y="2348880"/>
            <a:ext cx="4176464" cy="648072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252000" tIns="72000" rIns="72000" bIns="72000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5000"/>
              </a:spcBef>
              <a:buClrTx/>
              <a:buFontTx/>
              <a:buNone/>
              <a:defRPr/>
            </a:pPr>
            <a:r>
              <a:rPr lang="pl-PL" altLang="en-US" sz="2000" b="0" noProof="1" smtClean="0">
                <a:solidFill>
                  <a:schemeClr val="accent4"/>
                </a:solidFill>
                <a:cs typeface="+mn-cs"/>
              </a:rPr>
              <a:t>Output measures and performace indicators</a:t>
            </a:r>
            <a:endParaRPr lang="en-US" altLang="en-US" sz="2000" b="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21" name="Rectangle 35"/>
          <p:cNvSpPr>
            <a:spLocks noChangeArrowheads="1"/>
          </p:cNvSpPr>
          <p:nvPr/>
        </p:nvSpPr>
        <p:spPr bwMode="gray">
          <a:xfrm>
            <a:off x="4736976" y="2348879"/>
            <a:ext cx="466725" cy="648072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r>
              <a:rPr lang="pl-PL" altLang="en-US" sz="2800" b="1" noProof="1" smtClean="0">
                <a:solidFill>
                  <a:srgbClr val="FFFFFF"/>
                </a:solidFill>
                <a:ea typeface="MS PGothic" pitchFamily="34" charset="-128"/>
              </a:rPr>
              <a:t>2</a:t>
            </a:r>
            <a:endParaRPr lang="en-US" altLang="en-US" sz="2800" b="1" noProof="1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gray">
          <a:xfrm>
            <a:off x="5241032" y="1628800"/>
            <a:ext cx="4176464" cy="648071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252000" tIns="72000" rIns="72000" bIns="72000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5000"/>
              </a:spcBef>
              <a:buClrTx/>
              <a:buFontTx/>
              <a:buNone/>
              <a:defRPr/>
            </a:pPr>
            <a:r>
              <a:rPr lang="pl-PL" altLang="en-US" sz="2000" b="0" noProof="1" smtClean="0">
                <a:solidFill>
                  <a:schemeClr val="accent4"/>
                </a:solidFill>
                <a:cs typeface="+mn-cs"/>
              </a:rPr>
              <a:t>Dictionary of product categories</a:t>
            </a:r>
            <a:endParaRPr lang="en-US" altLang="en-US" sz="2000" b="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23" name="Rectangle 35"/>
          <p:cNvSpPr>
            <a:spLocks noChangeArrowheads="1"/>
          </p:cNvSpPr>
          <p:nvPr/>
        </p:nvSpPr>
        <p:spPr bwMode="gray">
          <a:xfrm>
            <a:off x="4736976" y="1628799"/>
            <a:ext cx="466725" cy="648072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r>
              <a:rPr lang="pl-PL" altLang="en-US" sz="2800" b="1" noProof="1" smtClean="0">
                <a:solidFill>
                  <a:srgbClr val="FFFFFF"/>
                </a:solidFill>
                <a:ea typeface="MS PGothic" pitchFamily="34" charset="-128"/>
              </a:rPr>
              <a:t>1</a:t>
            </a:r>
            <a:endParaRPr lang="en-US" altLang="en-US" sz="2800" b="1" noProof="1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gray">
          <a:xfrm>
            <a:off x="5241032" y="4581128"/>
            <a:ext cx="4176464" cy="735707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252000" tIns="72000" rIns="72000" bIns="72000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5000"/>
              </a:spcBef>
              <a:buClrTx/>
              <a:buFontTx/>
              <a:buNone/>
              <a:defRPr/>
            </a:pPr>
            <a:r>
              <a:rPr lang="pl-PL" altLang="en-US" sz="2000" b="0" noProof="1" smtClean="0">
                <a:solidFill>
                  <a:schemeClr val="accent4"/>
                </a:solidFill>
                <a:cs typeface="+mn-cs"/>
              </a:rPr>
              <a:t>Progress and evaluation of output reports</a:t>
            </a:r>
            <a:endParaRPr lang="en-US" altLang="en-US" sz="2000" b="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25" name="Rectangle 35"/>
          <p:cNvSpPr>
            <a:spLocks noChangeArrowheads="1"/>
          </p:cNvSpPr>
          <p:nvPr/>
        </p:nvSpPr>
        <p:spPr bwMode="gray">
          <a:xfrm>
            <a:off x="4736976" y="4581128"/>
            <a:ext cx="466725" cy="720080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r>
              <a:rPr lang="pl-PL" altLang="en-US" sz="2800" b="1" noProof="1" smtClean="0">
                <a:solidFill>
                  <a:srgbClr val="FFFFFF"/>
                </a:solidFill>
                <a:ea typeface="MS PGothic" pitchFamily="34" charset="-128"/>
              </a:rPr>
              <a:t>5</a:t>
            </a:r>
            <a:endParaRPr lang="en-US" altLang="en-US" sz="2800" b="1" noProof="1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1028" name="Picture 4" descr="T:\Zadanie Nr 4\Luxembourg\Prezentacje\Zdjecia\IMG_08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1125539"/>
            <a:ext cx="4392488" cy="417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/>
          <p:nvPr/>
        </p:nvPicPr>
        <p:blipFill rotWithShape="1">
          <a:blip r:embed="rId2" cstate="print"/>
          <a:srcRect b="14101"/>
          <a:stretch/>
        </p:blipFill>
        <p:spPr bwMode="auto">
          <a:xfrm>
            <a:off x="0" y="714356"/>
            <a:ext cx="9906000" cy="5386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Prostokąt zaokrąglony 16"/>
          <p:cNvSpPr/>
          <p:nvPr/>
        </p:nvSpPr>
        <p:spPr>
          <a:xfrm>
            <a:off x="488504" y="548680"/>
            <a:ext cx="8892988" cy="1224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111B-FD68-4568-8CAC-15D13D41622E}" type="slidenum">
              <a:rPr lang="en-US" sz="1200" smtClean="0">
                <a:solidFill>
                  <a:srgbClr val="FF0000"/>
                </a:solidFill>
              </a:rPr>
              <a:pPr/>
              <a:t>23</a:t>
            </a:fld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10496" y="548680"/>
            <a:ext cx="9049005" cy="1077218"/>
          </a:xfrm>
          <a:prstGeom prst="rect">
            <a:avLst/>
          </a:prstGeom>
          <a:noFill/>
          <a:ln w="476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Dictionary of product categories (classes)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 – </a:t>
            </a:r>
            <a:r>
              <a:rPr lang="en-US" sz="2400" b="1" dirty="0" smtClean="0">
                <a:solidFill>
                  <a:srgbClr val="FF0000"/>
                </a:solidFill>
              </a:rPr>
              <a:t>offers set of indicators for each category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637350" y="1857365"/>
            <a:ext cx="1470432" cy="2197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sz="1400" b="1" i="1" dirty="0" smtClean="0">
                <a:solidFill>
                  <a:srgbClr val="FF0000"/>
                </a:solidFill>
              </a:rPr>
              <a:t>Name of class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321700" y="1857365"/>
            <a:ext cx="851303" cy="2101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en-US" sz="1400" b="1" i="1" dirty="0" smtClean="0">
                <a:solidFill>
                  <a:srgbClr val="FF0000"/>
                </a:solidFill>
              </a:rPr>
              <a:t>symbol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559959" y="2143117"/>
            <a:ext cx="2863473" cy="2197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sz="1400" b="1" i="1" dirty="0" smtClean="0">
                <a:solidFill>
                  <a:srgbClr val="FF0000"/>
                </a:solidFill>
              </a:rPr>
              <a:t>Disposition, order, regulation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559959" y="2428869"/>
            <a:ext cx="2399126" cy="2718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b="1" i="1" dirty="0" smtClean="0">
                <a:solidFill>
                  <a:srgbClr val="FF0000"/>
                </a:solidFill>
              </a:rPr>
              <a:t>Products in KPA process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637350" y="2786060"/>
            <a:ext cx="2321735" cy="281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b="1" i="1" dirty="0" smtClean="0">
                <a:solidFill>
                  <a:srgbClr val="FF0000"/>
                </a:solidFill>
              </a:rPr>
              <a:t>        Application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738554" y="3143249"/>
            <a:ext cx="2297923" cy="2718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b="1" i="1" dirty="0" smtClean="0">
                <a:solidFill>
                  <a:srgbClr val="FF0000"/>
                </a:solidFill>
              </a:rPr>
              <a:t>Admin</a:t>
            </a:r>
            <a:r>
              <a:rPr lang="pl-PL" sz="1400" b="1" i="1" dirty="0" err="1" smtClean="0">
                <a:solidFill>
                  <a:srgbClr val="FF0000"/>
                </a:solidFill>
              </a:rPr>
              <a:t>istrative</a:t>
            </a:r>
            <a:r>
              <a:rPr lang="en-US" sz="1400" b="1" i="1" dirty="0" smtClean="0">
                <a:solidFill>
                  <a:srgbClr val="FF0000"/>
                </a:solidFill>
              </a:rPr>
              <a:t> decision   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3667116" y="3571876"/>
            <a:ext cx="2357454" cy="2718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b="1" i="1" dirty="0" smtClean="0">
                <a:solidFill>
                  <a:srgbClr val="FF0000"/>
                </a:solidFill>
              </a:rPr>
              <a:t>Admin</a:t>
            </a:r>
            <a:r>
              <a:rPr lang="pl-PL" sz="1400" b="1" i="1" dirty="0" err="1" smtClean="0">
                <a:solidFill>
                  <a:srgbClr val="FF0000"/>
                </a:solidFill>
              </a:rPr>
              <a:t>istrative</a:t>
            </a:r>
            <a:r>
              <a:rPr lang="en-US" sz="1400" b="1" i="1" dirty="0" smtClean="0">
                <a:solidFill>
                  <a:srgbClr val="FF0000"/>
                </a:solidFill>
              </a:rPr>
              <a:t> resolution 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3667116" y="4000505"/>
            <a:ext cx="2357454" cy="2718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b="1" i="1" dirty="0" smtClean="0">
                <a:solidFill>
                  <a:srgbClr val="FF0000"/>
                </a:solidFill>
              </a:rPr>
              <a:t>    Certificate, testimonial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3869523" y="4286257"/>
            <a:ext cx="1940733" cy="2718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b="1" i="1" dirty="0" smtClean="0">
                <a:solidFill>
                  <a:srgbClr val="FF0000"/>
                </a:solidFill>
              </a:rPr>
              <a:t>    Complain</a:t>
            </a:r>
            <a:r>
              <a:rPr lang="pl-PL" sz="1400" b="1" i="1" dirty="0" smtClean="0">
                <a:solidFill>
                  <a:srgbClr val="FF0000"/>
                </a:solidFill>
              </a:rPr>
              <a:t>t</a:t>
            </a:r>
            <a:r>
              <a:rPr lang="en-US" sz="1400" b="1" i="1" dirty="0" smtClean="0">
                <a:solidFill>
                  <a:srgbClr val="FF0000"/>
                </a:solidFill>
              </a:rPr>
              <a:t>, charge 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3869525" y="4643447"/>
            <a:ext cx="194073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1400" b="1" i="1" dirty="0" smtClean="0">
                <a:solidFill>
                  <a:srgbClr val="FF0000"/>
                </a:solidFill>
              </a:rPr>
              <a:t>    Tax, duty decision   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6655606" y="3357563"/>
            <a:ext cx="1238259" cy="281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b="1" i="1" dirty="0" smtClean="0">
                <a:solidFill>
                  <a:srgbClr val="FF0000"/>
                </a:solidFill>
              </a:rPr>
              <a:t>  Measures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6655606" y="3643315"/>
            <a:ext cx="1238259" cy="2718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b="1" i="1" dirty="0" smtClean="0">
                <a:solidFill>
                  <a:srgbClr val="FF0000"/>
                </a:solidFill>
              </a:rPr>
              <a:t>  Indicators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/>
          <p:nvPr/>
        </p:nvPicPr>
        <p:blipFill rotWithShape="1">
          <a:blip r:embed="rId2" cstate="print"/>
          <a:srcRect t="6507" b="25538"/>
          <a:stretch/>
        </p:blipFill>
        <p:spPr bwMode="auto">
          <a:xfrm>
            <a:off x="-22986" y="1358778"/>
            <a:ext cx="9751252" cy="483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rostokąt zaokrąglony 15"/>
          <p:cNvSpPr/>
          <p:nvPr/>
        </p:nvSpPr>
        <p:spPr>
          <a:xfrm>
            <a:off x="0" y="522974"/>
            <a:ext cx="9361040" cy="10607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111B-FD68-4568-8CAC-15D13D41622E}" type="slidenum">
              <a:rPr lang="en-US" sz="1200" smtClean="0">
                <a:solidFill>
                  <a:srgbClr val="FF0000"/>
                </a:solidFill>
              </a:rPr>
              <a:pPr/>
              <a:t>24</a:t>
            </a:fld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06891" y="522974"/>
            <a:ext cx="9054149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800" b="1" dirty="0" smtClean="0">
                <a:solidFill>
                  <a:srgbClr val="FF0000"/>
                </a:solidFill>
              </a:rPr>
              <a:t>List of indicators offered for product category 22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 – </a:t>
            </a:r>
            <a:r>
              <a:rPr lang="en-US" sz="2000" b="1" dirty="0" smtClean="0">
                <a:solidFill>
                  <a:srgbClr val="FF0000"/>
                </a:solidFill>
              </a:rPr>
              <a:t>each can be </a:t>
            </a:r>
            <a:r>
              <a:rPr lang="pl-PL" sz="2000" b="1" dirty="0" err="1" smtClean="0">
                <a:solidFill>
                  <a:srgbClr val="FF0000"/>
                </a:solidFill>
              </a:rPr>
              <a:t>selected</a:t>
            </a:r>
            <a:r>
              <a:rPr lang="en-US" sz="2000" b="1" dirty="0" smtClean="0">
                <a:solidFill>
                  <a:srgbClr val="FF0000"/>
                </a:solidFill>
              </a:rPr>
              <a:t> for monitoring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866405" y="2473905"/>
            <a:ext cx="247651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Name of Indicator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863438" y="3358092"/>
            <a:ext cx="2476517" cy="2846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600" b="1" i="1" dirty="0" smtClean="0">
                <a:solidFill>
                  <a:srgbClr val="FF0000"/>
                </a:solidFill>
              </a:rPr>
              <a:t>Canceled decision Ind.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2863438" y="3642785"/>
            <a:ext cx="3405211" cy="2846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600" b="1" i="1" dirty="0" smtClean="0">
                <a:solidFill>
                  <a:srgbClr val="FF0000"/>
                </a:solidFill>
              </a:rPr>
              <a:t>Decision issued within 14 days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883881" y="3927478"/>
            <a:ext cx="3405211" cy="2846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600" b="1" i="1" dirty="0" smtClean="0">
                <a:solidFill>
                  <a:srgbClr val="FF0000"/>
                </a:solidFill>
              </a:rPr>
              <a:t>Decision issued within 30 days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2842937" y="5230770"/>
            <a:ext cx="3405211" cy="2846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600" b="1" i="1" dirty="0" smtClean="0">
                <a:solidFill>
                  <a:srgbClr val="FF0000"/>
                </a:solidFill>
              </a:rPr>
              <a:t>Decision issued in time Ind.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840764" y="5515463"/>
            <a:ext cx="3405211" cy="2846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600" b="1" i="1" dirty="0" smtClean="0">
                <a:solidFill>
                  <a:srgbClr val="FF0000"/>
                </a:solidFill>
              </a:rPr>
              <a:t>Average number of days Ind.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7657427" y="2442126"/>
            <a:ext cx="123825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Formula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4851" r="1110" b="7847"/>
          <a:stretch/>
        </p:blipFill>
        <p:spPr bwMode="auto">
          <a:xfrm>
            <a:off x="272480" y="332657"/>
            <a:ext cx="9526613" cy="5822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Prostokąt zaokrąglony 12"/>
          <p:cNvSpPr/>
          <p:nvPr/>
        </p:nvSpPr>
        <p:spPr>
          <a:xfrm>
            <a:off x="350489" y="188640"/>
            <a:ext cx="9283031" cy="13681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40532" y="332657"/>
            <a:ext cx="8814979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800" b="1" dirty="0" smtClean="0">
                <a:solidFill>
                  <a:srgbClr val="FF0000"/>
                </a:solidFill>
              </a:rPr>
              <a:t>List of measures used in category 22 formulas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 – </a:t>
            </a:r>
            <a:r>
              <a:rPr lang="en-US" sz="2000" b="1" dirty="0" smtClean="0">
                <a:solidFill>
                  <a:srgbClr val="FF0000"/>
                </a:solidFill>
              </a:rPr>
              <a:t>each can be </a:t>
            </a:r>
            <a:r>
              <a:rPr lang="pl-PL" sz="2000" b="1" dirty="0" err="1" smtClean="0">
                <a:solidFill>
                  <a:srgbClr val="FF0000"/>
                </a:solidFill>
              </a:rPr>
              <a:t>stored</a:t>
            </a:r>
            <a:r>
              <a:rPr lang="en-US" sz="2000" b="1" dirty="0" smtClean="0">
                <a:solidFill>
                  <a:srgbClr val="FF0000"/>
                </a:solidFill>
              </a:rPr>
              <a:t> in the system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111B-FD68-4568-8CAC-15D13D41622E}" type="slidenum">
              <a:rPr lang="en-US" sz="1200" smtClean="0">
                <a:solidFill>
                  <a:srgbClr val="FF0000"/>
                </a:solidFill>
              </a:rPr>
              <a:pPr/>
              <a:t>25</a:t>
            </a:fld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494738" y="2571744"/>
            <a:ext cx="216695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i="1" dirty="0" smtClean="0">
                <a:solidFill>
                  <a:srgbClr val="FF0000"/>
                </a:solidFill>
              </a:rPr>
              <a:t>Name of measure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494738" y="3316452"/>
            <a:ext cx="3869558" cy="2640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 i="1" dirty="0" smtClean="0">
                <a:solidFill>
                  <a:srgbClr val="FF0000"/>
                </a:solidFill>
              </a:rPr>
              <a:t>Number of decision issued in time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494738" y="3576376"/>
            <a:ext cx="4024341" cy="2640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 i="1" dirty="0" smtClean="0">
                <a:solidFill>
                  <a:srgbClr val="FF0000"/>
                </a:solidFill>
              </a:rPr>
              <a:t>Number of decision canceled in UMK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535749" y="3822896"/>
            <a:ext cx="4024341" cy="2640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 i="1" dirty="0" smtClean="0">
                <a:solidFill>
                  <a:srgbClr val="FF0000"/>
                </a:solidFill>
              </a:rPr>
              <a:t>Number of decision canceled in SKO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535749" y="4221088"/>
            <a:ext cx="4263344" cy="2640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 i="1" dirty="0" smtClean="0">
                <a:solidFill>
                  <a:srgbClr val="FF0000"/>
                </a:solidFill>
              </a:rPr>
              <a:t>Number of decision issued within 14 days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5519592" y="4658314"/>
            <a:ext cx="4263344" cy="2640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 i="1" dirty="0" smtClean="0">
                <a:solidFill>
                  <a:srgbClr val="FF0000"/>
                </a:solidFill>
              </a:rPr>
              <a:t>Number of decision issued within 30 days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5466430" y="5080250"/>
            <a:ext cx="4254851" cy="2640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 i="1" dirty="0" smtClean="0">
                <a:solidFill>
                  <a:srgbClr val="FF0000"/>
                </a:solidFill>
              </a:rPr>
              <a:t>Number of days for issuing all decisions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/>
          <p:nvPr/>
        </p:nvPicPr>
        <p:blipFill rotWithShape="1">
          <a:blip r:embed="rId2" cstate="print"/>
          <a:srcRect b="11291"/>
          <a:stretch/>
        </p:blipFill>
        <p:spPr bwMode="auto">
          <a:xfrm>
            <a:off x="347815" y="836712"/>
            <a:ext cx="9441722" cy="538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zaokrąglony 10"/>
          <p:cNvSpPr/>
          <p:nvPr/>
        </p:nvSpPr>
        <p:spPr>
          <a:xfrm>
            <a:off x="116463" y="620688"/>
            <a:ext cx="9673075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111B-FD68-4568-8CAC-15D13D41622E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00472" y="692696"/>
            <a:ext cx="9401381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TASK EVALUATION SHEET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 – </a:t>
            </a:r>
            <a:r>
              <a:rPr lang="en-US" sz="2000" b="1" dirty="0" smtClean="0">
                <a:solidFill>
                  <a:srgbClr val="FF0000"/>
                </a:solidFill>
              </a:rPr>
              <a:t>presents indictor values in chosen period and calculate the rate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625180" y="1857364"/>
            <a:ext cx="1160868" cy="4898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600" b="1" i="1" dirty="0" smtClean="0">
                <a:solidFill>
                  <a:srgbClr val="FF0000"/>
                </a:solidFill>
              </a:rPr>
              <a:t>Indicator name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946915" y="1857364"/>
            <a:ext cx="1006085" cy="4898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  <a:tabLst>
                <a:tab pos="808038" algn="l"/>
              </a:tabLst>
            </a:pPr>
            <a:r>
              <a:rPr lang="en-US" sz="1600" b="1" i="1" dirty="0" smtClean="0">
                <a:solidFill>
                  <a:srgbClr val="FF0000"/>
                </a:solidFill>
              </a:rPr>
              <a:t>Weight in task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494738" y="1928802"/>
            <a:ext cx="1006085" cy="4898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  <a:tabLst>
                <a:tab pos="808038" algn="l"/>
              </a:tabLst>
            </a:pPr>
            <a:r>
              <a:rPr lang="en-US" sz="1600" b="1" i="1" dirty="0" smtClean="0">
                <a:solidFill>
                  <a:srgbClr val="FF0000"/>
                </a:solidFill>
              </a:rPr>
              <a:t>Period value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578214" y="1928802"/>
            <a:ext cx="773912" cy="4898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  <a:tabLst>
                <a:tab pos="808038" algn="l"/>
              </a:tabLst>
            </a:pPr>
            <a:r>
              <a:rPr lang="en-US" sz="1600" b="1" i="1" dirty="0" smtClean="0">
                <a:solidFill>
                  <a:srgbClr val="FF0000"/>
                </a:solidFill>
              </a:rPr>
              <a:t>Base value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899949" y="1857364"/>
            <a:ext cx="889588" cy="6822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  <a:tabLst>
                <a:tab pos="808038" algn="l"/>
              </a:tabLst>
            </a:pPr>
            <a:r>
              <a:rPr lang="en-US" sz="1600" b="1" i="1" dirty="0" smtClean="0">
                <a:solidFill>
                  <a:srgbClr val="FF0000"/>
                </a:solidFill>
              </a:rPr>
              <a:t>Evalu-ation Rate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72480" y="1"/>
            <a:ext cx="92869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  <a:defRPr/>
            </a:pPr>
            <a:r>
              <a:rPr lang="en-US" sz="2000" b="1" i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STANDARD REPORT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2"/>
          <p:cNvSpPr>
            <a:spLocks noGrp="1"/>
          </p:cNvSpPr>
          <p:nvPr>
            <p:ph type="title"/>
          </p:nvPr>
        </p:nvSpPr>
        <p:spPr>
          <a:xfrm>
            <a:off x="416496" y="332656"/>
            <a:ext cx="6408737" cy="504825"/>
          </a:xfrm>
        </p:spPr>
        <p:txBody>
          <a:bodyPr/>
          <a:lstStyle/>
          <a:p>
            <a:pPr algn="ctr"/>
            <a:r>
              <a:rPr lang="pl-PL" altLang="en-US" sz="2400" b="1" noProof="1" smtClean="0">
                <a:latin typeface="Arial" charset="0"/>
                <a:ea typeface="MS PGothic" pitchFamily="34" charset="-128"/>
                <a:cs typeface="Arial" charset="0"/>
              </a:rPr>
              <a:t>RISK MANAGEMENT</a:t>
            </a:r>
            <a:br>
              <a:rPr lang="pl-PL" altLang="en-US" sz="2400" b="1" noProof="1" smtClean="0">
                <a:latin typeface="Arial" charset="0"/>
                <a:ea typeface="MS PGothic" pitchFamily="34" charset="-128"/>
                <a:cs typeface="Arial" charset="0"/>
              </a:rPr>
            </a:br>
            <a:r>
              <a:rPr lang="pl-PL" altLang="en-US" sz="2400" b="1" noProof="1" smtClean="0">
                <a:latin typeface="Arial" charset="0"/>
                <a:ea typeface="MS PGothic" pitchFamily="34" charset="-128"/>
                <a:cs typeface="Arial" charset="0"/>
              </a:rPr>
              <a:t>– thread evaluation &amp; action taken</a:t>
            </a:r>
            <a:endParaRPr lang="fr-FR" altLang="en-US" sz="2400" b="1" dirty="0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6627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408988" y="6238875"/>
            <a:ext cx="647700" cy="503238"/>
          </a:xfrm>
          <a:noFill/>
        </p:spPr>
        <p:txBody>
          <a:bodyPr/>
          <a:lstStyle/>
          <a:p>
            <a:fld id="{CCD2C2E7-CAEF-46BE-8E6C-35BE46B01723}" type="slidenum">
              <a:rPr lang="fr-CH" altLang="en-US" b="1"/>
              <a:pPr/>
              <a:t>27</a:t>
            </a:fld>
            <a:endParaRPr lang="fr-CH" altLang="en-US" b="1"/>
          </a:p>
        </p:txBody>
      </p:sp>
      <p:sp>
        <p:nvSpPr>
          <p:cNvPr id="26629" name="Rectangle 10"/>
          <p:cNvSpPr>
            <a:spLocks noChangeArrowheads="1"/>
          </p:cNvSpPr>
          <p:nvPr/>
        </p:nvSpPr>
        <p:spPr bwMode="auto">
          <a:xfrm>
            <a:off x="4736976" y="1119188"/>
            <a:ext cx="4678487" cy="368300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eaLnBrk="1" hangingPunct="1"/>
            <a:endParaRPr lang="en-US" altLang="en-US" sz="2000" dirty="0">
              <a:ea typeface="MS PGothic" pitchFamily="34" charset="-128"/>
            </a:endParaRPr>
          </a:p>
        </p:txBody>
      </p:sp>
      <p:sp>
        <p:nvSpPr>
          <p:cNvPr id="26631" name="Rectangle 11"/>
          <p:cNvSpPr>
            <a:spLocks noChangeArrowheads="1"/>
          </p:cNvSpPr>
          <p:nvPr/>
        </p:nvSpPr>
        <p:spPr bwMode="gray">
          <a:xfrm>
            <a:off x="4880992" y="1125538"/>
            <a:ext cx="4393183" cy="360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77800" defTabSz="801688" eaLnBrk="1" hangingPunct="1"/>
            <a:r>
              <a:rPr lang="pl-PL" altLang="en-US" sz="2400" kern="0" noProof="1" smtClean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rPr>
              <a:t>STRADOM system supports:</a:t>
            </a:r>
            <a:endParaRPr lang="pl-PL" altLang="en-US" sz="2400" b="1" noProof="1">
              <a:solidFill>
                <a:schemeClr val="bg1"/>
              </a:solidFill>
              <a:ea typeface="MS PGothic" pitchFamily="34" charset="-128"/>
            </a:endParaRPr>
          </a:p>
        </p:txBody>
      </p:sp>
      <p:pic>
        <p:nvPicPr>
          <p:cNvPr id="8" name="Picture 4" descr="C:\Users\zurowskaa\Documents\PROJEKTY\MJUP\promocja\ostateczne\Monitorowanie Jakosci_wersja podstawowa\monitorowanie_jakosci_uslug_publicznych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093296"/>
            <a:ext cx="2540224" cy="764705"/>
          </a:xfrm>
          <a:prstGeom prst="rect">
            <a:avLst/>
          </a:prstGeom>
          <a:noFill/>
        </p:spPr>
      </p:pic>
      <p:sp>
        <p:nvSpPr>
          <p:cNvPr id="13" name="Rectangle 30"/>
          <p:cNvSpPr>
            <a:spLocks noChangeArrowheads="1"/>
          </p:cNvSpPr>
          <p:nvPr/>
        </p:nvSpPr>
        <p:spPr bwMode="gray">
          <a:xfrm>
            <a:off x="5241032" y="3789039"/>
            <a:ext cx="4176464" cy="735707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252000" tIns="72000" rIns="72000" bIns="72000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5000"/>
              </a:spcBef>
              <a:buClrTx/>
              <a:buFontTx/>
              <a:buNone/>
              <a:defRPr/>
            </a:pPr>
            <a:r>
              <a:rPr lang="pl-PL" altLang="en-US" sz="2000" b="0" noProof="1" smtClean="0">
                <a:solidFill>
                  <a:schemeClr val="accent4"/>
                </a:solidFill>
                <a:cs typeface="+mn-cs"/>
              </a:rPr>
              <a:t>Information security risks – info assets damaged, corrupted etc. </a:t>
            </a:r>
            <a:endParaRPr lang="en-US" altLang="en-US" sz="2000" b="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17" name="Rectangle 35"/>
          <p:cNvSpPr>
            <a:spLocks noChangeArrowheads="1"/>
          </p:cNvSpPr>
          <p:nvPr/>
        </p:nvSpPr>
        <p:spPr bwMode="gray">
          <a:xfrm>
            <a:off x="4736976" y="3789039"/>
            <a:ext cx="466725" cy="720080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r>
              <a:rPr lang="en-US" altLang="en-US" sz="2800" b="1" noProof="1" smtClean="0">
                <a:solidFill>
                  <a:srgbClr val="FFFFFF"/>
                </a:solidFill>
                <a:ea typeface="MS PGothic" pitchFamily="34" charset="-128"/>
              </a:rPr>
              <a:t>4</a:t>
            </a:r>
            <a:endParaRPr lang="en-US" altLang="en-US" sz="2800" b="1" noProof="1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gray">
          <a:xfrm>
            <a:off x="5241032" y="3068960"/>
            <a:ext cx="4176464" cy="648072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252000" tIns="72000" rIns="72000" bIns="72000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5000"/>
              </a:spcBef>
              <a:buClrTx/>
              <a:buFontTx/>
              <a:buNone/>
              <a:defRPr/>
            </a:pPr>
            <a:r>
              <a:rPr lang="pl-PL" altLang="en-US" sz="2000" b="0" noProof="1" smtClean="0">
                <a:solidFill>
                  <a:schemeClr val="accent4"/>
                </a:solidFill>
                <a:cs typeface="+mn-cs"/>
              </a:rPr>
              <a:t>Operational risks – budgetary taks objectives failed</a:t>
            </a:r>
            <a:endParaRPr lang="en-US" altLang="en-US" sz="2000" b="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19" name="Rectangle 35"/>
          <p:cNvSpPr>
            <a:spLocks noChangeArrowheads="1"/>
          </p:cNvSpPr>
          <p:nvPr/>
        </p:nvSpPr>
        <p:spPr bwMode="gray">
          <a:xfrm>
            <a:off x="4736976" y="3068959"/>
            <a:ext cx="466725" cy="648072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r>
              <a:rPr lang="pl-PL" altLang="en-US" sz="2800" b="1" noProof="1" smtClean="0">
                <a:solidFill>
                  <a:srgbClr val="FFFFFF"/>
                </a:solidFill>
                <a:ea typeface="MS PGothic" pitchFamily="34" charset="-128"/>
              </a:rPr>
              <a:t>3</a:t>
            </a:r>
            <a:endParaRPr lang="en-US" altLang="en-US" sz="2800" b="1" noProof="1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gray">
          <a:xfrm>
            <a:off x="5241032" y="2348880"/>
            <a:ext cx="4176464" cy="648072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252000" tIns="72000" rIns="72000" bIns="72000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5000"/>
              </a:spcBef>
              <a:buClrTx/>
              <a:buFontTx/>
              <a:buNone/>
              <a:defRPr/>
            </a:pPr>
            <a:r>
              <a:rPr lang="pl-PL" altLang="en-US" sz="2000" b="0" noProof="1" smtClean="0">
                <a:solidFill>
                  <a:schemeClr val="accent4"/>
                </a:solidFill>
                <a:cs typeface="+mn-cs"/>
              </a:rPr>
              <a:t>Strategic risks – long term program goals failed</a:t>
            </a:r>
            <a:endParaRPr lang="en-US" altLang="en-US" sz="2000" b="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21" name="Rectangle 35"/>
          <p:cNvSpPr>
            <a:spLocks noChangeArrowheads="1"/>
          </p:cNvSpPr>
          <p:nvPr/>
        </p:nvSpPr>
        <p:spPr bwMode="gray">
          <a:xfrm>
            <a:off x="4736976" y="2348879"/>
            <a:ext cx="466725" cy="648072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r>
              <a:rPr lang="pl-PL" altLang="en-US" sz="2800" b="1" noProof="1" smtClean="0">
                <a:solidFill>
                  <a:srgbClr val="FFFFFF"/>
                </a:solidFill>
                <a:ea typeface="MS PGothic" pitchFamily="34" charset="-128"/>
              </a:rPr>
              <a:t>2</a:t>
            </a:r>
            <a:endParaRPr lang="en-US" altLang="en-US" sz="2800" b="1" noProof="1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gray">
          <a:xfrm>
            <a:off x="5241032" y="1628800"/>
            <a:ext cx="4176464" cy="648071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252000" tIns="72000" rIns="72000" bIns="72000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5000"/>
              </a:spcBef>
              <a:buClrTx/>
              <a:buFontTx/>
              <a:buNone/>
              <a:defRPr/>
            </a:pPr>
            <a:r>
              <a:rPr lang="pl-PL" altLang="en-US" sz="2000" b="0" noProof="1" smtClean="0">
                <a:solidFill>
                  <a:schemeClr val="accent4"/>
                </a:solidFill>
                <a:cs typeface="+mn-cs"/>
              </a:rPr>
              <a:t>Dictionary of risk categories</a:t>
            </a:r>
            <a:endParaRPr lang="en-US" altLang="en-US" sz="2000" b="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23" name="Rectangle 35"/>
          <p:cNvSpPr>
            <a:spLocks noChangeArrowheads="1"/>
          </p:cNvSpPr>
          <p:nvPr/>
        </p:nvSpPr>
        <p:spPr bwMode="gray">
          <a:xfrm>
            <a:off x="4736976" y="1628799"/>
            <a:ext cx="466725" cy="648072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r>
              <a:rPr lang="pl-PL" altLang="en-US" sz="2800" b="1" noProof="1" smtClean="0">
                <a:solidFill>
                  <a:srgbClr val="FFFFFF"/>
                </a:solidFill>
                <a:ea typeface="MS PGothic" pitchFamily="34" charset="-128"/>
              </a:rPr>
              <a:t>1</a:t>
            </a:r>
            <a:endParaRPr lang="en-US" altLang="en-US" sz="2800" b="1" noProof="1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gray">
          <a:xfrm>
            <a:off x="5241032" y="4581128"/>
            <a:ext cx="4176464" cy="735707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252000" tIns="72000" rIns="72000" bIns="72000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5000"/>
              </a:spcBef>
              <a:buClrTx/>
              <a:buFontTx/>
              <a:buNone/>
              <a:defRPr/>
            </a:pPr>
            <a:r>
              <a:rPr lang="pl-PL" altLang="en-US" sz="2000" b="0" noProof="1" smtClean="0">
                <a:solidFill>
                  <a:schemeClr val="accent4"/>
                </a:solidFill>
                <a:cs typeface="+mn-cs"/>
              </a:rPr>
              <a:t>Map (register) of riks evaluated as medium or more</a:t>
            </a:r>
            <a:endParaRPr lang="en-US" altLang="en-US" sz="2000" b="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25" name="Rectangle 35"/>
          <p:cNvSpPr>
            <a:spLocks noChangeArrowheads="1"/>
          </p:cNvSpPr>
          <p:nvPr/>
        </p:nvSpPr>
        <p:spPr bwMode="gray">
          <a:xfrm>
            <a:off x="4736976" y="4581128"/>
            <a:ext cx="466725" cy="720080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r>
              <a:rPr lang="pl-PL" altLang="en-US" sz="2800" b="1" noProof="1" smtClean="0">
                <a:solidFill>
                  <a:srgbClr val="FFFFFF"/>
                </a:solidFill>
                <a:ea typeface="MS PGothic" pitchFamily="34" charset="-128"/>
              </a:rPr>
              <a:t>5</a:t>
            </a:r>
            <a:endParaRPr lang="en-US" altLang="en-US" sz="2800" b="1" noProof="1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2050" name="Picture 2" descr="T:\Zadanie Nr 4\Luxembourg\Prezentacje\Zdjecia\IMG_01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1305718"/>
            <a:ext cx="4176464" cy="399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421" b="14454"/>
          <a:stretch/>
        </p:blipFill>
        <p:spPr bwMode="auto">
          <a:xfrm>
            <a:off x="88515" y="620688"/>
            <a:ext cx="9765254" cy="55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Prostokąt zaokrąglony 26"/>
          <p:cNvSpPr/>
          <p:nvPr/>
        </p:nvSpPr>
        <p:spPr>
          <a:xfrm>
            <a:off x="243431" y="545340"/>
            <a:ext cx="9400595" cy="1224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434351" y="6260534"/>
            <a:ext cx="703263" cy="503238"/>
          </a:xfrm>
        </p:spPr>
        <p:txBody>
          <a:bodyPr/>
          <a:lstStyle/>
          <a:p>
            <a:fld id="{EADD111B-FD68-4568-8CAC-15D13D416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0506" y="2127131"/>
            <a:ext cx="124813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FIELD: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414662" y="2154516"/>
            <a:ext cx="17161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Budgetary task</a:t>
            </a:r>
            <a:endParaRPr lang="en-US" sz="1400" b="1" i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00549" y="3423276"/>
            <a:ext cx="54606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</a:t>
            </a:r>
            <a:endParaRPr lang="en-US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8515" y="3855323"/>
            <a:ext cx="936104" cy="5209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Budgetary task number</a:t>
            </a:r>
            <a:endParaRPr lang="en-US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960723" y="3882707"/>
            <a:ext cx="9361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name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3052844" y="3810699"/>
            <a:ext cx="124813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name in dictionary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4378991" y="3999339"/>
            <a:ext cx="9361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Indicator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5411106" y="3954715"/>
            <a:ext cx="1092121" cy="5209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evaluation by owner</a:t>
            </a:r>
            <a:endParaRPr lang="en-US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6563234" y="3954715"/>
            <a:ext cx="1092121" cy="5209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evaluation by auditor</a:t>
            </a:r>
            <a:endParaRPr lang="en-US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7715362" y="4026723"/>
            <a:ext cx="648072" cy="3744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</a:t>
            </a:r>
          </a:p>
          <a:p>
            <a:pPr>
              <a:lnSpc>
                <a:spcPts val="1100"/>
              </a:lnSpc>
            </a:pPr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result</a:t>
            </a:r>
            <a:endParaRPr lang="en-US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8434341" y="3954715"/>
            <a:ext cx="1209685" cy="3798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 engage- ment number</a:t>
            </a:r>
            <a:endParaRPr lang="en-US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976250" y="4863436"/>
            <a:ext cx="857255" cy="12208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endParaRPr lang="en-US" sz="1200" b="1" i="1" dirty="0" smtClean="0"/>
          </a:p>
          <a:p>
            <a:pPr>
              <a:lnSpc>
                <a:spcPts val="1100"/>
              </a:lnSpc>
            </a:pPr>
            <a:endParaRPr lang="en-US" sz="1200" b="1" i="1" dirty="0" smtClean="0"/>
          </a:p>
          <a:p>
            <a:pPr algn="ctr">
              <a:lnSpc>
                <a:spcPts val="1100"/>
              </a:lnSpc>
            </a:pPr>
            <a:r>
              <a:rPr lang="en-US" sz="1200" b="1" i="1" dirty="0" smtClean="0"/>
              <a:t>Opinion on cutting of trees </a:t>
            </a:r>
          </a:p>
          <a:p>
            <a:pPr>
              <a:lnSpc>
                <a:spcPts val="1100"/>
              </a:lnSpc>
            </a:pPr>
            <a:endParaRPr lang="en-US" sz="1200" b="1" i="1" dirty="0" smtClean="0"/>
          </a:p>
          <a:p>
            <a:pPr>
              <a:lnSpc>
                <a:spcPts val="1100"/>
              </a:lnSpc>
            </a:pPr>
            <a:endParaRPr lang="en-US" sz="1200" b="1" i="1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1882714" y="4863436"/>
            <a:ext cx="1170130" cy="12208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endParaRPr lang="en-US" sz="1200" b="1" i="1" dirty="0" smtClean="0"/>
          </a:p>
          <a:p>
            <a:pPr>
              <a:lnSpc>
                <a:spcPts val="1100"/>
              </a:lnSpc>
            </a:pPr>
            <a:endParaRPr lang="en-US" sz="1200" b="1" i="1" dirty="0" smtClean="0"/>
          </a:p>
          <a:p>
            <a:pPr algn="ctr">
              <a:lnSpc>
                <a:spcPts val="1100"/>
              </a:lnSpc>
            </a:pPr>
            <a:r>
              <a:rPr lang="en-US" sz="1200" b="1" i="1" dirty="0" smtClean="0"/>
              <a:t>Opinion delivered to late</a:t>
            </a:r>
          </a:p>
          <a:p>
            <a:pPr>
              <a:lnSpc>
                <a:spcPts val="1100"/>
              </a:lnSpc>
            </a:pPr>
            <a:endParaRPr lang="en-US" sz="1200" b="1" i="1" dirty="0" smtClean="0"/>
          </a:p>
          <a:p>
            <a:pPr>
              <a:lnSpc>
                <a:spcPts val="1100"/>
              </a:lnSpc>
            </a:pPr>
            <a:endParaRPr lang="en-US" sz="1200" b="1" i="1" dirty="0" smtClean="0"/>
          </a:p>
          <a:p>
            <a:pPr>
              <a:lnSpc>
                <a:spcPts val="1100"/>
              </a:lnSpc>
            </a:pPr>
            <a:endParaRPr lang="en-US" sz="1200" b="1" i="1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3130853" y="4863436"/>
            <a:ext cx="1092121" cy="938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endParaRPr lang="en-US" sz="1200" b="1" i="1" dirty="0" smtClean="0"/>
          </a:p>
          <a:p>
            <a:pPr>
              <a:lnSpc>
                <a:spcPts val="1100"/>
              </a:lnSpc>
            </a:pPr>
            <a:endParaRPr lang="en-US" sz="1200" b="1" i="1" dirty="0" smtClean="0"/>
          </a:p>
          <a:p>
            <a:pPr>
              <a:lnSpc>
                <a:spcPts val="1100"/>
              </a:lnSpc>
            </a:pPr>
            <a:r>
              <a:rPr lang="en-US" sz="1200" b="1" i="1" dirty="0" smtClean="0"/>
              <a:t>B1.  TIMING FAILED</a:t>
            </a:r>
          </a:p>
          <a:p>
            <a:pPr>
              <a:lnSpc>
                <a:spcPts val="1100"/>
              </a:lnSpc>
            </a:pPr>
            <a:endParaRPr lang="en-US" sz="1200" b="1" i="1" dirty="0" smtClean="0"/>
          </a:p>
          <a:p>
            <a:pPr>
              <a:lnSpc>
                <a:spcPts val="1100"/>
              </a:lnSpc>
            </a:pPr>
            <a:endParaRPr lang="en-US" sz="1200" b="1" i="1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4300983" y="5151468"/>
            <a:ext cx="1014113" cy="7976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US" sz="1200" b="1" i="1" dirty="0" smtClean="0"/>
              <a:t>Percent of opinions issued to late )</a:t>
            </a:r>
          </a:p>
          <a:p>
            <a:pPr>
              <a:lnSpc>
                <a:spcPts val="1100"/>
              </a:lnSpc>
            </a:pPr>
            <a:endParaRPr lang="en-US" sz="1200" b="1" i="1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6407217" y="5367492"/>
            <a:ext cx="780087" cy="2387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US" sz="1200" b="1" i="1" dirty="0" smtClean="0"/>
              <a:t>medium</a:t>
            </a:r>
            <a:endParaRPr lang="en-US" sz="1200" b="1" i="1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7967390" y="5367492"/>
            <a:ext cx="780087" cy="2387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US" sz="1200" b="1" i="1" dirty="0" smtClean="0"/>
              <a:t>choose</a:t>
            </a:r>
            <a:endParaRPr lang="en-US" sz="1200" b="1" i="1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4769035" y="1983115"/>
            <a:ext cx="780087" cy="2387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</a:t>
            </a:r>
            <a:endParaRPr lang="en-US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632520" y="836712"/>
            <a:ext cx="873697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Risk map for Krakow City Hall (</a:t>
            </a:r>
            <a:r>
              <a:rPr lang="en-US" sz="2000" b="1" dirty="0" smtClean="0"/>
              <a:t>operational risks</a:t>
            </a:r>
            <a:r>
              <a:rPr lang="en-US" sz="2800" b="1" dirty="0" smtClean="0"/>
              <a:t>) – </a:t>
            </a:r>
            <a:r>
              <a:rPr lang="en-US" sz="2000" b="1" dirty="0" smtClean="0"/>
              <a:t>presents all risks evaluated as medium or higher</a:t>
            </a:r>
            <a:endParaRPr lang="en-US" sz="2000" b="1" dirty="0"/>
          </a:p>
        </p:txBody>
      </p:sp>
      <p:sp>
        <p:nvSpPr>
          <p:cNvPr id="26" name="pole tekstowe 25"/>
          <p:cNvSpPr txBox="1"/>
          <p:nvPr/>
        </p:nvSpPr>
        <p:spPr>
          <a:xfrm>
            <a:off x="5705139" y="1938491"/>
            <a:ext cx="1716191" cy="3800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sz="1400" b="1" i="1" dirty="0" smtClean="0"/>
              <a:t>Environmental Dpt.</a:t>
            </a:r>
            <a:endParaRPr lang="en-US" sz="1400" b="1" i="1" dirty="0"/>
          </a:p>
        </p:txBody>
      </p:sp>
      <p:pic>
        <p:nvPicPr>
          <p:cNvPr id="28" name="Picture 4" descr="C:\Users\zurowskaa\Documents\PROJEKTY\MJUP\promocja\ostateczne\Monitorowanie Jakosci_wersja podstawowa\monitorowanie_jakosci_uslug_publicznych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44" y="6012196"/>
            <a:ext cx="2540224" cy="7647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910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Luxembourg, 14 July 2015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314166-F931-4A19-B671-713F08A81C47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3082" b="10237"/>
          <a:stretch/>
        </p:blipFill>
        <p:spPr bwMode="auto">
          <a:xfrm>
            <a:off x="1" y="714357"/>
            <a:ext cx="9785444" cy="538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C:\Users\zurowskaa\Documents\PROJEKTY\MJUP\promocja\ostateczne\Monitorowanie Jakosci_wersja podstawowa\monitorowanie_jakosci_uslug_publicznych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093296"/>
            <a:ext cx="2540224" cy="764705"/>
          </a:xfrm>
          <a:prstGeom prst="rect">
            <a:avLst/>
          </a:prstGeom>
          <a:noFill/>
        </p:spPr>
      </p:pic>
      <p:sp>
        <p:nvSpPr>
          <p:cNvPr id="6" name="Prostokąt zaokrąglony 5"/>
          <p:cNvSpPr/>
          <p:nvPr/>
        </p:nvSpPr>
        <p:spPr>
          <a:xfrm>
            <a:off x="238092" y="571480"/>
            <a:ext cx="9400595" cy="1224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95282" y="785794"/>
            <a:ext cx="8736971" cy="8822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Risk map for Krakow City Hall (</a:t>
            </a:r>
            <a:r>
              <a:rPr lang="en-US" b="1" dirty="0" smtClean="0"/>
              <a:t>Information security</a:t>
            </a:r>
            <a:r>
              <a:rPr lang="en-US" sz="2800" b="1" dirty="0" smtClean="0"/>
              <a:t>) </a:t>
            </a:r>
          </a:p>
          <a:p>
            <a:pPr algn="ctr">
              <a:lnSpc>
                <a:spcPts val="2800"/>
              </a:lnSpc>
            </a:pPr>
            <a:r>
              <a:rPr lang="en-US" sz="2800" b="1" dirty="0" smtClean="0"/>
              <a:t>– </a:t>
            </a:r>
            <a:r>
              <a:rPr lang="en-US" sz="2000" b="1" dirty="0" smtClean="0"/>
              <a:t>presents all risks identified and evaluated in IT area</a:t>
            </a:r>
            <a:endParaRPr lang="en-US" sz="2000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2024042" y="3214686"/>
            <a:ext cx="10001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name</a:t>
            </a:r>
            <a:endParaRPr lang="en-US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66654" y="3071810"/>
            <a:ext cx="92869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Asset </a:t>
            </a:r>
          </a:p>
          <a:p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category</a:t>
            </a:r>
            <a:endParaRPr lang="en-US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5167314" y="3214686"/>
            <a:ext cx="128588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Vulnerability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6667512" y="3214687"/>
            <a:ext cx="78581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thread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7667644" y="3143248"/>
            <a:ext cx="114300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Evaluated </a:t>
            </a:r>
          </a:p>
          <a:p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8953528" y="3143248"/>
            <a:ext cx="9524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evaluation</a:t>
            </a:r>
            <a:endParaRPr lang="en-US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66654" y="5357826"/>
            <a:ext cx="111393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Business applications</a:t>
            </a:r>
            <a:endParaRPr lang="en-US" sz="1200" b="1" i="1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1738290" y="5643578"/>
            <a:ext cx="20002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Business continuity loss</a:t>
            </a:r>
            <a:endParaRPr lang="en-US" sz="1200" b="1" i="1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5167314" y="5572140"/>
            <a:ext cx="15716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Lack of change management proc.</a:t>
            </a:r>
            <a:endParaRPr lang="en-US" sz="1200" b="1" i="1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6667512" y="5500702"/>
            <a:ext cx="949784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-540000"/>
            <a:r>
              <a:rPr lang="en-US" sz="1100" b="1" i="1" dirty="0" smtClean="0"/>
              <a:t>Application out of service</a:t>
            </a:r>
            <a:endParaRPr lang="en-US" sz="1100" b="1" i="1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3809992" y="5572140"/>
            <a:ext cx="12858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D7. no SLA contract signed</a:t>
            </a:r>
            <a:endParaRPr lang="en-US" sz="1200" b="1" i="1" dirty="0"/>
          </a:p>
        </p:txBody>
      </p:sp>
      <p:sp>
        <p:nvSpPr>
          <p:cNvPr id="24" name="pole tekstowe 23"/>
          <p:cNvSpPr txBox="1"/>
          <p:nvPr/>
        </p:nvSpPr>
        <p:spPr>
          <a:xfrm>
            <a:off x="0" y="2000240"/>
            <a:ext cx="124813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FIELD</a:t>
            </a:r>
            <a:r>
              <a:rPr lang="en-US" sz="1400" b="1" dirty="0" smtClean="0"/>
              <a:t>:</a:t>
            </a:r>
            <a:endParaRPr lang="en-US" sz="1400" b="1" dirty="0"/>
          </a:p>
        </p:txBody>
      </p:sp>
      <p:sp>
        <p:nvSpPr>
          <p:cNvPr id="25" name="pole tekstowe 24"/>
          <p:cNvSpPr txBox="1"/>
          <p:nvPr/>
        </p:nvSpPr>
        <p:spPr>
          <a:xfrm>
            <a:off x="1523976" y="2000240"/>
            <a:ext cx="20002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Information assets</a:t>
            </a:r>
            <a:endParaRPr lang="en-US" sz="1400" b="1" i="1" dirty="0"/>
          </a:p>
        </p:txBody>
      </p:sp>
      <p:sp>
        <p:nvSpPr>
          <p:cNvPr id="26" name="pole tekstowe 25"/>
          <p:cNvSpPr txBox="1"/>
          <p:nvPr/>
        </p:nvSpPr>
        <p:spPr>
          <a:xfrm>
            <a:off x="5595942" y="1857364"/>
            <a:ext cx="1716191" cy="2389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sz="1400" b="1" i="1" dirty="0" smtClean="0"/>
              <a:t>IT Department.</a:t>
            </a:r>
            <a:endParaRPr lang="en-US" sz="1400" b="1" i="1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4310058" y="1857364"/>
            <a:ext cx="780087" cy="2387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UNIT:</a:t>
            </a:r>
            <a:endParaRPr lang="en-US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4310058" y="2071678"/>
            <a:ext cx="1643074" cy="2333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ASSET CATEGORY:</a:t>
            </a:r>
            <a:endParaRPr lang="en-US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6024570" y="2071678"/>
            <a:ext cx="2071702" cy="2389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sz="1400" b="1" i="1" dirty="0" smtClean="0"/>
              <a:t>Business applications</a:t>
            </a:r>
            <a:endParaRPr lang="en-US" sz="1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408988" y="6238875"/>
            <a:ext cx="647700" cy="503238"/>
          </a:xfrm>
          <a:noFill/>
        </p:spPr>
        <p:txBody>
          <a:bodyPr/>
          <a:lstStyle/>
          <a:p>
            <a:fld id="{211B810A-E001-445D-B90C-82B1F708985B}" type="slidenum">
              <a:rPr lang="en-US" altLang="en-US" b="1" smtClean="0"/>
              <a:pPr/>
              <a:t>3</a:t>
            </a:fld>
            <a:endParaRPr lang="en-US" altLang="en-US" b="1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gray">
          <a:xfrm>
            <a:off x="1208584" y="1196752"/>
            <a:ext cx="7848600" cy="935882"/>
          </a:xfrm>
          <a:prstGeom prst="rect">
            <a:avLst/>
          </a:prstGeom>
          <a:ln>
            <a:solidFill>
              <a:schemeClr val="accent3">
                <a:lumMod val="65000"/>
              </a:schemeClr>
            </a:solidFill>
          </a:ln>
        </p:spPr>
        <p:txBody>
          <a:bodyPr lIns="252000" tIns="72000" rIns="72000" bIns="72000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ts val="0"/>
              </a:spcBef>
              <a:buClrTx/>
              <a:buFontTx/>
              <a:buNone/>
              <a:defRPr/>
            </a:pPr>
            <a:r>
              <a:rPr lang="pl-PL" altLang="en-US" sz="2400" b="0" dirty="0" smtClean="0">
                <a:solidFill>
                  <a:schemeClr val="accent4"/>
                </a:solidFill>
                <a:cs typeface="+mn-cs"/>
              </a:rPr>
              <a:t>Why and </a:t>
            </a:r>
            <a:r>
              <a:rPr lang="pl-PL" altLang="en-US" sz="2400" b="0" dirty="0" err="1" smtClean="0">
                <a:solidFill>
                  <a:schemeClr val="accent4"/>
                </a:solidFill>
                <a:cs typeface="+mn-cs"/>
              </a:rPr>
              <a:t>how</a:t>
            </a:r>
            <a:r>
              <a:rPr lang="pl-PL" altLang="en-US" sz="2400" b="0" dirty="0" smtClean="0">
                <a:solidFill>
                  <a:schemeClr val="accent4"/>
                </a:solidFill>
                <a:cs typeface="+mn-cs"/>
              </a:rPr>
              <a:t> </a:t>
            </a:r>
            <a:r>
              <a:rPr lang="pl-PL" altLang="en-US" sz="2400" b="0" dirty="0" err="1" smtClean="0">
                <a:solidFill>
                  <a:schemeClr val="accent4"/>
                </a:solidFill>
                <a:cs typeface="+mn-cs"/>
              </a:rPr>
              <a:t>did</a:t>
            </a:r>
            <a:r>
              <a:rPr lang="pl-PL" altLang="en-US" sz="2400" b="0" dirty="0" smtClean="0">
                <a:solidFill>
                  <a:schemeClr val="accent4"/>
                </a:solidFill>
                <a:cs typeface="+mn-cs"/>
              </a:rPr>
              <a:t> we </a:t>
            </a:r>
            <a:r>
              <a:rPr lang="pl-PL" altLang="en-US" sz="2400" b="0" dirty="0" err="1" smtClean="0">
                <a:solidFill>
                  <a:schemeClr val="accent4"/>
                </a:solidFill>
                <a:cs typeface="+mn-cs"/>
              </a:rPr>
              <a:t>come</a:t>
            </a:r>
            <a:r>
              <a:rPr lang="pl-PL" altLang="en-US" sz="2400" b="0" dirty="0" smtClean="0">
                <a:solidFill>
                  <a:schemeClr val="accent4"/>
                </a:solidFill>
                <a:cs typeface="+mn-cs"/>
              </a:rPr>
              <a:t> </a:t>
            </a:r>
            <a:r>
              <a:rPr lang="pl-PL" altLang="en-US" sz="2400" b="0" dirty="0" err="1" smtClean="0">
                <a:solidFill>
                  <a:schemeClr val="accent4"/>
                </a:solidFill>
                <a:cs typeface="+mn-cs"/>
              </a:rPr>
              <a:t>up</a:t>
            </a:r>
            <a:r>
              <a:rPr lang="pl-PL" altLang="en-US" sz="2400" b="0" dirty="0" smtClean="0">
                <a:solidFill>
                  <a:schemeClr val="accent4"/>
                </a:solidFill>
                <a:cs typeface="+mn-cs"/>
              </a:rPr>
              <a:t> </a:t>
            </a:r>
            <a:r>
              <a:rPr lang="pl-PL" altLang="en-US" sz="2400" b="0" dirty="0" err="1" smtClean="0">
                <a:solidFill>
                  <a:schemeClr val="accent4"/>
                </a:solidFill>
                <a:cs typeface="+mn-cs"/>
              </a:rPr>
              <a:t>with</a:t>
            </a:r>
            <a:r>
              <a:rPr lang="pl-PL" altLang="en-US" sz="2400" b="0" dirty="0" smtClean="0">
                <a:solidFill>
                  <a:schemeClr val="accent4"/>
                </a:solidFill>
                <a:cs typeface="+mn-cs"/>
              </a:rPr>
              <a:t> </a:t>
            </a:r>
            <a:r>
              <a:rPr lang="en-US" altLang="en-US" sz="2400" dirty="0" smtClean="0">
                <a:solidFill>
                  <a:schemeClr val="accent4"/>
                </a:solidFill>
                <a:cs typeface="+mn-cs"/>
              </a:rPr>
              <a:t>the project</a:t>
            </a:r>
            <a:r>
              <a:rPr lang="en-US" altLang="en-US" sz="2400" b="0" dirty="0" smtClean="0">
                <a:solidFill>
                  <a:schemeClr val="accent4"/>
                </a:solidFill>
                <a:cs typeface="+mn-cs"/>
              </a:rPr>
              <a:t>?</a:t>
            </a:r>
          </a:p>
          <a:p>
            <a:pPr eaLnBrk="1" hangingPunct="1">
              <a:lnSpc>
                <a:spcPts val="2500"/>
              </a:lnSpc>
              <a:spcBef>
                <a:spcPts val="0"/>
              </a:spcBef>
              <a:buClrTx/>
              <a:buNone/>
              <a:defRPr/>
            </a:pPr>
            <a:r>
              <a:rPr lang="en-US" altLang="en-US" sz="2400" dirty="0" smtClean="0">
                <a:solidFill>
                  <a:schemeClr val="accent4"/>
                </a:solidFill>
              </a:rPr>
              <a:t>Objectives</a:t>
            </a:r>
            <a:r>
              <a:rPr lang="en-US" altLang="en-US" sz="2400" b="0" dirty="0" smtClean="0">
                <a:solidFill>
                  <a:schemeClr val="accent4"/>
                </a:solidFill>
              </a:rPr>
              <a:t> and </a:t>
            </a:r>
            <a:r>
              <a:rPr lang="pl-PL" altLang="en-US" sz="2400" dirty="0" smtClean="0">
                <a:solidFill>
                  <a:schemeClr val="accent4"/>
                </a:solidFill>
              </a:rPr>
              <a:t>products</a:t>
            </a:r>
            <a:endParaRPr lang="en-US" altLang="en-US" sz="2400" b="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19465" name="Rectangle 8"/>
          <p:cNvSpPr>
            <a:spLocks noChangeArrowheads="1"/>
          </p:cNvSpPr>
          <p:nvPr/>
        </p:nvSpPr>
        <p:spPr bwMode="gray">
          <a:xfrm>
            <a:off x="711200" y="1196974"/>
            <a:ext cx="454025" cy="935882"/>
          </a:xfrm>
          <a:prstGeom prst="rect">
            <a:avLst/>
          </a:prstGeom>
          <a:solidFill>
            <a:srgbClr val="C0C0C0">
              <a:alpha val="74901"/>
            </a:srgbClr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r>
              <a:rPr lang="en-US" altLang="en-US" sz="2800" b="1" noProof="1" smtClean="0">
                <a:solidFill>
                  <a:schemeClr val="bg1"/>
                </a:solidFill>
                <a:ea typeface="MS PGothic" pitchFamily="34" charset="-128"/>
              </a:rPr>
              <a:t>1</a:t>
            </a:r>
            <a:endParaRPr lang="en-US" altLang="en-US" sz="2800" b="1" noProof="1">
              <a:solidFill>
                <a:schemeClr val="bg1"/>
              </a:solidFill>
              <a:ea typeface="MS PGothic" pitchFamily="34" charset="-128"/>
            </a:endParaRPr>
          </a:p>
        </p:txBody>
      </p:sp>
      <p:pic>
        <p:nvPicPr>
          <p:cNvPr id="14" name="Picture 4" descr="C:\Users\zurowskaa\Documents\PROJEKTY\MJUP\promocja\ostateczne\Monitorowanie Jakosci_wersja podstawowa\monitorowanie_jakosci_uslug_publicznych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093296"/>
            <a:ext cx="2540224" cy="764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2"/>
          <p:cNvSpPr>
            <a:spLocks noGrp="1"/>
          </p:cNvSpPr>
          <p:nvPr>
            <p:ph type="title"/>
          </p:nvPr>
        </p:nvSpPr>
        <p:spPr>
          <a:xfrm>
            <a:off x="0" y="332656"/>
            <a:ext cx="7113240" cy="504825"/>
          </a:xfrm>
        </p:spPr>
        <p:txBody>
          <a:bodyPr/>
          <a:lstStyle/>
          <a:p>
            <a:pPr algn="ctr"/>
            <a:r>
              <a:rPr lang="pl-PL" altLang="en-US" sz="2400" b="1" noProof="1" smtClean="0">
                <a:latin typeface="Arial" charset="0"/>
                <a:ea typeface="MS PGothic" pitchFamily="34" charset="-128"/>
                <a:cs typeface="Arial" charset="0"/>
              </a:rPr>
              <a:t>INTERNAL AUDITING</a:t>
            </a:r>
            <a:br>
              <a:rPr lang="pl-PL" altLang="en-US" sz="2400" b="1" noProof="1" smtClean="0">
                <a:latin typeface="Arial" charset="0"/>
                <a:ea typeface="MS PGothic" pitchFamily="34" charset="-128"/>
                <a:cs typeface="Arial" charset="0"/>
              </a:rPr>
            </a:br>
            <a:r>
              <a:rPr lang="pl-PL" altLang="en-US" sz="2400" b="1" noProof="1" smtClean="0">
                <a:latin typeface="Arial" charset="0"/>
                <a:ea typeface="MS PGothic" pitchFamily="34" charset="-128"/>
                <a:cs typeface="Arial" charset="0"/>
              </a:rPr>
              <a:t>– evaluation and consulting on control system</a:t>
            </a:r>
            <a:endParaRPr lang="fr-FR" altLang="en-US" sz="2400" b="1" dirty="0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6627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408988" y="6238875"/>
            <a:ext cx="647700" cy="503238"/>
          </a:xfrm>
          <a:noFill/>
        </p:spPr>
        <p:txBody>
          <a:bodyPr/>
          <a:lstStyle/>
          <a:p>
            <a:fld id="{CCD2C2E7-CAEF-46BE-8E6C-35BE46B01723}" type="slidenum">
              <a:rPr lang="fr-CH" altLang="en-US" b="1"/>
              <a:pPr/>
              <a:t>30</a:t>
            </a:fld>
            <a:endParaRPr lang="fr-CH" altLang="en-US" b="1"/>
          </a:p>
        </p:txBody>
      </p:sp>
      <p:sp>
        <p:nvSpPr>
          <p:cNvPr id="26629" name="Rectangle 10"/>
          <p:cNvSpPr>
            <a:spLocks noChangeArrowheads="1"/>
          </p:cNvSpPr>
          <p:nvPr/>
        </p:nvSpPr>
        <p:spPr bwMode="auto">
          <a:xfrm>
            <a:off x="4736976" y="1119188"/>
            <a:ext cx="4678487" cy="368300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eaLnBrk="1" hangingPunct="1"/>
            <a:endParaRPr lang="en-US" altLang="en-US" sz="2000" dirty="0">
              <a:ea typeface="MS PGothic" pitchFamily="34" charset="-128"/>
            </a:endParaRPr>
          </a:p>
        </p:txBody>
      </p:sp>
      <p:sp>
        <p:nvSpPr>
          <p:cNvPr id="26631" name="Rectangle 11"/>
          <p:cNvSpPr>
            <a:spLocks noChangeArrowheads="1"/>
          </p:cNvSpPr>
          <p:nvPr/>
        </p:nvSpPr>
        <p:spPr bwMode="gray">
          <a:xfrm>
            <a:off x="4880992" y="1125538"/>
            <a:ext cx="4393183" cy="360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77800" defTabSz="801688" eaLnBrk="1" hangingPunct="1"/>
            <a:r>
              <a:rPr lang="pl-PL" altLang="en-US" sz="2400" kern="0" noProof="1" smtClean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rPr>
              <a:t>STRADOM system supports:</a:t>
            </a:r>
            <a:endParaRPr lang="pl-PL" altLang="en-US" sz="2400" b="1" noProof="1">
              <a:solidFill>
                <a:schemeClr val="bg1"/>
              </a:solidFill>
              <a:ea typeface="MS PGothic" pitchFamily="34" charset="-128"/>
            </a:endParaRPr>
          </a:p>
        </p:txBody>
      </p:sp>
      <p:pic>
        <p:nvPicPr>
          <p:cNvPr id="8" name="Picture 4" descr="C:\Users\zurowskaa\Documents\PROJEKTY\MJUP\promocja\ostateczne\Monitorowanie Jakosci_wersja podstawowa\monitorowanie_jakosci_uslug_publicznych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093296"/>
            <a:ext cx="2540224" cy="764705"/>
          </a:xfrm>
          <a:prstGeom prst="rect">
            <a:avLst/>
          </a:prstGeom>
          <a:noFill/>
        </p:spPr>
      </p:pic>
      <p:sp>
        <p:nvSpPr>
          <p:cNvPr id="13" name="Rectangle 30"/>
          <p:cNvSpPr>
            <a:spLocks noChangeArrowheads="1"/>
          </p:cNvSpPr>
          <p:nvPr/>
        </p:nvSpPr>
        <p:spPr bwMode="gray">
          <a:xfrm>
            <a:off x="5241032" y="3789039"/>
            <a:ext cx="4176464" cy="735707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252000" tIns="72000" rIns="72000" bIns="72000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5000"/>
              </a:spcBef>
              <a:buClrTx/>
              <a:buFontTx/>
              <a:buNone/>
              <a:defRPr/>
            </a:pPr>
            <a:r>
              <a:rPr lang="pl-PL" altLang="en-US" sz="2000" b="0" noProof="1" smtClean="0">
                <a:solidFill>
                  <a:schemeClr val="accent4"/>
                </a:solidFill>
                <a:cs typeface="+mn-cs"/>
              </a:rPr>
              <a:t>Collection of audit results on the risk map (register)</a:t>
            </a:r>
            <a:endParaRPr lang="en-US" altLang="en-US" sz="2000" b="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17" name="Rectangle 35"/>
          <p:cNvSpPr>
            <a:spLocks noChangeArrowheads="1"/>
          </p:cNvSpPr>
          <p:nvPr/>
        </p:nvSpPr>
        <p:spPr bwMode="gray">
          <a:xfrm>
            <a:off x="4736976" y="3789039"/>
            <a:ext cx="466725" cy="720080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r>
              <a:rPr lang="en-US" altLang="en-US" sz="2800" b="1" noProof="1" smtClean="0">
                <a:solidFill>
                  <a:srgbClr val="FFFFFF"/>
                </a:solidFill>
                <a:ea typeface="MS PGothic" pitchFamily="34" charset="-128"/>
              </a:rPr>
              <a:t>4</a:t>
            </a:r>
            <a:endParaRPr lang="en-US" altLang="en-US" sz="2800" b="1" noProof="1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gray">
          <a:xfrm>
            <a:off x="5241032" y="3068960"/>
            <a:ext cx="4176464" cy="648072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252000" tIns="72000" rIns="72000" bIns="72000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5000"/>
              </a:spcBef>
              <a:buClrTx/>
              <a:buFontTx/>
              <a:buNone/>
              <a:defRPr/>
            </a:pPr>
            <a:r>
              <a:rPr lang="pl-PL" altLang="en-US" sz="2000" b="0" noProof="1" smtClean="0">
                <a:solidFill>
                  <a:schemeClr val="accent4"/>
                </a:solidFill>
                <a:cs typeface="+mn-cs"/>
              </a:rPr>
              <a:t>Audit engagement planning – risks to be tested</a:t>
            </a:r>
            <a:endParaRPr lang="en-US" altLang="en-US" sz="2000" b="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19" name="Rectangle 35"/>
          <p:cNvSpPr>
            <a:spLocks noChangeArrowheads="1"/>
          </p:cNvSpPr>
          <p:nvPr/>
        </p:nvSpPr>
        <p:spPr bwMode="gray">
          <a:xfrm>
            <a:off x="4736976" y="3068959"/>
            <a:ext cx="466725" cy="648072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r>
              <a:rPr lang="pl-PL" altLang="en-US" sz="2800" b="1" noProof="1" smtClean="0">
                <a:solidFill>
                  <a:srgbClr val="FFFFFF"/>
                </a:solidFill>
                <a:ea typeface="MS PGothic" pitchFamily="34" charset="-128"/>
              </a:rPr>
              <a:t>3</a:t>
            </a:r>
            <a:endParaRPr lang="en-US" altLang="en-US" sz="2800" b="1" noProof="1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gray">
          <a:xfrm>
            <a:off x="5241032" y="1628800"/>
            <a:ext cx="4176464" cy="1368152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252000" tIns="72000" rIns="72000" bIns="72000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2000"/>
              </a:lnSpc>
              <a:spcBef>
                <a:spcPts val="0"/>
              </a:spcBef>
              <a:buClrTx/>
              <a:buFontTx/>
              <a:buNone/>
              <a:defRPr/>
            </a:pPr>
            <a:r>
              <a:rPr lang="pl-PL" altLang="en-US" sz="2000" b="0" noProof="1" smtClean="0">
                <a:solidFill>
                  <a:schemeClr val="accent4"/>
                </a:solidFill>
                <a:cs typeface="+mn-cs"/>
              </a:rPr>
              <a:t>Risk based audit plans</a:t>
            </a:r>
          </a:p>
          <a:p>
            <a:pPr marL="361950" indent="-266700" eaLnBrk="1" hangingPunct="1">
              <a:lnSpc>
                <a:spcPts val="2000"/>
              </a:lnSpc>
              <a:spcBef>
                <a:spcPts val="0"/>
              </a:spcBef>
              <a:buClrTx/>
              <a:defRPr/>
            </a:pPr>
            <a:r>
              <a:rPr lang="pl-PL" altLang="en-US" sz="2000" b="0" noProof="1" smtClean="0">
                <a:solidFill>
                  <a:schemeClr val="accent4"/>
                </a:solidFill>
                <a:cs typeface="+mn-cs"/>
              </a:rPr>
              <a:t>Internal audit</a:t>
            </a:r>
          </a:p>
          <a:p>
            <a:pPr marL="361950" indent="-266700" eaLnBrk="1" hangingPunct="1">
              <a:lnSpc>
                <a:spcPts val="2000"/>
              </a:lnSpc>
              <a:spcBef>
                <a:spcPts val="0"/>
              </a:spcBef>
              <a:buClrTx/>
              <a:defRPr/>
            </a:pPr>
            <a:r>
              <a:rPr lang="pl-PL" altLang="en-US" sz="2000" b="0" noProof="1" smtClean="0">
                <a:solidFill>
                  <a:schemeClr val="accent4"/>
                </a:solidFill>
                <a:cs typeface="+mn-cs"/>
              </a:rPr>
              <a:t>ISO 27001</a:t>
            </a:r>
          </a:p>
          <a:p>
            <a:pPr marL="361950" indent="-266700" eaLnBrk="1" hangingPunct="1">
              <a:lnSpc>
                <a:spcPts val="2000"/>
              </a:lnSpc>
              <a:spcBef>
                <a:spcPts val="0"/>
              </a:spcBef>
              <a:buClrTx/>
              <a:defRPr/>
            </a:pPr>
            <a:r>
              <a:rPr lang="pl-PL" altLang="en-US" sz="2000" b="0" noProof="1" smtClean="0">
                <a:solidFill>
                  <a:schemeClr val="accent4"/>
                </a:solidFill>
                <a:cs typeface="+mn-cs"/>
              </a:rPr>
              <a:t>ISO 9001</a:t>
            </a:r>
          </a:p>
          <a:p>
            <a:pPr marL="361950" indent="-266700" eaLnBrk="1" hangingPunct="1">
              <a:lnSpc>
                <a:spcPts val="2000"/>
              </a:lnSpc>
              <a:spcBef>
                <a:spcPts val="0"/>
              </a:spcBef>
              <a:buClrTx/>
              <a:defRPr/>
            </a:pPr>
            <a:r>
              <a:rPr lang="pl-PL" altLang="en-US" sz="2000" b="0" noProof="1" smtClean="0">
                <a:solidFill>
                  <a:schemeClr val="accent4"/>
                </a:solidFill>
                <a:cs typeface="+mn-cs"/>
              </a:rPr>
              <a:t>……</a:t>
            </a:r>
            <a:endParaRPr lang="en-US" altLang="en-US" sz="2000" b="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23" name="Rectangle 35"/>
          <p:cNvSpPr>
            <a:spLocks noChangeArrowheads="1"/>
          </p:cNvSpPr>
          <p:nvPr/>
        </p:nvSpPr>
        <p:spPr bwMode="gray">
          <a:xfrm>
            <a:off x="4736976" y="1628798"/>
            <a:ext cx="466725" cy="1368153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r>
              <a:rPr lang="pl-PL" altLang="en-US" sz="2800" b="1" noProof="1" smtClean="0">
                <a:solidFill>
                  <a:srgbClr val="FFFFFF"/>
                </a:solidFill>
                <a:ea typeface="MS PGothic" pitchFamily="34" charset="-128"/>
              </a:rPr>
              <a:t>1</a:t>
            </a:r>
            <a:endParaRPr lang="en-US" altLang="en-US" sz="2800" b="1" noProof="1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gray">
          <a:xfrm>
            <a:off x="5241032" y="4581128"/>
            <a:ext cx="4176464" cy="735707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252000" tIns="72000" rIns="72000" bIns="72000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5000"/>
              </a:spcBef>
              <a:buClrTx/>
              <a:buFontTx/>
              <a:buNone/>
              <a:defRPr/>
            </a:pPr>
            <a:r>
              <a:rPr lang="pl-PL" altLang="en-US" sz="2000" b="0" noProof="1" smtClean="0">
                <a:solidFill>
                  <a:schemeClr val="accent4"/>
                </a:solidFill>
                <a:cs typeface="+mn-cs"/>
              </a:rPr>
              <a:t>Data on implementing recommendations</a:t>
            </a:r>
            <a:endParaRPr lang="en-US" altLang="en-US" sz="2000" b="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25" name="Rectangle 35"/>
          <p:cNvSpPr>
            <a:spLocks noChangeArrowheads="1"/>
          </p:cNvSpPr>
          <p:nvPr/>
        </p:nvSpPr>
        <p:spPr bwMode="gray">
          <a:xfrm>
            <a:off x="4736976" y="4581128"/>
            <a:ext cx="466725" cy="720080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r>
              <a:rPr lang="pl-PL" altLang="en-US" sz="2800" b="1" noProof="1" smtClean="0">
                <a:solidFill>
                  <a:srgbClr val="FFFFFF"/>
                </a:solidFill>
                <a:ea typeface="MS PGothic" pitchFamily="34" charset="-128"/>
              </a:rPr>
              <a:t>5</a:t>
            </a:r>
            <a:endParaRPr lang="en-US" altLang="en-US" sz="2800" b="1" noProof="1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20" name="Picture 3" descr="T:\Zadanie Nr 4\Luxembourg\Prezentacje\Zdjecia\IMG_070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"/>
          <a:stretch/>
        </p:blipFill>
        <p:spPr bwMode="auto">
          <a:xfrm>
            <a:off x="191068" y="1303338"/>
            <a:ext cx="4329883" cy="401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1079" b="10639"/>
          <a:stretch/>
        </p:blipFill>
        <p:spPr bwMode="auto">
          <a:xfrm>
            <a:off x="85744" y="731747"/>
            <a:ext cx="9799093" cy="544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pole tekstowe 8"/>
          <p:cNvSpPr txBox="1"/>
          <p:nvPr/>
        </p:nvSpPr>
        <p:spPr>
          <a:xfrm>
            <a:off x="1280592" y="1340768"/>
            <a:ext cx="280831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Internal audit plan -2015</a:t>
            </a:r>
            <a:endParaRPr lang="en-US" sz="1600" b="1" i="1" dirty="0"/>
          </a:p>
        </p:txBody>
      </p:sp>
      <p:sp>
        <p:nvSpPr>
          <p:cNvPr id="15" name="Prostokąt zaokrąglony 14"/>
          <p:cNvSpPr/>
          <p:nvPr/>
        </p:nvSpPr>
        <p:spPr>
          <a:xfrm>
            <a:off x="632521" y="476672"/>
            <a:ext cx="7704856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6514785" y="6389945"/>
            <a:ext cx="2311400" cy="331531"/>
          </a:xfrm>
        </p:spPr>
        <p:txBody>
          <a:bodyPr/>
          <a:lstStyle/>
          <a:p>
            <a:fld id="{EADD111B-FD68-4568-8CAC-15D13D41622E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lipsa 6"/>
          <p:cNvSpPr/>
          <p:nvPr/>
        </p:nvSpPr>
        <p:spPr>
          <a:xfrm>
            <a:off x="974558" y="5779198"/>
            <a:ext cx="468052" cy="1961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8736971" y="867862"/>
            <a:ext cx="584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</a:rPr>
              <a:t>KP</a:t>
            </a:r>
            <a:endParaRPr lang="en-US" sz="1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208584" y="1916832"/>
            <a:ext cx="358839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Audit engagement nr IA_2/2015</a:t>
            </a:r>
            <a:endParaRPr lang="en-US" sz="1600" b="1" i="1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3800872" y="2420888"/>
            <a:ext cx="280831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Guidelines for IA_2/2015</a:t>
            </a:r>
            <a:endParaRPr lang="en-US" sz="1600" b="1" i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1956358" y="5707995"/>
            <a:ext cx="358839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Risk marked for assignment</a:t>
            </a:r>
            <a:endParaRPr lang="en-US" sz="1600" b="1" i="1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0" y="3284984"/>
            <a:ext cx="390043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Add marked risk to the engagement</a:t>
            </a:r>
            <a:endParaRPr lang="en-US" sz="1600" b="1" i="1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1424608" y="476672"/>
            <a:ext cx="655272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Definition of an audit engagement </a:t>
            </a:r>
          </a:p>
          <a:p>
            <a:pPr algn="ctr"/>
            <a:r>
              <a:rPr lang="en-US" sz="2000" b="1" dirty="0" smtClean="0"/>
              <a:t>- </a:t>
            </a:r>
            <a:r>
              <a:rPr lang="en-US" sz="2000" b="1" dirty="0" err="1" smtClean="0"/>
              <a:t>Identif</a:t>
            </a:r>
            <a:r>
              <a:rPr lang="pl-PL" sz="2000" b="1" dirty="0" err="1" smtClean="0"/>
              <a:t>ication</a:t>
            </a:r>
            <a:r>
              <a:rPr lang="en-US" sz="2000" b="1" dirty="0" smtClean="0"/>
              <a:t> of risks to be studied and examined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5153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7" grpId="0" animBg="1"/>
      <p:bldP spid="8" grpId="0"/>
      <p:bldP spid="10" grpId="0" animBg="1"/>
      <p:bldP spid="11" grpId="0" animBg="1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9788" b="7662"/>
          <a:stretch/>
        </p:blipFill>
        <p:spPr bwMode="auto">
          <a:xfrm>
            <a:off x="0" y="573940"/>
            <a:ext cx="9906000" cy="566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Prostokąt zaokrąglony 16"/>
          <p:cNvSpPr/>
          <p:nvPr/>
        </p:nvSpPr>
        <p:spPr>
          <a:xfrm>
            <a:off x="200472" y="573941"/>
            <a:ext cx="9217024" cy="12961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dirty="0">
              <a:solidFill>
                <a:srgbClr val="FF0000"/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111B-FD68-4568-8CAC-15D13D41622E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9321485" y="404664"/>
            <a:ext cx="584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</a:rPr>
              <a:t>KP</a:t>
            </a:r>
            <a:endParaRPr lang="en-US" sz="1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76536" y="764704"/>
            <a:ext cx="8424936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Audit recommendations are recorded and their implementation is supervised</a:t>
            </a:r>
          </a:p>
          <a:p>
            <a:pPr algn="ctr"/>
            <a:endParaRPr lang="en-US" sz="1200" b="1" dirty="0" smtClean="0"/>
          </a:p>
        </p:txBody>
      </p:sp>
      <p:sp>
        <p:nvSpPr>
          <p:cNvPr id="8" name="pole tekstowe 7"/>
          <p:cNvSpPr txBox="1"/>
          <p:nvPr/>
        </p:nvSpPr>
        <p:spPr>
          <a:xfrm>
            <a:off x="1676636" y="3068960"/>
            <a:ext cx="210623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Recommendation</a:t>
            </a:r>
            <a:endParaRPr lang="en-US" sz="1600" b="1" i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094905" y="2996952"/>
            <a:ext cx="2106234" cy="4674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600" b="1" i="1" dirty="0" smtClean="0"/>
              <a:t>Recommendation description</a:t>
            </a:r>
            <a:endParaRPr lang="en-US" sz="1600" b="1" i="1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6435165" y="2996952"/>
            <a:ext cx="1872208" cy="4674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600" b="1" i="1" dirty="0" smtClean="0"/>
              <a:t>Implementation date</a:t>
            </a:r>
            <a:endParaRPr lang="en-US" sz="1600" b="1" i="1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8463390" y="2996952"/>
            <a:ext cx="1326147" cy="4674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600" b="1" i="1" dirty="0" smtClean="0"/>
              <a:t>Evaluation date</a:t>
            </a:r>
            <a:endParaRPr lang="en-US" sz="1600" b="1" i="1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380968" y="5643578"/>
            <a:ext cx="1643074" cy="2718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b="1" i="1" dirty="0" smtClean="0"/>
              <a:t>Evaluation result</a:t>
            </a:r>
            <a:endParaRPr lang="en-US" sz="1400" b="1" i="1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452406" y="5857892"/>
            <a:ext cx="1714512" cy="2718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b="1" i="1" dirty="0" smtClean="0"/>
              <a:t>Evaluation date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178137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 animBg="1"/>
      <p:bldP spid="9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408988" y="6238875"/>
            <a:ext cx="647700" cy="503238"/>
          </a:xfrm>
          <a:noFill/>
        </p:spPr>
        <p:txBody>
          <a:bodyPr/>
          <a:lstStyle/>
          <a:p>
            <a:fld id="{211B810A-E001-445D-B90C-82B1F708985B}" type="slidenum">
              <a:rPr lang="en-US" altLang="en-US" b="1" smtClean="0"/>
              <a:pPr/>
              <a:t>33</a:t>
            </a:fld>
            <a:endParaRPr lang="en-US" altLang="en-US" b="1" dirty="0"/>
          </a:p>
        </p:txBody>
      </p:sp>
      <p:pic>
        <p:nvPicPr>
          <p:cNvPr id="14" name="Picture 4" descr="C:\Users\zurowskaa\Documents\PROJEKTY\MJUP\promocja\ostateczne\Monitorowanie Jakosci_wersja podstawowa\monitorowanie_jakosci_uslug_publicznych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093296"/>
            <a:ext cx="2540224" cy="764705"/>
          </a:xfrm>
          <a:prstGeom prst="rect">
            <a:avLst/>
          </a:prstGeom>
          <a:noFill/>
        </p:spPr>
      </p:pic>
      <p:sp>
        <p:nvSpPr>
          <p:cNvPr id="18" name="Rectangle 3"/>
          <p:cNvSpPr>
            <a:spLocks noChangeArrowheads="1"/>
          </p:cNvSpPr>
          <p:nvPr/>
        </p:nvSpPr>
        <p:spPr bwMode="gray">
          <a:xfrm>
            <a:off x="1208584" y="4437112"/>
            <a:ext cx="7848600" cy="936104"/>
          </a:xfrm>
          <a:prstGeom prst="rect">
            <a:avLst/>
          </a:prstGeom>
          <a:ln>
            <a:solidFill>
              <a:schemeClr val="accent3">
                <a:lumMod val="65000"/>
              </a:schemeClr>
            </a:solidFill>
          </a:ln>
        </p:spPr>
        <p:txBody>
          <a:bodyPr lIns="252000" tIns="72000" rIns="72000" bIns="72000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ts val="0"/>
              </a:spcBef>
              <a:buClrTx/>
              <a:buFontTx/>
              <a:buNone/>
              <a:defRPr/>
            </a:pPr>
            <a:r>
              <a:rPr lang="pl-PL" altLang="en-US" sz="2400" b="0" dirty="0" smtClean="0">
                <a:solidFill>
                  <a:schemeClr val="accent4"/>
                </a:solidFill>
                <a:cs typeface="+mn-cs"/>
              </a:rPr>
              <a:t>P</a:t>
            </a:r>
            <a:r>
              <a:rPr lang="en-US" altLang="en-US" sz="2400" b="0" dirty="0" err="1" smtClean="0">
                <a:solidFill>
                  <a:schemeClr val="accent4"/>
                </a:solidFill>
                <a:cs typeface="+mn-cs"/>
              </a:rPr>
              <a:t>roject</a:t>
            </a:r>
            <a:r>
              <a:rPr lang="pl-PL" altLang="en-US" sz="2400" b="0" dirty="0" smtClean="0">
                <a:solidFill>
                  <a:schemeClr val="accent4"/>
                </a:solidFill>
                <a:cs typeface="+mn-cs"/>
              </a:rPr>
              <a:t> </a:t>
            </a:r>
            <a:r>
              <a:rPr lang="pl-PL" altLang="en-US" sz="2400" dirty="0" smtClean="0">
                <a:solidFill>
                  <a:schemeClr val="accent4"/>
                </a:solidFill>
                <a:cs typeface="+mn-cs"/>
              </a:rPr>
              <a:t>o</a:t>
            </a:r>
            <a:r>
              <a:rPr lang="en-US" altLang="en-US" sz="2400" dirty="0" err="1" smtClean="0">
                <a:solidFill>
                  <a:schemeClr val="accent4"/>
                </a:solidFill>
                <a:cs typeface="+mn-cs"/>
              </a:rPr>
              <a:t>utput</a:t>
            </a:r>
            <a:r>
              <a:rPr lang="en-US" altLang="en-US" sz="2400" dirty="0" smtClean="0">
                <a:solidFill>
                  <a:schemeClr val="accent4"/>
                </a:solidFill>
                <a:cs typeface="+mn-cs"/>
              </a:rPr>
              <a:t> </a:t>
            </a:r>
            <a:r>
              <a:rPr lang="en-US" altLang="en-US" sz="2400" b="0" dirty="0" smtClean="0">
                <a:solidFill>
                  <a:schemeClr val="accent4"/>
                </a:solidFill>
                <a:cs typeface="+mn-cs"/>
              </a:rPr>
              <a:t>and </a:t>
            </a:r>
            <a:r>
              <a:rPr lang="pl-PL" altLang="en-US" sz="2400" dirty="0" smtClean="0">
                <a:solidFill>
                  <a:schemeClr val="accent4"/>
                </a:solidFill>
                <a:cs typeface="+mn-cs"/>
              </a:rPr>
              <a:t>o</a:t>
            </a:r>
            <a:r>
              <a:rPr lang="en-US" altLang="en-US" sz="2400" dirty="0" err="1" smtClean="0">
                <a:solidFill>
                  <a:schemeClr val="accent4"/>
                </a:solidFill>
                <a:cs typeface="+mn-cs"/>
              </a:rPr>
              <a:t>utcome</a:t>
            </a:r>
            <a:endParaRPr lang="en-US" altLang="en-US" sz="2400" b="0" dirty="0" smtClean="0">
              <a:solidFill>
                <a:schemeClr val="accent4"/>
              </a:solidFill>
              <a:cs typeface="+mn-cs"/>
            </a:endParaRPr>
          </a:p>
          <a:p>
            <a:pPr eaLnBrk="1" hangingPunct="1">
              <a:lnSpc>
                <a:spcPts val="2500"/>
              </a:lnSpc>
              <a:spcBef>
                <a:spcPts val="0"/>
              </a:spcBef>
              <a:buClrTx/>
              <a:buFontTx/>
              <a:buNone/>
              <a:defRPr/>
            </a:pPr>
            <a:r>
              <a:rPr lang="en-US" altLang="en-US" sz="2400" dirty="0" smtClean="0">
                <a:solidFill>
                  <a:schemeClr val="accent4"/>
                </a:solidFill>
                <a:cs typeface="+mn-cs"/>
              </a:rPr>
              <a:t>Availability</a:t>
            </a:r>
            <a:r>
              <a:rPr lang="en-US" altLang="en-US" sz="2400" b="0" dirty="0" smtClean="0">
                <a:solidFill>
                  <a:schemeClr val="accent4"/>
                </a:solidFill>
                <a:cs typeface="+mn-cs"/>
              </a:rPr>
              <a:t> of the tools </a:t>
            </a:r>
            <a:r>
              <a:rPr lang="en-US" altLang="en-US" sz="2400" dirty="0" smtClean="0">
                <a:solidFill>
                  <a:schemeClr val="accent4"/>
                </a:solidFill>
                <a:cs typeface="+mn-cs"/>
              </a:rPr>
              <a:t>for other </a:t>
            </a:r>
            <a:r>
              <a:rPr lang="en-US" altLang="en-US" sz="2400" b="0" dirty="0" smtClean="0">
                <a:solidFill>
                  <a:schemeClr val="accent4"/>
                </a:solidFill>
                <a:cs typeface="+mn-cs"/>
              </a:rPr>
              <a:t>local </a:t>
            </a:r>
            <a:r>
              <a:rPr lang="en-US" altLang="en-US" sz="2400" dirty="0" smtClean="0">
                <a:solidFill>
                  <a:schemeClr val="accent4"/>
                </a:solidFill>
                <a:cs typeface="+mn-cs"/>
              </a:rPr>
              <a:t>governments</a:t>
            </a: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gray">
          <a:xfrm>
            <a:off x="704528" y="4437112"/>
            <a:ext cx="454025" cy="935882"/>
          </a:xfrm>
          <a:prstGeom prst="rect">
            <a:avLst/>
          </a:prstGeom>
          <a:solidFill>
            <a:srgbClr val="C0C0C0">
              <a:alpha val="74901"/>
            </a:srgbClr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r>
              <a:rPr lang="en-US" altLang="en-US" sz="2800" b="1" noProof="1" smtClean="0">
                <a:solidFill>
                  <a:schemeClr val="bg1"/>
                </a:solidFill>
                <a:ea typeface="MS PGothic" pitchFamily="34" charset="-128"/>
              </a:rPr>
              <a:t>4</a:t>
            </a:r>
            <a:endParaRPr lang="en-US" altLang="en-US" sz="2800" b="1" noProof="1">
              <a:solidFill>
                <a:schemeClr val="bg1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408988" y="6238875"/>
            <a:ext cx="647700" cy="503238"/>
          </a:xfrm>
          <a:noFill/>
        </p:spPr>
        <p:txBody>
          <a:bodyPr/>
          <a:lstStyle/>
          <a:p>
            <a:fld id="{7E460335-4624-42F2-A965-DACCBA64D116}" type="slidenum">
              <a:rPr lang="en-US" altLang="en-US" b="1" smtClean="0"/>
              <a:pPr/>
              <a:t>34</a:t>
            </a:fld>
            <a:endParaRPr lang="en-US" altLang="en-US" b="1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gray">
          <a:xfrm>
            <a:off x="3584848" y="1196752"/>
            <a:ext cx="6120680" cy="2016224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108000" tIns="72000" rIns="72000" bIns="72000" anchor="ctr"/>
          <a:lstStyle>
            <a:lvl1pPr marL="190500" indent="-1905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0" indent="-12700" eaLnBrk="1" hangingPunct="1">
              <a:lnSpc>
                <a:spcPts val="25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  <a:defRPr/>
            </a:pPr>
            <a:endParaRPr lang="en-US" sz="2400" b="0" dirty="0" smtClean="0">
              <a:solidFill>
                <a:schemeClr val="accent4"/>
              </a:solidFill>
              <a:latin typeface="+mn-lt"/>
              <a:cs typeface="Arial" pitchFamily="34" charset="0"/>
            </a:endParaRPr>
          </a:p>
          <a:p>
            <a:pPr marL="172800" lvl="0" indent="172800" eaLnBrk="1" hangingPunct="1">
              <a:lnSpc>
                <a:spcPts val="2500"/>
              </a:lnSpc>
              <a:spcBef>
                <a:spcPts val="1200"/>
              </a:spcBef>
              <a:buClr>
                <a:schemeClr val="accent2"/>
              </a:buClr>
              <a:buNone/>
              <a:defRPr/>
            </a:pPr>
            <a:r>
              <a:rPr lang="en-US" sz="3600" dirty="0" smtClean="0">
                <a:solidFill>
                  <a:schemeClr val="accent4"/>
                </a:solidFill>
                <a:latin typeface="+mn-lt"/>
                <a:cs typeface="Arial" pitchFamily="34" charset="0"/>
              </a:rPr>
              <a:t>OUTPUT</a:t>
            </a:r>
          </a:p>
          <a:p>
            <a:pPr marL="172800" lvl="0" indent="172800" eaLnBrk="1" hangingPunct="1">
              <a:lnSpc>
                <a:spcPts val="2500"/>
              </a:lnSpc>
              <a:spcBef>
                <a:spcPts val="1200"/>
              </a:spcBef>
              <a:buClr>
                <a:schemeClr val="accent2"/>
              </a:buClr>
              <a:buNone/>
              <a:defRPr/>
            </a:pPr>
            <a:r>
              <a:rPr lang="en-US" b="0" dirty="0" smtClean="0">
                <a:solidFill>
                  <a:schemeClr val="accent4"/>
                </a:solidFill>
                <a:latin typeface="+mn-lt"/>
                <a:cs typeface="Arial" pitchFamily="34" charset="0"/>
              </a:rPr>
              <a:t>New </a:t>
            </a:r>
            <a:r>
              <a:rPr lang="en-US" dirty="0" smtClean="0">
                <a:solidFill>
                  <a:schemeClr val="accent4"/>
                </a:solidFill>
                <a:latin typeface="+mn-lt"/>
                <a:cs typeface="Arial" pitchFamily="34" charset="0"/>
              </a:rPr>
              <a:t>information</a:t>
            </a:r>
            <a:r>
              <a:rPr lang="pl-PL" dirty="0" smtClean="0">
                <a:solidFill>
                  <a:schemeClr val="accent4"/>
                </a:solidFill>
                <a:latin typeface="+mn-lt"/>
                <a:cs typeface="Arial" pitchFamily="34" charset="0"/>
              </a:rPr>
              <a:t>-</a:t>
            </a:r>
            <a:r>
              <a:rPr lang="en-US" dirty="0" smtClean="0">
                <a:solidFill>
                  <a:schemeClr val="accent4"/>
                </a:solidFill>
                <a:latin typeface="+mn-lt"/>
                <a:cs typeface="Arial" pitchFamily="34" charset="0"/>
              </a:rPr>
              <a:t>based tools</a:t>
            </a:r>
            <a:r>
              <a:rPr lang="en-US" b="0" dirty="0" smtClean="0">
                <a:solidFill>
                  <a:schemeClr val="accent4"/>
                </a:solidFill>
                <a:latin typeface="+mn-lt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accent4"/>
                </a:solidFill>
                <a:latin typeface="+mn-lt"/>
                <a:cs typeface="Arial" pitchFamily="34" charset="0"/>
              </a:rPr>
              <a:t>supporting </a:t>
            </a:r>
            <a:r>
              <a:rPr lang="en-US" b="0" dirty="0" smtClean="0">
                <a:solidFill>
                  <a:schemeClr val="accent4"/>
                </a:solidFill>
                <a:latin typeface="+mn-lt"/>
                <a:cs typeface="Arial" pitchFamily="34" charset="0"/>
              </a:rPr>
              <a:t>integrated local government </a:t>
            </a:r>
            <a:r>
              <a:rPr lang="en-US" dirty="0" smtClean="0">
                <a:solidFill>
                  <a:schemeClr val="accent4"/>
                </a:solidFill>
                <a:latin typeface="+mn-lt"/>
                <a:cs typeface="Arial" pitchFamily="34" charset="0"/>
              </a:rPr>
              <a:t>management.</a:t>
            </a:r>
          </a:p>
          <a:p>
            <a:pPr eaLnBrk="1" hangingPunct="1">
              <a:lnSpc>
                <a:spcPct val="95000"/>
              </a:lnSpc>
              <a:buClr>
                <a:schemeClr val="accent2"/>
              </a:buClr>
              <a:buNone/>
              <a:defRPr/>
            </a:pPr>
            <a:endParaRPr lang="en-US" altLang="en-US" sz="1800" b="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gray">
          <a:xfrm>
            <a:off x="3589338" y="3389313"/>
            <a:ext cx="6188075" cy="2415951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108000" tIns="72000" rIns="72000" bIns="72000" anchor="ctr"/>
          <a:lstStyle>
            <a:lvl1pPr marL="190500" indent="-1905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5000"/>
              </a:lnSpc>
              <a:buClr>
                <a:schemeClr val="accent2"/>
              </a:buClr>
              <a:buNone/>
              <a:defRPr/>
            </a:pPr>
            <a:endParaRPr lang="en-US" altLang="en-US" sz="1800" b="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11" name="Titre 2"/>
          <p:cNvSpPr txBox="1">
            <a:spLocks/>
          </p:cNvSpPr>
          <p:nvPr/>
        </p:nvSpPr>
        <p:spPr bwMode="auto">
          <a:xfrm>
            <a:off x="632520" y="260648"/>
            <a:ext cx="6120705" cy="57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Output and Outcome</a:t>
            </a:r>
            <a:r>
              <a:rPr kumimoji="0" lang="en-US" altLang="en-US" sz="2800" b="1" i="0" u="none" strike="noStrike" kern="0" cap="none" spc="0" normalizeH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 of the project</a:t>
            </a:r>
            <a:r>
              <a:rPr kumimoji="0" lang="pl-PL" altLang="en-US" sz="2800" b="1" i="0" u="none" strike="noStrike" kern="0" cap="none" spc="0" normalizeH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kumimoji="0" lang="pl-PL" altLang="en-US" sz="1600" b="1" i="0" u="none" strike="noStrike" kern="0" cap="none" spc="0" normalizeH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(in breef)</a:t>
            </a:r>
            <a:endParaRPr kumimoji="0" lang="en-US" alt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MS PGothic" pitchFamily="34" charset="-128"/>
              <a:cs typeface="Arial" charset="0"/>
            </a:endParaRPr>
          </a:p>
        </p:txBody>
      </p:sp>
      <p:pic>
        <p:nvPicPr>
          <p:cNvPr id="13" name="Picture 4" descr="C:\Users\zurowskaa\Documents\PROJEKTY\MJUP\promocja\ostateczne\Monitorowanie Jakosci_wersja podstawowa\monitorowanie_jakosci_uslug_publicznych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093296"/>
            <a:ext cx="2540224" cy="764705"/>
          </a:xfrm>
          <a:prstGeom prst="rect">
            <a:avLst/>
          </a:prstGeom>
          <a:noFill/>
        </p:spPr>
      </p:pic>
      <p:sp>
        <p:nvSpPr>
          <p:cNvPr id="12" name="Prostokąt 11"/>
          <p:cNvSpPr/>
          <p:nvPr/>
        </p:nvSpPr>
        <p:spPr>
          <a:xfrm>
            <a:off x="3800872" y="3645024"/>
            <a:ext cx="554461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1588" eaLnBrk="1" hangingPunct="1">
              <a:lnSpc>
                <a:spcPts val="2500"/>
              </a:lnSpc>
              <a:spcBef>
                <a:spcPts val="1200"/>
              </a:spcBef>
              <a:buClr>
                <a:schemeClr val="accent2"/>
              </a:buClr>
              <a:buNone/>
              <a:defRPr/>
            </a:pPr>
            <a:r>
              <a:rPr lang="en-US" sz="3200" b="1" dirty="0" smtClean="0">
                <a:solidFill>
                  <a:schemeClr val="accent4"/>
                </a:solidFill>
                <a:cs typeface="Arial" pitchFamily="34" charset="0"/>
              </a:rPr>
              <a:t>OUTCOME</a:t>
            </a:r>
          </a:p>
          <a:p>
            <a:pPr marL="172800" lvl="0" indent="172800" eaLnBrk="1" hangingPunct="1">
              <a:lnSpc>
                <a:spcPts val="2500"/>
              </a:lnSpc>
              <a:spcBef>
                <a:spcPts val="1200"/>
              </a:spcBef>
              <a:buClr>
                <a:schemeClr val="accent2"/>
              </a:buClr>
              <a:buNone/>
              <a:defRPr/>
            </a:pPr>
            <a:r>
              <a:rPr lang="en-US" sz="2400" b="1" dirty="0" smtClean="0">
                <a:solidFill>
                  <a:schemeClr val="accent4"/>
                </a:solidFill>
              </a:rPr>
              <a:t>LG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smtClean="0">
                <a:solidFill>
                  <a:schemeClr val="accent4"/>
                </a:solidFill>
              </a:rPr>
              <a:t>has better insight into stakeholder </a:t>
            </a:r>
            <a:r>
              <a:rPr lang="en-US" sz="2400" dirty="0" smtClean="0">
                <a:solidFill>
                  <a:schemeClr val="accent4"/>
                </a:solidFill>
              </a:rPr>
              <a:t>preferences and tools </a:t>
            </a:r>
            <a:r>
              <a:rPr lang="pl-PL" sz="2400" dirty="0" smtClean="0">
                <a:solidFill>
                  <a:schemeClr val="accent4"/>
                </a:solidFill>
              </a:rPr>
              <a:t>to </a:t>
            </a:r>
            <a:r>
              <a:rPr lang="en-US" sz="2400" b="1" dirty="0" smtClean="0">
                <a:solidFill>
                  <a:schemeClr val="accent4"/>
                </a:solidFill>
              </a:rPr>
              <a:t>act more professionally i.e</a:t>
            </a:r>
            <a:r>
              <a:rPr lang="en-US" sz="2400" b="1" dirty="0" smtClean="0">
                <a:solidFill>
                  <a:schemeClr val="accent4"/>
                </a:solidFill>
              </a:rPr>
              <a:t>. </a:t>
            </a:r>
            <a:r>
              <a:rPr lang="en-US" sz="2400" b="1" dirty="0" smtClean="0">
                <a:solidFill>
                  <a:schemeClr val="accent4"/>
                </a:solidFill>
              </a:rPr>
              <a:t>effectively, efficiently and transparently.</a:t>
            </a:r>
            <a:endParaRPr lang="en-US" sz="2400" b="1" dirty="0" smtClean="0">
              <a:solidFill>
                <a:schemeClr val="accent4"/>
              </a:solidFill>
              <a:cs typeface="Arial" pitchFamily="34" charset="0"/>
            </a:endParaRPr>
          </a:p>
        </p:txBody>
      </p:sp>
      <p:pic>
        <p:nvPicPr>
          <p:cNvPr id="14" name="Picture 2" descr="T:\Zadanie Nr 4\Luxembourg\Prezentacje\Zdjecia\23-IMG_02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72" y="1196752"/>
            <a:ext cx="3024460" cy="208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T:\Zadanie Nr 4\Luxembourg\Prezentacje\Zdjecia\IMG_02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72" y="3389313"/>
            <a:ext cx="3024460" cy="242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408988" y="6238875"/>
            <a:ext cx="647700" cy="503238"/>
          </a:xfrm>
          <a:noFill/>
        </p:spPr>
        <p:txBody>
          <a:bodyPr/>
          <a:lstStyle/>
          <a:p>
            <a:fld id="{7E460335-4624-42F2-A965-DACCBA64D116}" type="slidenum">
              <a:rPr lang="en-US" altLang="en-US" b="1">
                <a:solidFill>
                  <a:srgbClr val="808080"/>
                </a:solidFill>
              </a:rPr>
              <a:pPr/>
              <a:t>35</a:t>
            </a:fld>
            <a:endParaRPr lang="en-US" altLang="en-US" b="1" dirty="0">
              <a:solidFill>
                <a:srgbClr val="808080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gray">
          <a:xfrm>
            <a:off x="2637806" y="908720"/>
            <a:ext cx="7268194" cy="3384376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108000" tIns="72000" rIns="72000" bIns="72000" anchor="ctr"/>
          <a:lstStyle>
            <a:lvl1pPr marL="190500" indent="-1905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80975" indent="-180975" eaLnBrk="1" hangingPunct="1">
              <a:spcBef>
                <a:spcPts val="0"/>
              </a:spcBef>
              <a:buClr>
                <a:srgbClr val="333399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4"/>
                </a:solidFill>
                <a:latin typeface="Calibri"/>
                <a:cs typeface="Arial" pitchFamily="34" charset="0"/>
              </a:rPr>
              <a:t>Hard data </a:t>
            </a:r>
            <a:r>
              <a:rPr lang="en-US" sz="2000" b="0" dirty="0" smtClean="0">
                <a:solidFill>
                  <a:schemeClr val="accent4"/>
                </a:solidFill>
                <a:latin typeface="Calibri"/>
                <a:cs typeface="Arial" pitchFamily="34" charset="0"/>
              </a:rPr>
              <a:t>and </a:t>
            </a:r>
            <a:r>
              <a:rPr lang="en-US" sz="2000" dirty="0" smtClean="0">
                <a:solidFill>
                  <a:schemeClr val="accent4"/>
                </a:solidFill>
                <a:latin typeface="Calibri"/>
                <a:cs typeface="Arial" pitchFamily="34" charset="0"/>
              </a:rPr>
              <a:t>public opinion </a:t>
            </a:r>
            <a:r>
              <a:rPr lang="en-US" sz="2000" b="0" dirty="0" smtClean="0">
                <a:solidFill>
                  <a:schemeClr val="accent4"/>
                </a:solidFill>
                <a:latin typeface="Calibri"/>
                <a:cs typeface="Arial" pitchFamily="34" charset="0"/>
              </a:rPr>
              <a:t>presented </a:t>
            </a:r>
            <a:r>
              <a:rPr lang="en-US" sz="2000" dirty="0" smtClean="0">
                <a:solidFill>
                  <a:schemeClr val="accent4"/>
                </a:solidFill>
                <a:latin typeface="Calibri"/>
                <a:cs typeface="Arial" pitchFamily="34" charset="0"/>
              </a:rPr>
              <a:t>in</a:t>
            </a:r>
            <a:r>
              <a:rPr lang="en-US" sz="2000" b="0" dirty="0" smtClean="0">
                <a:solidFill>
                  <a:schemeClr val="accent4"/>
                </a:solidFill>
                <a:latin typeface="Calibri"/>
                <a:cs typeface="Arial" pitchFamily="34" charset="0"/>
              </a:rPr>
              <a:t> QL &amp; QPS </a:t>
            </a:r>
            <a:r>
              <a:rPr lang="en-US" sz="2000" dirty="0" smtClean="0">
                <a:solidFill>
                  <a:schemeClr val="accent4"/>
                </a:solidFill>
                <a:latin typeface="Calibri"/>
                <a:cs typeface="Arial" pitchFamily="34" charset="0"/>
              </a:rPr>
              <a:t>Catalog </a:t>
            </a:r>
          </a:p>
          <a:p>
            <a:pPr marL="180975" indent="-180975" eaLnBrk="1" hangingPunct="1">
              <a:spcBef>
                <a:spcPts val="0"/>
              </a:spcBef>
              <a:buClr>
                <a:srgbClr val="333399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4"/>
                </a:solidFill>
                <a:latin typeface="Calibri"/>
                <a:cs typeface="Arial" pitchFamily="34" charset="0"/>
              </a:rPr>
              <a:t>Outcome </a:t>
            </a:r>
            <a:r>
              <a:rPr lang="en-US" sz="2000" b="0" dirty="0" smtClean="0">
                <a:solidFill>
                  <a:schemeClr val="accent4"/>
                </a:solidFill>
                <a:latin typeface="Calibri"/>
                <a:cs typeface="Arial" pitchFamily="34" charset="0"/>
              </a:rPr>
              <a:t>(measured by QL &amp; QPS ) and </a:t>
            </a:r>
            <a:r>
              <a:rPr lang="en-US" sz="2000" dirty="0" smtClean="0">
                <a:solidFill>
                  <a:schemeClr val="accent4"/>
                </a:solidFill>
                <a:latin typeface="Calibri"/>
                <a:cs typeface="Arial" pitchFamily="34" charset="0"/>
              </a:rPr>
              <a:t>costs</a:t>
            </a:r>
            <a:r>
              <a:rPr lang="en-US" sz="2000" b="0" dirty="0" smtClean="0">
                <a:solidFill>
                  <a:schemeClr val="accent4"/>
                </a:solidFill>
                <a:latin typeface="Calibri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4"/>
                </a:solidFill>
                <a:latin typeface="Calibri"/>
                <a:cs typeface="Arial" pitchFamily="34" charset="0"/>
              </a:rPr>
              <a:t>monitored in programs</a:t>
            </a:r>
          </a:p>
          <a:p>
            <a:pPr marL="180975" indent="-180975" eaLnBrk="1" hangingPunct="1">
              <a:spcBef>
                <a:spcPts val="0"/>
              </a:spcBef>
              <a:buClr>
                <a:srgbClr val="333399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4"/>
                </a:solidFill>
                <a:latin typeface="Calibri"/>
                <a:cs typeface="Arial" pitchFamily="34" charset="0"/>
              </a:rPr>
              <a:t>Output </a:t>
            </a:r>
            <a:r>
              <a:rPr lang="en-US" sz="2000" b="0" dirty="0" smtClean="0">
                <a:solidFill>
                  <a:schemeClr val="accent4"/>
                </a:solidFill>
                <a:latin typeface="Calibri"/>
                <a:cs typeface="Arial" pitchFamily="34" charset="0"/>
              </a:rPr>
              <a:t>results </a:t>
            </a:r>
            <a:r>
              <a:rPr lang="en-US" sz="2000" dirty="0" smtClean="0">
                <a:solidFill>
                  <a:schemeClr val="accent4"/>
                </a:solidFill>
                <a:latin typeface="Calibri"/>
                <a:cs typeface="Arial" pitchFamily="34" charset="0"/>
              </a:rPr>
              <a:t>evaluated </a:t>
            </a:r>
            <a:r>
              <a:rPr lang="en-US" sz="2000" b="0" dirty="0" smtClean="0">
                <a:solidFill>
                  <a:schemeClr val="accent4"/>
                </a:solidFill>
                <a:latin typeface="Calibri"/>
                <a:cs typeface="Arial" pitchFamily="34" charset="0"/>
              </a:rPr>
              <a:t>(by effectiveness and efficiency indicators) </a:t>
            </a:r>
            <a:r>
              <a:rPr lang="en-US" sz="2000" dirty="0" smtClean="0">
                <a:solidFill>
                  <a:schemeClr val="accent4"/>
                </a:solidFill>
                <a:latin typeface="Calibri"/>
                <a:cs typeface="Arial" pitchFamily="34" charset="0"/>
              </a:rPr>
              <a:t>in budgetary tasks</a:t>
            </a:r>
          </a:p>
          <a:p>
            <a:pPr marL="180975" indent="-180975" eaLnBrk="1" hangingPunct="1">
              <a:spcBef>
                <a:spcPts val="0"/>
              </a:spcBef>
              <a:buClr>
                <a:srgbClr val="333399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4"/>
                </a:solidFill>
                <a:latin typeface="Calibri"/>
                <a:cs typeface="Arial" pitchFamily="34" charset="0"/>
              </a:rPr>
              <a:t>Risks identified </a:t>
            </a:r>
            <a:r>
              <a:rPr lang="en-US" sz="2000" b="0" dirty="0" smtClean="0">
                <a:solidFill>
                  <a:schemeClr val="accent4"/>
                </a:solidFill>
                <a:latin typeface="Calibri"/>
                <a:cs typeface="Arial" pitchFamily="34" charset="0"/>
              </a:rPr>
              <a:t>and </a:t>
            </a:r>
            <a:r>
              <a:rPr lang="en-US" sz="2000" dirty="0" smtClean="0">
                <a:solidFill>
                  <a:schemeClr val="accent4"/>
                </a:solidFill>
                <a:latin typeface="Calibri"/>
                <a:cs typeface="Arial" pitchFamily="34" charset="0"/>
              </a:rPr>
              <a:t>evaluated </a:t>
            </a:r>
            <a:r>
              <a:rPr lang="en-US" sz="2000" b="0" dirty="0" smtClean="0">
                <a:solidFill>
                  <a:schemeClr val="accent4"/>
                </a:solidFill>
                <a:latin typeface="Calibri"/>
                <a:cs typeface="Arial" pitchFamily="34" charset="0"/>
              </a:rPr>
              <a:t>for programs, products and information assets</a:t>
            </a:r>
          </a:p>
          <a:p>
            <a:pPr marL="180975" indent="-180975" eaLnBrk="1" hangingPunct="1">
              <a:spcBef>
                <a:spcPts val="0"/>
              </a:spcBef>
              <a:buClr>
                <a:srgbClr val="333399"/>
              </a:buClr>
              <a:buFont typeface="Arial" pitchFamily="34" charset="0"/>
              <a:buChar char="•"/>
              <a:defRPr/>
            </a:pPr>
            <a:r>
              <a:rPr lang="en-US" sz="2000" b="0" dirty="0" smtClean="0">
                <a:solidFill>
                  <a:schemeClr val="accent4"/>
                </a:solidFill>
                <a:latin typeface="Calibri"/>
                <a:cs typeface="Arial" pitchFamily="34" charset="0"/>
              </a:rPr>
              <a:t>Risk based </a:t>
            </a:r>
            <a:r>
              <a:rPr lang="en-US" sz="2000" dirty="0" smtClean="0">
                <a:solidFill>
                  <a:schemeClr val="accent4"/>
                </a:solidFill>
                <a:latin typeface="Calibri"/>
                <a:cs typeface="Arial" pitchFamily="34" charset="0"/>
              </a:rPr>
              <a:t>audit plans developed </a:t>
            </a:r>
            <a:r>
              <a:rPr lang="en-US" sz="2000" b="0" dirty="0" smtClean="0">
                <a:solidFill>
                  <a:schemeClr val="accent4"/>
                </a:solidFill>
                <a:latin typeface="Calibri"/>
                <a:cs typeface="Arial" pitchFamily="34" charset="0"/>
              </a:rPr>
              <a:t>and </a:t>
            </a:r>
            <a:r>
              <a:rPr lang="en-US" sz="2000" dirty="0" smtClean="0">
                <a:solidFill>
                  <a:schemeClr val="accent4"/>
                </a:solidFill>
                <a:latin typeface="Calibri"/>
                <a:cs typeface="Arial" pitchFamily="34" charset="0"/>
              </a:rPr>
              <a:t>recommendations recorded</a:t>
            </a:r>
          </a:p>
          <a:p>
            <a:pPr marL="180975" indent="-180975" eaLnBrk="1" hangingPunct="1">
              <a:spcBef>
                <a:spcPts val="0"/>
              </a:spcBef>
              <a:buClr>
                <a:srgbClr val="333399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4"/>
                </a:solidFill>
                <a:latin typeface="Calibri"/>
                <a:cs typeface="Arial" pitchFamily="34" charset="0"/>
              </a:rPr>
              <a:t>Information security audit planned </a:t>
            </a:r>
            <a:r>
              <a:rPr lang="en-US" sz="2000" b="0" dirty="0" smtClean="0">
                <a:solidFill>
                  <a:schemeClr val="accent4"/>
                </a:solidFill>
                <a:latin typeface="Calibri"/>
                <a:cs typeface="Arial" pitchFamily="34" charset="0"/>
              </a:rPr>
              <a:t>and </a:t>
            </a:r>
            <a:r>
              <a:rPr lang="en-US" sz="2000" dirty="0" smtClean="0">
                <a:solidFill>
                  <a:schemeClr val="accent4"/>
                </a:solidFill>
                <a:latin typeface="Calibri"/>
                <a:cs typeface="Arial" pitchFamily="34" charset="0"/>
              </a:rPr>
              <a:t>implementation of recommendation</a:t>
            </a:r>
            <a:r>
              <a:rPr lang="en-US" sz="2000" b="0" dirty="0" smtClean="0">
                <a:solidFill>
                  <a:schemeClr val="accent4"/>
                </a:solidFill>
                <a:latin typeface="Calibri"/>
                <a:cs typeface="Arial" pitchFamily="34" charset="0"/>
              </a:rPr>
              <a:t> recorded and </a:t>
            </a:r>
            <a:r>
              <a:rPr lang="en-US" sz="2000" dirty="0" smtClean="0">
                <a:solidFill>
                  <a:schemeClr val="accent4"/>
                </a:solidFill>
                <a:latin typeface="Calibri"/>
                <a:cs typeface="Arial" pitchFamily="34" charset="0"/>
              </a:rPr>
              <a:t>evaluated</a:t>
            </a:r>
          </a:p>
          <a:p>
            <a:pPr marL="180975" indent="-180975" eaLnBrk="1" hangingPunct="1">
              <a:spcBef>
                <a:spcPts val="0"/>
              </a:spcBef>
              <a:buClr>
                <a:srgbClr val="333399"/>
              </a:buClr>
              <a:buFont typeface="Arial" pitchFamily="34" charset="0"/>
              <a:buChar char="•"/>
              <a:defRPr/>
            </a:pPr>
            <a:r>
              <a:rPr lang="en-US" sz="2000" b="0" dirty="0" smtClean="0">
                <a:solidFill>
                  <a:schemeClr val="accent4"/>
                </a:solidFill>
                <a:latin typeface="Calibri"/>
                <a:cs typeface="Arial" pitchFamily="34" charset="0"/>
              </a:rPr>
              <a:t>Set of standard </a:t>
            </a:r>
            <a:r>
              <a:rPr lang="en-US" sz="2000" dirty="0" smtClean="0">
                <a:solidFill>
                  <a:schemeClr val="accent4"/>
                </a:solidFill>
                <a:latin typeface="Calibri"/>
                <a:cs typeface="Arial" pitchFamily="34" charset="0"/>
              </a:rPr>
              <a:t>static and dynamic reports</a:t>
            </a:r>
            <a:endParaRPr lang="en-US" altLang="en-US" sz="18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1" name="Titre 2"/>
          <p:cNvSpPr txBox="1">
            <a:spLocks/>
          </p:cNvSpPr>
          <p:nvPr/>
        </p:nvSpPr>
        <p:spPr bwMode="auto">
          <a:xfrm>
            <a:off x="344488" y="260648"/>
            <a:ext cx="6408712" cy="57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z="2800" b="1" kern="0" noProof="1" smtClean="0">
                <a:solidFill>
                  <a:srgbClr val="FF0000"/>
                </a:solidFill>
                <a:ea typeface="MS PGothic" pitchFamily="34" charset="-128"/>
              </a:rPr>
              <a:t>Output </a:t>
            </a:r>
            <a:r>
              <a:rPr lang="pl-PL" altLang="en-US" sz="2800" b="1" kern="0" noProof="1" smtClean="0">
                <a:solidFill>
                  <a:srgbClr val="FF0000"/>
                </a:solidFill>
                <a:ea typeface="MS PGothic" pitchFamily="34" charset="-128"/>
              </a:rPr>
              <a:t>= what has been achieved</a:t>
            </a:r>
          </a:p>
          <a:p>
            <a:pPr eaLnBrk="1" hangingPunct="1">
              <a:defRPr/>
            </a:pPr>
            <a:r>
              <a:rPr lang="pl-PL" altLang="en-US" b="1" kern="0" noProof="1" smtClean="0">
                <a:solidFill>
                  <a:srgbClr val="FF0000"/>
                </a:solidFill>
                <a:ea typeface="MS PGothic" pitchFamily="34" charset="-128"/>
              </a:rPr>
              <a:t>(more details) </a:t>
            </a:r>
            <a:endParaRPr lang="en-US" altLang="en-US" b="1" kern="0" dirty="0" smtClean="0">
              <a:solidFill>
                <a:srgbClr val="FF0000"/>
              </a:solidFill>
              <a:ea typeface="MS PGothic" pitchFamily="34" charset="-128"/>
            </a:endParaRPr>
          </a:p>
        </p:txBody>
      </p:sp>
      <p:pic>
        <p:nvPicPr>
          <p:cNvPr id="13" name="Picture 4" descr="C:\Users\zurowskaa\Documents\PROJEKTY\MJUP\promocja\ostateczne\Monitorowanie Jakosci_wersja podstawowa\monitorowanie_jakosci_uslug_publicznych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093296"/>
            <a:ext cx="2540224" cy="764705"/>
          </a:xfrm>
          <a:prstGeom prst="rect">
            <a:avLst/>
          </a:prstGeom>
          <a:noFill/>
        </p:spPr>
      </p:pic>
      <p:sp>
        <p:nvSpPr>
          <p:cNvPr id="14" name="Rectangle 3"/>
          <p:cNvSpPr>
            <a:spLocks noChangeArrowheads="1"/>
          </p:cNvSpPr>
          <p:nvPr/>
        </p:nvSpPr>
        <p:spPr bwMode="gray">
          <a:xfrm>
            <a:off x="2648744" y="4869160"/>
            <a:ext cx="7124178" cy="1296144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108000" tIns="72000" rIns="72000" bIns="72000" anchor="ctr"/>
          <a:lstStyle>
            <a:lvl1pPr marL="190500" indent="-1905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66700" indent="-266700" eaLnBrk="1" hangingPunct="1">
              <a:spcBef>
                <a:spcPts val="600"/>
              </a:spcBef>
              <a:buClr>
                <a:srgbClr val="333399"/>
              </a:buClr>
              <a:buFont typeface="Wingdings" pitchFamily="2" charset="2"/>
              <a:buChar char="Ø"/>
              <a:defRPr/>
            </a:pPr>
            <a:endParaRPr lang="en-US" altLang="en-US" sz="1800" b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2576736" y="5013176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180975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Integrate financial &amp; non financial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information</a:t>
            </a:r>
          </a:p>
          <a:p>
            <a:pPr marL="266700" indent="-180975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Show how 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resources and actions influence results</a:t>
            </a:r>
            <a:endParaRPr lang="pl-PL" sz="2000" b="1" dirty="0" smtClean="0">
              <a:solidFill>
                <a:srgbClr val="000000"/>
              </a:solidFill>
              <a:latin typeface="Calibri"/>
              <a:cs typeface="Arial" pitchFamily="34" charset="0"/>
            </a:endParaRPr>
          </a:p>
          <a:p>
            <a:pPr marL="266700" indent="-180975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Focus and explain 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key risks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at all levels of management</a:t>
            </a:r>
            <a:endParaRPr lang="pl-PL" sz="2000" dirty="0"/>
          </a:p>
        </p:txBody>
      </p:sp>
      <p:sp>
        <p:nvSpPr>
          <p:cNvPr id="16" name="Titre 2"/>
          <p:cNvSpPr txBox="1">
            <a:spLocks/>
          </p:cNvSpPr>
          <p:nvPr/>
        </p:nvSpPr>
        <p:spPr bwMode="auto">
          <a:xfrm>
            <a:off x="632520" y="4293096"/>
            <a:ext cx="6120705" cy="57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l-PL" altLang="en-US" sz="2800" b="1" kern="0" noProof="1" smtClean="0">
                <a:solidFill>
                  <a:srgbClr val="FF0000"/>
                </a:solidFill>
                <a:ea typeface="MS PGothic" pitchFamily="34" charset="-128"/>
              </a:rPr>
              <a:t>The STRADOM system:</a:t>
            </a:r>
            <a:endParaRPr lang="en-US" altLang="en-US" sz="2800" b="1" kern="0" dirty="0" smtClean="0">
              <a:solidFill>
                <a:srgbClr val="FF0000"/>
              </a:solidFill>
              <a:ea typeface="MS PGothic" pitchFamily="34" charset="-128"/>
            </a:endParaRPr>
          </a:p>
        </p:txBody>
      </p:sp>
      <p:pic>
        <p:nvPicPr>
          <p:cNvPr id="4099" name="Picture 3" descr="T:\Zadanie Nr 4\Luxembourg\Prezentacje\Zdjecia\IMG_05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8" y="4869160"/>
            <a:ext cx="2304620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:\Zadanie Nr 4\Luxembourg\Prezentacje\Zdjecia\IMG_05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32" y="1052736"/>
            <a:ext cx="2314456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27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2"/>
          <p:cNvSpPr>
            <a:spLocks noGrp="1"/>
          </p:cNvSpPr>
          <p:nvPr>
            <p:ph type="title"/>
          </p:nvPr>
        </p:nvSpPr>
        <p:spPr>
          <a:xfrm>
            <a:off x="238092" y="115888"/>
            <a:ext cx="7000924" cy="504825"/>
          </a:xfrm>
        </p:spPr>
        <p:txBody>
          <a:bodyPr/>
          <a:lstStyle/>
          <a:p>
            <a:r>
              <a:rPr lang="en-US" altLang="en-US" b="1" noProof="1" smtClean="0">
                <a:latin typeface="Arial" charset="0"/>
                <a:ea typeface="MS PGothic" pitchFamily="34" charset="-128"/>
                <a:cs typeface="Arial" charset="0"/>
              </a:rPr>
              <a:t>Advantages and availability of the tools</a:t>
            </a:r>
            <a:endParaRPr lang="en-US" altLang="en-US" b="1" dirty="0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9699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408988" y="6238875"/>
            <a:ext cx="647700" cy="503238"/>
          </a:xfrm>
          <a:noFill/>
        </p:spPr>
        <p:txBody>
          <a:bodyPr/>
          <a:lstStyle/>
          <a:p>
            <a:fld id="{819A5629-B22E-4038-BB08-604B245580A2}" type="slidenum">
              <a:rPr lang="en-US" altLang="en-US" sz="1600" b="1" smtClean="0"/>
              <a:pPr/>
              <a:t>36</a:t>
            </a:fld>
            <a:endParaRPr lang="en-US" altLang="en-US" sz="1600" b="1" dirty="0"/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gray">
          <a:xfrm>
            <a:off x="416496" y="764704"/>
            <a:ext cx="2112647" cy="2232248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r>
              <a:rPr lang="en-US" altLang="en-US" sz="2400" b="1" noProof="1" smtClean="0">
                <a:solidFill>
                  <a:srgbClr val="FFFFFF"/>
                </a:solidFill>
                <a:ea typeface="MS PGothic" pitchFamily="34" charset="-128"/>
              </a:rPr>
              <a:t>Advantages of the set of tools developed by  the project</a:t>
            </a:r>
            <a:endParaRPr lang="en-US" altLang="en-US" sz="2400" b="1" noProof="1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gray">
          <a:xfrm>
            <a:off x="2540256" y="764704"/>
            <a:ext cx="7163180" cy="2232248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108000" tIns="72000" rIns="72000" bIns="72000" anchor="ctr"/>
          <a:lstStyle>
            <a:lvl1pPr marL="190500" indent="-1905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chemeClr val="accent2"/>
              </a:buClr>
              <a:defRPr/>
            </a:pPr>
            <a:endParaRPr lang="en-US" altLang="en-US" sz="180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29706" name="Rectangle 9"/>
          <p:cNvSpPr>
            <a:spLocks noChangeArrowheads="1"/>
          </p:cNvSpPr>
          <p:nvPr/>
        </p:nvSpPr>
        <p:spPr bwMode="gray">
          <a:xfrm>
            <a:off x="344488" y="3212976"/>
            <a:ext cx="2160240" cy="2714644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r>
              <a:rPr lang="en-US" altLang="en-US" sz="2400" b="1" noProof="1" smtClean="0">
                <a:solidFill>
                  <a:srgbClr val="FFFFFF"/>
                </a:solidFill>
                <a:ea typeface="MS PGothic" pitchFamily="34" charset="-128"/>
              </a:rPr>
              <a:t>Availability of the tools for other local governments</a:t>
            </a:r>
            <a:endParaRPr lang="en-US" altLang="en-US" sz="2400" b="1" noProof="1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gray">
          <a:xfrm>
            <a:off x="2504728" y="3212976"/>
            <a:ext cx="7143800" cy="2714644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108000" tIns="72000" rIns="72000" bIns="72000" anchor="ctr"/>
          <a:lstStyle>
            <a:lvl1pPr marL="190500" indent="-1905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chemeClr val="accent2"/>
              </a:buClr>
              <a:defRPr/>
            </a:pPr>
            <a:endParaRPr lang="en-US" altLang="en-US" sz="180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gray">
          <a:xfrm rot="5400000" flipV="1">
            <a:off x="1239764" y="2749748"/>
            <a:ext cx="544512" cy="750888"/>
          </a:xfrm>
          <a:prstGeom prst="rightArrow">
            <a:avLst>
              <a:gd name="adj1" fmla="val 55000"/>
              <a:gd name="adj2" fmla="val 63606"/>
            </a:avLst>
          </a:prstGeom>
          <a:gradFill rotWithShape="1">
            <a:gsLst>
              <a:gs pos="0">
                <a:schemeClr val="folHlink"/>
              </a:gs>
              <a:gs pos="100000">
                <a:schemeClr val="accent1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000000">
                <a:alpha val="50000"/>
              </a:srgbClr>
            </a:outerShdw>
          </a:effectLst>
        </p:spPr>
        <p:txBody>
          <a:bodyPr vert="eaVert" lIns="324000" tIns="0" rIns="0" bIns="0" anchor="ctr"/>
          <a:lstStyle>
            <a:lvl1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b="1" baseline="0" noProof="1">
              <a:solidFill>
                <a:srgbClr val="000000"/>
              </a:solidFill>
              <a:cs typeface="+mn-cs"/>
            </a:endParaRPr>
          </a:p>
        </p:txBody>
      </p:sp>
      <p:pic>
        <p:nvPicPr>
          <p:cNvPr id="25" name="Picture 4" descr="C:\Users\zurowskaa\Documents\PROJEKTY\MJUP\promocja\ostateczne\Monitorowanie Jakosci_wersja podstawowa\monitorowanie_jakosci_uslug_publicznych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093296"/>
            <a:ext cx="2540224" cy="764705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76736" y="764704"/>
            <a:ext cx="7128792" cy="23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0975" marR="0" lvl="0" indent="-180975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one integrated system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for strategic data, public dialog, activity &amp; financial planning, risk management, auditing data and improvements. </a:t>
            </a:r>
          </a:p>
          <a:p>
            <a:pPr marL="180975" marR="0" lvl="0" indent="-180975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400" dirty="0" smtClean="0">
                <a:solidFill>
                  <a:schemeClr val="accent4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accent4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import of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current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data from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local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accounting systems </a:t>
            </a:r>
          </a:p>
          <a:p>
            <a:pPr marL="180975" lvl="0" indent="-180975" eaLnBrk="1" hangingPunct="1">
              <a:lnSpc>
                <a:spcPts val="25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4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many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reports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converting collected and imported data in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accent4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information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valuable for management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180975" lvl="0" indent="-180975" eaLnBrk="1" hangingPunct="1">
              <a:lnSpc>
                <a:spcPts val="2500"/>
              </a:lnSpc>
              <a:buFont typeface="Arial" pitchFamily="34" charset="0"/>
              <a:buChar char="•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knowhow &amp; </a:t>
            </a:r>
            <a:r>
              <a:rPr lang="en-US" sz="2400" dirty="0" smtClean="0">
                <a:solidFill>
                  <a:schemeClr val="accent4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experience in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dictionaries and registers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504728" y="3212976"/>
            <a:ext cx="7056784" cy="265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0975" marR="0" lvl="0" indent="-180975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STRADOM is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available by web browsers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and when installed in a service centers it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can be used by many local governments. </a:t>
            </a:r>
          </a:p>
          <a:p>
            <a:pPr marL="180975" lvl="0" indent="-180975" eaLnBrk="1" hangingPunct="1">
              <a:lnSpc>
                <a:spcPts val="2500"/>
              </a:lnSpc>
              <a:buFont typeface="Arial" pitchFamily="34" charset="0"/>
              <a:buChar char="•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Local </a:t>
            </a:r>
            <a:r>
              <a:rPr lang="en-US" sz="2400" b="1" dirty="0" smtClean="0">
                <a:solidFill>
                  <a:schemeClr val="accent4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financial planning and accounting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systems can be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easily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integrated</a:t>
            </a:r>
            <a:r>
              <a:rPr lang="en-US" sz="2400" dirty="0" smtClean="0">
                <a:solidFill>
                  <a:schemeClr val="accent4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using STRADOM interfaces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80975" marR="0" lvl="0" indent="-180975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400" b="1" dirty="0" smtClean="0">
                <a:solidFill>
                  <a:schemeClr val="accent4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emo version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of the system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instructional films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are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available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in Polish, but other language versions can be prepared on demand.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2"/>
          <p:cNvSpPr>
            <a:spLocks noGrp="1"/>
          </p:cNvSpPr>
          <p:nvPr>
            <p:ph type="title"/>
          </p:nvPr>
        </p:nvSpPr>
        <p:spPr>
          <a:xfrm>
            <a:off x="238092" y="115888"/>
            <a:ext cx="7000924" cy="504825"/>
          </a:xfrm>
        </p:spPr>
        <p:txBody>
          <a:bodyPr/>
          <a:lstStyle/>
          <a:p>
            <a:r>
              <a:rPr lang="pl-PL" altLang="en-US" b="1" noProof="1" smtClean="0">
                <a:latin typeface="Arial" charset="0"/>
                <a:ea typeface="MS PGothic" pitchFamily="34" charset="-128"/>
                <a:cs typeface="Arial" charset="0"/>
              </a:rPr>
              <a:t>Innovation = SET of tools </a:t>
            </a:r>
            <a:r>
              <a:rPr lang="pl-PL" altLang="en-US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pitchFamily="34" charset="-128"/>
                <a:cs typeface="Arial" charset="0"/>
              </a:rPr>
              <a:t>integrating:</a:t>
            </a:r>
            <a:endParaRPr lang="en-US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9699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408988" y="6238875"/>
            <a:ext cx="647700" cy="503238"/>
          </a:xfrm>
          <a:noFill/>
        </p:spPr>
        <p:txBody>
          <a:bodyPr/>
          <a:lstStyle/>
          <a:p>
            <a:fld id="{819A5629-B22E-4038-BB08-604B245580A2}" type="slidenum">
              <a:rPr lang="en-US" altLang="en-US" sz="1600" b="1" smtClean="0"/>
              <a:pPr/>
              <a:t>37</a:t>
            </a:fld>
            <a:endParaRPr lang="en-US" altLang="en-US" sz="1600" b="1" dirty="0"/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gray">
          <a:xfrm>
            <a:off x="200472" y="764704"/>
            <a:ext cx="2376264" cy="1440160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r>
              <a:rPr lang="pl-PL" altLang="en-US" sz="2400" b="1" noProof="1" smtClean="0">
                <a:solidFill>
                  <a:srgbClr val="FFFFFF"/>
                </a:solidFill>
                <a:ea typeface="MS PGothic" pitchFamily="34" charset="-128"/>
              </a:rPr>
              <a:t>Public dialog + measurable goals and objectives </a:t>
            </a:r>
            <a:endParaRPr lang="en-US" altLang="en-US" sz="2400" b="1" noProof="1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gray">
          <a:xfrm>
            <a:off x="2576736" y="764704"/>
            <a:ext cx="7128792" cy="1440160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108000" tIns="72000" rIns="72000" bIns="72000" anchor="ctr"/>
          <a:lstStyle>
            <a:lvl1pPr marL="190500" indent="-1905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chemeClr val="accent2"/>
              </a:buClr>
              <a:defRPr/>
            </a:pPr>
            <a:endParaRPr lang="en-US" altLang="en-US" sz="180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29706" name="Rectangle 9"/>
          <p:cNvSpPr>
            <a:spLocks noChangeArrowheads="1"/>
          </p:cNvSpPr>
          <p:nvPr/>
        </p:nvSpPr>
        <p:spPr bwMode="gray">
          <a:xfrm>
            <a:off x="200472" y="4149079"/>
            <a:ext cx="2376264" cy="1944217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r>
              <a:rPr lang="pl-PL" altLang="en-US" sz="2400" b="1" noProof="1" smtClean="0">
                <a:solidFill>
                  <a:srgbClr val="FFFFFF"/>
                </a:solidFill>
                <a:ea typeface="MS PGothic" pitchFamily="34" charset="-128"/>
              </a:rPr>
              <a:t>Results evaluated, auditing and continuus improvement</a:t>
            </a:r>
            <a:endParaRPr lang="en-US" altLang="en-US" sz="2400" b="1" noProof="1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gray">
          <a:xfrm>
            <a:off x="2592140" y="4062556"/>
            <a:ext cx="7113388" cy="2148627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108000" tIns="72000" rIns="72000" bIns="72000" anchor="ctr"/>
          <a:lstStyle>
            <a:lvl1pPr marL="190500" indent="-1905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chemeClr val="accent2"/>
              </a:buClr>
              <a:defRPr/>
            </a:pPr>
            <a:endParaRPr lang="en-US" altLang="en-US" sz="1800" noProof="1">
              <a:solidFill>
                <a:schemeClr val="accent4"/>
              </a:solidFill>
              <a:cs typeface="+mn-cs"/>
            </a:endParaRPr>
          </a:p>
        </p:txBody>
      </p:sp>
      <p:pic>
        <p:nvPicPr>
          <p:cNvPr id="25" name="Picture 4" descr="C:\Users\zurowskaa\Documents\PROJEKTY\MJUP\promocja\ostateczne\Monitorowanie Jakosci_wersja podstawowa\monitorowanie_jakosci_uslug_publicznych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093296"/>
            <a:ext cx="2540224" cy="764705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76736" y="715089"/>
            <a:ext cx="712879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8775" marR="0" lvl="0" indent="-263525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strategic </a:t>
            </a: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and </a:t>
            </a:r>
            <a:r>
              <a:rPr kumimoji="0" lang="pl-PL" sz="3200" b="1" i="0" u="none" strike="noStrike" cap="none" normalizeH="0" baseline="0" dirty="0" err="1" smtClean="0">
                <a:ln>
                  <a:noFill/>
                </a:ln>
                <a:solidFill>
                  <a:schemeClr val="accent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operational</a:t>
            </a: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management</a:t>
            </a:r>
            <a:r>
              <a:rPr kumimoji="0" lang="pl-PL" sz="3200" b="1" i="0" u="none" strike="noStrike" cap="none" normalizeH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3200" b="1" i="0" u="none" strike="noStrike" cap="none" normalizeH="0" dirty="0" err="1" smtClean="0">
                <a:ln>
                  <a:noFill/>
                </a:ln>
                <a:solidFill>
                  <a:schemeClr val="accent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based</a:t>
            </a:r>
            <a:r>
              <a:rPr kumimoji="0" lang="pl-PL" sz="3200" b="1" i="0" u="none" strike="noStrike" cap="none" normalizeH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on </a:t>
            </a:r>
            <a:r>
              <a:rPr kumimoji="0" lang="pl-PL" sz="3200" b="1" i="0" u="none" strike="noStrike" cap="none" normalizeH="0" dirty="0" err="1" smtClean="0">
                <a:ln>
                  <a:noFill/>
                </a:ln>
                <a:solidFill>
                  <a:schemeClr val="accent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measurable</a:t>
            </a:r>
            <a:r>
              <a:rPr kumimoji="0" lang="pl-PL" sz="3200" b="1" i="0" u="none" strike="noStrike" cap="none" normalizeH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3200" b="1" i="0" u="none" strike="noStrike" cap="none" normalizeH="0" dirty="0" err="1" smtClean="0">
                <a:ln>
                  <a:noFill/>
                </a:ln>
                <a:solidFill>
                  <a:schemeClr val="accent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goals</a:t>
            </a:r>
            <a:r>
              <a:rPr lang="pl-PL" sz="3200" b="1" dirty="0" smtClean="0">
                <a:solidFill>
                  <a:schemeClr val="accent4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l-PL" sz="3200" b="1" dirty="0" err="1" smtClean="0">
                <a:solidFill>
                  <a:schemeClr val="accent4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formulated</a:t>
            </a:r>
            <a:r>
              <a:rPr lang="pl-PL" sz="3200" b="1" dirty="0" smtClean="0">
                <a:solidFill>
                  <a:schemeClr val="accent4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l-PL" sz="3200" b="1" dirty="0" err="1" smtClean="0">
                <a:solidFill>
                  <a:schemeClr val="accent4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public dialog</a:t>
            </a: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accent4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2576736" y="4149080"/>
            <a:ext cx="69127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lvl="0" indent="-263525" eaLnBrk="1" hangingPunct="1">
              <a:buFont typeface="Arial" pitchFamily="34" charset="0"/>
              <a:buChar char="•"/>
            </a:pPr>
            <a:r>
              <a:rPr lang="pl-PL" sz="32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m</a:t>
            </a:r>
            <a:r>
              <a:rPr lang="pl-PL" sz="3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onitoring of  </a:t>
            </a:r>
            <a:r>
              <a:rPr lang="pl-PL" sz="32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effects</a:t>
            </a:r>
            <a:r>
              <a:rPr lang="pl-PL" sz="3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and </a:t>
            </a:r>
            <a:r>
              <a:rPr lang="pl-PL" sz="32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results</a:t>
            </a:r>
            <a:r>
              <a:rPr lang="pl-PL" sz="3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358775" lvl="0" indent="-263525" eaLnBrk="1" hangingPunct="1">
              <a:buFont typeface="Arial" pitchFamily="34" charset="0"/>
              <a:buChar char="•"/>
            </a:pPr>
            <a:r>
              <a:rPr lang="pl-PL" sz="3200" b="1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internal</a:t>
            </a:r>
            <a:r>
              <a:rPr lang="pl-PL" sz="32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audit and </a:t>
            </a:r>
            <a:r>
              <a:rPr lang="pl-PL" sz="3200" b="1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other</a:t>
            </a:r>
            <a:r>
              <a:rPr lang="pl-PL" sz="32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l-PL" sz="3200" b="1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assurance</a:t>
            </a:r>
            <a:r>
              <a:rPr lang="pl-PL" sz="32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l-PL" sz="3200" b="1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activities</a:t>
            </a:r>
            <a:r>
              <a:rPr lang="pl-PL" sz="32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(ISO 9001 and ISO 27001 </a:t>
            </a:r>
            <a:r>
              <a:rPr lang="pl-PL" sz="3200" b="1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audits</a:t>
            </a:r>
            <a:r>
              <a:rPr lang="pl-PL" sz="32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)  </a:t>
            </a:r>
            <a:endParaRPr lang="en-US" sz="3200" b="1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gray">
          <a:xfrm>
            <a:off x="200472" y="2492896"/>
            <a:ext cx="2376264" cy="1440160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r>
              <a:rPr lang="pl-PL" altLang="en-US" sz="2400" b="1" noProof="1" smtClean="0">
                <a:solidFill>
                  <a:srgbClr val="FFFFFF"/>
                </a:solidFill>
                <a:ea typeface="MS PGothic" pitchFamily="34" charset="-128"/>
              </a:rPr>
              <a:t>Risk analysis, management and information security</a:t>
            </a:r>
            <a:endParaRPr lang="en-US" altLang="en-US" sz="2400" b="1" noProof="1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gray">
          <a:xfrm>
            <a:off x="2576736" y="2492896"/>
            <a:ext cx="7128792" cy="1440160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108000" tIns="72000" rIns="72000" bIns="72000" anchor="ctr"/>
          <a:lstStyle>
            <a:lvl1pPr marL="190500" indent="-1905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chemeClr val="accent2"/>
              </a:buClr>
              <a:defRPr/>
            </a:pPr>
            <a:endParaRPr lang="en-US" altLang="en-US" sz="180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2576736" y="2492896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lvl="0" indent="-263525" eaLnBrk="1" hangingPunct="1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risk management</a:t>
            </a:r>
            <a:r>
              <a:rPr lang="pl-PL" sz="32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system </a:t>
            </a:r>
            <a:r>
              <a:rPr lang="pl-PL" sz="3200" b="1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in</a:t>
            </a:r>
            <a:r>
              <a:rPr lang="pl-PL" sz="32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l-PL" sz="3200" b="1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programs</a:t>
            </a:r>
            <a:r>
              <a:rPr lang="pl-PL" sz="32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pl-PL" sz="3200" b="1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budgetary</a:t>
            </a:r>
            <a:r>
              <a:rPr lang="pl-PL" sz="32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l-PL" sz="3200" b="1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tasks</a:t>
            </a:r>
            <a:r>
              <a:rPr lang="pl-PL" sz="32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and </a:t>
            </a:r>
            <a:r>
              <a:rPr lang="pl-PL" sz="3200" b="1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information</a:t>
            </a:r>
            <a:r>
              <a:rPr lang="pl-PL" sz="32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security</a:t>
            </a:r>
            <a:r>
              <a:rPr lang="en-US" sz="32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pl-PL" sz="3200" b="1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gray">
          <a:xfrm rot="5400000" flipV="1">
            <a:off x="2319884" y="1957660"/>
            <a:ext cx="544512" cy="750888"/>
          </a:xfrm>
          <a:prstGeom prst="rightArrow">
            <a:avLst>
              <a:gd name="adj1" fmla="val 55000"/>
              <a:gd name="adj2" fmla="val 63606"/>
            </a:avLst>
          </a:prstGeom>
          <a:gradFill rotWithShape="1">
            <a:gsLst>
              <a:gs pos="0">
                <a:schemeClr val="folHlink"/>
              </a:gs>
              <a:gs pos="100000">
                <a:schemeClr val="accent1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000000">
                <a:alpha val="50000"/>
              </a:srgbClr>
            </a:outerShdw>
          </a:effectLst>
        </p:spPr>
        <p:txBody>
          <a:bodyPr vert="eaVert" lIns="324000" tIns="0" rIns="0" bIns="0" anchor="ctr"/>
          <a:lstStyle>
            <a:lvl1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b="1" baseline="0" noProof="1">
              <a:solidFill>
                <a:srgbClr val="000000"/>
              </a:solidFill>
              <a:cs typeface="+mn-cs"/>
            </a:endParaRPr>
          </a:p>
        </p:txBody>
      </p:sp>
      <p:sp>
        <p:nvSpPr>
          <p:cNvPr id="18" name="AutoShape 19"/>
          <p:cNvSpPr>
            <a:spLocks noChangeArrowheads="1"/>
          </p:cNvSpPr>
          <p:nvPr/>
        </p:nvSpPr>
        <p:spPr bwMode="gray">
          <a:xfrm rot="5400000" flipV="1">
            <a:off x="2319884" y="3613844"/>
            <a:ext cx="544512" cy="750888"/>
          </a:xfrm>
          <a:prstGeom prst="rightArrow">
            <a:avLst>
              <a:gd name="adj1" fmla="val 55000"/>
              <a:gd name="adj2" fmla="val 63606"/>
            </a:avLst>
          </a:prstGeom>
          <a:gradFill rotWithShape="1">
            <a:gsLst>
              <a:gs pos="0">
                <a:schemeClr val="folHlink"/>
              </a:gs>
              <a:gs pos="100000">
                <a:schemeClr val="accent1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000000">
                <a:alpha val="50000"/>
              </a:srgbClr>
            </a:outerShdw>
          </a:effectLst>
        </p:spPr>
        <p:txBody>
          <a:bodyPr vert="eaVert" lIns="324000" tIns="0" rIns="0" bIns="0" anchor="ctr"/>
          <a:lstStyle>
            <a:lvl1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b="1" baseline="0" noProof="1">
              <a:solidFill>
                <a:srgbClr val="0000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Calibri"/>
              </a:rPr>
              <a:t>Success factors and pitfalls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76536" y="764704"/>
            <a:ext cx="4088838" cy="432048"/>
          </a:xfrm>
        </p:spPr>
        <p:txBody>
          <a:bodyPr/>
          <a:lstStyle/>
          <a:p>
            <a:r>
              <a:rPr lang="en-US" dirty="0" smtClean="0"/>
              <a:t>Pitfalls</a:t>
            </a:r>
            <a:r>
              <a:rPr lang="pl-PL" dirty="0" smtClean="0"/>
              <a:t> – </a:t>
            </a:r>
            <a:r>
              <a:rPr lang="en-US" dirty="0" smtClean="0"/>
              <a:t>lesson</a:t>
            </a:r>
            <a:r>
              <a:rPr lang="pl-PL" dirty="0" smtClean="0"/>
              <a:t> </a:t>
            </a:r>
            <a:r>
              <a:rPr lang="en-US" dirty="0" smtClean="0"/>
              <a:t>learned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44488" y="1268760"/>
            <a:ext cx="4392488" cy="482453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Time </a:t>
            </a:r>
            <a:r>
              <a:rPr lang="en-US" dirty="0" smtClean="0"/>
              <a:t>- </a:t>
            </a:r>
            <a:r>
              <a:rPr lang="en-US" dirty="0" smtClean="0"/>
              <a:t>successful integration will take at least twice much time then planned.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Continuous needs - specify priorities and remember that in </a:t>
            </a:r>
            <a:r>
              <a:rPr lang="pl-PL" dirty="0" smtClean="0"/>
              <a:t>one</a:t>
            </a:r>
            <a:r>
              <a:rPr lang="en-US" dirty="0" smtClean="0"/>
              <a:t> </a:t>
            </a:r>
            <a:r>
              <a:rPr lang="en-US" dirty="0" smtClean="0"/>
              <a:t>moment the development has to </a:t>
            </a:r>
            <a:r>
              <a:rPr lang="en-US" dirty="0" smtClean="0"/>
              <a:t>stop.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Opponents and leadership - some of process owners don’t want to take ownership of process adaptation to the new tools and process results… - show that it’s possible!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313040" y="764704"/>
            <a:ext cx="4018550" cy="432048"/>
          </a:xfrm>
        </p:spPr>
        <p:txBody>
          <a:bodyPr/>
          <a:lstStyle/>
          <a:p>
            <a:r>
              <a:rPr lang="en-US" dirty="0" smtClean="0"/>
              <a:t>Success factors</a:t>
            </a:r>
            <a:endParaRPr lang="en-US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953000" y="1268760"/>
            <a:ext cx="4752528" cy="4680520"/>
          </a:xfrm>
        </p:spPr>
        <p:txBody>
          <a:bodyPr/>
          <a:lstStyle/>
          <a:p>
            <a:r>
              <a:rPr lang="en-US" dirty="0" smtClean="0"/>
              <a:t>Flexibility - Scrum (agile method) efficient and user-friendly tool,</a:t>
            </a:r>
          </a:p>
          <a:p>
            <a:r>
              <a:rPr lang="en-US" dirty="0" smtClean="0"/>
              <a:t>Determination – need of involvement of key players to the team and strong support of the CEO </a:t>
            </a:r>
          </a:p>
          <a:p>
            <a:r>
              <a:rPr lang="en-US" dirty="0" smtClean="0"/>
              <a:t>Motivation - Project manager has to have resources to gratify team members, </a:t>
            </a:r>
          </a:p>
          <a:p>
            <a:r>
              <a:rPr lang="en-US" dirty="0" smtClean="0"/>
              <a:t>Cooperation – within the staff (internal experts) and with external experts.</a:t>
            </a:r>
            <a:endParaRPr lang="en-US" dirty="0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124F83-4643-4073-AE9A-FEAA64EE7967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  <p:pic>
        <p:nvPicPr>
          <p:cNvPr id="9" name="Picture 4" descr="C:\Users\zurowskaa\Documents\PROJEKTY\MJUP\promocja\ostateczne\Monitorowanie Jakosci_wersja podstawowa\monitorowanie_jakosci_uslug_publicznych_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093296"/>
            <a:ext cx="2540224" cy="764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Calibri"/>
              </a:rPr>
              <a:t>Transferability and perspectives</a:t>
            </a:r>
            <a:endParaRPr lang="en-US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60512" y="692696"/>
            <a:ext cx="4376870" cy="432048"/>
          </a:xfrm>
        </p:spPr>
        <p:txBody>
          <a:bodyPr/>
          <a:lstStyle/>
          <a:p>
            <a:r>
              <a:rPr lang="en-US" dirty="0" smtClean="0"/>
              <a:t>Challenges 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6496" y="1052736"/>
            <a:ext cx="4608512" cy="489654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Inspire the managerial thinking - m</a:t>
            </a:r>
            <a:r>
              <a:rPr lang="en-US" dirty="0" smtClean="0"/>
              <a:t>entality problem on staff level – not all the coordinators are ready to take responsibility of results.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Ensure data </a:t>
            </a:r>
            <a:r>
              <a:rPr lang="en-US" dirty="0" smtClean="0"/>
              <a:t>quality - s</a:t>
            </a:r>
            <a:r>
              <a:rPr lang="en-US" dirty="0" smtClean="0"/>
              <a:t>everal hundreds individuals enter data directly to the system – quality of data depends on self discipline &amp; constant attention,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Leadership – dreams  about stronger involvement of politicians and public managers.</a:t>
            </a:r>
            <a:endParaRPr lang="en-US" dirty="0" smtClean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313040" y="692696"/>
            <a:ext cx="3312368" cy="504056"/>
          </a:xfrm>
        </p:spPr>
        <p:txBody>
          <a:bodyPr/>
          <a:lstStyle/>
          <a:p>
            <a:r>
              <a:rPr lang="en-US" dirty="0" smtClean="0"/>
              <a:t>In front of </a:t>
            </a:r>
            <a:r>
              <a:rPr lang="en-US" dirty="0" smtClean="0"/>
              <a:t>us</a:t>
            </a:r>
            <a:endParaRPr lang="en-US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953000" y="1484784"/>
            <a:ext cx="4608512" cy="4608512"/>
          </a:xfrm>
        </p:spPr>
        <p:txBody>
          <a:bodyPr/>
          <a:lstStyle/>
          <a:p>
            <a:r>
              <a:rPr lang="en-US" dirty="0" smtClean="0"/>
              <a:t>Tools are implemented, but  staff members and organization will have </a:t>
            </a:r>
            <a:r>
              <a:rPr lang="pl-PL" dirty="0" smtClean="0"/>
              <a:t>to</a:t>
            </a:r>
            <a:r>
              <a:rPr lang="en-US" dirty="0" smtClean="0"/>
              <a:t> learn how to use them efficiently at least 2 or 3 </a:t>
            </a:r>
            <a:r>
              <a:rPr lang="en-US" dirty="0" smtClean="0"/>
              <a:t>years</a:t>
            </a:r>
            <a:r>
              <a:rPr lang="pl-PL" dirty="0" smtClean="0"/>
              <a:t> – </a:t>
            </a:r>
            <a:r>
              <a:rPr lang="en-US" dirty="0"/>
              <a:t>data alone do not </a:t>
            </a:r>
            <a:r>
              <a:rPr lang="en-US" dirty="0" smtClean="0"/>
              <a:t>improve</a:t>
            </a:r>
            <a:r>
              <a:rPr lang="pl-PL" dirty="0" smtClean="0"/>
              <a:t> performance.</a:t>
            </a:r>
            <a:endParaRPr lang="en-US" dirty="0" smtClean="0"/>
          </a:p>
          <a:p>
            <a:r>
              <a:rPr lang="en-US" dirty="0" smtClean="0"/>
              <a:t>We dream that some media help us to share with citizens information from STRADOM and organize mutual evaluation of progress based on hard data and recorded survey</a:t>
            </a:r>
            <a:r>
              <a:rPr lang="pl-PL" dirty="0" smtClean="0"/>
              <a:t>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124F83-4643-4073-AE9A-FEAA64EE7967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  <p:pic>
        <p:nvPicPr>
          <p:cNvPr id="10" name="Picture 4" descr="C:\Users\zurowskaa\Documents\PROJEKTY\MJUP\promocja\ostateczne\Monitorowanie Jakosci_wersja podstawowa\monitorowanie_jakosci_uslug_publicznych_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093296"/>
            <a:ext cx="2540224" cy="764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6496" y="188640"/>
            <a:ext cx="6336704" cy="764704"/>
          </a:xfrm>
        </p:spPr>
        <p:txBody>
          <a:bodyPr/>
          <a:lstStyle/>
          <a:p>
            <a:pPr algn="ctr"/>
            <a:r>
              <a:rPr lang="en-US" b="1" dirty="0" smtClean="0"/>
              <a:t>Why and how did we come up </a:t>
            </a:r>
            <a:br>
              <a:rPr lang="en-US" b="1" dirty="0" smtClean="0"/>
            </a:br>
            <a:r>
              <a:rPr lang="en-US" b="1" dirty="0" smtClean="0"/>
              <a:t>with the project?</a:t>
            </a:r>
            <a:endParaRPr lang="en-US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E76A37-1D19-4392-9271-B850DDC70DF5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4</a:t>
            </a:fld>
            <a:endParaRPr lang="en-US" altLang="en-US" dirty="0">
              <a:solidFill>
                <a:srgbClr val="808080"/>
              </a:solidFill>
            </a:endParaRPr>
          </a:p>
        </p:txBody>
      </p:sp>
      <p:sp>
        <p:nvSpPr>
          <p:cNvPr id="5" name="Rectangle 27"/>
          <p:cNvSpPr>
            <a:spLocks noChangeArrowheads="1"/>
          </p:cNvSpPr>
          <p:nvPr/>
        </p:nvSpPr>
        <p:spPr bwMode="gray">
          <a:xfrm>
            <a:off x="989726" y="3338658"/>
            <a:ext cx="8549338" cy="662112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252000" tIns="72000" rIns="72000" bIns="72000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5000"/>
              </a:spcBef>
              <a:buClrTx/>
              <a:buFontTx/>
              <a:buNone/>
              <a:defRPr/>
            </a:pPr>
            <a:r>
              <a:rPr lang="en-US" sz="20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IT tool for supporting the collection and analysis of data related to the planning and monitoring of budgetary tasks</a:t>
            </a:r>
            <a:endParaRPr lang="en-US" altLang="en-US" sz="2000" b="0" dirty="0">
              <a:solidFill>
                <a:schemeClr val="accent4">
                  <a:lumMod val="95000"/>
                  <a:lumOff val="5000"/>
                </a:schemeClr>
              </a:solidFill>
              <a:cs typeface="+mn-cs"/>
            </a:endParaRPr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gray">
          <a:xfrm>
            <a:off x="1012174" y="4221088"/>
            <a:ext cx="8549338" cy="720080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252000" tIns="72000" rIns="72000" bIns="72000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0">
              <a:spcBef>
                <a:spcPct val="0"/>
              </a:spcBef>
              <a:buClrTx/>
              <a:buNone/>
            </a:pPr>
            <a:r>
              <a:rPr lang="pl-PL" sz="2000" noProof="1" smtClean="0">
                <a:solidFill>
                  <a:schemeClr val="accent4">
                    <a:lumMod val="95000"/>
                    <a:lumOff val="5000"/>
                  </a:schemeClr>
                </a:solidFill>
                <a:cs typeface="+mn-cs"/>
              </a:rPr>
              <a:t>Catalog</a:t>
            </a:r>
            <a:r>
              <a:rPr lang="en-US" sz="20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 of strategic indicators, including indicators of quality of life and </a:t>
            </a:r>
            <a:r>
              <a:rPr lang="en-US" sz="20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methods of communication with residents</a:t>
            </a:r>
            <a:endParaRPr lang="en-US" altLang="en-US" sz="2000" noProof="1">
              <a:solidFill>
                <a:schemeClr val="accent4">
                  <a:lumMod val="95000"/>
                  <a:lumOff val="5000"/>
                </a:schemeClr>
              </a:solidFill>
              <a:cs typeface="+mn-cs"/>
            </a:endParaRPr>
          </a:p>
        </p:txBody>
      </p:sp>
      <p:sp>
        <p:nvSpPr>
          <p:cNvPr id="10" name="Rectangle 32"/>
          <p:cNvSpPr>
            <a:spLocks noChangeArrowheads="1"/>
          </p:cNvSpPr>
          <p:nvPr/>
        </p:nvSpPr>
        <p:spPr bwMode="gray">
          <a:xfrm>
            <a:off x="430138" y="3338658"/>
            <a:ext cx="484118" cy="662112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r>
              <a:rPr lang="en-US" altLang="en-US" sz="2800" b="1" noProof="1" smtClean="0">
                <a:solidFill>
                  <a:srgbClr val="FFFFFF"/>
                </a:solidFill>
                <a:ea typeface="MS PGothic" pitchFamily="34" charset="-128"/>
              </a:rPr>
              <a:t>1</a:t>
            </a:r>
            <a:endParaRPr lang="en-US" altLang="en-US" sz="2800" b="1" noProof="1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" name="Rectangle 33"/>
          <p:cNvSpPr>
            <a:spLocks noChangeArrowheads="1"/>
          </p:cNvSpPr>
          <p:nvPr/>
        </p:nvSpPr>
        <p:spPr bwMode="gray">
          <a:xfrm>
            <a:off x="430137" y="4221088"/>
            <a:ext cx="466725" cy="720080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r>
              <a:rPr lang="en-US" altLang="en-US" sz="2800" b="1" noProof="1" smtClean="0">
                <a:solidFill>
                  <a:srgbClr val="FFFFFF"/>
                </a:solidFill>
                <a:ea typeface="MS PGothic" pitchFamily="34" charset="-128"/>
              </a:rPr>
              <a:t>2</a:t>
            </a:r>
            <a:endParaRPr lang="en-US" altLang="en-US" sz="2800" b="1" noProof="1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128464" y="1130372"/>
            <a:ext cx="9505056" cy="217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>
              <a:lnSpc>
                <a:spcPts val="2500"/>
              </a:lnSpc>
              <a:spcAft>
                <a:spcPts val="120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Kraków was the first Polish town where performance budgeting started to be implemented in 1994 r. Ten years after, this decision pushed us to develop 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</a:rPr>
              <a:t>performance measurement 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in aim to improve effectiveness and efficiency of  our Local Government. </a:t>
            </a:r>
            <a:endParaRPr lang="pl-PL" sz="2400" dirty="0" smtClean="0">
              <a:solidFill>
                <a:srgbClr val="000000"/>
              </a:solidFill>
              <a:latin typeface="Calibri"/>
            </a:endParaRPr>
          </a:p>
          <a:p>
            <a:pPr marL="87313">
              <a:lnSpc>
                <a:spcPts val="2500"/>
              </a:lnSpc>
              <a:spcAft>
                <a:spcPts val="120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Very soon we discovered that this improvement required a scope of modern and innovative instruments of management…</a:t>
            </a:r>
            <a:r>
              <a:rPr lang="en-US" sz="24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+mn-lt"/>
              </a:rPr>
              <a:t>for example</a:t>
            </a:r>
            <a:r>
              <a:rPr lang="en-US" sz="24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+mn-lt"/>
              </a:rPr>
              <a:t> :</a:t>
            </a:r>
            <a:endParaRPr lang="en-US" sz="2400" b="1" dirty="0">
              <a:solidFill>
                <a:schemeClr val="accent4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21" name="Picture 4" descr="C:\Users\zurowskaa\Documents\PROJEKTY\MJUP\promocja\ostateczne\Monitorowanie Jakosci_wersja podstawowa\monitorowanie_jakosci_uslug_publicznych_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093296"/>
            <a:ext cx="2540224" cy="764705"/>
          </a:xfrm>
          <a:prstGeom prst="rect">
            <a:avLst/>
          </a:prstGeom>
          <a:noFill/>
        </p:spPr>
      </p:pic>
      <p:sp>
        <p:nvSpPr>
          <p:cNvPr id="15" name="Prostokąt 14"/>
          <p:cNvSpPr/>
          <p:nvPr/>
        </p:nvSpPr>
        <p:spPr>
          <a:xfrm>
            <a:off x="387312" y="5085184"/>
            <a:ext cx="9174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ct val="25000"/>
              </a:spcBef>
              <a:defRPr/>
            </a:pPr>
            <a:r>
              <a:rPr lang="en-US" sz="2200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We were also aware of the </a:t>
            </a:r>
            <a:r>
              <a:rPr lang="en-US" sz="2200" b="1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need of integration </a:t>
            </a:r>
            <a:r>
              <a:rPr lang="en-US" sz="2200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of management tools, including  performance budgeting, long-term financial forecasts and strategic programs</a:t>
            </a:r>
            <a:endParaRPr lang="en-US" altLang="en-US" sz="2200" dirty="0">
              <a:solidFill>
                <a:srgbClr val="000000">
                  <a:lumMod val="95000"/>
                  <a:lumOff val="5000"/>
                </a:srgb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382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6496" y="188640"/>
            <a:ext cx="6336704" cy="764704"/>
          </a:xfrm>
        </p:spPr>
        <p:txBody>
          <a:bodyPr/>
          <a:lstStyle/>
          <a:p>
            <a:pPr algn="ctr"/>
            <a:r>
              <a:rPr lang="pl-PL" b="1" dirty="0" err="1" smtClean="0"/>
              <a:t>Why</a:t>
            </a:r>
            <a:r>
              <a:rPr lang="pl-PL" b="1" dirty="0" smtClean="0"/>
              <a:t> and </a:t>
            </a:r>
            <a:r>
              <a:rPr lang="pl-PL" b="1" dirty="0" err="1" smtClean="0"/>
              <a:t>how</a:t>
            </a:r>
            <a:r>
              <a:rPr lang="pl-PL" b="1" dirty="0" smtClean="0"/>
              <a:t> </a:t>
            </a:r>
            <a:r>
              <a:rPr lang="pl-PL" b="1" dirty="0" err="1" smtClean="0"/>
              <a:t>did</a:t>
            </a:r>
            <a:r>
              <a:rPr lang="pl-PL" b="1" dirty="0" smtClean="0"/>
              <a:t> we </a:t>
            </a:r>
            <a:r>
              <a:rPr lang="pl-PL" b="1" dirty="0" err="1" smtClean="0"/>
              <a:t>come</a:t>
            </a:r>
            <a:r>
              <a:rPr lang="pl-PL" b="1" dirty="0" smtClean="0"/>
              <a:t> </a:t>
            </a:r>
            <a:r>
              <a:rPr lang="pl-PL" b="1" dirty="0" err="1" smtClean="0"/>
              <a:t>up</a:t>
            </a:r>
            <a:r>
              <a:rPr lang="pl-PL" b="1" dirty="0" smtClean="0"/>
              <a:t> </a:t>
            </a:r>
            <a:br>
              <a:rPr lang="pl-PL" b="1" dirty="0" smtClean="0"/>
            </a:br>
            <a:r>
              <a:rPr lang="pl-PL" b="1" dirty="0" err="1" smtClean="0"/>
              <a:t>with</a:t>
            </a:r>
            <a:r>
              <a:rPr lang="pl-PL" b="1" dirty="0" smtClean="0"/>
              <a:t> </a:t>
            </a:r>
            <a:r>
              <a:rPr lang="en-US" b="1" dirty="0" smtClean="0"/>
              <a:t>the project?</a:t>
            </a:r>
            <a:endParaRPr lang="en-US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E76A37-1D19-4392-9271-B850DDC70DF5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5</a:t>
            </a:fld>
            <a:endParaRPr lang="en-US" altLang="en-US" dirty="0">
              <a:solidFill>
                <a:srgbClr val="808080"/>
              </a:solidFill>
            </a:endParaRPr>
          </a:p>
        </p:txBody>
      </p:sp>
      <p:sp>
        <p:nvSpPr>
          <p:cNvPr id="5" name="Rectangle 27"/>
          <p:cNvSpPr>
            <a:spLocks noChangeArrowheads="1"/>
          </p:cNvSpPr>
          <p:nvPr/>
        </p:nvSpPr>
        <p:spPr bwMode="gray">
          <a:xfrm>
            <a:off x="1280592" y="1700808"/>
            <a:ext cx="8066087" cy="446088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252000" tIns="72000" rIns="72000" bIns="72000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5000"/>
              </a:spcBef>
              <a:buClrTx/>
              <a:buFontTx/>
              <a:buNone/>
              <a:defRPr/>
            </a:pPr>
            <a:r>
              <a:rPr lang="en-US" altLang="en-US" sz="2000" b="0" noProof="1" smtClean="0">
                <a:solidFill>
                  <a:srgbClr val="000000"/>
                </a:solidFill>
                <a:cs typeface="+mn-cs"/>
              </a:rPr>
              <a:t>Have </a:t>
            </a:r>
            <a:r>
              <a:rPr lang="en-US" altLang="en-US" sz="2000" noProof="1" smtClean="0">
                <a:solidFill>
                  <a:srgbClr val="000000"/>
                </a:solidFill>
                <a:cs typeface="+mn-cs"/>
              </a:rPr>
              <a:t>internal audit</a:t>
            </a:r>
            <a:r>
              <a:rPr lang="pl-PL" altLang="en-US" sz="2000" noProof="1" smtClean="0">
                <a:solidFill>
                  <a:srgbClr val="000000"/>
                </a:solidFill>
                <a:cs typeface="+mn-cs"/>
              </a:rPr>
              <a:t> </a:t>
            </a:r>
            <a:r>
              <a:rPr lang="pl-PL" altLang="en-US" sz="2000" b="0" noProof="1" smtClean="0">
                <a:solidFill>
                  <a:srgbClr val="000000"/>
                </a:solidFill>
                <a:cs typeface="+mn-cs"/>
              </a:rPr>
              <a:t>procedures</a:t>
            </a:r>
            <a:r>
              <a:rPr lang="en-US" altLang="en-US" sz="2000" b="0" noProof="1" smtClean="0">
                <a:solidFill>
                  <a:srgbClr val="000000"/>
                </a:solidFill>
                <a:cs typeface="+mn-cs"/>
              </a:rPr>
              <a:t> in place</a:t>
            </a:r>
            <a:endParaRPr lang="en-US" altLang="en-US" sz="2000" b="0" noProof="1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gray">
          <a:xfrm>
            <a:off x="1280592" y="2243733"/>
            <a:ext cx="8066087" cy="446088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252000" tIns="72000" rIns="72000" bIns="72000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5000"/>
              </a:spcBef>
              <a:buClrTx/>
              <a:buFontTx/>
              <a:buNone/>
              <a:defRPr/>
            </a:pPr>
            <a:r>
              <a:rPr lang="en-US" altLang="en-US" sz="2000" b="0" noProof="1" smtClean="0">
                <a:solidFill>
                  <a:srgbClr val="000000"/>
                </a:solidFill>
                <a:cs typeface="+mn-cs"/>
              </a:rPr>
              <a:t>Define </a:t>
            </a:r>
            <a:r>
              <a:rPr lang="en-US" altLang="en-US" sz="2000" noProof="1" smtClean="0">
                <a:solidFill>
                  <a:srgbClr val="000000"/>
                </a:solidFill>
                <a:cs typeface="+mn-cs"/>
              </a:rPr>
              <a:t>measurable goals </a:t>
            </a:r>
            <a:r>
              <a:rPr lang="en-US" altLang="en-US" sz="2000" b="0" noProof="1" smtClean="0">
                <a:solidFill>
                  <a:srgbClr val="000000"/>
                </a:solidFill>
                <a:cs typeface="+mn-cs"/>
              </a:rPr>
              <a:t>and objectives</a:t>
            </a:r>
            <a:endParaRPr lang="en-US" altLang="en-US" sz="2000" b="0" noProof="1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Rectangle 29"/>
          <p:cNvSpPr>
            <a:spLocks noChangeArrowheads="1"/>
          </p:cNvSpPr>
          <p:nvPr/>
        </p:nvSpPr>
        <p:spPr bwMode="gray">
          <a:xfrm>
            <a:off x="1280592" y="2785071"/>
            <a:ext cx="8066087" cy="449262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252000" tIns="72000" rIns="72000" bIns="72000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5000"/>
              </a:spcBef>
              <a:buClrTx/>
              <a:buFontTx/>
              <a:buNone/>
              <a:defRPr/>
            </a:pPr>
            <a:r>
              <a:rPr lang="en-US" altLang="en-US" sz="2000" noProof="1" smtClean="0">
                <a:solidFill>
                  <a:srgbClr val="000000"/>
                </a:solidFill>
                <a:cs typeface="+mn-cs"/>
              </a:rPr>
              <a:t>Monitor and evaluate progress </a:t>
            </a:r>
            <a:r>
              <a:rPr lang="en-US" altLang="en-US" sz="2000" b="0" noProof="1" smtClean="0">
                <a:solidFill>
                  <a:srgbClr val="000000"/>
                </a:solidFill>
                <a:cs typeface="+mn-cs"/>
              </a:rPr>
              <a:t>in reaching objectives</a:t>
            </a:r>
            <a:endParaRPr lang="en-US" altLang="en-US" sz="2000" b="0" noProof="1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Rectangle 30"/>
          <p:cNvSpPr>
            <a:spLocks noChangeArrowheads="1"/>
          </p:cNvSpPr>
          <p:nvPr/>
        </p:nvSpPr>
        <p:spPr bwMode="gray">
          <a:xfrm>
            <a:off x="1280592" y="3329583"/>
            <a:ext cx="8066087" cy="447675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252000" tIns="72000" rIns="72000" bIns="72000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5000"/>
              </a:spcBef>
              <a:buClrTx/>
              <a:buFontTx/>
              <a:buNone/>
              <a:defRPr/>
            </a:pPr>
            <a:r>
              <a:rPr lang="pl-PL" altLang="en-US" sz="2000" noProof="1" smtClean="0">
                <a:solidFill>
                  <a:srgbClr val="000000"/>
                </a:solidFill>
                <a:cs typeface="+mn-cs"/>
              </a:rPr>
              <a:t>Meet</a:t>
            </a:r>
            <a:r>
              <a:rPr lang="en-US" altLang="en-US" sz="2000" noProof="1" smtClean="0">
                <a:solidFill>
                  <a:srgbClr val="000000"/>
                </a:solidFill>
                <a:cs typeface="+mn-cs"/>
              </a:rPr>
              <a:t> COSO requirements </a:t>
            </a:r>
            <a:r>
              <a:rPr lang="en-US" altLang="en-US" sz="2000" b="0" noProof="1" smtClean="0">
                <a:solidFill>
                  <a:srgbClr val="000000"/>
                </a:solidFill>
                <a:cs typeface="+mn-cs"/>
              </a:rPr>
              <a:t>for internal control system</a:t>
            </a:r>
            <a:endParaRPr lang="en-US" altLang="en-US" sz="2000" b="0" noProof="1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Rectangle 31"/>
          <p:cNvSpPr>
            <a:spLocks noChangeArrowheads="1"/>
          </p:cNvSpPr>
          <p:nvPr/>
        </p:nvSpPr>
        <p:spPr bwMode="gray">
          <a:xfrm>
            <a:off x="1280592" y="3897090"/>
            <a:ext cx="8066087" cy="432048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252000" tIns="72000" rIns="72000" bIns="72000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5000"/>
              </a:spcBef>
              <a:buClrTx/>
              <a:buFontTx/>
              <a:buNone/>
              <a:defRPr/>
            </a:pPr>
            <a:r>
              <a:rPr lang="en-US" altLang="en-US" sz="2000" noProof="1" smtClean="0">
                <a:solidFill>
                  <a:srgbClr val="000000"/>
                </a:solidFill>
                <a:cs typeface="+mn-cs"/>
              </a:rPr>
              <a:t>Implement risk management </a:t>
            </a:r>
            <a:r>
              <a:rPr lang="pl-PL" altLang="en-US" sz="2000" b="0" noProof="1" smtClean="0">
                <a:solidFill>
                  <a:srgbClr val="000000"/>
                </a:solidFill>
                <a:cs typeface="+mn-cs"/>
              </a:rPr>
              <a:t>procedures </a:t>
            </a:r>
            <a:r>
              <a:rPr lang="en-US" altLang="en-US" sz="2000" b="0" noProof="1" smtClean="0">
                <a:solidFill>
                  <a:srgbClr val="000000"/>
                </a:solidFill>
                <a:cs typeface="+mn-cs"/>
              </a:rPr>
              <a:t>and document that work</a:t>
            </a:r>
            <a:r>
              <a:rPr lang="pl-PL" altLang="en-US" sz="2000" b="0" noProof="1" smtClean="0">
                <a:solidFill>
                  <a:srgbClr val="000000"/>
                </a:solidFill>
                <a:cs typeface="+mn-cs"/>
              </a:rPr>
              <a:t>s</a:t>
            </a:r>
            <a:endParaRPr lang="en-US" altLang="en-US" sz="2000" b="0" noProof="1">
              <a:solidFill>
                <a:srgbClr val="000000"/>
              </a:solidFill>
              <a:cs typeface="+mn-cs"/>
            </a:endParaRPr>
          </a:p>
        </p:txBody>
      </p:sp>
      <p:sp>
        <p:nvSpPr>
          <p:cNvPr id="10" name="Rectangle 32"/>
          <p:cNvSpPr>
            <a:spLocks noChangeArrowheads="1"/>
          </p:cNvSpPr>
          <p:nvPr/>
        </p:nvSpPr>
        <p:spPr bwMode="gray">
          <a:xfrm>
            <a:off x="783704" y="1700808"/>
            <a:ext cx="466725" cy="446088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r>
              <a:rPr lang="en-US" altLang="en-US" sz="2800" b="1" noProof="1" smtClean="0">
                <a:solidFill>
                  <a:srgbClr val="FFFFFF"/>
                </a:solidFill>
                <a:ea typeface="MS PGothic" pitchFamily="34" charset="-128"/>
              </a:rPr>
              <a:t>1</a:t>
            </a:r>
            <a:endParaRPr lang="en-US" altLang="en-US" sz="2800" b="1" noProof="1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" name="Rectangle 33"/>
          <p:cNvSpPr>
            <a:spLocks noChangeArrowheads="1"/>
          </p:cNvSpPr>
          <p:nvPr/>
        </p:nvSpPr>
        <p:spPr bwMode="gray">
          <a:xfrm>
            <a:off x="783704" y="2243733"/>
            <a:ext cx="466725" cy="446088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r>
              <a:rPr lang="en-US" altLang="en-US" sz="2800" b="1" noProof="1" smtClean="0">
                <a:solidFill>
                  <a:srgbClr val="FFFFFF"/>
                </a:solidFill>
                <a:ea typeface="MS PGothic" pitchFamily="34" charset="-128"/>
              </a:rPr>
              <a:t>2</a:t>
            </a:r>
            <a:endParaRPr lang="en-US" altLang="en-US" sz="2800" b="1" noProof="1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2" name="Rectangle 34"/>
          <p:cNvSpPr>
            <a:spLocks noChangeArrowheads="1"/>
          </p:cNvSpPr>
          <p:nvPr/>
        </p:nvSpPr>
        <p:spPr bwMode="gray">
          <a:xfrm>
            <a:off x="783704" y="2785071"/>
            <a:ext cx="466725" cy="449262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r>
              <a:rPr lang="en-US" altLang="en-US" sz="2800" b="1" noProof="1" smtClean="0">
                <a:solidFill>
                  <a:srgbClr val="FFFFFF"/>
                </a:solidFill>
                <a:ea typeface="MS PGothic" pitchFamily="34" charset="-128"/>
              </a:rPr>
              <a:t>3</a:t>
            </a:r>
            <a:endParaRPr lang="en-US" altLang="en-US" sz="2800" b="1" noProof="1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3" name="Rectangle 35"/>
          <p:cNvSpPr>
            <a:spLocks noChangeArrowheads="1"/>
          </p:cNvSpPr>
          <p:nvPr/>
        </p:nvSpPr>
        <p:spPr bwMode="gray">
          <a:xfrm>
            <a:off x="783704" y="3329583"/>
            <a:ext cx="466725" cy="447675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r>
              <a:rPr lang="en-US" altLang="en-US" sz="2800" b="1" noProof="1" smtClean="0">
                <a:solidFill>
                  <a:srgbClr val="FFFFFF"/>
                </a:solidFill>
                <a:ea typeface="MS PGothic" pitchFamily="34" charset="-128"/>
              </a:rPr>
              <a:t>4</a:t>
            </a:r>
            <a:endParaRPr lang="en-US" altLang="en-US" sz="2800" b="1" noProof="1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4" name="Rectangle 36"/>
          <p:cNvSpPr>
            <a:spLocks noChangeArrowheads="1"/>
          </p:cNvSpPr>
          <p:nvPr/>
        </p:nvSpPr>
        <p:spPr bwMode="gray">
          <a:xfrm>
            <a:off x="783704" y="3897090"/>
            <a:ext cx="466725" cy="421506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r>
              <a:rPr lang="en-US" altLang="en-US" sz="2800" b="1" noProof="1" smtClean="0">
                <a:solidFill>
                  <a:srgbClr val="FFFFFF"/>
                </a:solidFill>
                <a:ea typeface="MS PGothic" pitchFamily="34" charset="-128"/>
              </a:rPr>
              <a:t>5</a:t>
            </a:r>
            <a:endParaRPr lang="en-US" altLang="en-US" sz="2800" b="1" noProof="1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5" name="Rectangle 37"/>
          <p:cNvSpPr>
            <a:spLocks noChangeArrowheads="1"/>
          </p:cNvSpPr>
          <p:nvPr/>
        </p:nvSpPr>
        <p:spPr bwMode="gray">
          <a:xfrm>
            <a:off x="1280592" y="4401146"/>
            <a:ext cx="8066087" cy="449262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252000" tIns="72000" rIns="72000" bIns="72000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5000"/>
              </a:spcBef>
              <a:buClrTx/>
              <a:buFontTx/>
              <a:buNone/>
              <a:defRPr/>
            </a:pPr>
            <a:r>
              <a:rPr lang="en-US" altLang="en-US" sz="2000" noProof="1" smtClean="0">
                <a:solidFill>
                  <a:srgbClr val="000000"/>
                </a:solidFill>
                <a:cs typeface="+mn-cs"/>
              </a:rPr>
              <a:t>Develop IT security man</a:t>
            </a:r>
            <a:r>
              <a:rPr lang="pl-PL" altLang="en-US" sz="2000" noProof="1" smtClean="0">
                <a:solidFill>
                  <a:srgbClr val="000000"/>
                </a:solidFill>
                <a:cs typeface="+mn-cs"/>
              </a:rPr>
              <a:t>a</a:t>
            </a:r>
            <a:r>
              <a:rPr lang="en-US" altLang="en-US" sz="2000" noProof="1" smtClean="0">
                <a:solidFill>
                  <a:srgbClr val="000000"/>
                </a:solidFill>
                <a:cs typeface="+mn-cs"/>
              </a:rPr>
              <a:t>gement </a:t>
            </a:r>
            <a:r>
              <a:rPr lang="en-US" altLang="en-US" sz="2000" b="0" noProof="1" smtClean="0">
                <a:solidFill>
                  <a:srgbClr val="000000"/>
                </a:solidFill>
                <a:cs typeface="+mn-cs"/>
              </a:rPr>
              <a:t>system and </a:t>
            </a:r>
            <a:r>
              <a:rPr lang="en-US" altLang="en-US" sz="2000" noProof="1" smtClean="0">
                <a:solidFill>
                  <a:srgbClr val="000000"/>
                </a:solidFill>
                <a:cs typeface="+mn-cs"/>
              </a:rPr>
              <a:t>audit it annually</a:t>
            </a:r>
            <a:endParaRPr lang="en-US" altLang="en-US" sz="2000" noProof="1">
              <a:solidFill>
                <a:srgbClr val="000000"/>
              </a:solidFill>
              <a:cs typeface="+mn-cs"/>
            </a:endParaRPr>
          </a:p>
        </p:txBody>
      </p:sp>
      <p:sp>
        <p:nvSpPr>
          <p:cNvPr id="16" name="Rectangle 40"/>
          <p:cNvSpPr>
            <a:spLocks noChangeArrowheads="1"/>
          </p:cNvSpPr>
          <p:nvPr/>
        </p:nvSpPr>
        <p:spPr bwMode="gray">
          <a:xfrm>
            <a:off x="783704" y="4401146"/>
            <a:ext cx="466725" cy="449262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r>
              <a:rPr lang="en-US" altLang="en-US" sz="2800" b="1" noProof="1" smtClean="0">
                <a:solidFill>
                  <a:srgbClr val="FFFFFF"/>
                </a:solidFill>
                <a:ea typeface="MS PGothic" pitchFamily="34" charset="-128"/>
              </a:rPr>
              <a:t>6</a:t>
            </a:r>
            <a:endParaRPr lang="en-US" altLang="en-US" sz="2800" b="1" noProof="1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128464" y="980728"/>
            <a:ext cx="9505056" cy="734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>
              <a:lnSpc>
                <a:spcPts val="2500"/>
              </a:lnSpc>
              <a:spcAft>
                <a:spcPts val="120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Over the last decade, the public finance law in Poland has become more stringent. 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Public administration bodies have to: 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344488" y="5157192"/>
            <a:ext cx="17393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Problem: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1928664" y="5013176"/>
            <a:ext cx="6408712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1325" indent="6350">
              <a:lnSpc>
                <a:spcPts val="2500"/>
              </a:lnSpc>
              <a:defRPr/>
            </a:pPr>
            <a:r>
              <a:rPr lang="en-US" sz="2400" b="1" i="1" dirty="0" smtClean="0">
                <a:solidFill>
                  <a:srgbClr val="000000"/>
                </a:solidFill>
                <a:latin typeface="Calibri"/>
              </a:rPr>
              <a:t>How to successfully</a:t>
            </a:r>
            <a:r>
              <a:rPr lang="pl-PL" sz="2400" b="1" i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b="1" i="1" dirty="0" smtClean="0">
                <a:solidFill>
                  <a:srgbClr val="000000"/>
                </a:solidFill>
                <a:latin typeface="Calibri"/>
              </a:rPr>
              <a:t>implement all required tools </a:t>
            </a:r>
            <a:r>
              <a:rPr lang="pl-PL" sz="2400" b="1" i="1" dirty="0" err="1" smtClean="0">
                <a:solidFill>
                  <a:srgbClr val="000000"/>
                </a:solidFill>
                <a:latin typeface="Calibri"/>
              </a:rPr>
              <a:t>without</a:t>
            </a:r>
            <a:r>
              <a:rPr lang="pl-PL" sz="2400" b="1" i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b="1" i="1" dirty="0" smtClean="0">
                <a:solidFill>
                  <a:srgbClr val="000000"/>
                </a:solidFill>
                <a:latin typeface="Calibri"/>
              </a:rPr>
              <a:t>losing</a:t>
            </a:r>
            <a:r>
              <a:rPr lang="pl-PL" sz="2400" b="1" i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400" b="1" i="1" dirty="0" err="1" smtClean="0">
                <a:solidFill>
                  <a:srgbClr val="000000"/>
                </a:solidFill>
                <a:latin typeface="Calibri"/>
              </a:rPr>
              <a:t>sight</a:t>
            </a:r>
            <a:r>
              <a:rPr lang="pl-PL" sz="2400" b="1" i="1" dirty="0" smtClean="0">
                <a:solidFill>
                  <a:srgbClr val="000000"/>
                </a:solidFill>
                <a:latin typeface="Calibri"/>
              </a:rPr>
              <a:t> of</a:t>
            </a:r>
            <a:r>
              <a:rPr lang="en-US" sz="2400" b="1" i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400" b="1" i="1" dirty="0" err="1" smtClean="0">
                <a:solidFill>
                  <a:srgbClr val="000000"/>
                </a:solidFill>
                <a:latin typeface="Calibri"/>
              </a:rPr>
              <a:t>the</a:t>
            </a:r>
            <a:r>
              <a:rPr lang="pl-PL" sz="2400" b="1" i="1" dirty="0" smtClean="0">
                <a:solidFill>
                  <a:srgbClr val="000000"/>
                </a:solidFill>
                <a:latin typeface="Calibri"/>
              </a:rPr>
              <a:t> LG </a:t>
            </a:r>
            <a:r>
              <a:rPr lang="en-US" sz="2400" b="1" i="1" dirty="0" smtClean="0">
                <a:solidFill>
                  <a:srgbClr val="000000"/>
                </a:solidFill>
                <a:latin typeface="Calibri"/>
              </a:rPr>
              <a:t>mission – i.e. </a:t>
            </a:r>
            <a:r>
              <a:rPr lang="pl-PL" sz="2400" b="1" i="1" dirty="0" err="1" smtClean="0">
                <a:solidFill>
                  <a:srgbClr val="000000"/>
                </a:solidFill>
                <a:latin typeface="Calibri"/>
              </a:rPr>
              <a:t>providing</a:t>
            </a:r>
            <a:r>
              <a:rPr lang="pl-PL" sz="2400" b="1" i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b="1" i="1" dirty="0" smtClean="0">
                <a:solidFill>
                  <a:srgbClr val="000000"/>
                </a:solidFill>
                <a:latin typeface="Calibri"/>
              </a:rPr>
              <a:t>quality</a:t>
            </a:r>
            <a:r>
              <a:rPr lang="pl-PL" sz="2400" b="1" i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b="1" i="1" dirty="0" smtClean="0">
                <a:solidFill>
                  <a:srgbClr val="000000"/>
                </a:solidFill>
                <a:latin typeface="Calibri"/>
              </a:rPr>
              <a:t>service</a:t>
            </a:r>
            <a:r>
              <a:rPr lang="pl-PL" sz="2400" b="1" i="1" dirty="0" smtClean="0">
                <a:solidFill>
                  <a:srgbClr val="000000"/>
                </a:solidFill>
                <a:latin typeface="Calibri"/>
              </a:rPr>
              <a:t> to</a:t>
            </a:r>
            <a:r>
              <a:rPr lang="en-US" sz="2400" b="1" i="1" dirty="0" smtClean="0">
                <a:solidFill>
                  <a:srgbClr val="000000"/>
                </a:solidFill>
                <a:latin typeface="Calibri"/>
              </a:rPr>
              <a:t> citizens</a:t>
            </a:r>
          </a:p>
        </p:txBody>
      </p:sp>
      <p:pic>
        <p:nvPicPr>
          <p:cNvPr id="21" name="Picture 4" descr="C:\Users\zurowskaa\Documents\PROJEKTY\MJUP\promocja\ostateczne\Monitorowanie Jakosci_wersja podstawowa\monitorowanie_jakosci_uslug_publicznych_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093296"/>
            <a:ext cx="2540224" cy="7647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567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408988" y="6238875"/>
            <a:ext cx="647700" cy="503238"/>
          </a:xfrm>
          <a:noFill/>
        </p:spPr>
        <p:txBody>
          <a:bodyPr/>
          <a:lstStyle/>
          <a:p>
            <a:fld id="{7E460335-4624-42F2-A965-DACCBA64D116}" type="slidenum">
              <a:rPr lang="fr-CH" altLang="en-US" b="1"/>
              <a:pPr/>
              <a:t>6</a:t>
            </a:fld>
            <a:endParaRPr lang="fr-CH" altLang="en-US" b="1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gray">
          <a:xfrm>
            <a:off x="3584848" y="1196752"/>
            <a:ext cx="6120680" cy="2016224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108000" tIns="72000" rIns="72000" bIns="72000" anchor="ctr"/>
          <a:lstStyle>
            <a:lvl1pPr marL="190500" indent="-1905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0" indent="-12700" eaLnBrk="1" hangingPunct="1">
              <a:lnSpc>
                <a:spcPts val="25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  <a:defRPr/>
            </a:pPr>
            <a:endParaRPr lang="pl-PL" sz="2400" b="0" dirty="0" smtClean="0">
              <a:solidFill>
                <a:schemeClr val="accent4"/>
              </a:solidFill>
              <a:latin typeface="+mn-lt"/>
              <a:cs typeface="Arial" pitchFamily="34" charset="0"/>
            </a:endParaRPr>
          </a:p>
          <a:p>
            <a:pPr marL="172800" lvl="0" indent="172800" eaLnBrk="1" hangingPunct="1">
              <a:lnSpc>
                <a:spcPts val="2500"/>
              </a:lnSpc>
              <a:spcBef>
                <a:spcPts val="1200"/>
              </a:spcBef>
              <a:buClr>
                <a:schemeClr val="accent2"/>
              </a:buClr>
              <a:buNone/>
              <a:defRPr/>
            </a:pPr>
            <a:r>
              <a:rPr lang="en-GB" sz="2400" dirty="0" smtClean="0">
                <a:solidFill>
                  <a:schemeClr val="accent4"/>
                </a:solidFill>
                <a:latin typeface="+mn-lt"/>
                <a:cs typeface="Arial" pitchFamily="34" charset="0"/>
              </a:rPr>
              <a:t>Shape</a:t>
            </a:r>
            <a:r>
              <a:rPr lang="en-GB" sz="2400" b="0" dirty="0" smtClean="0">
                <a:solidFill>
                  <a:schemeClr val="accent4"/>
                </a:solidFill>
                <a:latin typeface="+mn-lt"/>
                <a:cs typeface="Arial" pitchFamily="34" charset="0"/>
              </a:rPr>
              <a:t> public </a:t>
            </a:r>
            <a:r>
              <a:rPr lang="en-GB" sz="2400" dirty="0" smtClean="0">
                <a:solidFill>
                  <a:schemeClr val="accent4"/>
                </a:solidFill>
                <a:latin typeface="+mn-lt"/>
                <a:cs typeface="Arial" pitchFamily="34" charset="0"/>
              </a:rPr>
              <a:t>services</a:t>
            </a:r>
            <a:r>
              <a:rPr lang="en-GB" sz="2400" b="0" dirty="0" smtClean="0">
                <a:solidFill>
                  <a:schemeClr val="accent4"/>
                </a:solidFill>
                <a:latin typeface="+mn-lt"/>
                <a:cs typeface="Arial" pitchFamily="34" charset="0"/>
              </a:rPr>
              <a:t> </a:t>
            </a:r>
            <a:r>
              <a:rPr lang="en-GB" sz="2400" dirty="0" smtClean="0">
                <a:solidFill>
                  <a:schemeClr val="accent4"/>
                </a:solidFill>
                <a:latin typeface="+mn-lt"/>
                <a:cs typeface="Arial" pitchFamily="34" charset="0"/>
              </a:rPr>
              <a:t>in communication wit</a:t>
            </a:r>
            <a:r>
              <a:rPr lang="en-GB" sz="2400" b="0" dirty="0" smtClean="0">
                <a:solidFill>
                  <a:schemeClr val="accent4"/>
                </a:solidFill>
                <a:latin typeface="+mn-lt"/>
                <a:cs typeface="Arial" pitchFamily="34" charset="0"/>
              </a:rPr>
              <a:t>h the addressees</a:t>
            </a:r>
            <a:r>
              <a:rPr lang="pl-PL" sz="2400" b="0" dirty="0" smtClean="0">
                <a:solidFill>
                  <a:schemeClr val="accent4"/>
                </a:solidFill>
                <a:latin typeface="+mn-lt"/>
                <a:cs typeface="Arial" pitchFamily="34" charset="0"/>
              </a:rPr>
              <a:t> </a:t>
            </a:r>
            <a:r>
              <a:rPr lang="en-GB" sz="2400" b="0" dirty="0" smtClean="0">
                <a:solidFill>
                  <a:schemeClr val="accent4"/>
                </a:solidFill>
                <a:latin typeface="+mn-lt"/>
                <a:cs typeface="Arial" pitchFamily="34" charset="0"/>
              </a:rPr>
              <a:t>–</a:t>
            </a:r>
            <a:r>
              <a:rPr lang="pl-PL" sz="2400" b="0" dirty="0" smtClean="0">
                <a:solidFill>
                  <a:schemeClr val="accent4"/>
                </a:solidFill>
                <a:latin typeface="+mn-lt"/>
                <a:cs typeface="Arial" pitchFamily="34" charset="0"/>
              </a:rPr>
              <a:t> </a:t>
            </a:r>
            <a:r>
              <a:rPr lang="en-GB" sz="2400" dirty="0" smtClean="0">
                <a:solidFill>
                  <a:schemeClr val="accent4"/>
                </a:solidFill>
                <a:latin typeface="+mn-lt"/>
                <a:cs typeface="Arial" pitchFamily="34" charset="0"/>
              </a:rPr>
              <a:t>customers</a:t>
            </a:r>
            <a:r>
              <a:rPr lang="en-GB" sz="2400" b="0" dirty="0" smtClean="0">
                <a:solidFill>
                  <a:schemeClr val="accent4"/>
                </a:solidFill>
                <a:latin typeface="+mn-lt"/>
                <a:cs typeface="Arial" pitchFamily="34" charset="0"/>
              </a:rPr>
              <a:t> and </a:t>
            </a:r>
            <a:r>
              <a:rPr lang="en-GB" sz="2400" dirty="0" smtClean="0">
                <a:solidFill>
                  <a:schemeClr val="accent4"/>
                </a:solidFill>
                <a:latin typeface="+mn-lt"/>
                <a:cs typeface="Arial" pitchFamily="34" charset="0"/>
              </a:rPr>
              <a:t>monitor quality</a:t>
            </a:r>
            <a:r>
              <a:rPr lang="en-GB" sz="2400" b="0" dirty="0" smtClean="0">
                <a:solidFill>
                  <a:schemeClr val="accent4"/>
                </a:solidFill>
                <a:latin typeface="+mn-lt"/>
                <a:cs typeface="Arial" pitchFamily="34" charset="0"/>
              </a:rPr>
              <a:t> together </a:t>
            </a:r>
            <a:r>
              <a:rPr lang="en-GB" sz="2400" dirty="0" smtClean="0">
                <a:solidFill>
                  <a:schemeClr val="accent4"/>
                </a:solidFill>
                <a:latin typeface="+mn-lt"/>
                <a:cs typeface="Arial" pitchFamily="34" charset="0"/>
              </a:rPr>
              <a:t>with them</a:t>
            </a:r>
            <a:r>
              <a:rPr lang="en-GB" sz="2400" b="0" dirty="0" smtClean="0">
                <a:solidFill>
                  <a:schemeClr val="accent4"/>
                </a:solidFill>
                <a:latin typeface="+mn-lt"/>
                <a:cs typeface="Arial" pitchFamily="34" charset="0"/>
              </a:rPr>
              <a:t>, making changes, if necessary.</a:t>
            </a:r>
            <a:endParaRPr lang="pl-PL" sz="2400" b="0" dirty="0" smtClean="0">
              <a:solidFill>
                <a:schemeClr val="accent4"/>
              </a:solidFill>
              <a:latin typeface="+mn-lt"/>
              <a:cs typeface="Arial" pitchFamily="34" charset="0"/>
            </a:endParaRPr>
          </a:p>
          <a:p>
            <a:pPr eaLnBrk="1" hangingPunct="1">
              <a:lnSpc>
                <a:spcPct val="95000"/>
              </a:lnSpc>
              <a:buClr>
                <a:schemeClr val="accent2"/>
              </a:buClr>
              <a:buNone/>
              <a:defRPr/>
            </a:pPr>
            <a:endParaRPr lang="en-GB" altLang="en-US" sz="1800" b="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gray">
          <a:xfrm>
            <a:off x="3589338" y="3389313"/>
            <a:ext cx="6188075" cy="2415951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108000" tIns="72000" rIns="72000" bIns="72000" anchor="ctr"/>
          <a:lstStyle>
            <a:lvl1pPr marL="190500" indent="-1905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5000"/>
              </a:lnSpc>
              <a:buClr>
                <a:schemeClr val="accent2"/>
              </a:buClr>
              <a:buNone/>
              <a:defRPr/>
            </a:pPr>
            <a:endParaRPr lang="en-GB" altLang="en-US" sz="1800" b="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584848" y="3861048"/>
            <a:ext cx="6120680" cy="1696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173038" algn="just">
              <a:lnSpc>
                <a:spcPts val="2500"/>
              </a:lnSpc>
              <a:spcBef>
                <a:spcPts val="0"/>
              </a:spcBef>
              <a:buNone/>
              <a:defRPr/>
            </a:pPr>
            <a:r>
              <a:rPr lang="en-GB" sz="2400" b="1" dirty="0" smtClean="0">
                <a:solidFill>
                  <a:schemeClr val="accent4"/>
                </a:solidFill>
                <a:latin typeface="+mn-lt"/>
                <a:cs typeface="Arial" pitchFamily="34" charset="0"/>
              </a:rPr>
              <a:t>Gather</a:t>
            </a:r>
            <a:r>
              <a:rPr lang="en-GB" sz="2400" dirty="0" smtClean="0">
                <a:solidFill>
                  <a:schemeClr val="accent4"/>
                </a:solidFill>
                <a:latin typeface="+mn-lt"/>
                <a:cs typeface="Arial" pitchFamily="34" charset="0"/>
              </a:rPr>
              <a:t> and </a:t>
            </a:r>
            <a:r>
              <a:rPr lang="en-GB" sz="2400" b="1" dirty="0" smtClean="0">
                <a:solidFill>
                  <a:schemeClr val="accent4"/>
                </a:solidFill>
                <a:latin typeface="+mn-lt"/>
                <a:cs typeface="Arial" pitchFamily="34" charset="0"/>
              </a:rPr>
              <a:t>use information</a:t>
            </a:r>
            <a:r>
              <a:rPr lang="en-GB" sz="2400" dirty="0" smtClean="0">
                <a:solidFill>
                  <a:schemeClr val="accent4"/>
                </a:solidFill>
                <a:latin typeface="+mn-lt"/>
                <a:cs typeface="Arial" pitchFamily="34" charset="0"/>
              </a:rPr>
              <a:t> on the needs, strategic goals, programs and operational activity </a:t>
            </a:r>
            <a:r>
              <a:rPr lang="en-GB" sz="2400" b="1" dirty="0" smtClean="0">
                <a:solidFill>
                  <a:schemeClr val="accent4"/>
                </a:solidFill>
                <a:latin typeface="+mn-lt"/>
                <a:cs typeface="Arial" pitchFamily="34" charset="0"/>
              </a:rPr>
              <a:t>for the evaluation</a:t>
            </a:r>
            <a:r>
              <a:rPr lang="en-GB" sz="2400" dirty="0" smtClean="0">
                <a:solidFill>
                  <a:schemeClr val="accent4"/>
                </a:solidFill>
                <a:latin typeface="+mn-lt"/>
                <a:cs typeface="Arial" pitchFamily="34" charset="0"/>
              </a:rPr>
              <a:t>, as well as </a:t>
            </a:r>
            <a:r>
              <a:rPr lang="en-GB" sz="2400" b="1" dirty="0" smtClean="0">
                <a:solidFill>
                  <a:schemeClr val="accent4"/>
                </a:solidFill>
                <a:latin typeface="+mn-lt"/>
                <a:cs typeface="Arial" pitchFamily="34" charset="0"/>
              </a:rPr>
              <a:t>improving the effectiveness and efficiency </a:t>
            </a:r>
            <a:r>
              <a:rPr lang="en-GB" sz="2400" dirty="0" smtClean="0">
                <a:solidFill>
                  <a:schemeClr val="accent4"/>
                </a:solidFill>
                <a:latin typeface="+mn-lt"/>
                <a:cs typeface="Arial" pitchFamily="34" charset="0"/>
              </a:rPr>
              <a:t>of local government</a:t>
            </a:r>
            <a:endParaRPr lang="pl-PL" sz="2400" dirty="0">
              <a:solidFill>
                <a:schemeClr val="accent4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8769424" y="1196752"/>
            <a:ext cx="92286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G1</a:t>
            </a:r>
            <a:endParaRPr lang="pl-PL" sz="36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8841432" y="3356992"/>
            <a:ext cx="92286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G2</a:t>
            </a:r>
            <a:endParaRPr lang="pl-PL" sz="36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itre 2"/>
          <p:cNvSpPr txBox="1">
            <a:spLocks/>
          </p:cNvSpPr>
          <p:nvPr/>
        </p:nvSpPr>
        <p:spPr bwMode="auto">
          <a:xfrm>
            <a:off x="1064568" y="115888"/>
            <a:ext cx="5688657" cy="9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en-US" sz="2400" b="1" i="0" u="none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Objectives of the project have been defined in the 2 following sentences</a:t>
            </a:r>
            <a:endParaRPr kumimoji="0" lang="fr-FR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MS PGothic" pitchFamily="34" charset="-128"/>
              <a:cs typeface="Arial" charset="0"/>
            </a:endParaRPr>
          </a:p>
        </p:txBody>
      </p:sp>
      <p:pic>
        <p:nvPicPr>
          <p:cNvPr id="13" name="Picture 4" descr="C:\Users\zurowskaa\Documents\PROJEKTY\MJUP\promocja\ostateczne\Monitorowanie Jakosci_wersja podstawowa\monitorowanie_jakosci_uslug_publicznych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093296"/>
            <a:ext cx="2540224" cy="764705"/>
          </a:xfrm>
          <a:prstGeom prst="rect">
            <a:avLst/>
          </a:prstGeom>
          <a:noFill/>
        </p:spPr>
      </p:pic>
      <p:pic>
        <p:nvPicPr>
          <p:cNvPr id="6146" name="Picture 2" descr="T:\Zadanie Nr 4\Luxembourg\Prezentacje\Zdjecia\099-IMG_04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501007"/>
            <a:ext cx="3090862" cy="234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:\Zadanie Nr 4\Luxembourg\Prezentacje\Zdjecia\IMG_00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08" y="1196752"/>
            <a:ext cx="310954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2"/>
          <p:cNvSpPr>
            <a:spLocks noGrp="1"/>
          </p:cNvSpPr>
          <p:nvPr>
            <p:ph type="title"/>
          </p:nvPr>
        </p:nvSpPr>
        <p:spPr>
          <a:xfrm>
            <a:off x="344488" y="115888"/>
            <a:ext cx="6408737" cy="504825"/>
          </a:xfrm>
        </p:spPr>
        <p:txBody>
          <a:bodyPr/>
          <a:lstStyle/>
          <a:p>
            <a:r>
              <a:rPr lang="en-US" altLang="en-US" sz="2400" b="1" noProof="1" smtClean="0">
                <a:latin typeface="Arial" charset="0"/>
                <a:ea typeface="MS PGothic" pitchFamily="34" charset="-128"/>
                <a:cs typeface="Arial" charset="0"/>
              </a:rPr>
              <a:t>Products of the project</a:t>
            </a:r>
            <a:endParaRPr lang="en-US" altLang="en-US" sz="2400" b="1" dirty="0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9699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408988" y="6238875"/>
            <a:ext cx="647700" cy="503238"/>
          </a:xfrm>
          <a:noFill/>
        </p:spPr>
        <p:txBody>
          <a:bodyPr/>
          <a:lstStyle/>
          <a:p>
            <a:fld id="{819A5629-B22E-4038-BB08-604B245580A2}" type="slidenum">
              <a:rPr lang="en-US" altLang="en-US" b="1" smtClean="0"/>
              <a:pPr/>
              <a:t>7</a:t>
            </a:fld>
            <a:endParaRPr lang="en-US" altLang="en-US" b="1" dirty="0"/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gray">
          <a:xfrm>
            <a:off x="642590" y="764704"/>
            <a:ext cx="1851025" cy="968375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r>
              <a:rPr lang="en-US" altLang="en-US" sz="1600" b="1" noProof="1" smtClean="0">
                <a:solidFill>
                  <a:srgbClr val="FFFFFF"/>
                </a:solidFill>
                <a:ea typeface="MS PGothic" pitchFamily="34" charset="-128"/>
              </a:rPr>
              <a:t>Rules</a:t>
            </a:r>
            <a:endParaRPr lang="en-US" altLang="en-US" sz="1600" b="1" noProof="1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gray">
          <a:xfrm>
            <a:off x="2504728" y="764704"/>
            <a:ext cx="6832600" cy="968375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108000" tIns="72000" rIns="72000" bIns="72000" anchor="ctr"/>
          <a:lstStyle>
            <a:lvl1pPr marL="190500" indent="-1905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chemeClr val="accent2"/>
              </a:buClr>
              <a:defRPr/>
            </a:pPr>
            <a:endParaRPr lang="en-US" altLang="en-US" sz="160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gray">
          <a:xfrm>
            <a:off x="642590" y="1855317"/>
            <a:ext cx="1851025" cy="966787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r>
              <a:rPr lang="en-US" altLang="en-US" sz="1600" b="1" noProof="1" smtClean="0">
                <a:solidFill>
                  <a:srgbClr val="FFFFFF"/>
                </a:solidFill>
                <a:ea typeface="MS PGothic" pitchFamily="34" charset="-128"/>
              </a:rPr>
              <a:t>Resolution examples</a:t>
            </a:r>
            <a:endParaRPr lang="en-US" altLang="en-US" sz="1600" b="1" noProof="1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gray">
          <a:xfrm>
            <a:off x="2504728" y="1855317"/>
            <a:ext cx="6832600" cy="966787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108000" tIns="72000" rIns="72000" bIns="72000" anchor="ctr"/>
          <a:lstStyle>
            <a:lvl1pPr marL="190500" indent="-1905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chemeClr val="accent2"/>
              </a:buClr>
              <a:defRPr/>
            </a:pPr>
            <a:endParaRPr lang="en-US" altLang="en-US" sz="160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29704" name="Rectangle 7"/>
          <p:cNvSpPr>
            <a:spLocks noChangeArrowheads="1"/>
          </p:cNvSpPr>
          <p:nvPr/>
        </p:nvSpPr>
        <p:spPr bwMode="gray">
          <a:xfrm>
            <a:off x="642590" y="2945929"/>
            <a:ext cx="1851025" cy="966788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r>
              <a:rPr lang="en-US" altLang="en-US" sz="1600" b="1" noProof="1" smtClean="0">
                <a:solidFill>
                  <a:srgbClr val="FFFFFF"/>
                </a:solidFill>
                <a:ea typeface="MS PGothic" pitchFamily="34" charset="-128"/>
              </a:rPr>
              <a:t>Q of Life Ind.</a:t>
            </a:r>
          </a:p>
          <a:p>
            <a:pPr algn="ctr" defTabSz="801688" eaLnBrk="1" hangingPunct="1"/>
            <a:r>
              <a:rPr lang="en-US" altLang="en-US" sz="1600" b="1" noProof="1" smtClean="0">
                <a:solidFill>
                  <a:srgbClr val="FFFFFF"/>
                </a:solidFill>
                <a:ea typeface="MS PGothic" pitchFamily="34" charset="-128"/>
              </a:rPr>
              <a:t>Q of PS Ind</a:t>
            </a:r>
            <a:endParaRPr lang="en-US" altLang="en-US" sz="1600" b="1" noProof="1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gray">
          <a:xfrm>
            <a:off x="2576736" y="2852936"/>
            <a:ext cx="6832600" cy="966788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108000" tIns="72000" rIns="72000" bIns="72000" anchor="ctr"/>
          <a:lstStyle>
            <a:lvl1pPr marL="190500" indent="-1905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chemeClr val="accent2"/>
              </a:buClr>
              <a:defRPr/>
            </a:pPr>
            <a:endParaRPr lang="en-US" altLang="en-US" sz="160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29706" name="Rectangle 9"/>
          <p:cNvSpPr>
            <a:spLocks noChangeArrowheads="1"/>
          </p:cNvSpPr>
          <p:nvPr/>
        </p:nvSpPr>
        <p:spPr bwMode="gray">
          <a:xfrm>
            <a:off x="642590" y="4036542"/>
            <a:ext cx="1851025" cy="968375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r>
              <a:rPr lang="en-US" altLang="en-US" sz="1600" b="1" noProof="1" smtClean="0">
                <a:solidFill>
                  <a:srgbClr val="FFFFFF"/>
                </a:solidFill>
                <a:ea typeface="MS PGothic" pitchFamily="34" charset="-128"/>
              </a:rPr>
              <a:t>STRADOM   system </a:t>
            </a:r>
            <a:endParaRPr lang="en-US" altLang="en-US" sz="1600" b="1" noProof="1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gray">
          <a:xfrm>
            <a:off x="2493615" y="4036542"/>
            <a:ext cx="6834188" cy="968375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108000" tIns="72000" rIns="72000" bIns="72000" anchor="ctr"/>
          <a:lstStyle>
            <a:lvl1pPr marL="190500" indent="-1905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chemeClr val="accent2"/>
              </a:buClr>
              <a:defRPr/>
            </a:pPr>
            <a:endParaRPr lang="en-US" altLang="en-US" sz="160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gray">
          <a:xfrm rot="5400000" flipV="1">
            <a:off x="1238697" y="1456060"/>
            <a:ext cx="544512" cy="752475"/>
          </a:xfrm>
          <a:prstGeom prst="rightArrow">
            <a:avLst>
              <a:gd name="adj1" fmla="val 55000"/>
              <a:gd name="adj2" fmla="val 63606"/>
            </a:avLst>
          </a:prstGeom>
          <a:gradFill rotWithShape="1">
            <a:gsLst>
              <a:gs pos="0">
                <a:schemeClr val="folHlink"/>
              </a:gs>
              <a:gs pos="100000">
                <a:schemeClr val="accent1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000000">
                <a:alpha val="50000"/>
              </a:srgbClr>
            </a:outerShdw>
          </a:effectLst>
        </p:spPr>
        <p:txBody>
          <a:bodyPr vert="eaVert" lIns="324000" tIns="0" rIns="0" bIns="0" anchor="ctr"/>
          <a:lstStyle>
            <a:lvl1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z="1800" b="1" baseline="0" noProof="1">
              <a:solidFill>
                <a:srgbClr val="000000"/>
              </a:solidFill>
              <a:cs typeface="+mn-cs"/>
            </a:endParaRP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gray">
          <a:xfrm rot="5400000" flipV="1">
            <a:off x="1266478" y="3653954"/>
            <a:ext cx="544512" cy="750888"/>
          </a:xfrm>
          <a:prstGeom prst="rightArrow">
            <a:avLst>
              <a:gd name="adj1" fmla="val 55000"/>
              <a:gd name="adj2" fmla="val 63606"/>
            </a:avLst>
          </a:prstGeom>
          <a:gradFill rotWithShape="1">
            <a:gsLst>
              <a:gs pos="0">
                <a:schemeClr val="folHlink"/>
              </a:gs>
              <a:gs pos="100000">
                <a:schemeClr val="accent1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000000">
                <a:alpha val="50000"/>
              </a:srgbClr>
            </a:outerShdw>
          </a:effectLst>
        </p:spPr>
        <p:txBody>
          <a:bodyPr vert="eaVert" lIns="324000" tIns="0" rIns="0" bIns="0" anchor="ctr"/>
          <a:lstStyle>
            <a:lvl1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z="1800" b="1" baseline="0" noProof="1">
              <a:solidFill>
                <a:srgbClr val="000000"/>
              </a:solidFill>
              <a:cs typeface="+mn-cs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gray">
          <a:xfrm>
            <a:off x="621060" y="5116711"/>
            <a:ext cx="1851025" cy="968375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r>
              <a:rPr lang="en-US" altLang="en-US" sz="1600" b="1" noProof="1" smtClean="0">
                <a:solidFill>
                  <a:srgbClr val="FFFFFF"/>
                </a:solidFill>
                <a:ea typeface="MS PGothic" pitchFamily="34" charset="-128"/>
              </a:rPr>
              <a:t>Manual</a:t>
            </a:r>
            <a:endParaRPr lang="en-US" altLang="en-US" sz="1600" b="1" noProof="1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gray">
          <a:xfrm>
            <a:off x="2472085" y="5116711"/>
            <a:ext cx="6834188" cy="968375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108000" tIns="72000" rIns="72000" bIns="72000" anchor="ctr"/>
          <a:lstStyle>
            <a:lvl1pPr marL="190500" indent="-1905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chemeClr val="accent2"/>
              </a:buClr>
              <a:defRPr/>
            </a:pPr>
            <a:endParaRPr lang="en-US" altLang="en-US" sz="160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gray">
          <a:xfrm rot="5400000" flipV="1">
            <a:off x="1244948" y="4734123"/>
            <a:ext cx="544512" cy="750888"/>
          </a:xfrm>
          <a:prstGeom prst="rightArrow">
            <a:avLst>
              <a:gd name="adj1" fmla="val 55000"/>
              <a:gd name="adj2" fmla="val 63606"/>
            </a:avLst>
          </a:prstGeom>
          <a:gradFill rotWithShape="1">
            <a:gsLst>
              <a:gs pos="0">
                <a:schemeClr val="folHlink"/>
              </a:gs>
              <a:gs pos="100000">
                <a:schemeClr val="accent1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000000">
                <a:alpha val="50000"/>
              </a:srgbClr>
            </a:outerShdw>
          </a:effectLst>
        </p:spPr>
        <p:txBody>
          <a:bodyPr vert="eaVert" lIns="324000" tIns="0" rIns="0" bIns="0" anchor="ctr"/>
          <a:lstStyle>
            <a:lvl1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z="1800" b="1" baseline="0" noProof="1">
              <a:solidFill>
                <a:srgbClr val="000000"/>
              </a:solidFill>
              <a:cs typeface="+mn-cs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2504728" y="836712"/>
            <a:ext cx="68407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lvl="0" indent="3175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chemeClr val="accent4"/>
                </a:solidFill>
                <a:latin typeface="+mn-lt"/>
              </a:rPr>
              <a:t>Set of </a:t>
            </a:r>
            <a:r>
              <a:rPr lang="en-US" sz="2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general rules </a:t>
            </a:r>
            <a:r>
              <a:rPr lang="en-US" sz="2400" dirty="0" smtClean="0">
                <a:solidFill>
                  <a:schemeClr val="accent4"/>
                </a:solidFill>
                <a:latin typeface="+mn-lt"/>
              </a:rPr>
              <a:t>for an outcome oriented Local Government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2504728" y="1916832"/>
            <a:ext cx="68539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/>
            <a:r>
              <a:rPr lang="en-US" sz="2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Examples of resolutions </a:t>
            </a:r>
            <a:r>
              <a:rPr lang="en-US" sz="2400" dirty="0" smtClean="0">
                <a:solidFill>
                  <a:schemeClr val="accent4"/>
                </a:solidFill>
                <a:latin typeface="+mn-lt"/>
              </a:rPr>
              <a:t>implementing the above rules in Krakow and Poznan</a:t>
            </a:r>
            <a:endParaRPr lang="en-US" sz="2400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2476500" y="2967335"/>
            <a:ext cx="68689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/>
            <a:r>
              <a:rPr lang="en-US" sz="2400" dirty="0" smtClean="0">
                <a:solidFill>
                  <a:schemeClr val="accent4"/>
                </a:solidFill>
                <a:latin typeface="+mn-lt"/>
              </a:rPr>
              <a:t>Concept  and </a:t>
            </a:r>
            <a:r>
              <a:rPr lang="en-US" sz="2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Catalog of Quality of </a:t>
            </a:r>
            <a:r>
              <a:rPr lang="en-US" sz="2400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</a:t>
            </a:r>
            <a:r>
              <a:rPr lang="pl-PL" sz="2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</a:t>
            </a:r>
            <a:r>
              <a:rPr lang="en-US" sz="2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 indicators </a:t>
            </a:r>
            <a:r>
              <a:rPr lang="en-US" sz="2400" dirty="0" smtClean="0">
                <a:solidFill>
                  <a:schemeClr val="accent4"/>
                </a:solidFill>
                <a:latin typeface="+mn-lt"/>
              </a:rPr>
              <a:t>and Quality of  Public Services indicators</a:t>
            </a:r>
            <a:endParaRPr lang="en-US" sz="2400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2504729" y="4077072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/>
            <a:r>
              <a:rPr lang="en-US" sz="2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STRADOM Information system </a:t>
            </a:r>
            <a:r>
              <a:rPr lang="en-US" sz="2400" dirty="0" smtClean="0">
                <a:solidFill>
                  <a:schemeClr val="accent4"/>
                </a:solidFill>
                <a:latin typeface="+mn-lt"/>
              </a:rPr>
              <a:t>– Applications and warehouse supporting LG management system </a:t>
            </a:r>
            <a:endParaRPr lang="en-US" sz="2400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2504728" y="5157192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0" indent="22225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Manual</a:t>
            </a:r>
            <a:r>
              <a:rPr lang="en-US" sz="2400" b="1" dirty="0" smtClean="0">
                <a:solidFill>
                  <a:schemeClr val="accent4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chemeClr val="accent4"/>
                </a:solidFill>
                <a:latin typeface="+mn-lt"/>
              </a:rPr>
              <a:t>of strategic management applying the STRADOM Information system</a:t>
            </a:r>
            <a:endParaRPr lang="en-US" sz="2400" dirty="0">
              <a:solidFill>
                <a:schemeClr val="accent4"/>
              </a:solidFill>
              <a:latin typeface="+mn-lt"/>
            </a:endParaRPr>
          </a:p>
        </p:txBody>
      </p:sp>
      <p:pic>
        <p:nvPicPr>
          <p:cNvPr id="25" name="Picture 4" descr="C:\Users\zurowskaa\Documents\PROJEKTY\MJUP\promocja\ostateczne\Monitorowanie Jakosci_wersja podstawowa\monitorowanie_jakosci_uslug_publicznych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093296"/>
            <a:ext cx="2540224" cy="764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408988" y="6238875"/>
            <a:ext cx="647700" cy="503238"/>
          </a:xfrm>
          <a:noFill/>
        </p:spPr>
        <p:txBody>
          <a:bodyPr/>
          <a:lstStyle/>
          <a:p>
            <a:fld id="{211B810A-E001-445D-B90C-82B1F708985B}" type="slidenum">
              <a:rPr lang="en-US" altLang="en-US" b="1" smtClean="0"/>
              <a:pPr/>
              <a:t>8</a:t>
            </a:fld>
            <a:endParaRPr lang="en-US" altLang="en-US" b="1" dirty="0"/>
          </a:p>
        </p:txBody>
      </p:sp>
      <p:pic>
        <p:nvPicPr>
          <p:cNvPr id="14" name="Picture 4" descr="C:\Users\zurowskaa\Documents\PROJEKTY\MJUP\promocja\ostateczne\Monitorowanie Jakosci_wersja podstawowa\monitorowanie_jakosci_uslug_publicznych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093296"/>
            <a:ext cx="2540224" cy="764705"/>
          </a:xfrm>
          <a:prstGeom prst="rect">
            <a:avLst/>
          </a:prstGeom>
          <a:noFill/>
        </p:spPr>
      </p:pic>
      <p:sp>
        <p:nvSpPr>
          <p:cNvPr id="16" name="Rectangle 3"/>
          <p:cNvSpPr>
            <a:spLocks noChangeArrowheads="1"/>
          </p:cNvSpPr>
          <p:nvPr/>
        </p:nvSpPr>
        <p:spPr bwMode="gray">
          <a:xfrm>
            <a:off x="1208584" y="2348880"/>
            <a:ext cx="7848600" cy="864096"/>
          </a:xfrm>
          <a:prstGeom prst="rect">
            <a:avLst/>
          </a:prstGeom>
          <a:ln>
            <a:solidFill>
              <a:schemeClr val="accent3">
                <a:lumMod val="65000"/>
              </a:schemeClr>
            </a:solidFill>
          </a:ln>
        </p:spPr>
        <p:txBody>
          <a:bodyPr lIns="252000" tIns="72000" rIns="72000" bIns="72000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5000"/>
              </a:spcBef>
              <a:buClrTx/>
              <a:buFontTx/>
              <a:buNone/>
              <a:defRPr/>
            </a:pPr>
            <a:r>
              <a:rPr lang="en-US" altLang="en-US" sz="2400" noProof="1" smtClean="0">
                <a:solidFill>
                  <a:schemeClr val="accent4"/>
                </a:solidFill>
                <a:cs typeface="+mn-cs"/>
              </a:rPr>
              <a:t>Methodology </a:t>
            </a:r>
            <a:r>
              <a:rPr lang="en-US" altLang="en-US" sz="2400" b="0" noProof="1" smtClean="0">
                <a:solidFill>
                  <a:schemeClr val="accent4"/>
                </a:solidFill>
                <a:cs typeface="+mn-cs"/>
              </a:rPr>
              <a:t>and Quality of L</a:t>
            </a:r>
            <a:r>
              <a:rPr lang="pl-PL" altLang="en-US" sz="2400" b="0" noProof="1" smtClean="0">
                <a:solidFill>
                  <a:schemeClr val="accent4"/>
                </a:solidFill>
                <a:cs typeface="+mn-cs"/>
              </a:rPr>
              <a:t>ife</a:t>
            </a:r>
            <a:r>
              <a:rPr lang="en-US" altLang="en-US" sz="2400" b="0" noProof="1" smtClean="0">
                <a:solidFill>
                  <a:schemeClr val="accent4"/>
                </a:solidFill>
                <a:cs typeface="+mn-cs"/>
              </a:rPr>
              <a:t>&amp;Public Services </a:t>
            </a:r>
            <a:r>
              <a:rPr lang="en-US" altLang="en-US" sz="2400" noProof="1" smtClean="0">
                <a:solidFill>
                  <a:schemeClr val="accent4"/>
                </a:solidFill>
                <a:cs typeface="+mn-cs"/>
              </a:rPr>
              <a:t>Indices Catalog</a:t>
            </a:r>
            <a:endParaRPr lang="en-US" altLang="en-US" sz="240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gray">
          <a:xfrm>
            <a:off x="704528" y="2276872"/>
            <a:ext cx="454025" cy="935882"/>
          </a:xfrm>
          <a:prstGeom prst="rect">
            <a:avLst/>
          </a:prstGeom>
          <a:solidFill>
            <a:srgbClr val="C0C0C0">
              <a:alpha val="74901"/>
            </a:srgbClr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r>
              <a:rPr lang="en-US" altLang="en-US" sz="2800" b="1" noProof="1" smtClean="0">
                <a:solidFill>
                  <a:schemeClr val="bg1"/>
                </a:solidFill>
                <a:ea typeface="MS PGothic" pitchFamily="34" charset="-128"/>
              </a:rPr>
              <a:t>2</a:t>
            </a:r>
            <a:endParaRPr lang="en-US" altLang="en-US" sz="2800" b="1" noProof="1">
              <a:solidFill>
                <a:schemeClr val="bg1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2"/>
          <p:cNvSpPr>
            <a:spLocks noGrp="1"/>
          </p:cNvSpPr>
          <p:nvPr>
            <p:ph type="title"/>
          </p:nvPr>
        </p:nvSpPr>
        <p:spPr>
          <a:xfrm>
            <a:off x="272480" y="332656"/>
            <a:ext cx="6696075" cy="504825"/>
          </a:xfrm>
        </p:spPr>
        <p:txBody>
          <a:bodyPr/>
          <a:lstStyle/>
          <a:p>
            <a:r>
              <a:rPr lang="pl-PL" altLang="en-US" sz="2400" b="1" noProof="1" smtClean="0">
                <a:latin typeface="Arial" charset="0"/>
                <a:ea typeface="MS PGothic" pitchFamily="34" charset="-128"/>
                <a:cs typeface="Arial" charset="0"/>
              </a:rPr>
              <a:t>Concept and catalog of strategic indicators; quality of life &amp; quality of public services</a:t>
            </a:r>
            <a:endParaRPr lang="fr-FR" altLang="en-US" sz="2400" b="1" dirty="0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867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408988" y="6238875"/>
            <a:ext cx="647700" cy="503238"/>
          </a:xfrm>
          <a:noFill/>
        </p:spPr>
        <p:txBody>
          <a:bodyPr/>
          <a:lstStyle/>
          <a:p>
            <a:fld id="{C64988E7-59DA-435A-8593-5C95F31C23AB}" type="slidenum">
              <a:rPr lang="fr-CH" altLang="en-US" b="1"/>
              <a:pPr/>
              <a:t>9</a:t>
            </a:fld>
            <a:endParaRPr lang="fr-CH" altLang="en-US" b="1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gray">
          <a:xfrm>
            <a:off x="236616" y="3161643"/>
            <a:ext cx="2160240" cy="2592287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108000" tIns="108000" rIns="72000" bIns="72000"/>
          <a:lstStyle>
            <a:lvl1pPr marL="190500" indent="-1905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40000"/>
              </a:spcBef>
              <a:buClr>
                <a:schemeClr val="accent2"/>
              </a:buClr>
              <a:defRPr/>
            </a:pPr>
            <a:endParaRPr lang="de-DE" altLang="en-US" sz="2400" b="0" noProof="1">
              <a:solidFill>
                <a:schemeClr val="accent4"/>
              </a:solidFill>
              <a:latin typeface="+mn-lt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gray">
          <a:xfrm>
            <a:off x="2648744" y="3212976"/>
            <a:ext cx="2304255" cy="2592288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108000" tIns="108000" rIns="72000" bIns="72000"/>
          <a:lstStyle>
            <a:lvl1pPr marL="190500" indent="-1905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40000"/>
              </a:spcBef>
              <a:buClr>
                <a:schemeClr val="accent2"/>
              </a:buClr>
              <a:defRPr/>
            </a:pPr>
            <a:endParaRPr lang="en-GB" altLang="en-US" sz="1400" b="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gray">
          <a:xfrm>
            <a:off x="5169024" y="3212976"/>
            <a:ext cx="2141430" cy="2592288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108000" tIns="108000" rIns="72000" bIns="72000"/>
          <a:lstStyle>
            <a:lvl1pPr marL="190500" indent="-1905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40000"/>
              </a:spcBef>
              <a:buClr>
                <a:schemeClr val="accent2"/>
              </a:buClr>
              <a:defRPr/>
            </a:pPr>
            <a:endParaRPr lang="en-GB" altLang="en-US" sz="2400" b="0" noProof="1">
              <a:solidFill>
                <a:schemeClr val="accent4"/>
              </a:solidFill>
              <a:latin typeface="+mn-lt"/>
              <a:cs typeface="+mn-cs"/>
            </a:endParaRPr>
          </a:p>
        </p:txBody>
      </p:sp>
      <p:sp>
        <p:nvSpPr>
          <p:cNvPr id="12" name="AutoShape 18"/>
          <p:cNvSpPr>
            <a:spLocks noChangeArrowheads="1"/>
          </p:cNvSpPr>
          <p:nvPr/>
        </p:nvSpPr>
        <p:spPr bwMode="gray">
          <a:xfrm flipV="1">
            <a:off x="2288704" y="4005064"/>
            <a:ext cx="590550" cy="698500"/>
          </a:xfrm>
          <a:prstGeom prst="rightArrow">
            <a:avLst>
              <a:gd name="adj1" fmla="val 55000"/>
              <a:gd name="adj2" fmla="val 63606"/>
            </a:avLst>
          </a:prstGeom>
          <a:gradFill rotWithShape="1">
            <a:gsLst>
              <a:gs pos="0">
                <a:srgbClr val="C0C0C0"/>
              </a:gs>
              <a:gs pos="100000">
                <a:srgbClr val="5F5F5F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000000">
                <a:alpha val="50000"/>
              </a:srgbClr>
            </a:outerShdw>
          </a:effectLst>
        </p:spPr>
        <p:txBody>
          <a:bodyPr rot="10800000" lIns="324000" tIns="0" rIns="0" bIns="0" anchor="ctr"/>
          <a:lstStyle>
            <a:lvl1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z="1800" baseline="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13" name="AutoShape 19"/>
          <p:cNvSpPr>
            <a:spLocks noChangeArrowheads="1"/>
          </p:cNvSpPr>
          <p:nvPr/>
        </p:nvSpPr>
        <p:spPr bwMode="gray">
          <a:xfrm flipV="1">
            <a:off x="4808984" y="4005064"/>
            <a:ext cx="588962" cy="698500"/>
          </a:xfrm>
          <a:prstGeom prst="rightArrow">
            <a:avLst>
              <a:gd name="adj1" fmla="val 55000"/>
              <a:gd name="adj2" fmla="val 63606"/>
            </a:avLst>
          </a:prstGeom>
          <a:gradFill rotWithShape="1">
            <a:gsLst>
              <a:gs pos="0">
                <a:srgbClr val="C0C0C0"/>
              </a:gs>
              <a:gs pos="100000">
                <a:srgbClr val="5F5F5F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000000">
                <a:alpha val="50000"/>
              </a:srgbClr>
            </a:outerShdw>
          </a:effectLst>
        </p:spPr>
        <p:txBody>
          <a:bodyPr rot="10800000" lIns="324000" tIns="0" rIns="0" bIns="0" anchor="ctr"/>
          <a:lstStyle>
            <a:lvl1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z="1800" baseline="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gray">
          <a:xfrm>
            <a:off x="7473279" y="3212976"/>
            <a:ext cx="2146971" cy="2806824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108000" tIns="108000" rIns="72000" bIns="72000"/>
          <a:lstStyle>
            <a:lvl1pPr marL="190500" indent="-1905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40000"/>
              </a:spcBef>
              <a:buClr>
                <a:schemeClr val="accent2"/>
              </a:buClr>
              <a:defRPr/>
            </a:pPr>
            <a:endParaRPr lang="en-US" altLang="en-US" sz="2400" b="0" noProof="1">
              <a:solidFill>
                <a:schemeClr val="accent4"/>
              </a:solidFill>
              <a:latin typeface="+mn-lt"/>
              <a:cs typeface="+mn-cs"/>
            </a:endParaRPr>
          </a:p>
        </p:txBody>
      </p:sp>
      <p:sp>
        <p:nvSpPr>
          <p:cNvPr id="21" name="AutoShape 19"/>
          <p:cNvSpPr>
            <a:spLocks noChangeArrowheads="1"/>
          </p:cNvSpPr>
          <p:nvPr/>
        </p:nvSpPr>
        <p:spPr bwMode="gray">
          <a:xfrm flipV="1">
            <a:off x="7185248" y="4005064"/>
            <a:ext cx="588962" cy="698500"/>
          </a:xfrm>
          <a:prstGeom prst="rightArrow">
            <a:avLst>
              <a:gd name="adj1" fmla="val 55000"/>
              <a:gd name="adj2" fmla="val 63606"/>
            </a:avLst>
          </a:prstGeom>
          <a:gradFill rotWithShape="1">
            <a:gsLst>
              <a:gs pos="0">
                <a:srgbClr val="C0C0C0"/>
              </a:gs>
              <a:gs pos="100000">
                <a:srgbClr val="5F5F5F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000000">
                <a:alpha val="50000"/>
              </a:srgbClr>
            </a:outerShdw>
          </a:effectLst>
        </p:spPr>
        <p:txBody>
          <a:bodyPr rot="10800000" lIns="324000" tIns="0" rIns="0" bIns="0" anchor="ctr"/>
          <a:lstStyle>
            <a:lvl1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z="1800" baseline="0" noProof="1">
              <a:solidFill>
                <a:schemeClr val="accent4"/>
              </a:solidFill>
              <a:cs typeface="+mn-cs"/>
            </a:endParaRPr>
          </a:p>
        </p:txBody>
      </p:sp>
      <p:pic>
        <p:nvPicPr>
          <p:cNvPr id="22" name="Picture 4" descr="C:\Users\zurowskaa\Documents\PROJEKTY\MJUP\promocja\ostateczne\Monitorowanie Jakosci_wersja podstawowa\monitorowanie_jakosci_uslug_publicznych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093296"/>
            <a:ext cx="2540224" cy="764705"/>
          </a:xfrm>
          <a:prstGeom prst="rect">
            <a:avLst/>
          </a:prstGeom>
          <a:noFill/>
        </p:spPr>
      </p:pic>
      <p:sp>
        <p:nvSpPr>
          <p:cNvPr id="2" name="Prostokąt 1"/>
          <p:cNvSpPr/>
          <p:nvPr/>
        </p:nvSpPr>
        <p:spPr>
          <a:xfrm>
            <a:off x="238092" y="3500438"/>
            <a:ext cx="23574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0" indent="-361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l-PL" b="1" dirty="0" err="1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Concept</a:t>
            </a:r>
            <a:r>
              <a:rPr lang="pl-PL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of</a:t>
            </a:r>
            <a:endParaRPr lang="en-US" b="1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  <a:p>
            <a:pPr marL="180975" lvl="0" indent="-1809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life/management areas </a:t>
            </a:r>
          </a:p>
          <a:p>
            <a:pPr marL="180975" lvl="0" indent="-1809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public services</a:t>
            </a:r>
          </a:p>
          <a:p>
            <a:pPr marL="180975" lvl="0" indent="-1809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QL and QPS indicators </a:t>
            </a:r>
            <a:endParaRPr lang="en-US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648744" y="3212976"/>
            <a:ext cx="2304256" cy="1606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0" indent="-361950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  <a:p>
            <a:pPr marL="85725" lvl="0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 err="1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Key</a:t>
            </a:r>
            <a:r>
              <a:rPr lang="pl-PL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steps</a:t>
            </a:r>
            <a:r>
              <a:rPr lang="pl-PL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to</a:t>
            </a:r>
            <a:r>
              <a:rPr lang="pl-PL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elaborate </a:t>
            </a:r>
            <a:r>
              <a:rPr lang="pl-PL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local </a:t>
            </a:r>
            <a:r>
              <a:rPr lang="en-US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Catalog of QL and QPS </a:t>
            </a:r>
            <a:r>
              <a:rPr lang="en-US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indicators</a:t>
            </a:r>
            <a:endParaRPr lang="en-US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310190" y="3500438"/>
            <a:ext cx="2000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Catalog of </a:t>
            </a:r>
            <a:r>
              <a:rPr lang="en-US" dirty="0" smtClean="0">
                <a:solidFill>
                  <a:schemeClr val="accent4"/>
                </a:solidFill>
              </a:rPr>
              <a:t>QL &amp; QPS </a:t>
            </a:r>
            <a:r>
              <a:rPr lang="en-US" b="1" dirty="0" smtClean="0">
                <a:solidFill>
                  <a:schemeClr val="accent4"/>
                </a:solidFill>
              </a:rPr>
              <a:t>indicators:</a:t>
            </a:r>
          </a:p>
          <a:p>
            <a:pPr marL="285750" indent="-10477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4"/>
                </a:solidFill>
              </a:rPr>
              <a:t>Contextual</a:t>
            </a:r>
          </a:p>
          <a:p>
            <a:pPr marL="285750" indent="-10477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4"/>
                </a:solidFill>
              </a:rPr>
              <a:t>Strategic</a:t>
            </a:r>
          </a:p>
          <a:p>
            <a:pPr marL="285750" indent="-10477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4"/>
                </a:solidFill>
              </a:rPr>
              <a:t>Objective</a:t>
            </a:r>
          </a:p>
          <a:p>
            <a:pPr marL="285750" indent="-10477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4"/>
                </a:solidFill>
              </a:rPr>
              <a:t>Subjective</a:t>
            </a:r>
          </a:p>
          <a:p>
            <a:r>
              <a:rPr lang="en-US" b="1" dirty="0" smtClean="0">
                <a:solidFill>
                  <a:schemeClr val="accent4"/>
                </a:solidFill>
              </a:rPr>
              <a:t>Survey tools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7524768" y="3500438"/>
            <a:ext cx="20717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chemeClr val="accent4"/>
                </a:solidFill>
              </a:rPr>
              <a:t>Examples</a:t>
            </a:r>
            <a:r>
              <a:rPr lang="en-US" dirty="0" smtClean="0">
                <a:solidFill>
                  <a:schemeClr val="accent4"/>
                </a:solidFill>
              </a:rPr>
              <a:t> how to </a:t>
            </a:r>
            <a:r>
              <a:rPr lang="en-US" b="1" dirty="0" smtClean="0">
                <a:solidFill>
                  <a:schemeClr val="accent4"/>
                </a:solidFill>
              </a:rPr>
              <a:t>apply the catalog </a:t>
            </a:r>
            <a:r>
              <a:rPr lang="en-US" dirty="0" smtClean="0">
                <a:solidFill>
                  <a:schemeClr val="accent4"/>
                </a:solidFill>
              </a:rPr>
              <a:t>of QL &amp; QPS indicators in LG body </a:t>
            </a:r>
            <a:r>
              <a:rPr lang="en-US" b="1" dirty="0" smtClean="0">
                <a:solidFill>
                  <a:schemeClr val="accent4"/>
                </a:solidFill>
              </a:rPr>
              <a:t>to improve the decision </a:t>
            </a:r>
            <a:r>
              <a:rPr lang="en-US" dirty="0" smtClean="0">
                <a:solidFill>
                  <a:schemeClr val="accent4"/>
                </a:solidFill>
              </a:rPr>
              <a:t>making process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97" y="980728"/>
            <a:ext cx="2092982" cy="196020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6" t="24194" r="42777" b="17508"/>
          <a:stretch/>
        </p:blipFill>
        <p:spPr bwMode="auto">
          <a:xfrm>
            <a:off x="7671078" y="980728"/>
            <a:ext cx="192539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2760" y="980728"/>
            <a:ext cx="2160240" cy="196020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" t="1014" r="55" b="569"/>
          <a:stretch/>
        </p:blipFill>
        <p:spPr bwMode="auto">
          <a:xfrm>
            <a:off x="5196630" y="980728"/>
            <a:ext cx="227664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C tmplate">
  <a:themeElements>
    <a:clrScheme name="Gouvernement luxembourgeois">
      <a:dk1>
        <a:srgbClr val="FF0000"/>
      </a:dk1>
      <a:lt1>
        <a:srgbClr val="FFFFFF"/>
      </a:lt1>
      <a:dk2>
        <a:srgbClr val="80808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ouvernement luxembourgeo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QC tmplate</Template>
  <TotalTime>2306</TotalTime>
  <Words>2575</Words>
  <Application>Microsoft Office PowerPoint</Application>
  <PresentationFormat>Papier A4 (210x297 mm)</PresentationFormat>
  <Paragraphs>480</Paragraphs>
  <Slides>39</Slides>
  <Notes>25</Notes>
  <HiddenSlides>1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40" baseType="lpstr">
      <vt:lpstr>QC tmplate</vt:lpstr>
      <vt:lpstr>8th Quality Conference </vt:lpstr>
      <vt:lpstr>Agenda</vt:lpstr>
      <vt:lpstr>Prezentacja programu PowerPoint</vt:lpstr>
      <vt:lpstr>Why and how did we come up  with the project?</vt:lpstr>
      <vt:lpstr>Why and how did we come up  with the project?</vt:lpstr>
      <vt:lpstr>Prezentacja programu PowerPoint</vt:lpstr>
      <vt:lpstr>Products of the project</vt:lpstr>
      <vt:lpstr>Prezentacja programu PowerPoint</vt:lpstr>
      <vt:lpstr>Concept and catalog of strategic indicators; quality of life &amp; quality of public services</vt:lpstr>
      <vt:lpstr>Differents types and sources of QL and QPS indicators</vt:lpstr>
      <vt:lpstr>How QL &amp; QPS indicators can improve  the well - being of citizens</vt:lpstr>
      <vt:lpstr>From budgetary tasks to Quality of Life</vt:lpstr>
      <vt:lpstr>From outputs of tasks to Quality of Life</vt:lpstr>
      <vt:lpstr>From outputs of tasks to Quality of Life</vt:lpstr>
      <vt:lpstr>Impact of local government’s activities on well-being and life satisfaction</vt:lpstr>
      <vt:lpstr>Prezentacja programu PowerPoint</vt:lpstr>
      <vt:lpstr>Prezentacja programu PowerPoint</vt:lpstr>
      <vt:lpstr>STRADOM information system supports:</vt:lpstr>
      <vt:lpstr>PROGRAMS  – major strategy implementation tool</vt:lpstr>
      <vt:lpstr>Prezentacja programu PowerPoint</vt:lpstr>
      <vt:lpstr>Prezentacja programu PowerPoint</vt:lpstr>
      <vt:lpstr>BUDGETARY TASKS  – performance budgeting tool</vt:lpstr>
      <vt:lpstr>Prezentacja programu PowerPoint</vt:lpstr>
      <vt:lpstr>Prezentacja programu PowerPoint</vt:lpstr>
      <vt:lpstr>Prezentacja programu PowerPoint</vt:lpstr>
      <vt:lpstr>Prezentacja programu PowerPoint</vt:lpstr>
      <vt:lpstr>RISK MANAGEMENT – thread evaluation &amp; action taken</vt:lpstr>
      <vt:lpstr>Prezentacja programu PowerPoint</vt:lpstr>
      <vt:lpstr>Prezentacja programu PowerPoint</vt:lpstr>
      <vt:lpstr>INTERNAL AUDITING – evaluation and consulting on control system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Advantages and availability of the tools</vt:lpstr>
      <vt:lpstr>Innovation = SET of tools integrating:</vt:lpstr>
      <vt:lpstr>Success factors and pitfalls</vt:lpstr>
      <vt:lpstr>Transferability and perspectives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8th Quality Conference</dc:title>
  <dc:creator>Krzysztof</dc:creator>
  <cp:lastModifiedBy>wierzchoslawskip</cp:lastModifiedBy>
  <cp:revision>199</cp:revision>
  <cp:lastPrinted>2015-07-15T14:17:41Z</cp:lastPrinted>
  <dcterms:created xsi:type="dcterms:W3CDTF">2015-08-05T15:33:45Z</dcterms:created>
  <dcterms:modified xsi:type="dcterms:W3CDTF">2015-09-11T18:55:57Z</dcterms:modified>
</cp:coreProperties>
</file>