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6" r:id="rId3"/>
    <p:sldId id="323" r:id="rId4"/>
    <p:sldId id="318" r:id="rId5"/>
    <p:sldId id="339" r:id="rId6"/>
    <p:sldId id="319" r:id="rId7"/>
    <p:sldId id="338" r:id="rId8"/>
    <p:sldId id="322" r:id="rId9"/>
    <p:sldId id="321" r:id="rId10"/>
    <p:sldId id="324" r:id="rId11"/>
    <p:sldId id="336" r:id="rId12"/>
    <p:sldId id="325" r:id="rId13"/>
    <p:sldId id="342" r:id="rId14"/>
    <p:sldId id="315" r:id="rId15"/>
    <p:sldId id="327" r:id="rId16"/>
    <p:sldId id="340" r:id="rId17"/>
    <p:sldId id="331" r:id="rId18"/>
    <p:sldId id="332" r:id="rId19"/>
    <p:sldId id="341" r:id="rId20"/>
    <p:sldId id="333" r:id="rId21"/>
    <p:sldId id="337" r:id="rId22"/>
    <p:sldId id="334" r:id="rId23"/>
    <p:sldId id="328" r:id="rId24"/>
    <p:sldId id="329" r:id="rId25"/>
    <p:sldId id="330" r:id="rId26"/>
    <p:sldId id="335" r:id="rId27"/>
  </p:sldIdLst>
  <p:sldSz cx="9906000" cy="6858000" type="A4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5495D3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8593" autoAdjust="0"/>
  </p:normalViewPr>
  <p:slideViewPr>
    <p:cSldViewPr>
      <p:cViewPr>
        <p:scale>
          <a:sx n="75" d="100"/>
          <a:sy n="75" d="100"/>
        </p:scale>
        <p:origin x="-1062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2FC05-352F-4253-B67F-D698BAF08AB6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52A63375-800C-4C0F-A112-B17148365797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10000"/>
                </a:schemeClr>
              </a:solidFill>
            </a:rPr>
            <a:t>Econometric Analysis</a:t>
          </a:r>
          <a:endParaRPr 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3369D892-D2CB-42A3-A782-8734129007BF}" type="parTrans" cxnId="{59838BE4-0EC6-4625-9744-38CD4F2A83F8}">
      <dgm:prSet/>
      <dgm:spPr/>
      <dgm:t>
        <a:bodyPr/>
        <a:lstStyle/>
        <a:p>
          <a:endParaRPr lang="en-US"/>
        </a:p>
      </dgm:t>
    </dgm:pt>
    <dgm:pt modelId="{4523E0B3-5202-4E34-8DD9-2E1F4E244037}" type="sibTrans" cxnId="{59838BE4-0EC6-4625-9744-38CD4F2A83F8}">
      <dgm:prSet/>
      <dgm:spPr/>
      <dgm:t>
        <a:bodyPr/>
        <a:lstStyle/>
        <a:p>
          <a:endParaRPr lang="en-US"/>
        </a:p>
      </dgm:t>
    </dgm:pt>
    <dgm:pt modelId="{E9C7BE8B-5581-4139-9876-9838E9FE7E2D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10000"/>
                </a:schemeClr>
              </a:solidFill>
            </a:rPr>
            <a:t>Quality management</a:t>
          </a:r>
          <a:endParaRPr 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C0DD6043-8C42-4BB2-8B89-73EE989D88CE}" type="parTrans" cxnId="{091DD63F-1772-41E3-BFD8-5ED333B0DD56}">
      <dgm:prSet/>
      <dgm:spPr/>
      <dgm:t>
        <a:bodyPr/>
        <a:lstStyle/>
        <a:p>
          <a:endParaRPr lang="en-US"/>
        </a:p>
      </dgm:t>
    </dgm:pt>
    <dgm:pt modelId="{FF76C619-4CA6-424C-8073-A070A3B9D050}" type="sibTrans" cxnId="{091DD63F-1772-41E3-BFD8-5ED333B0DD56}">
      <dgm:prSet/>
      <dgm:spPr/>
      <dgm:t>
        <a:bodyPr/>
        <a:lstStyle/>
        <a:p>
          <a:endParaRPr lang="en-US"/>
        </a:p>
      </dgm:t>
    </dgm:pt>
    <dgm:pt modelId="{E2539E64-EA54-497C-8D25-CB568FC5481C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10000"/>
                </a:schemeClr>
              </a:solidFill>
            </a:rPr>
            <a:t>Strategical thinking</a:t>
          </a:r>
          <a:endParaRPr 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5CC317AD-324D-4548-BD6B-34C80BABA25E}" type="parTrans" cxnId="{66A807EB-2747-4272-A633-3C6A1AD21DB3}">
      <dgm:prSet/>
      <dgm:spPr/>
      <dgm:t>
        <a:bodyPr/>
        <a:lstStyle/>
        <a:p>
          <a:endParaRPr lang="en-US"/>
        </a:p>
      </dgm:t>
    </dgm:pt>
    <dgm:pt modelId="{7FC0739D-B412-428C-AD96-0742F3DF6F02}" type="sibTrans" cxnId="{66A807EB-2747-4272-A633-3C6A1AD21DB3}">
      <dgm:prSet/>
      <dgm:spPr/>
      <dgm:t>
        <a:bodyPr/>
        <a:lstStyle/>
        <a:p>
          <a:endParaRPr lang="en-US"/>
        </a:p>
      </dgm:t>
    </dgm:pt>
    <dgm:pt modelId="{CCDF1581-E994-4C8B-9E61-1C9D292636F9}" type="pres">
      <dgm:prSet presAssocID="{7D92FC05-352F-4253-B67F-D698BAF08AB6}" presName="compositeShape" presStyleCnt="0">
        <dgm:presLayoutVars>
          <dgm:chMax val="7"/>
          <dgm:dir/>
          <dgm:resizeHandles val="exact"/>
        </dgm:presLayoutVars>
      </dgm:prSet>
      <dgm:spPr/>
    </dgm:pt>
    <dgm:pt modelId="{97C66400-7B8A-4C99-986B-6C7094426EDD}" type="pres">
      <dgm:prSet presAssocID="{52A63375-800C-4C0F-A112-B17148365797}" presName="circ1" presStyleLbl="vennNode1" presStyleIdx="0" presStyleCnt="3" custLinFactNeighborX="933" custLinFactNeighborY="-528"/>
      <dgm:spPr/>
      <dgm:t>
        <a:bodyPr/>
        <a:lstStyle/>
        <a:p>
          <a:endParaRPr lang="en-US"/>
        </a:p>
      </dgm:t>
    </dgm:pt>
    <dgm:pt modelId="{DFDCBBE4-4A93-41B2-AB88-37CEE69489B8}" type="pres">
      <dgm:prSet presAssocID="{52A63375-800C-4C0F-A112-B171483657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A5DBA-BEFD-4044-9F71-3A4624AA7AAD}" type="pres">
      <dgm:prSet presAssocID="{E9C7BE8B-5581-4139-9876-9838E9FE7E2D}" presName="circ2" presStyleLbl="vennNode1" presStyleIdx="1" presStyleCnt="3"/>
      <dgm:spPr/>
      <dgm:t>
        <a:bodyPr/>
        <a:lstStyle/>
        <a:p>
          <a:endParaRPr lang="en-US"/>
        </a:p>
      </dgm:t>
    </dgm:pt>
    <dgm:pt modelId="{8B88A011-0B00-435C-96A8-7E720A28F326}" type="pres">
      <dgm:prSet presAssocID="{E9C7BE8B-5581-4139-9876-9838E9FE7E2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5A5C8-11D3-40B7-BFC4-0FF7ACED413E}" type="pres">
      <dgm:prSet presAssocID="{E2539E64-EA54-497C-8D25-CB568FC5481C}" presName="circ3" presStyleLbl="vennNode1" presStyleIdx="2" presStyleCnt="3" custLinFactNeighborX="-3872" custLinFactNeighborY="-331"/>
      <dgm:spPr/>
      <dgm:t>
        <a:bodyPr/>
        <a:lstStyle/>
        <a:p>
          <a:endParaRPr lang="en-US"/>
        </a:p>
      </dgm:t>
    </dgm:pt>
    <dgm:pt modelId="{E55EEA26-652C-4B68-B3E7-C9F43ACB97BB}" type="pres">
      <dgm:prSet presAssocID="{E2539E64-EA54-497C-8D25-CB568FC548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65C97-271D-470F-9F00-46DDCC9FEA1E}" type="presOf" srcId="{E9C7BE8B-5581-4139-9876-9838E9FE7E2D}" destId="{C2FA5DBA-BEFD-4044-9F71-3A4624AA7AAD}" srcOrd="0" destOrd="0" presId="urn:microsoft.com/office/officeart/2005/8/layout/venn1"/>
    <dgm:cxn modelId="{66A807EB-2747-4272-A633-3C6A1AD21DB3}" srcId="{7D92FC05-352F-4253-B67F-D698BAF08AB6}" destId="{E2539E64-EA54-497C-8D25-CB568FC5481C}" srcOrd="2" destOrd="0" parTransId="{5CC317AD-324D-4548-BD6B-34C80BABA25E}" sibTransId="{7FC0739D-B412-428C-AD96-0742F3DF6F02}"/>
    <dgm:cxn modelId="{F3007DAF-C5E1-43E8-A5FF-B73E071E2052}" type="presOf" srcId="{E9C7BE8B-5581-4139-9876-9838E9FE7E2D}" destId="{8B88A011-0B00-435C-96A8-7E720A28F326}" srcOrd="1" destOrd="0" presId="urn:microsoft.com/office/officeart/2005/8/layout/venn1"/>
    <dgm:cxn modelId="{A04D6D99-2B59-4FE5-A69A-E1141C2F50DE}" type="presOf" srcId="{52A63375-800C-4C0F-A112-B17148365797}" destId="{97C66400-7B8A-4C99-986B-6C7094426EDD}" srcOrd="0" destOrd="0" presId="urn:microsoft.com/office/officeart/2005/8/layout/venn1"/>
    <dgm:cxn modelId="{9FEB0BAA-D181-4434-AED0-2E61A32C7D30}" type="presOf" srcId="{E2539E64-EA54-497C-8D25-CB568FC5481C}" destId="{E55EEA26-652C-4B68-B3E7-C9F43ACB97BB}" srcOrd="1" destOrd="0" presId="urn:microsoft.com/office/officeart/2005/8/layout/venn1"/>
    <dgm:cxn modelId="{59838BE4-0EC6-4625-9744-38CD4F2A83F8}" srcId="{7D92FC05-352F-4253-B67F-D698BAF08AB6}" destId="{52A63375-800C-4C0F-A112-B17148365797}" srcOrd="0" destOrd="0" parTransId="{3369D892-D2CB-42A3-A782-8734129007BF}" sibTransId="{4523E0B3-5202-4E34-8DD9-2E1F4E244037}"/>
    <dgm:cxn modelId="{4E9EF3B7-87CA-4DF8-855C-93A4C63C211E}" type="presOf" srcId="{E2539E64-EA54-497C-8D25-CB568FC5481C}" destId="{1C25A5C8-11D3-40B7-BFC4-0FF7ACED413E}" srcOrd="0" destOrd="0" presId="urn:microsoft.com/office/officeart/2005/8/layout/venn1"/>
    <dgm:cxn modelId="{C2B22FD3-3F61-45E1-B12D-2FC23F6FBCBB}" type="presOf" srcId="{52A63375-800C-4C0F-A112-B17148365797}" destId="{DFDCBBE4-4A93-41B2-AB88-37CEE69489B8}" srcOrd="1" destOrd="0" presId="urn:microsoft.com/office/officeart/2005/8/layout/venn1"/>
    <dgm:cxn modelId="{B03F2A73-C6C7-49C8-84B8-FBAF947AF57F}" type="presOf" srcId="{7D92FC05-352F-4253-B67F-D698BAF08AB6}" destId="{CCDF1581-E994-4C8B-9E61-1C9D292636F9}" srcOrd="0" destOrd="0" presId="urn:microsoft.com/office/officeart/2005/8/layout/venn1"/>
    <dgm:cxn modelId="{091DD63F-1772-41E3-BFD8-5ED333B0DD56}" srcId="{7D92FC05-352F-4253-B67F-D698BAF08AB6}" destId="{E9C7BE8B-5581-4139-9876-9838E9FE7E2D}" srcOrd="1" destOrd="0" parTransId="{C0DD6043-8C42-4BB2-8B89-73EE989D88CE}" sibTransId="{FF76C619-4CA6-424C-8073-A070A3B9D050}"/>
    <dgm:cxn modelId="{B32A20E3-5335-4F0F-A407-FE77723CB932}" type="presParOf" srcId="{CCDF1581-E994-4C8B-9E61-1C9D292636F9}" destId="{97C66400-7B8A-4C99-986B-6C7094426EDD}" srcOrd="0" destOrd="0" presId="urn:microsoft.com/office/officeart/2005/8/layout/venn1"/>
    <dgm:cxn modelId="{F8191024-4475-4697-AFFB-B01D00A2061B}" type="presParOf" srcId="{CCDF1581-E994-4C8B-9E61-1C9D292636F9}" destId="{DFDCBBE4-4A93-41B2-AB88-37CEE69489B8}" srcOrd="1" destOrd="0" presId="urn:microsoft.com/office/officeart/2005/8/layout/venn1"/>
    <dgm:cxn modelId="{1C005980-C266-40E2-9AE7-6167B0945D4A}" type="presParOf" srcId="{CCDF1581-E994-4C8B-9E61-1C9D292636F9}" destId="{C2FA5DBA-BEFD-4044-9F71-3A4624AA7AAD}" srcOrd="2" destOrd="0" presId="urn:microsoft.com/office/officeart/2005/8/layout/venn1"/>
    <dgm:cxn modelId="{BF050701-2466-4590-A56B-0FCA63B90BB6}" type="presParOf" srcId="{CCDF1581-E994-4C8B-9E61-1C9D292636F9}" destId="{8B88A011-0B00-435C-96A8-7E720A28F326}" srcOrd="3" destOrd="0" presId="urn:microsoft.com/office/officeart/2005/8/layout/venn1"/>
    <dgm:cxn modelId="{06EBB0CA-EB2E-4F8E-BD12-E2D30CBDDEF8}" type="presParOf" srcId="{CCDF1581-E994-4C8B-9E61-1C9D292636F9}" destId="{1C25A5C8-11D3-40B7-BFC4-0FF7ACED413E}" srcOrd="4" destOrd="0" presId="urn:microsoft.com/office/officeart/2005/8/layout/venn1"/>
    <dgm:cxn modelId="{0E7457D1-3BE5-4AE6-B469-96F86BA09DF4}" type="presParOf" srcId="{CCDF1581-E994-4C8B-9E61-1C9D292636F9}" destId="{E55EEA26-652C-4B68-B3E7-C9F43ACB97B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8015B-6E56-4CE4-AC39-7C0A75EE2615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BD79C49B-DBE8-44FF-800A-BCFC8567C580}">
      <dgm:prSet phldrT="[Text]"/>
      <dgm:spPr>
        <a:xfrm>
          <a:off x="1267870" y="35921"/>
          <a:ext cx="1136181" cy="79529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Collision</a:t>
          </a:r>
          <a:endParaRPr lang="lt-L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86E8D0-957F-4BC1-893C-3D227BF92CEE}" type="parTrans" cxnId="{B3E190D9-9336-449A-B146-F89EE1C37AF9}">
      <dgm:prSet/>
      <dgm:spPr/>
      <dgm:t>
        <a:bodyPr/>
        <a:lstStyle/>
        <a:p>
          <a:endParaRPr lang="lt-LT"/>
        </a:p>
      </dgm:t>
    </dgm:pt>
    <dgm:pt modelId="{2080EA88-6B05-4FE1-B682-A265C45355F1}" type="sibTrans" cxnId="{B3E190D9-9336-449A-B146-F89EE1C37AF9}">
      <dgm:prSet/>
      <dgm:spPr/>
      <dgm:t>
        <a:bodyPr/>
        <a:lstStyle/>
        <a:p>
          <a:endParaRPr lang="lt-LT"/>
        </a:p>
      </dgm:t>
    </dgm:pt>
    <dgm:pt modelId="{9970F267-C034-4004-BC9F-BE6A88F194B5}">
      <dgm:prSet phldrT="[Text]"/>
      <dgm:spPr>
        <a:xfrm>
          <a:off x="2209886" y="929294"/>
          <a:ext cx="1136181" cy="79529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SPAD</a:t>
          </a:r>
          <a:endParaRPr lang="lt-L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8E9DBB-4122-4E44-A5A9-D5D832699398}" type="parTrans" cxnId="{1FAB60B5-3074-4780-AB49-86B5B5EF8DCC}">
      <dgm:prSet/>
      <dgm:spPr/>
      <dgm:t>
        <a:bodyPr/>
        <a:lstStyle/>
        <a:p>
          <a:endParaRPr lang="lt-LT"/>
        </a:p>
      </dgm:t>
    </dgm:pt>
    <dgm:pt modelId="{5132FC98-AAA0-4370-8F7A-C7B2933FEE7B}" type="sibTrans" cxnId="{1FAB60B5-3074-4780-AB49-86B5B5EF8DCC}">
      <dgm:prSet/>
      <dgm:spPr/>
      <dgm:t>
        <a:bodyPr/>
        <a:lstStyle/>
        <a:p>
          <a:endParaRPr lang="lt-LT"/>
        </a:p>
      </dgm:t>
    </dgm:pt>
    <dgm:pt modelId="{4DBF3272-CBBA-4D4C-80F4-F6B1F1C4FBED}">
      <dgm:prSet phldrT="[Text]"/>
      <dgm:spPr>
        <a:xfrm>
          <a:off x="3151901" y="1822668"/>
          <a:ext cx="1136181" cy="795290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Driver</a:t>
          </a:r>
          <a:endParaRPr lang="lt-L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22EC93-C8CA-4E1F-B390-13B1CB71698F}" type="parTrans" cxnId="{C67984DE-C980-475C-AC5C-59728FE42985}">
      <dgm:prSet/>
      <dgm:spPr/>
      <dgm:t>
        <a:bodyPr/>
        <a:lstStyle/>
        <a:p>
          <a:endParaRPr lang="lt-LT"/>
        </a:p>
      </dgm:t>
    </dgm:pt>
    <dgm:pt modelId="{C4A18B09-AA76-4928-8493-49F20CC3E2AB}" type="sibTrans" cxnId="{C67984DE-C980-475C-AC5C-59728FE42985}">
      <dgm:prSet/>
      <dgm:spPr/>
      <dgm:t>
        <a:bodyPr/>
        <a:lstStyle/>
        <a:p>
          <a:endParaRPr lang="lt-LT"/>
        </a:p>
      </dgm:t>
    </dgm:pt>
    <dgm:pt modelId="{C3074834-2BDF-4589-B089-ED8885F929FF}">
      <dgm:prSet phldrT="[Text]"/>
      <dgm:spPr>
        <a:xfrm>
          <a:off x="5035932" y="3609414"/>
          <a:ext cx="1136181" cy="795290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Driver was tired</a:t>
          </a:r>
          <a:endParaRPr lang="lt-L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7CEAF7-4940-4F75-999B-359C8B854F80}" type="parTrans" cxnId="{E8BA9E52-249B-4AA7-A10F-249A05F6F2B7}">
      <dgm:prSet/>
      <dgm:spPr/>
      <dgm:t>
        <a:bodyPr/>
        <a:lstStyle/>
        <a:p>
          <a:endParaRPr lang="lt-LT"/>
        </a:p>
      </dgm:t>
    </dgm:pt>
    <dgm:pt modelId="{F6511917-A19B-4F46-8793-7705D908982C}" type="sibTrans" cxnId="{E8BA9E52-249B-4AA7-A10F-249A05F6F2B7}">
      <dgm:prSet/>
      <dgm:spPr/>
      <dgm:t>
        <a:bodyPr/>
        <a:lstStyle/>
        <a:p>
          <a:endParaRPr lang="lt-LT"/>
        </a:p>
      </dgm:t>
    </dgm:pt>
    <dgm:pt modelId="{3E526D59-BD38-4368-B5F3-383D62B8C383}">
      <dgm:prSet phldrT="[Text]"/>
      <dgm:spPr>
        <a:xfrm>
          <a:off x="4093916" y="2716041"/>
          <a:ext cx="1136181" cy="795290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Inadequate attention at the signal</a:t>
          </a:r>
          <a:endParaRPr lang="lt-L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63DE408-6FF1-41A1-8EBD-7AC76133CE77}" type="sibTrans" cxnId="{D63CB877-1FD1-458C-955B-7942716204B4}">
      <dgm:prSet/>
      <dgm:spPr/>
      <dgm:t>
        <a:bodyPr/>
        <a:lstStyle/>
        <a:p>
          <a:endParaRPr lang="lt-LT"/>
        </a:p>
      </dgm:t>
    </dgm:pt>
    <dgm:pt modelId="{93B7003A-81A7-4988-A591-02F4B70ECF65}" type="parTrans" cxnId="{D63CB877-1FD1-458C-955B-7942716204B4}">
      <dgm:prSet/>
      <dgm:spPr/>
      <dgm:t>
        <a:bodyPr/>
        <a:lstStyle/>
        <a:p>
          <a:endParaRPr lang="lt-LT"/>
        </a:p>
      </dgm:t>
    </dgm:pt>
    <dgm:pt modelId="{FDC42611-5891-45FA-BFD8-8F181AC7C206}">
      <dgm:prSet phldrT="[Text]"/>
      <dgm:spPr>
        <a:xfrm>
          <a:off x="5977947" y="4502788"/>
          <a:ext cx="1136181" cy="79529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 was working for 12 hours</a:t>
          </a:r>
          <a:endParaRPr lang="lt-L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9BAA55-904F-4A24-97CE-253B135CBDCE}" type="sibTrans" cxnId="{8FED33E6-2761-487B-9EEC-457769B41655}">
      <dgm:prSet/>
      <dgm:spPr/>
      <dgm:t>
        <a:bodyPr/>
        <a:lstStyle/>
        <a:p>
          <a:endParaRPr lang="lt-LT"/>
        </a:p>
      </dgm:t>
    </dgm:pt>
    <dgm:pt modelId="{F4A74589-3653-4BC4-A83C-54AC4FF4DFB8}" type="parTrans" cxnId="{8FED33E6-2761-487B-9EEC-457769B41655}">
      <dgm:prSet/>
      <dgm:spPr/>
      <dgm:t>
        <a:bodyPr/>
        <a:lstStyle/>
        <a:p>
          <a:endParaRPr lang="lt-LT"/>
        </a:p>
      </dgm:t>
    </dgm:pt>
    <dgm:pt modelId="{A1C79E62-524E-41BB-A307-94EE561BF6F3}" type="pres">
      <dgm:prSet presAssocID="{0728015B-6E56-4CE4-AC39-7C0A75EE261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lt-LT"/>
        </a:p>
      </dgm:t>
    </dgm:pt>
    <dgm:pt modelId="{3A492433-5C68-490A-82BA-D696905BEA73}" type="pres">
      <dgm:prSet presAssocID="{BD79C49B-DBE8-44FF-800A-BCFC8567C580}" presName="composite" presStyleCnt="0"/>
      <dgm:spPr/>
    </dgm:pt>
    <dgm:pt modelId="{63476AEF-D109-498E-8883-754375CE816C}" type="pres">
      <dgm:prSet presAssocID="{BD79C49B-DBE8-44FF-800A-BCFC8567C580}" presName="bentUpArrow1" presStyleLbl="alignImgPlace1" presStyleIdx="0" presStyleCnt="5" custLinFactX="-100000" custLinFactNeighborX="-105804" custLinFactNeighborY="-14399"/>
      <dgm:spPr>
        <a:xfrm rot="5400000">
          <a:off x="1446685" y="784092"/>
          <a:ext cx="674928" cy="768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B5BAF55-CFCA-4DEC-9A86-05DBD8BB3655}" type="pres">
      <dgm:prSet presAssocID="{BD79C49B-DBE8-44FF-800A-BCFC8567C580}" presName="ParentText" presStyleLbl="node1" presStyleIdx="0" presStyleCnt="6" custLinFactX="-83915" custLinFactNeighborX="-100000" custLinFactNeighborY="-9838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lt-LT"/>
        </a:p>
      </dgm:t>
    </dgm:pt>
    <dgm:pt modelId="{844B1661-E3D7-41D1-A26D-86E7593A9EBA}" type="pres">
      <dgm:prSet presAssocID="{BD79C49B-DBE8-44FF-800A-BCFC8567C580}" presName="ChildText" presStyleLbl="revTx" presStyleIdx="0" presStyleCnt="5" custScaleX="176109" custScaleY="149649" custLinFactX="-50558" custLinFactNeighborX="-100000" custLinFactNeighborY="44399">
        <dgm:presLayoutVars>
          <dgm:chMax val="0"/>
          <dgm:chPref val="0"/>
          <dgm:bulletEnabled val="1"/>
        </dgm:presLayoutVars>
      </dgm:prSet>
      <dgm:spPr>
        <a:noFill/>
        <a:ln>
          <a:noFill/>
        </a:ln>
        <a:effectLst/>
      </dgm:spPr>
      <dgm:t>
        <a:bodyPr/>
        <a:lstStyle/>
        <a:p>
          <a:endParaRPr lang="lt-LT"/>
        </a:p>
      </dgm:t>
    </dgm:pt>
    <dgm:pt modelId="{E97DE474-C9DC-47C9-A378-76EDC42D797E}" type="pres">
      <dgm:prSet presAssocID="{2080EA88-6B05-4FE1-B682-A265C45355F1}" presName="sibTrans" presStyleCnt="0"/>
      <dgm:spPr/>
    </dgm:pt>
    <dgm:pt modelId="{5927818B-8B32-42A1-9B4B-B01234D1BA1D}" type="pres">
      <dgm:prSet presAssocID="{9970F267-C034-4004-BC9F-BE6A88F194B5}" presName="composite" presStyleCnt="0"/>
      <dgm:spPr/>
    </dgm:pt>
    <dgm:pt modelId="{D4E09917-889C-4C75-8345-B37109092EBF}" type="pres">
      <dgm:prSet presAssocID="{9970F267-C034-4004-BC9F-BE6A88F194B5}" presName="bentUpArrow1" presStyleLbl="alignImgPlace1" presStyleIdx="1" presStyleCnt="5" custLinFactX="-100000" custLinFactNeighborX="-119744" custLinFactNeighborY="-53674"/>
      <dgm:spPr>
        <a:xfrm rot="5400000">
          <a:off x="2388701" y="1677466"/>
          <a:ext cx="674928" cy="768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2027011-29C2-4FBA-873F-567A3A2BC9B6}" type="pres">
      <dgm:prSet presAssocID="{9970F267-C034-4004-BC9F-BE6A88F194B5}" presName="ParentText" presStyleLbl="node1" presStyleIdx="1" presStyleCnt="6" custLinFactX="-58335" custLinFactNeighborX="-100000" custLinFactNeighborY="-40212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lt-LT"/>
        </a:p>
      </dgm:t>
    </dgm:pt>
    <dgm:pt modelId="{141E30D2-91E8-43EA-8FA2-A0DAD1CD3D20}" type="pres">
      <dgm:prSet presAssocID="{9970F267-C034-4004-BC9F-BE6A88F194B5}" presName="ChildText" presStyleLbl="revTx" presStyleIdx="1" presStyleCnt="5" custScaleX="163320" custScaleY="153427">
        <dgm:presLayoutVars>
          <dgm:chMax val="0"/>
          <dgm:chPref val="0"/>
          <dgm:bulletEnabled val="1"/>
        </dgm:presLayoutVars>
      </dgm:prSet>
      <dgm:spPr>
        <a:noFill/>
        <a:ln>
          <a:noFill/>
        </a:ln>
        <a:effectLst/>
      </dgm:spPr>
      <dgm:t>
        <a:bodyPr/>
        <a:lstStyle/>
        <a:p>
          <a:endParaRPr lang="lt-LT"/>
        </a:p>
      </dgm:t>
    </dgm:pt>
    <dgm:pt modelId="{7C9FDC64-442B-460F-A4FD-39CCF3829B16}" type="pres">
      <dgm:prSet presAssocID="{5132FC98-AAA0-4370-8F7A-C7B2933FEE7B}" presName="sibTrans" presStyleCnt="0"/>
      <dgm:spPr/>
    </dgm:pt>
    <dgm:pt modelId="{911C8071-02D1-4ABB-A4C1-2FE715111E4A}" type="pres">
      <dgm:prSet presAssocID="{4DBF3272-CBBA-4D4C-80F4-F6B1F1C4FBED}" presName="composite" presStyleCnt="0"/>
      <dgm:spPr/>
    </dgm:pt>
    <dgm:pt modelId="{F04ECCE7-4123-48B9-85ED-8C6AC33CE9E0}" type="pres">
      <dgm:prSet presAssocID="{4DBF3272-CBBA-4D4C-80F4-F6B1F1C4FBED}" presName="bentUpArrow1" presStyleLbl="alignImgPlace1" presStyleIdx="2" presStyleCnt="5" custLinFactX="-100000" custLinFactNeighborX="-131876" custLinFactNeighborY="-57731"/>
      <dgm:spPr>
        <a:xfrm rot="5400000">
          <a:off x="3330716" y="2570839"/>
          <a:ext cx="674928" cy="768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01006A1-E025-430C-8929-EDC5070371CC}" type="pres">
      <dgm:prSet presAssocID="{4DBF3272-CBBA-4D4C-80F4-F6B1F1C4FBED}" presName="ParentText" presStyleLbl="node1" presStyleIdx="2" presStyleCnt="6" custLinFactX="-68416" custLinFactNeighborX="-100000" custLinFactNeighborY="-49043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lt-LT"/>
        </a:p>
      </dgm:t>
    </dgm:pt>
    <dgm:pt modelId="{7055AA86-4237-4178-827E-E07973317BE9}" type="pres">
      <dgm:prSet presAssocID="{4DBF3272-CBBA-4D4C-80F4-F6B1F1C4FBED}" presName="ChildText" presStyleLbl="revTx" presStyleIdx="2" presStyleCnt="5">
        <dgm:presLayoutVars>
          <dgm:chMax val="0"/>
          <dgm:chPref val="0"/>
          <dgm:bulletEnabled val="1"/>
        </dgm:presLayoutVars>
      </dgm:prSet>
      <dgm:spPr>
        <a:noFill/>
        <a:ln>
          <a:noFill/>
        </a:ln>
        <a:effectLst/>
      </dgm:spPr>
      <dgm:t>
        <a:bodyPr/>
        <a:lstStyle/>
        <a:p>
          <a:endParaRPr lang="lt-LT"/>
        </a:p>
      </dgm:t>
    </dgm:pt>
    <dgm:pt modelId="{11CF71B1-415A-4E86-A8CB-347983A1154D}" type="pres">
      <dgm:prSet presAssocID="{C4A18B09-AA76-4928-8493-49F20CC3E2AB}" presName="sibTrans" presStyleCnt="0"/>
      <dgm:spPr/>
    </dgm:pt>
    <dgm:pt modelId="{A7E6007E-46BD-42C9-A1CB-ED842AC4C8EA}" type="pres">
      <dgm:prSet presAssocID="{3E526D59-BD38-4368-B5F3-383D62B8C383}" presName="composite" presStyleCnt="0"/>
      <dgm:spPr/>
    </dgm:pt>
    <dgm:pt modelId="{D1474F5F-9919-4E97-B9C4-A3F8DBB4B4AD}" type="pres">
      <dgm:prSet presAssocID="{3E526D59-BD38-4368-B5F3-383D62B8C383}" presName="bentUpArrow1" presStyleLbl="alignImgPlace1" presStyleIdx="3" presStyleCnt="5" custLinFactX="-100000" custLinFactNeighborX="-142858" custLinFactNeighborY="-74936"/>
      <dgm:spPr>
        <a:xfrm rot="5400000">
          <a:off x="4272731" y="3464212"/>
          <a:ext cx="674928" cy="768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4C7B986-DA2D-4BE1-AFDD-1FFD511ED21D}" type="pres">
      <dgm:prSet presAssocID="{3E526D59-BD38-4368-B5F3-383D62B8C383}" presName="ParentText" presStyleLbl="node1" presStyleIdx="3" presStyleCnt="6" custLinFactX="-72920" custLinFactNeighborX="-100000" custLinFactNeighborY="-5665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lt-LT"/>
        </a:p>
      </dgm:t>
    </dgm:pt>
    <dgm:pt modelId="{C383416C-4D08-4A38-B3A8-B90CD292C17C}" type="pres">
      <dgm:prSet presAssocID="{3E526D59-BD38-4368-B5F3-383D62B8C383}" presName="ChildText" presStyleLbl="revTx" presStyleIdx="3" presStyleCnt="5">
        <dgm:presLayoutVars>
          <dgm:chMax val="0"/>
          <dgm:chPref val="0"/>
          <dgm:bulletEnabled val="1"/>
        </dgm:presLayoutVars>
      </dgm:prSet>
      <dgm:spPr>
        <a:noFill/>
        <a:ln>
          <a:noFill/>
        </a:ln>
        <a:effectLst/>
      </dgm:spPr>
      <dgm:t>
        <a:bodyPr/>
        <a:lstStyle/>
        <a:p>
          <a:endParaRPr lang="lt-LT"/>
        </a:p>
      </dgm:t>
    </dgm:pt>
    <dgm:pt modelId="{4BC97C08-E852-47A8-AE93-A3A13F7864BF}" type="pres">
      <dgm:prSet presAssocID="{B63DE408-6FF1-41A1-8EBD-7AC76133CE77}" presName="sibTrans" presStyleCnt="0"/>
      <dgm:spPr/>
    </dgm:pt>
    <dgm:pt modelId="{FB7C7346-BE73-4AA4-B725-69343148ECB7}" type="pres">
      <dgm:prSet presAssocID="{FDC42611-5891-45FA-BFD8-8F181AC7C206}" presName="composite" presStyleCnt="0"/>
      <dgm:spPr/>
    </dgm:pt>
    <dgm:pt modelId="{9B7A3C01-D4C7-4790-B639-FC686CED4C99}" type="pres">
      <dgm:prSet presAssocID="{FDC42611-5891-45FA-BFD8-8F181AC7C206}" presName="bentUpArrow1" presStyleLbl="alignImgPlace1" presStyleIdx="4" presStyleCnt="5" custAng="0" custScaleX="74961" custScaleY="75134" custLinFactX="-100000" custLinFactNeighborX="-136139" custLinFactNeighborY="-86348"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FF5FEDA8-C179-4137-9C5F-D0E2D37E4D14}" type="pres">
      <dgm:prSet presAssocID="{FDC42611-5891-45FA-BFD8-8F181AC7C206}" presName="ParentText" presStyleLbl="node1" presStyleIdx="4" presStyleCnt="6" custLinFactNeighborX="-88910" custLinFactNeighborY="2730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lt-LT"/>
        </a:p>
      </dgm:t>
    </dgm:pt>
    <dgm:pt modelId="{91793F3A-CD5A-4403-8CC2-A0FC9BFB38B4}" type="pres">
      <dgm:prSet presAssocID="{FDC42611-5891-45FA-BFD8-8F181AC7C20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25F1FE68-F57E-4C80-A728-BBC5A7773876}" type="pres">
      <dgm:prSet presAssocID="{4B9BAA55-904F-4A24-97CE-253B135CBDCE}" presName="sibTrans" presStyleCnt="0"/>
      <dgm:spPr/>
    </dgm:pt>
    <dgm:pt modelId="{B4226EA1-D77C-4024-9B6F-86666833F811}" type="pres">
      <dgm:prSet presAssocID="{C3074834-2BDF-4589-B089-ED8885F929FF}" presName="composite" presStyleCnt="0"/>
      <dgm:spPr/>
    </dgm:pt>
    <dgm:pt modelId="{130AB028-2EAA-4A03-8DD3-3AF2A552BBF1}" type="pres">
      <dgm:prSet presAssocID="{C3074834-2BDF-4589-B089-ED8885F929FF}" presName="ParentText" presStyleLbl="node1" presStyleIdx="5" presStyleCnt="6" custLinFactX="-100000" custLinFactY="-68462" custLinFactNeighborX="-171223" custLinFactNeighborY="-100000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  <dgm:t>
        <a:bodyPr/>
        <a:lstStyle/>
        <a:p>
          <a:endParaRPr lang="lt-LT"/>
        </a:p>
      </dgm:t>
    </dgm:pt>
  </dgm:ptLst>
  <dgm:cxnLst>
    <dgm:cxn modelId="{1FAB60B5-3074-4780-AB49-86B5B5EF8DCC}" srcId="{0728015B-6E56-4CE4-AC39-7C0A75EE2615}" destId="{9970F267-C034-4004-BC9F-BE6A88F194B5}" srcOrd="1" destOrd="0" parTransId="{1A8E9DBB-4122-4E44-A5A9-D5D832699398}" sibTransId="{5132FC98-AAA0-4370-8F7A-C7B2933FEE7B}"/>
    <dgm:cxn modelId="{D63CB877-1FD1-458C-955B-7942716204B4}" srcId="{0728015B-6E56-4CE4-AC39-7C0A75EE2615}" destId="{3E526D59-BD38-4368-B5F3-383D62B8C383}" srcOrd="3" destOrd="0" parTransId="{93B7003A-81A7-4988-A591-02F4B70ECF65}" sibTransId="{B63DE408-6FF1-41A1-8EBD-7AC76133CE77}"/>
    <dgm:cxn modelId="{2DD2DFDB-6CAD-4E3F-861B-2FE3990DC7B8}" type="presOf" srcId="{3E526D59-BD38-4368-B5F3-383D62B8C383}" destId="{74C7B986-DA2D-4BE1-AFDD-1FFD511ED21D}" srcOrd="0" destOrd="0" presId="urn:microsoft.com/office/officeart/2005/8/layout/StepDownProcess"/>
    <dgm:cxn modelId="{C67984DE-C980-475C-AC5C-59728FE42985}" srcId="{0728015B-6E56-4CE4-AC39-7C0A75EE2615}" destId="{4DBF3272-CBBA-4D4C-80F4-F6B1F1C4FBED}" srcOrd="2" destOrd="0" parTransId="{1A22EC93-C8CA-4E1F-B390-13B1CB71698F}" sibTransId="{C4A18B09-AA76-4928-8493-49F20CC3E2AB}"/>
    <dgm:cxn modelId="{98B08EDD-5100-4AD8-B71C-36F9793A25E2}" type="presOf" srcId="{C3074834-2BDF-4589-B089-ED8885F929FF}" destId="{130AB028-2EAA-4A03-8DD3-3AF2A552BBF1}" srcOrd="0" destOrd="0" presId="urn:microsoft.com/office/officeart/2005/8/layout/StepDownProcess"/>
    <dgm:cxn modelId="{B3E190D9-9336-449A-B146-F89EE1C37AF9}" srcId="{0728015B-6E56-4CE4-AC39-7C0A75EE2615}" destId="{BD79C49B-DBE8-44FF-800A-BCFC8567C580}" srcOrd="0" destOrd="0" parTransId="{6786E8D0-957F-4BC1-893C-3D227BF92CEE}" sibTransId="{2080EA88-6B05-4FE1-B682-A265C45355F1}"/>
    <dgm:cxn modelId="{398351E1-65E1-480D-AAD3-D4FAFDBA3661}" type="presOf" srcId="{9970F267-C034-4004-BC9F-BE6A88F194B5}" destId="{02027011-29C2-4FBA-873F-567A3A2BC9B6}" srcOrd="0" destOrd="0" presId="urn:microsoft.com/office/officeart/2005/8/layout/StepDownProcess"/>
    <dgm:cxn modelId="{D09F2C3D-AC0C-465F-8E45-2A10FA80CCE9}" type="presOf" srcId="{0728015B-6E56-4CE4-AC39-7C0A75EE2615}" destId="{A1C79E62-524E-41BB-A307-94EE561BF6F3}" srcOrd="0" destOrd="0" presId="urn:microsoft.com/office/officeart/2005/8/layout/StepDownProcess"/>
    <dgm:cxn modelId="{ADA0A420-07BA-4878-8E81-AC4DDB917A04}" type="presOf" srcId="{4DBF3272-CBBA-4D4C-80F4-F6B1F1C4FBED}" destId="{101006A1-E025-430C-8929-EDC5070371CC}" srcOrd="0" destOrd="0" presId="urn:microsoft.com/office/officeart/2005/8/layout/StepDownProcess"/>
    <dgm:cxn modelId="{DD318472-77D5-4866-8E09-A84C79C6E586}" type="presOf" srcId="{BD79C49B-DBE8-44FF-800A-BCFC8567C580}" destId="{DB5BAF55-CFCA-4DEC-9A86-05DBD8BB3655}" srcOrd="0" destOrd="0" presId="urn:microsoft.com/office/officeart/2005/8/layout/StepDownProcess"/>
    <dgm:cxn modelId="{D86BFA60-7647-4911-9D8A-E681B03303CE}" type="presOf" srcId="{FDC42611-5891-45FA-BFD8-8F181AC7C206}" destId="{FF5FEDA8-C179-4137-9C5F-D0E2D37E4D14}" srcOrd="0" destOrd="0" presId="urn:microsoft.com/office/officeart/2005/8/layout/StepDownProcess"/>
    <dgm:cxn modelId="{E8BA9E52-249B-4AA7-A10F-249A05F6F2B7}" srcId="{0728015B-6E56-4CE4-AC39-7C0A75EE2615}" destId="{C3074834-2BDF-4589-B089-ED8885F929FF}" srcOrd="5" destOrd="0" parTransId="{DB7CEAF7-4940-4F75-999B-359C8B854F80}" sibTransId="{F6511917-A19B-4F46-8793-7705D908982C}"/>
    <dgm:cxn modelId="{8FED33E6-2761-487B-9EEC-457769B41655}" srcId="{0728015B-6E56-4CE4-AC39-7C0A75EE2615}" destId="{FDC42611-5891-45FA-BFD8-8F181AC7C206}" srcOrd="4" destOrd="0" parTransId="{F4A74589-3653-4BC4-A83C-54AC4FF4DFB8}" sibTransId="{4B9BAA55-904F-4A24-97CE-253B135CBDCE}"/>
    <dgm:cxn modelId="{75F6E02E-FF68-46EC-94F9-0A91272B9684}" type="presParOf" srcId="{A1C79E62-524E-41BB-A307-94EE561BF6F3}" destId="{3A492433-5C68-490A-82BA-D696905BEA73}" srcOrd="0" destOrd="0" presId="urn:microsoft.com/office/officeart/2005/8/layout/StepDownProcess"/>
    <dgm:cxn modelId="{5BDDE1F5-D500-40C8-A46C-04CC165F6686}" type="presParOf" srcId="{3A492433-5C68-490A-82BA-D696905BEA73}" destId="{63476AEF-D109-498E-8883-754375CE816C}" srcOrd="0" destOrd="0" presId="urn:microsoft.com/office/officeart/2005/8/layout/StepDownProcess"/>
    <dgm:cxn modelId="{B523E137-F539-4941-BC5B-9F0FBA3AA920}" type="presParOf" srcId="{3A492433-5C68-490A-82BA-D696905BEA73}" destId="{DB5BAF55-CFCA-4DEC-9A86-05DBD8BB3655}" srcOrd="1" destOrd="0" presId="urn:microsoft.com/office/officeart/2005/8/layout/StepDownProcess"/>
    <dgm:cxn modelId="{C8B859E0-DA0A-4B84-9671-A389384221FA}" type="presParOf" srcId="{3A492433-5C68-490A-82BA-D696905BEA73}" destId="{844B1661-E3D7-41D1-A26D-86E7593A9EBA}" srcOrd="2" destOrd="0" presId="urn:microsoft.com/office/officeart/2005/8/layout/StepDownProcess"/>
    <dgm:cxn modelId="{4C07458E-2B40-4FC8-A454-0F05FF591335}" type="presParOf" srcId="{A1C79E62-524E-41BB-A307-94EE561BF6F3}" destId="{E97DE474-C9DC-47C9-A378-76EDC42D797E}" srcOrd="1" destOrd="0" presId="urn:microsoft.com/office/officeart/2005/8/layout/StepDownProcess"/>
    <dgm:cxn modelId="{0F71A286-EBC1-4A76-8216-1BBC0D250F49}" type="presParOf" srcId="{A1C79E62-524E-41BB-A307-94EE561BF6F3}" destId="{5927818B-8B32-42A1-9B4B-B01234D1BA1D}" srcOrd="2" destOrd="0" presId="urn:microsoft.com/office/officeart/2005/8/layout/StepDownProcess"/>
    <dgm:cxn modelId="{1AC14261-5B33-41A0-B6DC-C995101E1DAD}" type="presParOf" srcId="{5927818B-8B32-42A1-9B4B-B01234D1BA1D}" destId="{D4E09917-889C-4C75-8345-B37109092EBF}" srcOrd="0" destOrd="0" presId="urn:microsoft.com/office/officeart/2005/8/layout/StepDownProcess"/>
    <dgm:cxn modelId="{ADF68F3A-A089-4482-ACB6-7D6137AACD2C}" type="presParOf" srcId="{5927818B-8B32-42A1-9B4B-B01234D1BA1D}" destId="{02027011-29C2-4FBA-873F-567A3A2BC9B6}" srcOrd="1" destOrd="0" presId="urn:microsoft.com/office/officeart/2005/8/layout/StepDownProcess"/>
    <dgm:cxn modelId="{3A8F0D79-4FF8-4FD8-9210-76253EEFE5DC}" type="presParOf" srcId="{5927818B-8B32-42A1-9B4B-B01234D1BA1D}" destId="{141E30D2-91E8-43EA-8FA2-A0DAD1CD3D20}" srcOrd="2" destOrd="0" presId="urn:microsoft.com/office/officeart/2005/8/layout/StepDownProcess"/>
    <dgm:cxn modelId="{BE28397E-FFAA-434B-A2CE-598FB075BA05}" type="presParOf" srcId="{A1C79E62-524E-41BB-A307-94EE561BF6F3}" destId="{7C9FDC64-442B-460F-A4FD-39CCF3829B16}" srcOrd="3" destOrd="0" presId="urn:microsoft.com/office/officeart/2005/8/layout/StepDownProcess"/>
    <dgm:cxn modelId="{0AC553A0-5399-4855-A8BA-BC92AA41B682}" type="presParOf" srcId="{A1C79E62-524E-41BB-A307-94EE561BF6F3}" destId="{911C8071-02D1-4ABB-A4C1-2FE715111E4A}" srcOrd="4" destOrd="0" presId="urn:microsoft.com/office/officeart/2005/8/layout/StepDownProcess"/>
    <dgm:cxn modelId="{DE69F986-8058-40AB-8274-C1974C026E5A}" type="presParOf" srcId="{911C8071-02D1-4ABB-A4C1-2FE715111E4A}" destId="{F04ECCE7-4123-48B9-85ED-8C6AC33CE9E0}" srcOrd="0" destOrd="0" presId="urn:microsoft.com/office/officeart/2005/8/layout/StepDownProcess"/>
    <dgm:cxn modelId="{4411DC59-D603-4672-8E71-762425995947}" type="presParOf" srcId="{911C8071-02D1-4ABB-A4C1-2FE715111E4A}" destId="{101006A1-E025-430C-8929-EDC5070371CC}" srcOrd="1" destOrd="0" presId="urn:microsoft.com/office/officeart/2005/8/layout/StepDownProcess"/>
    <dgm:cxn modelId="{A54DA92A-D671-45ED-BA00-E2C78CE9D140}" type="presParOf" srcId="{911C8071-02D1-4ABB-A4C1-2FE715111E4A}" destId="{7055AA86-4237-4178-827E-E07973317BE9}" srcOrd="2" destOrd="0" presId="urn:microsoft.com/office/officeart/2005/8/layout/StepDownProcess"/>
    <dgm:cxn modelId="{7C25F48F-44F6-4FE5-9DBE-7BA3BFABDE00}" type="presParOf" srcId="{A1C79E62-524E-41BB-A307-94EE561BF6F3}" destId="{11CF71B1-415A-4E86-A8CB-347983A1154D}" srcOrd="5" destOrd="0" presId="urn:microsoft.com/office/officeart/2005/8/layout/StepDownProcess"/>
    <dgm:cxn modelId="{F3CEDD98-8C0C-4A15-B8FC-92006A2AB1AF}" type="presParOf" srcId="{A1C79E62-524E-41BB-A307-94EE561BF6F3}" destId="{A7E6007E-46BD-42C9-A1CB-ED842AC4C8EA}" srcOrd="6" destOrd="0" presId="urn:microsoft.com/office/officeart/2005/8/layout/StepDownProcess"/>
    <dgm:cxn modelId="{BDF53FC7-0C44-47EA-B0DB-4FD60F9A06C2}" type="presParOf" srcId="{A7E6007E-46BD-42C9-A1CB-ED842AC4C8EA}" destId="{D1474F5F-9919-4E97-B9C4-A3F8DBB4B4AD}" srcOrd="0" destOrd="0" presId="urn:microsoft.com/office/officeart/2005/8/layout/StepDownProcess"/>
    <dgm:cxn modelId="{1369B50B-9AC0-4EBD-8DAB-C59431122E54}" type="presParOf" srcId="{A7E6007E-46BD-42C9-A1CB-ED842AC4C8EA}" destId="{74C7B986-DA2D-4BE1-AFDD-1FFD511ED21D}" srcOrd="1" destOrd="0" presId="urn:microsoft.com/office/officeart/2005/8/layout/StepDownProcess"/>
    <dgm:cxn modelId="{93658024-E40C-4D3C-9271-0A780488ADBE}" type="presParOf" srcId="{A7E6007E-46BD-42C9-A1CB-ED842AC4C8EA}" destId="{C383416C-4D08-4A38-B3A8-B90CD292C17C}" srcOrd="2" destOrd="0" presId="urn:microsoft.com/office/officeart/2005/8/layout/StepDownProcess"/>
    <dgm:cxn modelId="{DEB3FF49-6477-4C69-B48E-031AC47C563F}" type="presParOf" srcId="{A1C79E62-524E-41BB-A307-94EE561BF6F3}" destId="{4BC97C08-E852-47A8-AE93-A3A13F7864BF}" srcOrd="7" destOrd="0" presId="urn:microsoft.com/office/officeart/2005/8/layout/StepDownProcess"/>
    <dgm:cxn modelId="{BD267941-FD84-4874-8299-C8D911A9ED72}" type="presParOf" srcId="{A1C79E62-524E-41BB-A307-94EE561BF6F3}" destId="{FB7C7346-BE73-4AA4-B725-69343148ECB7}" srcOrd="8" destOrd="0" presId="urn:microsoft.com/office/officeart/2005/8/layout/StepDownProcess"/>
    <dgm:cxn modelId="{9A034787-1454-4A2D-BC96-59D4EB65782A}" type="presParOf" srcId="{FB7C7346-BE73-4AA4-B725-69343148ECB7}" destId="{9B7A3C01-D4C7-4790-B639-FC686CED4C99}" srcOrd="0" destOrd="0" presId="urn:microsoft.com/office/officeart/2005/8/layout/StepDownProcess"/>
    <dgm:cxn modelId="{A03C124D-BC77-4779-818C-CF553506DC32}" type="presParOf" srcId="{FB7C7346-BE73-4AA4-B725-69343148ECB7}" destId="{FF5FEDA8-C179-4137-9C5F-D0E2D37E4D14}" srcOrd="1" destOrd="0" presId="urn:microsoft.com/office/officeart/2005/8/layout/StepDownProcess"/>
    <dgm:cxn modelId="{72D3A552-7BE4-4897-BFA6-C04297EAEFE0}" type="presParOf" srcId="{FB7C7346-BE73-4AA4-B725-69343148ECB7}" destId="{91793F3A-CD5A-4403-8CC2-A0FC9BFB38B4}" srcOrd="2" destOrd="0" presId="urn:microsoft.com/office/officeart/2005/8/layout/StepDownProcess"/>
    <dgm:cxn modelId="{F0C43B14-E1C2-4E1F-B2C9-9875BDD690C3}" type="presParOf" srcId="{A1C79E62-524E-41BB-A307-94EE561BF6F3}" destId="{25F1FE68-F57E-4C80-A728-BBC5A7773876}" srcOrd="9" destOrd="0" presId="urn:microsoft.com/office/officeart/2005/8/layout/StepDownProcess"/>
    <dgm:cxn modelId="{A4D5FE46-9B76-4C9E-AFAD-93CCD3770726}" type="presParOf" srcId="{A1C79E62-524E-41BB-A307-94EE561BF6F3}" destId="{B4226EA1-D77C-4024-9B6F-86666833F811}" srcOrd="10" destOrd="0" presId="urn:microsoft.com/office/officeart/2005/8/layout/StepDownProcess"/>
    <dgm:cxn modelId="{410739DA-9CC8-4A1F-8BA2-DE374D135A56}" type="presParOf" srcId="{B4226EA1-D77C-4024-9B6F-86666833F811}" destId="{130AB028-2EAA-4A03-8DD3-3AF2A552BBF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66400-7B8A-4C99-986B-6C7094426EDD}">
      <dsp:nvSpPr>
        <dsp:cNvPr id="0" name=""/>
        <dsp:cNvSpPr/>
      </dsp:nvSpPr>
      <dsp:spPr>
        <a:xfrm>
          <a:off x="2175554" y="42718"/>
          <a:ext cx="2746558" cy="274655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10000"/>
                </a:schemeClr>
              </a:solidFill>
            </a:rPr>
            <a:t>Econometric Analysis</a:t>
          </a:r>
          <a:endParaRPr lang="en-US" sz="24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2541762" y="523365"/>
        <a:ext cx="2014142" cy="1235951"/>
      </dsp:txXfrm>
    </dsp:sp>
    <dsp:sp modelId="{C2FA5DBA-BEFD-4044-9F71-3A4624AA7AAD}">
      <dsp:nvSpPr>
        <dsp:cNvPr id="0" name=""/>
        <dsp:cNvSpPr/>
      </dsp:nvSpPr>
      <dsp:spPr>
        <a:xfrm>
          <a:off x="3140978" y="1773818"/>
          <a:ext cx="2746558" cy="274655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628512"/>
                <a:satOff val="5598"/>
                <a:lumOff val="-26863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1628512"/>
                <a:satOff val="5598"/>
                <a:lumOff val="-26863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1628512"/>
                <a:satOff val="5598"/>
                <a:lumOff val="-2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10000"/>
                </a:schemeClr>
              </a:solidFill>
            </a:rPr>
            <a:t>Quality management</a:t>
          </a:r>
          <a:endParaRPr lang="en-US" sz="24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3980967" y="2483346"/>
        <a:ext cx="1647934" cy="1510607"/>
      </dsp:txXfrm>
    </dsp:sp>
    <dsp:sp modelId="{1C25A5C8-11D3-40B7-BFC4-0FF7ACED413E}">
      <dsp:nvSpPr>
        <dsp:cNvPr id="0" name=""/>
        <dsp:cNvSpPr/>
      </dsp:nvSpPr>
      <dsp:spPr>
        <a:xfrm>
          <a:off x="1052532" y="1764727"/>
          <a:ext cx="2746558" cy="274655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10000"/>
                </a:schemeClr>
              </a:solidFill>
            </a:rPr>
            <a:t>Strategical thinking</a:t>
          </a:r>
          <a:endParaRPr lang="en-US" sz="24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1311166" y="2474255"/>
        <a:ext cx="1647934" cy="151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6AEF-D109-498E-8883-754375CE816C}">
      <dsp:nvSpPr>
        <dsp:cNvPr id="0" name=""/>
        <dsp:cNvSpPr/>
      </dsp:nvSpPr>
      <dsp:spPr>
        <a:xfrm rot="5400000">
          <a:off x="298377" y="700044"/>
          <a:ext cx="616224" cy="70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BAF55-CFCA-4DEC-9A86-05DBD8BB3655}">
      <dsp:nvSpPr>
        <dsp:cNvPr id="0" name=""/>
        <dsp:cNvSpPr/>
      </dsp:nvSpPr>
      <dsp:spPr>
        <a:xfrm>
          <a:off x="0" y="34241"/>
          <a:ext cx="1037359" cy="726118"/>
        </a:xfrm>
        <a:prstGeom prst="roundRect">
          <a:avLst>
            <a:gd name="adj" fmla="val 166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Collision</a:t>
          </a:r>
          <a:endParaRPr lang="lt-LT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453" y="69694"/>
        <a:ext cx="966453" cy="655212"/>
      </dsp:txXfrm>
    </dsp:sp>
    <dsp:sp modelId="{844B1661-E3D7-41D1-A26D-86E7593A9EBA}">
      <dsp:nvSpPr>
        <dsp:cNvPr id="0" name=""/>
        <dsp:cNvSpPr/>
      </dsp:nvSpPr>
      <dsp:spPr>
        <a:xfrm>
          <a:off x="1193255" y="289808"/>
          <a:ext cx="1328701" cy="878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09917-889C-4C75-8345-B37109092EBF}">
      <dsp:nvSpPr>
        <dsp:cNvPr id="0" name=""/>
        <dsp:cNvSpPr/>
      </dsp:nvSpPr>
      <dsp:spPr>
        <a:xfrm rot="5400000">
          <a:off x="1198476" y="1361217"/>
          <a:ext cx="616224" cy="70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27011-29C2-4FBA-873F-567A3A2BC9B6}">
      <dsp:nvSpPr>
        <dsp:cNvPr id="0" name=""/>
        <dsp:cNvSpPr/>
      </dsp:nvSpPr>
      <dsp:spPr>
        <a:xfrm>
          <a:off x="934325" y="716885"/>
          <a:ext cx="1037359" cy="726118"/>
        </a:xfrm>
        <a:prstGeom prst="roundRect">
          <a:avLst>
            <a:gd name="adj" fmla="val 166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SPAD</a:t>
          </a:r>
          <a:endParaRPr lang="lt-LT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69778" y="752338"/>
        <a:ext cx="966453" cy="655212"/>
      </dsp:txXfrm>
    </dsp:sp>
    <dsp:sp modelId="{141E30D2-91E8-43EA-8FA2-A0DAD1CD3D20}">
      <dsp:nvSpPr>
        <dsp:cNvPr id="0" name=""/>
        <dsp:cNvSpPr/>
      </dsp:nvSpPr>
      <dsp:spPr>
        <a:xfrm>
          <a:off x="3375321" y="921347"/>
          <a:ext cx="1232211" cy="900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ECCE7-4123-48B9-85ED-8C6AC33CE9E0}">
      <dsp:nvSpPr>
        <dsp:cNvPr id="0" name=""/>
        <dsp:cNvSpPr/>
      </dsp:nvSpPr>
      <dsp:spPr>
        <a:xfrm rot="5400000">
          <a:off x="2111259" y="2151887"/>
          <a:ext cx="616224" cy="70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006A1-E025-430C-8929-EDC5070371CC}">
      <dsp:nvSpPr>
        <dsp:cNvPr id="0" name=""/>
        <dsp:cNvSpPr/>
      </dsp:nvSpPr>
      <dsp:spPr>
        <a:xfrm>
          <a:off x="1827644" y="1468432"/>
          <a:ext cx="1037359" cy="726118"/>
        </a:xfrm>
        <a:prstGeom prst="roundRect">
          <a:avLst>
            <a:gd name="adj" fmla="val 166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Driver</a:t>
          </a:r>
          <a:endParaRPr lang="lt-LT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63097" y="1503885"/>
        <a:ext cx="966453" cy="655212"/>
      </dsp:txXfrm>
    </dsp:sp>
    <dsp:sp modelId="{7055AA86-4237-4178-827E-E07973317BE9}">
      <dsp:nvSpPr>
        <dsp:cNvPr id="0" name=""/>
        <dsp:cNvSpPr/>
      </dsp:nvSpPr>
      <dsp:spPr>
        <a:xfrm>
          <a:off x="4612084" y="1893794"/>
          <a:ext cx="754476" cy="58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74F5F-9919-4E97-B9C4-A3F8DBB4B4AD}">
      <dsp:nvSpPr>
        <dsp:cNvPr id="0" name=""/>
        <dsp:cNvSpPr/>
      </dsp:nvSpPr>
      <dsp:spPr>
        <a:xfrm rot="5400000">
          <a:off x="3032111" y="2861536"/>
          <a:ext cx="616224" cy="701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7B986-DA2D-4BE1-AFDD-1FFD511ED21D}">
      <dsp:nvSpPr>
        <dsp:cNvPr id="0" name=""/>
        <dsp:cNvSpPr/>
      </dsp:nvSpPr>
      <dsp:spPr>
        <a:xfrm>
          <a:off x="2778817" y="2228830"/>
          <a:ext cx="1037359" cy="726118"/>
        </a:xfrm>
        <a:prstGeom prst="roundRect">
          <a:avLst>
            <a:gd name="adj" fmla="val 166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Inadequate attention at the signal</a:t>
          </a:r>
          <a:endParaRPr lang="lt-LT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14270" y="2264283"/>
        <a:ext cx="966453" cy="655212"/>
      </dsp:txXfrm>
    </dsp:sp>
    <dsp:sp modelId="{C383416C-4D08-4A38-B3A8-B90CD292C17C}">
      <dsp:nvSpPr>
        <dsp:cNvPr id="0" name=""/>
        <dsp:cNvSpPr/>
      </dsp:nvSpPr>
      <dsp:spPr>
        <a:xfrm>
          <a:off x="5609979" y="2709464"/>
          <a:ext cx="754476" cy="58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A3C01-D4C7-4790-B639-FC686CED4C99}">
      <dsp:nvSpPr>
        <dsp:cNvPr id="0" name=""/>
        <dsp:cNvSpPr/>
      </dsp:nvSpPr>
      <dsp:spPr>
        <a:xfrm rot="5400000">
          <a:off x="4153759" y="3694713"/>
          <a:ext cx="462994" cy="5258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FEDA8-C179-4137-9C5F-D0E2D37E4D14}">
      <dsp:nvSpPr>
        <dsp:cNvPr id="0" name=""/>
        <dsp:cNvSpPr/>
      </dsp:nvSpPr>
      <dsp:spPr>
        <a:xfrm>
          <a:off x="4648198" y="3654150"/>
          <a:ext cx="1037359" cy="726118"/>
        </a:xfrm>
        <a:prstGeom prst="roundRect">
          <a:avLst>
            <a:gd name="adj" fmla="val 166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 was working for 12 hours</a:t>
          </a:r>
          <a:endParaRPr lang="lt-LT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83651" y="3689603"/>
        <a:ext cx="966453" cy="655212"/>
      </dsp:txXfrm>
    </dsp:sp>
    <dsp:sp modelId="{91793F3A-CD5A-4403-8CC2-A0FC9BFB38B4}">
      <dsp:nvSpPr>
        <dsp:cNvPr id="0" name=""/>
        <dsp:cNvSpPr/>
      </dsp:nvSpPr>
      <dsp:spPr>
        <a:xfrm>
          <a:off x="6607875" y="3525135"/>
          <a:ext cx="754476" cy="58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AB028-2EAA-4A03-8DD3-3AF2A552BBF1}">
      <dsp:nvSpPr>
        <dsp:cNvPr id="0" name=""/>
        <dsp:cNvSpPr/>
      </dsp:nvSpPr>
      <dsp:spPr>
        <a:xfrm>
          <a:off x="3754852" y="2971705"/>
          <a:ext cx="1037359" cy="726118"/>
        </a:xfrm>
        <a:prstGeom prst="roundRect">
          <a:avLst>
            <a:gd name="adj" fmla="val 166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Driver was tired</a:t>
          </a:r>
          <a:endParaRPr lang="lt-LT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90305" y="3007158"/>
        <a:ext cx="966453" cy="65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7987" cy="496888"/>
          </a:xfrm>
          <a:prstGeom prst="rect">
            <a:avLst/>
          </a:prstGeom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8C4ABE3-F440-4ECA-B1B7-5896A44FF010}" type="datetimeFigureOut">
              <a:rPr lang="fr-CH" altLang="en-US"/>
              <a:pPr>
                <a:defRPr/>
              </a:pPr>
              <a:t>29.09.2015</a:t>
            </a:fld>
            <a:endParaRPr lang="fr-CH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fr-CH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7987" cy="496887"/>
          </a:xfrm>
          <a:prstGeom prst="rect">
            <a:avLst/>
          </a:prstGeom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BDA96B-D51B-4865-AAF0-49ECEC60D342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329355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1AFDB02-92D3-4EFA-A0F1-458DEBD3F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01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125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7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5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C2808E-BABF-4C10-ACE2-9323C5BBE4B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61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49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37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09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81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53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25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B0386F-EC28-4011-BDE6-D772814F515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61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49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37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09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81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53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25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03B51B1-2D58-49D7-ABCA-1EE7CFF5C9A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53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61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49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37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09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81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53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25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56E932-FC6B-4123-BB1A-2F876590DA1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smtClean="0">
                <a:latin typeface="Arial" charset="0"/>
              </a:rPr>
              <a:t>Changer journal par report</a:t>
            </a:r>
          </a:p>
          <a:p>
            <a:endParaRPr lang="fr-CH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smtClean="0">
                <a:latin typeface="Arial" charset="0"/>
              </a:rPr>
              <a:t>Changer journal par report</a:t>
            </a:r>
          </a:p>
          <a:p>
            <a:endParaRPr lang="fr-CH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9826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 descr="trait_bl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42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155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719955-36B6-41BB-A70E-426A8F92ECCE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18932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1CF0AC-4C39-4F77-B500-921CD22A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3A0110-1C29-4C28-B61A-7BE20235B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48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5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54A3DD-0FA2-4095-80BA-D3896BE552BF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0960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2AF159-0BAA-4F95-B60E-81EB0ED8D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53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2ADF-C858-4517-BDA7-51AC3E2E4CC4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74058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E9553-EA26-49A9-A338-2C913C950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04917F-EE35-4860-8CA0-19F987715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6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673DE5-8EE6-4CEC-8612-03E4243E3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92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168251-EF07-4936-BA2D-084407353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48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D7622F-16D3-40B7-B58B-0AF0907D6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6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301750"/>
            <a:ext cx="8915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7D5F05-3991-447B-9FEA-BD2F32346E9D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2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EUPAN_logo_noShadow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0" descr="logo_LIST_PP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11" descr="EIP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57913"/>
            <a:ext cx="24812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1038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4" descr="EUPAN_logo_noShadow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Image 10" descr="logo_LIST_PPT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8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043" name="Picture 1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66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/>
          <p:cNvSpPr>
            <a:spLocks noGrp="1"/>
          </p:cNvSpPr>
          <p:nvPr>
            <p:ph type="subTitle" idx="1"/>
          </p:nvPr>
        </p:nvSpPr>
        <p:spPr>
          <a:xfrm>
            <a:off x="1065213" y="2276475"/>
            <a:ext cx="7991475" cy="1871663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rgbClr val="00B0F0"/>
                </a:solidFill>
                <a:latin typeface="Calibri Light" pitchFamily="34" charset="0"/>
              </a:rPr>
              <a:t>Session</a:t>
            </a:r>
            <a:r>
              <a:rPr lang="lt-LT" altLang="en-US" b="1" smtClean="0">
                <a:solidFill>
                  <a:srgbClr val="00B0F0"/>
                </a:solidFill>
                <a:latin typeface="Calibri Light" pitchFamily="34" charset="0"/>
              </a:rPr>
              <a:t> 1</a:t>
            </a:r>
            <a:r>
              <a:rPr lang="en-US" altLang="en-US" b="1" smtClean="0">
                <a:solidFill>
                  <a:srgbClr val="00B0F0"/>
                </a:solidFill>
                <a:latin typeface="Calibri Light" pitchFamily="34" charset="0"/>
              </a:rPr>
              <a:t>: Better results via evidence based performance management</a:t>
            </a:r>
          </a:p>
          <a:p>
            <a:pPr algn="ctr" eaLnBrk="1" hangingPunct="1"/>
            <a:r>
              <a:rPr lang="en-US" altLang="en-US" b="1" smtClean="0">
                <a:solidFill>
                  <a:srgbClr val="00B0F0"/>
                </a:solidFill>
                <a:latin typeface="Calibri Light" pitchFamily="34" charset="0"/>
              </a:rPr>
              <a:t>Title: Vision – based strategy of the State Railway Inspectorate under the Ministry of Transport and Communications</a:t>
            </a:r>
          </a:p>
        </p:txBody>
      </p:sp>
      <p:sp>
        <p:nvSpPr>
          <p:cNvPr id="15363" name="Titre 2"/>
          <p:cNvSpPr>
            <a:spLocks noGrp="1"/>
          </p:cNvSpPr>
          <p:nvPr>
            <p:ph type="title"/>
          </p:nvPr>
        </p:nvSpPr>
        <p:spPr>
          <a:xfrm>
            <a:off x="2649538" y="1125538"/>
            <a:ext cx="4787900" cy="1009650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Calibri Light" pitchFamily="34" charset="0"/>
              </a:rPr>
              <a:t>8</a:t>
            </a:r>
            <a:r>
              <a:rPr lang="en-US" altLang="en-US" b="1" baseline="30000" smtClean="0">
                <a:latin typeface="Calibri Light" pitchFamily="34" charset="0"/>
              </a:rPr>
              <a:t>th</a:t>
            </a:r>
            <a:r>
              <a:rPr lang="en-US" altLang="en-US" b="1" smtClean="0">
                <a:latin typeface="Calibri Light" pitchFamily="34" charset="0"/>
              </a:rPr>
              <a:t> Quality Conference </a:t>
            </a:r>
            <a:endParaRPr lang="fr-FR" altLang="en-US" b="1" smtClean="0">
              <a:latin typeface="Calibri Light" pitchFamily="34" charset="0"/>
            </a:endParaRPr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4808538" y="4365625"/>
            <a:ext cx="4751387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solidFill>
                  <a:srgbClr val="FF0000"/>
                </a:solidFill>
                <a:latin typeface="Calibri Light" pitchFamily="34" charset="0"/>
              </a:rPr>
              <a:t>Name: </a:t>
            </a:r>
            <a:r>
              <a:rPr lang="lt-LT" altLang="en-US" sz="2000" b="1">
                <a:solidFill>
                  <a:srgbClr val="FF0000"/>
                </a:solidFill>
                <a:latin typeface="Calibri Light" pitchFamily="34" charset="0"/>
              </a:rPr>
              <a:t>Head of </a:t>
            </a:r>
            <a:r>
              <a:rPr lang="en-US" altLang="en-US" sz="2000" b="1">
                <a:solidFill>
                  <a:srgbClr val="FF0000"/>
                </a:solidFill>
                <a:latin typeface="Calibri Light" pitchFamily="34" charset="0"/>
              </a:rPr>
              <a:t>Strategic Planning Division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 Light" pitchFamily="34" charset="0"/>
              </a:rPr>
              <a:t>Mr. </a:t>
            </a:r>
            <a:r>
              <a:rPr lang="lt-LT" altLang="en-US" sz="2000" b="1">
                <a:solidFill>
                  <a:srgbClr val="FF0000"/>
                </a:solidFill>
                <a:latin typeface="Calibri Light" pitchFamily="34" charset="0"/>
              </a:rPr>
              <a:t>Adomas Bužinskas</a:t>
            </a:r>
            <a:endParaRPr lang="en-US" altLang="en-US" sz="2000" b="1">
              <a:solidFill>
                <a:srgbClr val="FF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68413"/>
            <a:ext cx="468153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b="1" smtClean="0">
                <a:latin typeface="Calibri Light" pitchFamily="34" charset="0"/>
                <a:cs typeface="Arial" charset="0"/>
              </a:rPr>
              <a:t>Monitoring and the Progress</a:t>
            </a:r>
            <a:endParaRPr lang="en-US" altLang="en-US" b="1" smtClean="0">
              <a:latin typeface="Calibri Light" pitchFamily="34" charset="0"/>
              <a:cs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4266B2-E6C1-4930-8076-42365DCFA761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CH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350838" y="115888"/>
            <a:ext cx="6240462" cy="433387"/>
          </a:xfrm>
        </p:spPr>
        <p:txBody>
          <a:bodyPr/>
          <a:lstStyle/>
          <a:p>
            <a:r>
              <a:rPr lang="lt-LT" altLang="en-US" sz="3200" b="1" smtClean="0">
                <a:latin typeface="Calibri Light" pitchFamily="34" charset="0"/>
                <a:cs typeface="Arial" charset="0"/>
              </a:rPr>
              <a:t>SRI X - Matrix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EA902F-C49D-4249-B702-A079B3A7A049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CH" altLang="en-US" sz="1400"/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4929188"/>
          </a:xfrm>
        </p:spPr>
        <p:txBody>
          <a:bodyPr/>
          <a:lstStyle/>
          <a:p>
            <a:endParaRPr lang="lt-LT" altLang="en-US" smtClean="0">
              <a:latin typeface="Arial" charset="0"/>
              <a:cs typeface="Arial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76275"/>
            <a:ext cx="91948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398588"/>
            <a:ext cx="644366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Zero Vision  - for Safer Railway Transport!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67D29E-983F-4E90-855C-2416A1DF9029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CH" altLang="en-US" sz="140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1531938" y="993775"/>
            <a:ext cx="68405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5497D5"/>
                </a:solidFill>
                <a:latin typeface="Calibri Light" pitchFamily="34" charset="0"/>
              </a:rPr>
              <a:t>Decreasing number of fatalities in Lithuanian Railway Premises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055813" y="5561013"/>
            <a:ext cx="382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en-US" sz="2000" b="1">
                <a:solidFill>
                  <a:srgbClr val="5497D5"/>
                </a:solidFill>
                <a:latin typeface="Calibri Light" pitchFamily="34" charset="0"/>
              </a:rPr>
              <a:t>2013</a:t>
            </a:r>
            <a:endParaRPr lang="en-US" altLang="en-US" sz="2000" b="1">
              <a:solidFill>
                <a:srgbClr val="5497D5"/>
              </a:solidFill>
              <a:latin typeface="Calibri Light" pitchFamily="34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5480050" y="5561013"/>
            <a:ext cx="3217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lt-LT" altLang="en-US" sz="2000" b="1">
                <a:solidFill>
                  <a:srgbClr val="5497D5"/>
                </a:solidFill>
                <a:latin typeface="Calibri Light" pitchFamily="34" charset="0"/>
              </a:rPr>
              <a:t>2014</a:t>
            </a:r>
            <a:endParaRPr lang="en-US" altLang="en-US" sz="2000" b="1">
              <a:solidFill>
                <a:srgbClr val="5497D5"/>
              </a:solidFill>
              <a:latin typeface="Calibri Light" pitchFamily="34" charset="0"/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3522663" y="3451225"/>
            <a:ext cx="35099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lt-LT" altLang="en-US" sz="8800" b="1">
                <a:solidFill>
                  <a:schemeClr val="tx1"/>
                </a:solidFill>
                <a:latin typeface="Calibri Light" pitchFamily="34" charset="0"/>
              </a:rPr>
              <a:t>-41,2 %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Zero Vision  - for Safer Railway Transport!</a:t>
            </a:r>
            <a:endParaRPr lang="lt-LT" altLang="en-US" smtClean="0">
              <a:latin typeface="Arial" charset="0"/>
              <a:cs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510AE5-B759-48AA-804E-B6BADA1F8BFD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CH" altLang="en-US" sz="140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0613" y="1989138"/>
            <a:ext cx="5184775" cy="2598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344488" y="47625"/>
            <a:ext cx="68246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en-US" sz="2800" b="1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</a:rPr>
              <a:t>CONTACT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H" altLang="en-US" sz="2800" b="1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-571500" y="3641725"/>
            <a:ext cx="923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446088" indent="-261938" defTabSz="4572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630238" indent="-18415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901700" indent="-271463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076325" indent="-174625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15335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19907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24479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29051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buClr>
                <a:srgbClr val="00A0AF"/>
              </a:buClr>
              <a:buSzTx/>
              <a:buFont typeface="Arial" charset="0"/>
              <a:buNone/>
            </a:pPr>
            <a:endParaRPr lang="en-GB" altLang="en-US" sz="1800" b="1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4929188"/>
          </a:xfrm>
        </p:spPr>
        <p:txBody>
          <a:bodyPr/>
          <a:lstStyle/>
          <a:p>
            <a:pPr lvl="1" eaLnBrk="1" hangingPunct="1">
              <a:buSzTx/>
            </a:pPr>
            <a:endParaRPr lang="fr-CH" alt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algn="ctr" eaLnBrk="1" hangingPunct="1">
              <a:buSzTx/>
              <a:buFont typeface="Arial" charset="0"/>
              <a:buNone/>
            </a:pPr>
            <a:endParaRPr lang="en-US" altLang="en-US" sz="4400" smtClean="0">
              <a:solidFill>
                <a:srgbClr val="A6A6A6"/>
              </a:solidFill>
              <a:latin typeface="Calibri Light" pitchFamily="34" charset="0"/>
              <a:cs typeface="Arial" charset="0"/>
            </a:endParaRPr>
          </a:p>
          <a:p>
            <a:pPr lvl="1" algn="ctr" eaLnBrk="1" hangingPunct="1">
              <a:buSzTx/>
              <a:buFont typeface="Arial" charset="0"/>
              <a:buNone/>
            </a:pPr>
            <a:r>
              <a:rPr lang="lt-LT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Thank You for </a:t>
            </a:r>
            <a:r>
              <a:rPr lang="en-US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Y</a:t>
            </a:r>
            <a:r>
              <a:rPr lang="lt-LT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our </a:t>
            </a:r>
            <a:r>
              <a:rPr lang="en-US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A</a:t>
            </a:r>
            <a:r>
              <a:rPr lang="lt-LT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ttention</a:t>
            </a:r>
            <a:r>
              <a:rPr lang="en-US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!</a:t>
            </a:r>
            <a:endParaRPr lang="fr-CH" altLang="en-US" sz="2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algn="ctr" eaLnBrk="1" hangingPunct="1">
              <a:buSzTx/>
              <a:buFont typeface="Arial" charset="0"/>
              <a:buNone/>
            </a:pPr>
            <a:endParaRPr lang="en-GB" altLang="en-US" sz="2400" b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algn="r" eaLnBrk="1" hangingPunct="1">
              <a:buSzTx/>
              <a:buFont typeface="Arial" charset="0"/>
              <a:buNone/>
            </a:pPr>
            <a:endParaRPr lang="en-US" altLang="en-US" sz="2000" smtClean="0">
              <a:solidFill>
                <a:srgbClr val="7F7F7F"/>
              </a:solidFill>
              <a:latin typeface="Calibri Light" pitchFamily="34" charset="0"/>
              <a:cs typeface="Arial" charset="0"/>
            </a:endParaRP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State Railway Inspectorate </a:t>
            </a: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under the Ministry of Transport and Communications</a:t>
            </a:r>
          </a:p>
          <a:p>
            <a:pPr lvl="1" algn="r" eaLnBrk="1" hangingPunct="1">
              <a:buSzTx/>
              <a:buFont typeface="Arial" charset="0"/>
              <a:buNone/>
            </a:pPr>
            <a:r>
              <a:rPr lang="lt-LT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Adomas Bužinskas</a:t>
            </a:r>
            <a:endParaRPr lang="en-US" altLang="en-US" sz="2000" smtClean="0">
              <a:solidFill>
                <a:srgbClr val="7F7F7F"/>
              </a:solidFill>
              <a:latin typeface="Calibri Light" pitchFamily="34" charset="0"/>
              <a:cs typeface="Arial" charset="0"/>
            </a:endParaRP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vgi@vgi.lt / +370 5 243 0362 / www.vgi.lt</a:t>
            </a:r>
            <a:endParaRPr lang="fr-CH" altLang="en-US" sz="2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SzTx/>
            </a:pPr>
            <a:endParaRPr lang="fr-CH" alt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4"/>
          <p:cNvSpPr>
            <a:spLocks noGrp="1"/>
          </p:cNvSpPr>
          <p:nvPr>
            <p:ph type="subTitle" idx="1"/>
          </p:nvPr>
        </p:nvSpPr>
        <p:spPr>
          <a:xfrm>
            <a:off x="4875213" y="2636838"/>
            <a:ext cx="4757737" cy="1512887"/>
          </a:xfrm>
        </p:spPr>
        <p:txBody>
          <a:bodyPr/>
          <a:lstStyle/>
          <a:p>
            <a:r>
              <a:rPr lang="en-US" altLang="en-US" b="1" smtClean="0">
                <a:solidFill>
                  <a:srgbClr val="00B0F0"/>
                </a:solidFill>
                <a:latin typeface="Calibri Light" pitchFamily="34" charset="0"/>
              </a:rPr>
              <a:t>Vision – based strategy of the State Railway Inspectorate under the Ministry of Transport and Communications</a:t>
            </a:r>
          </a:p>
          <a:p>
            <a:endParaRPr lang="en-US" altLang="en-US" smtClean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875213" y="1628775"/>
            <a:ext cx="4757737" cy="1009650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</a:rPr>
              <a:t>In – depth Working Session:</a:t>
            </a: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204325" y="6237288"/>
            <a:ext cx="701675" cy="503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A337AE-81F8-44A2-8382-584B49433B5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4929188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  <a:cs typeface="Arial" charset="0"/>
              </a:rPr>
              <a:t>Concept of the Zero vision;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5 Whys methodology;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SRI IT tools;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Quality management methods;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Success factors and pitfalls;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Future plans.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Outline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D47FCF-22F0-45B0-94DA-A0924DF9D97F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CH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15925" y="1196975"/>
            <a:ext cx="8915400" cy="4929188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  <a:cs typeface="Arial" charset="0"/>
              </a:rPr>
              <a:t>Multi – national transport safety approach:</a:t>
            </a:r>
          </a:p>
          <a:p>
            <a:pPr lvl="1">
              <a:buSzTx/>
            </a:pPr>
            <a:r>
              <a:rPr lang="en-US" altLang="en-US" sz="3200" smtClean="0">
                <a:latin typeface="Calibri Light" pitchFamily="34" charset="0"/>
                <a:cs typeface="Arial" charset="0"/>
              </a:rPr>
              <a:t>Swedish approach;</a:t>
            </a:r>
          </a:p>
          <a:p>
            <a:pPr lvl="1">
              <a:buSzTx/>
            </a:pPr>
            <a:r>
              <a:rPr lang="en-US" altLang="en-US" sz="3200" smtClean="0">
                <a:latin typeface="Calibri Light" pitchFamily="34" charset="0"/>
                <a:cs typeface="Arial" charset="0"/>
              </a:rPr>
              <a:t>“No loss of life is acceptable”.</a:t>
            </a:r>
          </a:p>
          <a:p>
            <a:pPr>
              <a:buFont typeface="Wingdings" pitchFamily="2" charset="2"/>
              <a:buNone/>
            </a:pPr>
            <a:endParaRPr lang="en-US" altLang="en-US" smtClean="0">
              <a:latin typeface="Calibri Light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en-US" smtClean="0">
              <a:latin typeface="Calibri Light" pitchFamily="34" charset="0"/>
              <a:cs typeface="Arial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Zero Vision as a Concept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12B04A-A452-4586-AB2D-670E529BC412}" type="slidenum">
              <a:rPr lang="fr-CH" altLang="en-US" sz="14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CH" altLang="en-US" sz="1400">
              <a:solidFill>
                <a:srgbClr val="808080"/>
              </a:solidFill>
            </a:endParaRPr>
          </a:p>
        </p:txBody>
      </p:sp>
      <p:pic>
        <p:nvPicPr>
          <p:cNvPr id="31749" name="Picture 6" descr="http://www.visionzeroinitiative.com/Templates/Public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27813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5 Whys (I)</a:t>
            </a:r>
          </a:p>
        </p:txBody>
      </p:sp>
      <p:sp>
        <p:nvSpPr>
          <p:cNvPr id="32771" name="Content Placeholder 1"/>
          <p:cNvSpPr>
            <a:spLocks noGrp="1"/>
          </p:cNvSpPr>
          <p:nvPr>
            <p:ph sz="half" idx="1"/>
          </p:nvPr>
        </p:nvSpPr>
        <p:spPr>
          <a:xfrm>
            <a:off x="495300" y="1260475"/>
            <a:ext cx="4375150" cy="4859338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  <a:cs typeface="Arial" charset="0"/>
              </a:rPr>
              <a:t>Toyota Motor Corporation:  Sakichi Toyoda’s iterative question asking technique;</a:t>
            </a:r>
          </a:p>
        </p:txBody>
      </p:sp>
      <p:pic>
        <p:nvPicPr>
          <p:cNvPr id="3277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088" y="933450"/>
            <a:ext cx="3548062" cy="4943475"/>
          </a:xfrm>
        </p:spPr>
      </p:pic>
      <p:sp>
        <p:nvSpPr>
          <p:cNvPr id="327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1063F1-F815-476E-815E-0CE618A820C0}" type="slidenum">
              <a:rPr lang="fr-CH" altLang="en-US" sz="14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CH" altLang="en-US" sz="140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6"/>
          <p:cNvSpPr>
            <a:spLocks noGrp="1"/>
          </p:cNvSpPr>
          <p:nvPr>
            <p:ph idx="1"/>
          </p:nvPr>
        </p:nvSpPr>
        <p:spPr>
          <a:xfrm>
            <a:off x="495300" y="1260475"/>
            <a:ext cx="4097338" cy="49291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>
                <a:latin typeface="Calibri Light" pitchFamily="34" charset="0"/>
                <a:cs typeface="Arial" charset="0"/>
              </a:rPr>
              <a:t>5W integration into:</a:t>
            </a:r>
          </a:p>
          <a:p>
            <a:pPr marL="0" indent="0"/>
            <a:r>
              <a:rPr lang="en-US" altLang="en-US" smtClean="0">
                <a:latin typeface="Calibri Light" pitchFamily="34" charset="0"/>
                <a:cs typeface="Arial" charset="0"/>
              </a:rPr>
              <a:t>SRI administrative processes;</a:t>
            </a:r>
          </a:p>
          <a:p>
            <a:pPr marL="0" indent="0"/>
            <a:r>
              <a:rPr lang="en-US" altLang="en-US" smtClean="0">
                <a:latin typeface="Calibri Light" pitchFamily="34" charset="0"/>
                <a:cs typeface="Arial" charset="0"/>
              </a:rPr>
              <a:t>Accident investigation;</a:t>
            </a:r>
          </a:p>
          <a:p>
            <a:pPr marL="0" indent="0"/>
            <a:r>
              <a:rPr lang="en-US" altLang="en-US" smtClean="0">
                <a:latin typeface="Calibri Light" pitchFamily="34" charset="0"/>
                <a:cs typeface="Arial" charset="0"/>
              </a:rPr>
              <a:t>Drafting of the long –term strategy.</a:t>
            </a:r>
          </a:p>
          <a:p>
            <a:pPr marL="0" indent="0">
              <a:buFont typeface="Wingdings" pitchFamily="2" charset="2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3795" name="Title 5"/>
          <p:cNvSpPr>
            <a:spLocks noGrp="1"/>
          </p:cNvSpPr>
          <p:nvPr>
            <p:ph type="title"/>
          </p:nvPr>
        </p:nvSpPr>
        <p:spPr>
          <a:xfrm>
            <a:off x="344488" y="115888"/>
            <a:ext cx="6240462" cy="504825"/>
          </a:xfrm>
        </p:spPr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5 Whys (II)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8CDBC0-CED5-48D3-B09E-70FA52F8EA2C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CH" altLang="en-US" sz="1400"/>
          </a:p>
        </p:txBody>
      </p:sp>
      <p:pic>
        <p:nvPicPr>
          <p:cNvPr id="33797" name="Picture 4" descr="https://media.licdn.com/mpr/mpr/shrinknp_400_400/p/7/005/07e/198/09309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125538"/>
            <a:ext cx="350837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Our Problem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FBC740-D0DE-435B-ACB4-8F42B7BAD4A1}" type="slidenum">
              <a:rPr lang="fr-CH" altLang="en-US" sz="14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CH" altLang="en-US" sz="1400">
              <a:solidFill>
                <a:srgbClr val="808080"/>
              </a:solidFill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6988"/>
            <a:ext cx="9767888" cy="412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873500" y="5373688"/>
            <a:ext cx="575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Source: European Railway Agency, </a:t>
            </a:r>
            <a:r>
              <a:rPr lang="en-US" altLang="en-US" sz="1800" i="1">
                <a:solidFill>
                  <a:schemeClr val="tx1"/>
                </a:solidFill>
                <a:latin typeface="Calibri Light" pitchFamily="34" charset="0"/>
              </a:rPr>
              <a:t>Railway Safety Performance in the European Europe</a:t>
            </a: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, 2014.</a:t>
            </a:r>
          </a:p>
        </p:txBody>
      </p:sp>
      <p:sp>
        <p:nvSpPr>
          <p:cNvPr id="7" name="Frame 6"/>
          <p:cNvSpPr/>
          <p:nvPr/>
        </p:nvSpPr>
        <p:spPr>
          <a:xfrm>
            <a:off x="8408988" y="1557338"/>
            <a:ext cx="576262" cy="352742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056688" y="4149725"/>
            <a:ext cx="433387" cy="935038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9056688" y="1577975"/>
            <a:ext cx="325437" cy="244792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81013" y="2636838"/>
            <a:ext cx="8915400" cy="3265487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  <a:cs typeface="Arial" charset="0"/>
              </a:rPr>
              <a:t>Main functions:</a:t>
            </a:r>
          </a:p>
          <a:p>
            <a:pPr lvl="1">
              <a:buSzTx/>
            </a:pPr>
            <a:r>
              <a:rPr lang="en-US" altLang="en-US" smtClean="0">
                <a:latin typeface="Calibri Light" pitchFamily="34" charset="0"/>
                <a:cs typeface="Arial" charset="0"/>
              </a:rPr>
              <a:t>Railway traffic noise maps;</a:t>
            </a:r>
          </a:p>
          <a:p>
            <a:pPr lvl="1">
              <a:buSzTx/>
            </a:pPr>
            <a:r>
              <a:rPr lang="en-US" altLang="en-US" smtClean="0">
                <a:latin typeface="Calibri Light" pitchFamily="34" charset="0"/>
                <a:cs typeface="Arial" charset="0"/>
              </a:rPr>
              <a:t>Inspection of economic entities;</a:t>
            </a:r>
          </a:p>
          <a:p>
            <a:pPr lvl="1">
              <a:buSzTx/>
            </a:pPr>
            <a:r>
              <a:rPr lang="en-US" altLang="en-US" smtClean="0">
                <a:latin typeface="Calibri Light" pitchFamily="34" charset="0"/>
                <a:cs typeface="Arial" charset="0"/>
              </a:rPr>
              <a:t>Technical supervision of relevant constructions.</a:t>
            </a:r>
            <a:endParaRPr lang="lt-LT" altLang="en-US" smtClean="0">
              <a:latin typeface="Calibri Light" pitchFamily="34" charset="0"/>
              <a:cs typeface="Arial" charset="0"/>
            </a:endParaRPr>
          </a:p>
          <a:p>
            <a:r>
              <a:rPr lang="en-US" altLang="en-US" u="sng" smtClean="0">
                <a:latin typeface="Calibri Light" pitchFamily="34" charset="0"/>
                <a:cs typeface="Arial" charset="0"/>
              </a:rPr>
              <a:t>Railway transport risk management module</a:t>
            </a:r>
            <a:r>
              <a:rPr lang="en-US" altLang="en-US" i="1" u="sng" smtClean="0">
                <a:latin typeface="Arial" charset="0"/>
                <a:cs typeface="Arial" charset="0"/>
              </a:rPr>
              <a:t>.</a:t>
            </a:r>
            <a:endParaRPr lang="en-US" altLang="en-US" u="sng" smtClean="0">
              <a:latin typeface="Calibri Light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en-US" smtClean="0">
              <a:latin typeface="Calibri Light" pitchFamily="34" charset="0"/>
              <a:cs typeface="Arial" charset="0"/>
            </a:endParaRP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SRI IT Solutions</a:t>
            </a:r>
            <a:r>
              <a:rPr lang="lt-LT" altLang="en-US" b="1" smtClean="0">
                <a:latin typeface="Calibri Light" pitchFamily="34" charset="0"/>
                <a:cs typeface="Arial" charset="0"/>
              </a:rPr>
              <a:t> (I)</a:t>
            </a:r>
            <a:endParaRPr lang="en-US" altLang="en-US" b="1" smtClean="0">
              <a:latin typeface="Calibri Light" pitchFamily="34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55FB3F-23C4-4385-BFD1-58B118C4CC8D}" type="slidenum">
              <a:rPr lang="fr-CH" altLang="en-US" sz="14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CH" altLang="en-US" sz="1400">
              <a:solidFill>
                <a:srgbClr val="808080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692150"/>
            <a:ext cx="3884613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SRI IT Solutions</a:t>
            </a:r>
            <a:r>
              <a:rPr lang="lt-LT" altLang="en-US" b="1" smtClean="0">
                <a:latin typeface="Calibri Light" pitchFamily="34" charset="0"/>
                <a:cs typeface="Arial" charset="0"/>
              </a:rPr>
              <a:t> (II)</a:t>
            </a:r>
            <a:endParaRPr lang="lt-LT" altLang="en-US" smtClean="0">
              <a:latin typeface="Arial" charset="0"/>
              <a:cs typeface="Arial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D2DB8-3F9F-4399-B198-205A36CCC67A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CH" altLang="en-US" sz="1400"/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692150"/>
            <a:ext cx="9571038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200025" y="1268413"/>
            <a:ext cx="5400675" cy="4929187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  <a:cs typeface="Arial" charset="0"/>
              </a:rPr>
              <a:t>Management methodology for providing government services in the most efficient way;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Good practice of the private sector;</a:t>
            </a: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Self – initiative of SRI.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LEAN Government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0D9D4E-9599-413E-86A4-BCBB2B685E6D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CH" altLang="en-US" sz="1400"/>
          </a:p>
        </p:txBody>
      </p:sp>
      <p:pic>
        <p:nvPicPr>
          <p:cNvPr id="36869" name="Picture 11" descr="http://sd.keepcalm-o-matic.co.uk/i/keep-calm-and-think-le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196975"/>
            <a:ext cx="3949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en-US" altLang="en-US" b="1" smtClean="0">
                <a:latin typeface="Calibri Light" pitchFamily="34" charset="0"/>
              </a:rPr>
              <a:t>Our experience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>
          <a:xfrm>
            <a:off x="488950" y="1196975"/>
            <a:ext cx="4376738" cy="639763"/>
          </a:xfrm>
        </p:spPr>
        <p:txBody>
          <a:bodyPr/>
          <a:lstStyle/>
          <a:p>
            <a:r>
              <a:rPr lang="en-US" altLang="en-US" sz="3200" smtClean="0">
                <a:latin typeface="Calibri Light" pitchFamily="34" charset="0"/>
              </a:rPr>
              <a:t>Success Factors </a:t>
            </a:r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488950" y="1989138"/>
            <a:ext cx="4376738" cy="3951287"/>
          </a:xfrm>
        </p:spPr>
        <p:txBody>
          <a:bodyPr/>
          <a:lstStyle/>
          <a:p>
            <a:r>
              <a:rPr lang="en-US" altLang="en-US" sz="3200" smtClean="0">
                <a:latin typeface="Calibri Light" pitchFamily="34" charset="0"/>
              </a:rPr>
              <a:t>Support from the SRI management;</a:t>
            </a:r>
          </a:p>
          <a:p>
            <a:r>
              <a:rPr lang="en-US" altLang="en-US" sz="3200" smtClean="0">
                <a:latin typeface="Calibri Light" pitchFamily="34" charset="0"/>
              </a:rPr>
              <a:t>Committed team of experts.</a:t>
            </a:r>
            <a:endParaRPr lang="lt-LT" altLang="en-US" sz="3200" smtClean="0">
              <a:latin typeface="Calibri Light" pitchFamily="34" charset="0"/>
            </a:endParaRPr>
          </a:p>
          <a:p>
            <a:r>
              <a:rPr lang="en-US" altLang="en-US" sz="3200" smtClean="0">
                <a:latin typeface="Calibri Light" pitchFamily="34" charset="0"/>
              </a:rPr>
              <a:t>Thorough planning of every step necessary</a:t>
            </a:r>
            <a:r>
              <a:rPr lang="lt-LT" altLang="en-US" sz="3200" smtClean="0">
                <a:latin typeface="Calibri Light" pitchFamily="34" charset="0"/>
              </a:rPr>
              <a:t>;</a:t>
            </a:r>
            <a:endParaRPr lang="en-US" altLang="en-US" sz="3200" smtClean="0">
              <a:latin typeface="Calibri Light" pitchFamily="34" charset="0"/>
            </a:endParaRPr>
          </a:p>
        </p:txBody>
      </p:sp>
      <p:sp>
        <p:nvSpPr>
          <p:cNvPr id="378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4438" y="1196975"/>
            <a:ext cx="4378325" cy="639763"/>
          </a:xfrm>
        </p:spPr>
        <p:txBody>
          <a:bodyPr/>
          <a:lstStyle/>
          <a:p>
            <a:r>
              <a:rPr lang="en-US" altLang="en-US" sz="3200" smtClean="0">
                <a:latin typeface="Calibri Light" pitchFamily="34" charset="0"/>
              </a:rPr>
              <a:t>Pitfalls</a:t>
            </a:r>
          </a:p>
        </p:txBody>
      </p:sp>
      <p:sp>
        <p:nvSpPr>
          <p:cNvPr id="37894" name="Content Placeholder 5"/>
          <p:cNvSpPr>
            <a:spLocks noGrp="1"/>
          </p:cNvSpPr>
          <p:nvPr>
            <p:ph sz="quarter" idx="4"/>
          </p:nvPr>
        </p:nvSpPr>
        <p:spPr>
          <a:xfrm>
            <a:off x="5024438" y="1916113"/>
            <a:ext cx="4378325" cy="3951287"/>
          </a:xfrm>
        </p:spPr>
        <p:txBody>
          <a:bodyPr/>
          <a:lstStyle/>
          <a:p>
            <a:r>
              <a:rPr lang="en-US" altLang="en-US" sz="3200" smtClean="0">
                <a:latin typeface="Calibri Light" pitchFamily="34" charset="0"/>
              </a:rPr>
              <a:t>Long – term process of initiating change in the railway sector</a:t>
            </a:r>
            <a:r>
              <a:rPr lang="lt-LT" altLang="en-US" sz="3200" smtClean="0">
                <a:latin typeface="Calibri Light" pitchFamily="34" charset="0"/>
              </a:rPr>
              <a:t>;</a:t>
            </a:r>
          </a:p>
          <a:p>
            <a:r>
              <a:rPr lang="en-US" altLang="en-US" sz="3200" smtClean="0">
                <a:latin typeface="Calibri Light" pitchFamily="34" charset="0"/>
              </a:rPr>
              <a:t>The scope of the project need</a:t>
            </a:r>
            <a:r>
              <a:rPr lang="lt-LT" altLang="en-US" sz="3200" smtClean="0">
                <a:latin typeface="Calibri Light" pitchFamily="34" charset="0"/>
              </a:rPr>
              <a:t>s</a:t>
            </a:r>
            <a:r>
              <a:rPr lang="en-US" altLang="en-US" sz="3200" smtClean="0">
                <a:latin typeface="Calibri Light" pitchFamily="34" charset="0"/>
              </a:rPr>
              <a:t> to be regularly reviewed</a:t>
            </a:r>
            <a:r>
              <a:rPr lang="lt-LT" altLang="en-US" sz="3200" smtClean="0">
                <a:latin typeface="Calibri Light" pitchFamily="34" charset="0"/>
              </a:rPr>
              <a:t>;</a:t>
            </a:r>
          </a:p>
          <a:p>
            <a:r>
              <a:rPr lang="en-US" altLang="en-US" sz="3200" smtClean="0">
                <a:latin typeface="Calibri Light" pitchFamily="34" charset="0"/>
              </a:rPr>
              <a:t>Self – reliance.</a:t>
            </a:r>
          </a:p>
        </p:txBody>
      </p:sp>
      <p:sp>
        <p:nvSpPr>
          <p:cNvPr id="378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6DE730-74C0-4F43-B704-C1E75B6C9765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CH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Future Plans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18BEF0-4DBA-4C08-AECF-F0601DF4EB0D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CH" altLang="en-US" sz="1400"/>
          </a:p>
        </p:txBody>
      </p:sp>
      <p:pic>
        <p:nvPicPr>
          <p:cNvPr id="38916" name="Picture 6" descr="http://www.taniscomm.com/wp-content/uploads/2013/10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50888"/>
            <a:ext cx="9601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4929188"/>
          </a:xfrm>
        </p:spPr>
        <p:txBody>
          <a:bodyPr/>
          <a:lstStyle/>
          <a:p>
            <a:r>
              <a:rPr lang="en-US" altLang="en-US" smtClean="0">
                <a:latin typeface="Calibri Light" pitchFamily="34" charset="0"/>
                <a:cs typeface="Arial" charset="0"/>
              </a:rPr>
              <a:t>Safety – oriented public institutions (Zero Vision);</a:t>
            </a:r>
            <a:endParaRPr lang="lt-LT" altLang="en-US" smtClean="0">
              <a:latin typeface="Calibri Light" pitchFamily="34" charset="0"/>
              <a:cs typeface="Arial" charset="0"/>
            </a:endParaRPr>
          </a:p>
          <a:p>
            <a:r>
              <a:rPr lang="en-US" altLang="en-US" smtClean="0">
                <a:latin typeface="Calibri Light" pitchFamily="34" charset="0"/>
                <a:cs typeface="Arial" charset="0"/>
              </a:rPr>
              <a:t>Any public institution (Strategic planning; quality management).</a:t>
            </a:r>
            <a:endParaRPr lang="lt-LT" altLang="en-US" smtClean="0">
              <a:latin typeface="Calibri Light" pitchFamily="34" charset="0"/>
              <a:cs typeface="Arial" charset="0"/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Transferability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1CE5BF-27AA-426B-B265-58D79445E903}" type="slidenum">
              <a:rPr lang="fr-CH" altLang="en-US" sz="1400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CH" altLang="en-US" sz="1400">
              <a:solidFill>
                <a:srgbClr val="808080"/>
              </a:solidFill>
            </a:endParaRPr>
          </a:p>
        </p:txBody>
      </p:sp>
      <p:pic>
        <p:nvPicPr>
          <p:cNvPr id="39941" name="Picture 6" descr="https://www.navyfederal.org/account-management/how-do-i/images/image_trans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3068638"/>
            <a:ext cx="357505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344488" y="47625"/>
            <a:ext cx="68246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en-US" sz="2800" b="1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</a:rPr>
              <a:t>CONTACT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H" altLang="en-US" sz="2800" b="1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-571500" y="3641725"/>
            <a:ext cx="923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446088" indent="-261938" defTabSz="4572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630238" indent="-184150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901700" indent="-271463" defTabSz="4572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076325" indent="-174625" defTabSz="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15335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19907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24479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2905125" indent="-174625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buClr>
                <a:srgbClr val="00A0AF"/>
              </a:buClr>
              <a:buSzTx/>
              <a:buFont typeface="Arial" charset="0"/>
              <a:buNone/>
            </a:pPr>
            <a:endParaRPr lang="en-GB" altLang="en-US" sz="1800" b="1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0964" name="Content Placeholder 4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4929188"/>
          </a:xfrm>
        </p:spPr>
        <p:txBody>
          <a:bodyPr/>
          <a:lstStyle/>
          <a:p>
            <a:pPr lvl="1" eaLnBrk="1" hangingPunct="1">
              <a:buSzTx/>
            </a:pPr>
            <a:endParaRPr lang="fr-CH" alt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1" algn="ctr" eaLnBrk="1" hangingPunct="1">
              <a:buSzTx/>
              <a:buFont typeface="Arial" charset="0"/>
              <a:buNone/>
            </a:pPr>
            <a:endParaRPr lang="en-US" altLang="en-US" sz="4400" smtClean="0">
              <a:solidFill>
                <a:srgbClr val="A6A6A6"/>
              </a:solidFill>
              <a:latin typeface="Calibri Light" pitchFamily="34" charset="0"/>
              <a:cs typeface="Arial" charset="0"/>
            </a:endParaRPr>
          </a:p>
          <a:p>
            <a:pPr lvl="1" algn="ctr" eaLnBrk="1" hangingPunct="1">
              <a:buSzTx/>
              <a:buFont typeface="Arial" charset="0"/>
              <a:buNone/>
            </a:pPr>
            <a:r>
              <a:rPr lang="lt-LT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Thank You for </a:t>
            </a:r>
            <a:r>
              <a:rPr lang="en-US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Y</a:t>
            </a:r>
            <a:r>
              <a:rPr lang="lt-LT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our </a:t>
            </a:r>
            <a:r>
              <a:rPr lang="en-US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A</a:t>
            </a:r>
            <a:r>
              <a:rPr lang="lt-LT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ttention</a:t>
            </a:r>
            <a:r>
              <a:rPr lang="en-US" altLang="en-US" sz="44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!</a:t>
            </a:r>
            <a:endParaRPr lang="fr-CH" altLang="en-US" sz="2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algn="ctr" eaLnBrk="1" hangingPunct="1">
              <a:buSzTx/>
              <a:buFont typeface="Arial" charset="0"/>
              <a:buNone/>
            </a:pPr>
            <a:endParaRPr lang="en-GB" altLang="en-US" sz="2400" b="1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algn="r" eaLnBrk="1" hangingPunct="1">
              <a:buSzTx/>
              <a:buFont typeface="Arial" charset="0"/>
              <a:buNone/>
            </a:pPr>
            <a:endParaRPr lang="en-US" altLang="en-US" sz="2000" smtClean="0">
              <a:solidFill>
                <a:srgbClr val="7F7F7F"/>
              </a:solidFill>
              <a:latin typeface="Calibri Light" pitchFamily="34" charset="0"/>
              <a:cs typeface="Arial" charset="0"/>
            </a:endParaRP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State Railway Inspectorate </a:t>
            </a: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under the Ministry of Transport and Communications</a:t>
            </a: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Adomas Bu</a:t>
            </a:r>
            <a:r>
              <a:rPr lang="lt-LT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žinskas</a:t>
            </a:r>
            <a:endParaRPr lang="en-US" altLang="en-US" sz="2000" smtClean="0">
              <a:solidFill>
                <a:srgbClr val="7F7F7F"/>
              </a:solidFill>
              <a:latin typeface="Calibri Light" pitchFamily="34" charset="0"/>
              <a:cs typeface="Arial" charset="0"/>
            </a:endParaRPr>
          </a:p>
          <a:p>
            <a:pPr lvl="1" algn="r" eaLnBrk="1" hangingPunct="1">
              <a:buSzTx/>
              <a:buFont typeface="Arial" charset="0"/>
              <a:buNone/>
            </a:pPr>
            <a:r>
              <a:rPr lang="en-US" altLang="en-US" sz="2000" smtClean="0">
                <a:solidFill>
                  <a:srgbClr val="7F7F7F"/>
                </a:solidFill>
                <a:latin typeface="Calibri Light" pitchFamily="34" charset="0"/>
                <a:cs typeface="Arial" charset="0"/>
              </a:rPr>
              <a:t>vgi@vgi.lt / +370 5 243 0362 / www.vgi.lt</a:t>
            </a:r>
            <a:endParaRPr lang="fr-CH" altLang="en-US" sz="2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lvl="1" eaLnBrk="1" hangingPunct="1">
              <a:buSzTx/>
            </a:pPr>
            <a:endParaRPr lang="fr-CH" alt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95300" y="1260475"/>
            <a:ext cx="8915400" cy="4929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lt-LT" altLang="en-US" smtClean="0">
              <a:latin typeface="Arial" charset="0"/>
              <a:cs typeface="Arial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lt-LT" altLang="en-US" sz="7200" b="1" smtClean="0">
                <a:latin typeface="Calibri Light" pitchFamily="34" charset="0"/>
                <a:cs typeface="Arial" charset="0"/>
              </a:rPr>
              <a:t>41,2 %</a:t>
            </a:r>
          </a:p>
          <a:p>
            <a:pPr marL="0" indent="0" algn="ctr">
              <a:buFont typeface="Wingdings" pitchFamily="2" charset="2"/>
              <a:buNone/>
            </a:pPr>
            <a:r>
              <a:rPr lang="lt-LT" altLang="en-US" sz="7200" b="1" smtClean="0">
                <a:latin typeface="Calibri Light" pitchFamily="34" charset="0"/>
                <a:cs typeface="Arial" charset="0"/>
              </a:rPr>
              <a:t> </a:t>
            </a:r>
            <a:r>
              <a:rPr lang="en-US" altLang="en-US" sz="7200" b="1" smtClean="0">
                <a:latin typeface="Calibri Light" pitchFamily="34" charset="0"/>
                <a:cs typeface="Arial" charset="0"/>
              </a:rPr>
              <a:t>Improvement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Our Success Story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0893B-AC06-4842-B1BA-6A48F1A277D0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CH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408737" cy="504825"/>
          </a:xfrm>
        </p:spPr>
        <p:txBody>
          <a:bodyPr/>
          <a:lstStyle/>
          <a:p>
            <a:pPr eaLnBrk="1" hangingPunct="1"/>
            <a:r>
              <a:rPr lang="en-US" altLang="en-US" sz="2400" b="1" noProof="1" smtClean="0">
                <a:latin typeface="Calibri Light" pitchFamily="34" charset="0"/>
                <a:ea typeface="MS PGothic" pitchFamily="34" charset="-128"/>
                <a:cs typeface="Arial" charset="0"/>
              </a:rPr>
              <a:t>SRI – an Institution with a Clear Vision!</a:t>
            </a:r>
            <a:endParaRPr lang="fr-FR" altLang="en-US" sz="2400" b="1" smtClean="0">
              <a:latin typeface="Calibri Ligh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1B86CE-843B-4B76-BA1E-77AE851A7FB6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CH" altLang="en-US" sz="1400" b="1"/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gray">
          <a:xfrm>
            <a:off x="600075" y="1412875"/>
            <a:ext cx="2832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noProof="1">
                <a:solidFill>
                  <a:schemeClr val="bg1"/>
                </a:solidFill>
                <a:latin typeface="Calibri Light" pitchFamily="34" charset="0"/>
                <a:ea typeface="MS PGothic" pitchFamily="34" charset="-128"/>
              </a:rPr>
              <a:t>SRI Areas of Activity</a:t>
            </a:r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gray">
          <a:xfrm>
            <a:off x="3722688" y="1400175"/>
            <a:ext cx="28321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 defTabSz="801688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 defTabSz="801688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 defTabSz="8016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defTabSz="801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noProof="1">
                <a:solidFill>
                  <a:schemeClr val="bg1"/>
                </a:solidFill>
                <a:latin typeface="Calibri Light" pitchFamily="34" charset="0"/>
                <a:ea typeface="MS PGothic" pitchFamily="34" charset="-128"/>
              </a:rPr>
              <a:t>SRI Mission</a:t>
            </a:r>
          </a:p>
        </p:txBody>
      </p: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136650" y="3373438"/>
            <a:ext cx="8064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3600" b="1"/>
              <a:t>A safe society and safe railway transport, with no accidents and no deaths or injuries of people</a:t>
            </a:r>
            <a:endParaRPr lang="lt-LT" altLang="en-US" sz="36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9" name="Picture 2" descr="http://www.transport-futures.com/wp-content/uploads/2008/02/vz-300x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196975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 Base of our Zero Vision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C71F80-7AD6-452F-9368-6799B06024A0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CH" altLang="en-US" sz="1400"/>
          </a:p>
        </p:txBody>
      </p:sp>
      <p:graphicFrame>
        <p:nvGraphicFramePr>
          <p:cNvPr id="5" name="Diagram 4"/>
          <p:cNvGraphicFramePr/>
          <p:nvPr/>
        </p:nvGraphicFramePr>
        <p:xfrm>
          <a:off x="1651000" y="1052736"/>
          <a:ext cx="7046416" cy="457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2"/>
          <p:cNvSpPr>
            <a:spLocks noGrp="1"/>
          </p:cNvSpPr>
          <p:nvPr>
            <p:ph type="title"/>
          </p:nvPr>
        </p:nvSpPr>
        <p:spPr>
          <a:xfrm>
            <a:off x="344488" y="115888"/>
            <a:ext cx="6696075" cy="504825"/>
          </a:xfrm>
        </p:spPr>
        <p:txBody>
          <a:bodyPr/>
          <a:lstStyle/>
          <a:p>
            <a:pPr eaLnBrk="1" hangingPunct="1"/>
            <a:r>
              <a:rPr lang="en-US" altLang="en-US" sz="2400" b="1" noProof="1" smtClean="0">
                <a:latin typeface="Arial" charset="0"/>
                <a:ea typeface="MS PGothic" pitchFamily="34" charset="-128"/>
                <a:cs typeface="Arial" charset="0"/>
              </a:rPr>
              <a:t>Problem identification</a:t>
            </a:r>
            <a:endParaRPr lang="fr-FR" altLang="en-US" sz="2400" b="1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341E3D-7380-4B40-A213-10A62BBE468A}" type="slidenum">
              <a:rPr lang="fr-CH" altLang="en-US" sz="14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CH" altLang="en-US" sz="1400" b="1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gray">
          <a:xfrm>
            <a:off x="488950" y="4508500"/>
            <a:ext cx="2967038" cy="93662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Tx/>
              <a:defRPr/>
            </a:pPr>
            <a:r>
              <a:rPr lang="en-US" altLang="en-US" sz="2400" noProof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ea typeface="MS PGothic" pitchFamily="34" charset="-128"/>
              </a:rPr>
              <a:t>Brainstorm sessions of SRI experts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gray">
          <a:xfrm>
            <a:off x="5673725" y="4508500"/>
            <a:ext cx="2998788" cy="93662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08000" rIns="72000" bIns="72000"/>
          <a:lstStyle>
            <a:lvl1pPr marL="190500" indent="-1905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981075" indent="-174625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349375" indent="-188913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1822450" indent="-168275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2796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7368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1940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651250" indent="-1682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Tx/>
            </a:pPr>
            <a:r>
              <a:rPr lang="en-US" altLang="en-US" sz="2400" noProof="1">
                <a:solidFill>
                  <a:srgbClr val="7F7F7F"/>
                </a:solidFill>
                <a:latin typeface="Calibri Light" pitchFamily="34" charset="0"/>
                <a:ea typeface="MS PGothic" pitchFamily="34" charset="-128"/>
              </a:rPr>
              <a:t>Statistical verification</a:t>
            </a:r>
            <a:endParaRPr lang="en-US" altLang="en-US" sz="2400" noProof="1">
              <a:solidFill>
                <a:srgbClr val="7F7F7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gray">
          <a:xfrm flipV="1">
            <a:off x="4016375" y="2492375"/>
            <a:ext cx="1374775" cy="1490663"/>
          </a:xfrm>
          <a:prstGeom prst="rightArrow">
            <a:avLst>
              <a:gd name="adj1" fmla="val 55000"/>
              <a:gd name="adj2" fmla="val 63606"/>
            </a:avLst>
          </a:prstGeom>
          <a:solidFill>
            <a:srgbClr val="5497D5"/>
          </a:solidFill>
          <a:ln w="2857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noProof="1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20487" name="Picture 10" descr="http://chriscobbmarketing.com/wp-content/uploads/2012/11/drawing_light_bulb_with_pen_400_clr_58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858838"/>
            <a:ext cx="3040063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http://www.cringechannel.com/wp-content/uploads/2015/04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027113"/>
            <a:ext cx="29559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Searching for the Root Cause: 5 Whys </a:t>
            </a:r>
            <a:endParaRPr lang="lt-LT" altLang="en-US" smtClean="0">
              <a:latin typeface="Arial" charset="0"/>
              <a:cs typeface="Arial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592A6C-390C-418B-9409-61192E1A7D54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CH" altLang="en-US" sz="1400"/>
          </a:p>
        </p:txBody>
      </p:sp>
      <p:graphicFrame>
        <p:nvGraphicFramePr>
          <p:cNvPr id="24" name="Diagram 23"/>
          <p:cNvGraphicFramePr/>
          <p:nvPr/>
        </p:nvGraphicFramePr>
        <p:xfrm>
          <a:off x="304800" y="1143000"/>
          <a:ext cx="9184704" cy="495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0500" y="146526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Why</a:t>
            </a:r>
            <a:r>
              <a:rPr lang="lt-LT" altLang="en-US" sz="1800">
                <a:solidFill>
                  <a:schemeClr val="tx1"/>
                </a:solidFill>
                <a:latin typeface="Calibri Light" pitchFamily="34" charset="0"/>
              </a:rPr>
              <a:t>?</a:t>
            </a:r>
            <a:endParaRPr lang="en-US" altLang="en-US" sz="18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1510" name="TextBox 24"/>
          <p:cNvSpPr txBox="1">
            <a:spLocks noChangeArrowheads="1"/>
          </p:cNvSpPr>
          <p:nvPr/>
        </p:nvSpPr>
        <p:spPr bwMode="auto">
          <a:xfrm>
            <a:off x="2352675" y="21161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Why</a:t>
            </a:r>
            <a:r>
              <a:rPr lang="lt-LT" altLang="en-US" sz="1800">
                <a:solidFill>
                  <a:schemeClr val="tx1"/>
                </a:solidFill>
                <a:latin typeface="Calibri Light" pitchFamily="34" charset="0"/>
              </a:rPr>
              <a:t>?</a:t>
            </a:r>
            <a:endParaRPr lang="en-US" altLang="en-US" sz="18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1511" name="TextBox 25"/>
          <p:cNvSpPr txBox="1">
            <a:spLocks noChangeArrowheads="1"/>
          </p:cNvSpPr>
          <p:nvPr/>
        </p:nvSpPr>
        <p:spPr bwMode="auto">
          <a:xfrm>
            <a:off x="3203575" y="294005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Why</a:t>
            </a:r>
            <a:r>
              <a:rPr lang="lt-LT" altLang="en-US" sz="1800">
                <a:solidFill>
                  <a:schemeClr val="tx1"/>
                </a:solidFill>
                <a:latin typeface="Calibri Light" pitchFamily="34" charset="0"/>
              </a:rPr>
              <a:t>?</a:t>
            </a:r>
            <a:endParaRPr lang="en-US" altLang="en-US" sz="18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1512" name="TextBox 26"/>
          <p:cNvSpPr txBox="1">
            <a:spLocks noChangeArrowheads="1"/>
          </p:cNvSpPr>
          <p:nvPr/>
        </p:nvSpPr>
        <p:spPr bwMode="auto">
          <a:xfrm>
            <a:off x="4160838" y="37163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Why</a:t>
            </a:r>
            <a:r>
              <a:rPr lang="lt-LT" altLang="en-US" sz="1800">
                <a:solidFill>
                  <a:schemeClr val="tx1"/>
                </a:solidFill>
                <a:latin typeface="Calibri Light" pitchFamily="34" charset="0"/>
              </a:rPr>
              <a:t>?</a:t>
            </a:r>
            <a:endParaRPr lang="en-US" altLang="en-US" sz="18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1513" name="TextBox 28"/>
          <p:cNvSpPr txBox="1">
            <a:spLocks noChangeArrowheads="1"/>
          </p:cNvSpPr>
          <p:nvPr/>
        </p:nvSpPr>
        <p:spPr bwMode="auto">
          <a:xfrm>
            <a:off x="5168900" y="4365625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 Light" pitchFamily="34" charset="0"/>
              </a:rPr>
              <a:t>Why</a:t>
            </a:r>
            <a:r>
              <a:rPr lang="lt-LT" altLang="en-US" sz="1800">
                <a:solidFill>
                  <a:schemeClr val="tx1"/>
                </a:solidFill>
                <a:latin typeface="Calibri Light" pitchFamily="34" charset="0"/>
              </a:rPr>
              <a:t>?</a:t>
            </a:r>
            <a:endParaRPr lang="en-US" altLang="en-US" sz="18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21514" name="TextBox 2"/>
          <p:cNvSpPr txBox="1">
            <a:spLocks noChangeArrowheads="1"/>
          </p:cNvSpPr>
          <p:nvPr/>
        </p:nvSpPr>
        <p:spPr bwMode="auto">
          <a:xfrm>
            <a:off x="5384800" y="1465263"/>
            <a:ext cx="37449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>
                <a:latin typeface="Calibri Light" pitchFamily="34" charset="0"/>
              </a:rPr>
              <a:t>Measure: to check and change working, driving and rest time rules for train drivers</a:t>
            </a:r>
            <a:r>
              <a:rPr lang="lt-LT" altLang="en-US" sz="2800" u="sng">
                <a:latin typeface="Calibri Light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Bent-Up Arrow 3"/>
          <p:cNvSpPr/>
          <p:nvPr/>
        </p:nvSpPr>
        <p:spPr>
          <a:xfrm>
            <a:off x="6176963" y="3309938"/>
            <a:ext cx="936625" cy="2135187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2"/>
          <p:cNvSpPr>
            <a:spLocks noGrp="1"/>
          </p:cNvSpPr>
          <p:nvPr>
            <p:ph type="title"/>
          </p:nvPr>
        </p:nvSpPr>
        <p:spPr>
          <a:xfrm>
            <a:off x="273050" y="115888"/>
            <a:ext cx="6683375" cy="5048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Calibri Light" pitchFamily="34" charset="0"/>
                <a:cs typeface="Arial" charset="0"/>
              </a:rPr>
              <a:t>Selecting the Right Measures</a:t>
            </a:r>
            <a:endParaRPr lang="en-US" altLang="en-US" sz="2400" b="1" smtClean="0">
              <a:latin typeface="Calibri Light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08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CAC40D-CC98-4751-BE59-DC7DA268DBE6}" type="slidenum">
              <a:rPr lang="fr-CH" altLang="en-US" sz="1400" b="1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CH" altLang="en-US" sz="1400" b="1">
              <a:solidFill>
                <a:srgbClr val="80808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589338" y="1196975"/>
            <a:ext cx="6188075" cy="20478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lt-LT" altLang="en-US" sz="3600" b="0" noProof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Brainstorm sessions of SRI experts;</a:t>
            </a:r>
            <a:endParaRPr lang="en-GB" altLang="en-US" sz="3600" b="0" noProof="1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3589338" y="3389313"/>
            <a:ext cx="6188075" cy="20478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72000" rIns="72000" bIns="72000" anchor="ctr"/>
          <a:lstStyle>
            <a:lvl1pPr marL="190500" indent="-1905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lt-LT" altLang="en-US" sz="4400" b="0" noProof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Experience of other NSAs.</a:t>
            </a:r>
            <a:endParaRPr lang="en-GB" altLang="en-US" sz="4400" b="0" noProof="1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2534" name="Picture 2" descr="http://flikie.s3.amazonaws.com/ImageStorage/75/755cf6a16a124c7eb72b7693a8742b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196975"/>
            <a:ext cx="3028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https://upload.wikimedia.org/wikipedia/en/thumb/c/c0/European_Railway_Agency_logo.svg/1280px-European_Railway_Agency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763963"/>
            <a:ext cx="28479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Calibri Light" pitchFamily="34" charset="0"/>
                <a:cs typeface="Arial" charset="0"/>
              </a:rPr>
              <a:t>GERVIS: an E – tool for Statistical Analysis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31BBC2-0DD5-4EF7-9593-498849F574CD}" type="slidenum">
              <a:rPr lang="fr-CH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CH" altLang="en-US" sz="1400"/>
          </a:p>
        </p:txBody>
      </p:sp>
      <p:pic>
        <p:nvPicPr>
          <p:cNvPr id="23556" name="Paveikslėli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765175"/>
            <a:ext cx="71294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VGI_template</Template>
  <TotalTime>0</TotalTime>
  <Words>579</Words>
  <Application>Microsoft Office PowerPoint</Application>
  <PresentationFormat>A4 Paper (210x297 mm)</PresentationFormat>
  <Paragraphs>140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Modèle par défaut</vt:lpstr>
      <vt:lpstr>8th Quality Conference </vt:lpstr>
      <vt:lpstr>Our Problem</vt:lpstr>
      <vt:lpstr>Our Success Story</vt:lpstr>
      <vt:lpstr>SRI – an Institution with a Clear Vision!</vt:lpstr>
      <vt:lpstr>The Base of our Zero Vision</vt:lpstr>
      <vt:lpstr>Problem identification</vt:lpstr>
      <vt:lpstr>Searching for the Root Cause: 5 Whys </vt:lpstr>
      <vt:lpstr>Selecting the Right Measures</vt:lpstr>
      <vt:lpstr>GERVIS: an E – tool for Statistical Analysis</vt:lpstr>
      <vt:lpstr>Monitoring and the Progress</vt:lpstr>
      <vt:lpstr>SRI X - Matrix</vt:lpstr>
      <vt:lpstr>Zero Vision  - for Safer Railway Transport!</vt:lpstr>
      <vt:lpstr>Zero Vision  - for Safer Railway Transport!</vt:lpstr>
      <vt:lpstr>PowerPoint Presentation</vt:lpstr>
      <vt:lpstr>In – depth Working Session:</vt:lpstr>
      <vt:lpstr>Outline</vt:lpstr>
      <vt:lpstr>Zero Vision as a Concept</vt:lpstr>
      <vt:lpstr>5 Whys (I)</vt:lpstr>
      <vt:lpstr>5 Whys (II)</vt:lpstr>
      <vt:lpstr>SRI IT Solutions (I)</vt:lpstr>
      <vt:lpstr>SRI IT Solutions (II)</vt:lpstr>
      <vt:lpstr>LEAN Government</vt:lpstr>
      <vt:lpstr>Our experience</vt:lpstr>
      <vt:lpstr>Future Plans</vt:lpstr>
      <vt:lpstr>Transferability</vt:lpstr>
      <vt:lpstr>PowerPoint Presentation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Adomas Bužinskas</dc:creator>
  <cp:lastModifiedBy>Windows User</cp:lastModifiedBy>
  <cp:revision>264</cp:revision>
  <cp:lastPrinted>2015-07-15T08:27:35Z</cp:lastPrinted>
  <dcterms:created xsi:type="dcterms:W3CDTF">2014-02-06T11:46:14Z</dcterms:created>
  <dcterms:modified xsi:type="dcterms:W3CDTF">2015-09-29T12:07:41Z</dcterms:modified>
</cp:coreProperties>
</file>