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2"/>
  </p:notesMasterIdLst>
  <p:sldIdLst>
    <p:sldId id="256" r:id="rId2"/>
    <p:sldId id="260" r:id="rId3"/>
    <p:sldId id="290" r:id="rId4"/>
    <p:sldId id="289" r:id="rId5"/>
    <p:sldId id="267" r:id="rId6"/>
    <p:sldId id="292" r:id="rId7"/>
    <p:sldId id="291" r:id="rId8"/>
    <p:sldId id="293" r:id="rId9"/>
    <p:sldId id="300" r:id="rId10"/>
    <p:sldId id="297" r:id="rId11"/>
    <p:sldId id="302" r:id="rId12"/>
    <p:sldId id="298" r:id="rId13"/>
    <p:sldId id="294" r:id="rId14"/>
    <p:sldId id="295" r:id="rId15"/>
    <p:sldId id="296" r:id="rId16"/>
    <p:sldId id="299" r:id="rId17"/>
    <p:sldId id="266" r:id="rId18"/>
    <p:sldId id="301" r:id="rId19"/>
    <p:sldId id="303" r:id="rId20"/>
    <p:sldId id="286" r:id="rId21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352" autoAdjust="0"/>
    <p:restoredTop sz="68212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00" y="-84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5F58BF11-3866-42D2-A3B2-C244D9A10708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4588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12DD05D9-ABB9-4B7A-B93B-B67D78A2463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6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101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193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193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193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Enablers of Strategic Agility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Strategic sensitivity: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early awareness and acute perception of incipient trends, converging forces, risks of discontinuities, and the real-time sense-making of strategic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situations as they develop and evolve.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Resource fluidity: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Fluidity in fast mobilization and (re) deployment of strategic resources or funds, people and competencies providing the operational underpinning for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strategic agility.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Collective commitment: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ability to make and implement decisions that mobilize multiple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sub-units to sustain and integrate collaborative action.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 OECD report on Strategic Agility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OECD report on Strategic Agility: </a:t>
            </a:r>
            <a:r>
              <a:rPr kumimoji="0" lang="en-GB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OECD report, which will be launched in the coming months, uses the concept of strategic agility – which was developed as a private sector organisational theory – and relates it to the public sector. </a:t>
            </a:r>
          </a:p>
          <a:p>
            <a:pPr lvl="0"/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26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Enablers of Strategic Agility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Strategic sensitivity: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early awareness and acute perception of incipient trends, converging forces, risks of discontinuities, and the real-time sense-making of strategic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situations as they develop and evolve.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Resource fluidity: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Fluidity in fast mobilization and (re) deployment of strategic resources or funds, people and competencies providing the operational underpinning for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strategic agility.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Collective commitment: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ability to make and implement decisions that mobilize multiple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sub-units to sustain and integrate collaborative action.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 OECD report on Strategic Agility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OECD report on Strategic Agility: </a:t>
            </a:r>
            <a:r>
              <a:rPr kumimoji="0" lang="en-GB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OECD report, which will be launched in the coming months, uses the concept of strategic agility – which was developed as a private sector organisational theory – and relates it to the public sector. </a:t>
            </a:r>
          </a:p>
          <a:p>
            <a:pPr lvl="0"/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26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Enablers of Strategic Agility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Strategic sensitivity: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early awareness and acute perception of incipient trends, converging forces, risks of discontinuities, and the real-time sense-making of strategic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situations as they develop and evolve.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Resource fluidity: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Fluidity in fast mobilization and (re) deployment of strategic resources or funds, people and competencies providing the operational underpinning for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strategic agility.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Collective commitment: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ability to make and implement decisions that mobilize multiple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sub-units to sustain and integrate collaborative action.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 OECD report on Strategic Agility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OECD report on Strategic Agility: </a:t>
            </a:r>
            <a:r>
              <a:rPr kumimoji="0" lang="en-GB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OECD report, which will be launched in the coming months, uses the concept of strategic agility – which was developed as a private sector organisational theory – and relates it to the public sector. </a:t>
            </a:r>
          </a:p>
          <a:p>
            <a:pPr lvl="0"/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26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690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690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690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690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05D9-ABB9-4B7A-B93B-B67D78A2463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690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6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481869"/>
            <a:ext cx="6300000" cy="1265731"/>
          </a:xfrm>
        </p:spPr>
        <p:txBody>
          <a:bodyPr anchor="b" anchorCtr="0">
            <a:spAutoFit/>
          </a:bodyPr>
          <a:lstStyle>
            <a:lvl1pPr>
              <a:lnSpc>
                <a:spcPts val="4500"/>
              </a:lnSpc>
              <a:defRPr sz="4500" cap="all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Presentation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233"/>
          </a:xfrm>
        </p:spPr>
        <p:txBody>
          <a:bodyPr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310D04-EFD3-4400-8BCA-158A8C46B571}" type="datetimeFigureOut">
              <a:rPr lang="en-GB" smtClean="0"/>
              <a:t>01/10/2015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to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10D04-EFD3-4400-8BCA-158A8C46B571}" type="datetimeFigureOut">
              <a:rPr lang="en-GB" smtClean="0"/>
              <a:t>01/10/2015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9F6FB-7017-46AD-BE34-CBEF101CDBD0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rgbClr val="7272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19600"/>
            <a:ext cx="6624000" cy="1058400"/>
          </a:xfrm>
        </p:spPr>
        <p:txBody>
          <a:bodyPr anchor="ctr" anchorCtr="0"/>
          <a:lstStyle>
            <a:lvl1pPr algn="ctr">
              <a:lnSpc>
                <a:spcPts val="3700"/>
              </a:lnSpc>
              <a:defRPr sz="3700" b="0" i="0" cap="all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Section Header </a:t>
            </a:r>
            <a:r>
              <a:rPr lang="fr-FR" dirty="0" err="1" smtClean="0"/>
              <a:t>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310D04-EFD3-4400-8BCA-158A8C46B571}" type="datetimeFigureOut">
              <a:rPr lang="en-GB" smtClean="0"/>
              <a:t>01/10/2015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6299"/>
                </a:solidFill>
              </a:defRPr>
            </a:lvl1pPr>
          </a:lstStyle>
          <a:p>
            <a:fld id="{1889F6FB-7017-46AD-BE34-CBEF101CDBD0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D9BE1-1613-475C-A723-66A3108B9C59}" type="slidenum">
              <a:rPr lang="en-GB" altLang="en-US"/>
              <a:pPr>
                <a:defRPr/>
              </a:pPr>
              <a:t>‹N°›</a:t>
            </a:fld>
            <a:endParaRPr lang="en-GB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19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</a:t>
            </a: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Slide</a:t>
            </a:r>
            <a:r>
              <a:rPr lang="fr-FR" dirty="0" smtClean="0"/>
              <a:t> </a:t>
            </a:r>
            <a:r>
              <a:rPr lang="fr-FR" dirty="0" err="1" smtClean="0"/>
              <a:t>title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extended</a:t>
            </a:r>
            <a:r>
              <a:rPr lang="fr-FR" dirty="0" smtClean="0"/>
              <a:t> to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000" y="1600200"/>
            <a:ext cx="8218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tx1"/>
                </a:solidFill>
                <a:latin typeface="Arial"/>
              </a:defRPr>
            </a:lvl1pPr>
          </a:lstStyle>
          <a:p>
            <a:fld id="{E1310D04-EFD3-4400-8BCA-158A8C46B571}" type="datetimeFigureOut">
              <a:rPr lang="en-GB" smtClean="0"/>
              <a:t>01/10/2015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tx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rgbClr val="006299"/>
                </a:solidFill>
                <a:latin typeface="Arial"/>
              </a:defRPr>
            </a:lvl1pPr>
          </a:lstStyle>
          <a:p>
            <a:fld id="{1889F6FB-7017-46AD-BE34-CBEF101CDBD0}" type="slidenum">
              <a:rPr lang="en-GB" smtClean="0"/>
              <a:t>‹N°›</a:t>
            </a:fld>
            <a:endParaRPr lang="en-GB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4" cy="9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eorgia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eorgia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eorgia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1029541"/>
            <a:ext cx="7056784" cy="2349810"/>
          </a:xfrm>
        </p:spPr>
        <p:txBody>
          <a:bodyPr/>
          <a:lstStyle/>
          <a:p>
            <a:r>
              <a:rPr lang="en-US" sz="3600" dirty="0" smtClean="0"/>
              <a:t>IMPROVING POLICY MAKING</a:t>
            </a:r>
            <a:br>
              <a:rPr lang="en-US" sz="3600" dirty="0" smtClean="0"/>
            </a:br>
            <a:r>
              <a:rPr lang="en-US" sz="3600" dirty="0" smtClean="0"/>
              <a:t>WHAT ARE THE OPTIONS FOR GOVERNMENTS?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i="1" cap="none" dirty="0" smtClean="0"/>
              <a:t>An OECD Perspective</a:t>
            </a:r>
            <a:endParaRPr lang="en-GB" sz="3200" i="1" cap="none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36296" y="4005064"/>
            <a:ext cx="6155984" cy="240065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ts val="2000"/>
              </a:lnSpc>
              <a:spcBef>
                <a:spcPts val="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eorgia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endParaRPr lang="en-GB" dirty="0" smtClean="0"/>
          </a:p>
          <a:p>
            <a:r>
              <a:rPr lang="fr-FR" b="1" dirty="0" smtClean="0"/>
              <a:t>Stephane Jacobzone</a:t>
            </a:r>
            <a:endParaRPr lang="en-GB" b="1" dirty="0" smtClean="0"/>
          </a:p>
          <a:p>
            <a:r>
              <a:rPr lang="en-GB" b="1" dirty="0" smtClean="0"/>
              <a:t>OECD</a:t>
            </a:r>
          </a:p>
          <a:p>
            <a:r>
              <a:rPr lang="en-GB" dirty="0" smtClean="0"/>
              <a:t>Public Governance and Territorial Development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fr-FR" dirty="0" smtClean="0"/>
              <a:t>8</a:t>
            </a:r>
            <a:r>
              <a:rPr lang="fr-FR" baseline="30000" dirty="0" smtClean="0"/>
              <a:t>th </a:t>
            </a:r>
            <a:r>
              <a:rPr lang="fr-FR" dirty="0" err="1" smtClean="0"/>
              <a:t>European</a:t>
            </a:r>
            <a:r>
              <a:rPr lang="fr-FR" dirty="0" smtClean="0"/>
              <a:t> </a:t>
            </a:r>
            <a:r>
              <a:rPr lang="fr-FR" dirty="0" err="1" smtClean="0"/>
              <a:t>Quality</a:t>
            </a:r>
            <a:r>
              <a:rPr lang="fr-FR" dirty="0" smtClean="0"/>
              <a:t> </a:t>
            </a:r>
            <a:r>
              <a:rPr lang="fr-FR" dirty="0" err="1" smtClean="0"/>
              <a:t>Conference</a:t>
            </a:r>
            <a:r>
              <a:rPr lang="fr-FR" dirty="0" smtClean="0"/>
              <a:t> </a:t>
            </a:r>
            <a:endParaRPr lang="en-GB" dirty="0" smtClean="0"/>
          </a:p>
          <a:p>
            <a:r>
              <a:rPr lang="en-GB" dirty="0" smtClean="0"/>
              <a:t>1 October 2015, Luxembourg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6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The </a:t>
            </a:r>
            <a:r>
              <a:rPr lang="fr-FR" b="1" dirty="0" err="1" smtClean="0"/>
              <a:t>role</a:t>
            </a:r>
            <a:r>
              <a:rPr lang="fr-FR" b="1" dirty="0" smtClean="0"/>
              <a:t> of </a:t>
            </a:r>
            <a:r>
              <a:rPr lang="fr-FR" b="1" dirty="0" err="1" smtClean="0"/>
              <a:t>crowd</a:t>
            </a:r>
            <a:r>
              <a:rPr lang="fr-FR" b="1" dirty="0" smtClean="0"/>
              <a:t> </a:t>
            </a:r>
            <a:r>
              <a:rPr lang="fr-FR" b="1" dirty="0" err="1" smtClean="0"/>
              <a:t>sourcing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579296" cy="468052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Crowdsourcing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/>
              <a:t>Facts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/>
              <a:t>Views and opinions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Potential for open data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Expertise in the public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err="1" smtClean="0"/>
              <a:t>Role</a:t>
            </a:r>
            <a:r>
              <a:rPr lang="fr-FR" dirty="0" smtClean="0"/>
              <a:t> of new media </a:t>
            </a:r>
            <a:r>
              <a:rPr lang="fr-FR" dirty="0" err="1" smtClean="0"/>
              <a:t>channels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55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Mobilising</a:t>
            </a:r>
            <a:r>
              <a:rPr lang="fr-FR" b="1" dirty="0" smtClean="0"/>
              <a:t> the </a:t>
            </a:r>
            <a:r>
              <a:rPr lang="fr-FR" b="1" dirty="0" err="1" smtClean="0"/>
              <a:t>potential</a:t>
            </a:r>
            <a:r>
              <a:rPr lang="fr-FR" b="1" dirty="0" smtClean="0"/>
              <a:t> of open data</a:t>
            </a:r>
            <a:endParaRPr lang="en-GB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83523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11560" y="1412776"/>
            <a:ext cx="8403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/>
              <a:t>OURdata</a:t>
            </a:r>
            <a:r>
              <a:rPr lang="en-GB" b="1" dirty="0"/>
              <a:t> Index: Open, Useful, Reusable Government Data, 2014</a:t>
            </a:r>
          </a:p>
        </p:txBody>
      </p:sp>
      <p:sp>
        <p:nvSpPr>
          <p:cNvPr id="7" name="Rectangle 6"/>
          <p:cNvSpPr/>
          <p:nvPr/>
        </p:nvSpPr>
        <p:spPr>
          <a:xfrm>
            <a:off x="777330" y="4787860"/>
            <a:ext cx="8403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OECD Open Government data survey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600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The </a:t>
            </a:r>
            <a:r>
              <a:rPr lang="fr-FR" b="1" dirty="0" err="1" smtClean="0"/>
              <a:t>role</a:t>
            </a:r>
            <a:r>
              <a:rPr lang="fr-FR" b="1" dirty="0" smtClean="0"/>
              <a:t> of </a:t>
            </a:r>
            <a:r>
              <a:rPr lang="fr-FR" b="1" dirty="0" err="1" smtClean="0"/>
              <a:t>crowd</a:t>
            </a:r>
            <a:r>
              <a:rPr lang="fr-FR" b="1" dirty="0" smtClean="0"/>
              <a:t> </a:t>
            </a:r>
            <a:r>
              <a:rPr lang="fr-FR" b="1" dirty="0" err="1" smtClean="0"/>
              <a:t>sourcing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579296" cy="468052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Crowdsourcing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/>
              <a:t>Facts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dirty="0" smtClean="0"/>
              <a:t>Views and opinions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Potential for open data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Expertise in the public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err="1" smtClean="0"/>
              <a:t>Role</a:t>
            </a:r>
            <a:r>
              <a:rPr lang="fr-FR" dirty="0" smtClean="0"/>
              <a:t> of new media </a:t>
            </a:r>
            <a:r>
              <a:rPr lang="fr-FR" dirty="0" err="1" smtClean="0"/>
              <a:t>channels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8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>
                <a:latin typeface="Arial" charset="0"/>
                <a:ea typeface="ＭＳ Ｐゴシック" pitchFamily="34" charset="-128"/>
                <a:cs typeface="Arial" charset="0"/>
              </a:rPr>
              <a:t>THE UK “WHAT WORKS” APPROACH</a:t>
            </a:r>
          </a:p>
        </p:txBody>
      </p:sp>
      <p:sp>
        <p:nvSpPr>
          <p:cNvPr id="7172" name="TextBox 17"/>
          <p:cNvSpPr txBox="1">
            <a:spLocks noChangeArrowheads="1"/>
          </p:cNvSpPr>
          <p:nvPr/>
        </p:nvSpPr>
        <p:spPr bwMode="auto">
          <a:xfrm>
            <a:off x="323528" y="1348800"/>
            <a:ext cx="8353672" cy="5224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95959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smtClean="0">
                <a:solidFill>
                  <a:schemeClr val="tx1"/>
                </a:solidFill>
              </a:rPr>
              <a:t>Using new evidence all the time ? </a:t>
            </a:r>
          </a:p>
          <a:p>
            <a:pPr eaLnBrk="1" hangingPunct="1">
              <a:spcBef>
                <a:spcPct val="0"/>
              </a:spcBef>
              <a:spcAft>
                <a:spcPts val="900"/>
              </a:spcAft>
              <a:buFontTx/>
              <a:buNone/>
            </a:pPr>
            <a:r>
              <a:rPr lang="en-US" altLang="en-US" sz="3000" dirty="0" smtClean="0">
                <a:solidFill>
                  <a:schemeClr val="tx1"/>
                </a:solidFill>
              </a:rPr>
              <a:t>           …Or taking stock of robust evidence ? </a:t>
            </a:r>
          </a:p>
          <a:p>
            <a:pPr marL="514350" indent="-5143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smtClean="0">
                <a:solidFill>
                  <a:schemeClr val="tx1"/>
                </a:solidFill>
              </a:rPr>
              <a:t>Increasing productivity of policy making: directing resources where they are known to be more effective a achieving outcomes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000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smtClean="0">
                <a:solidFill>
                  <a:schemeClr val="tx1"/>
                </a:solidFill>
              </a:rPr>
              <a:t>The example of health for medical practices (NICE, Health Technology Assessment, meta reviews of evidence</a:t>
            </a:r>
          </a:p>
          <a:p>
            <a:pPr marL="1200150" lvl="1" indent="-457200" algn="ctr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dirty="0" smtClean="0">
                <a:solidFill>
                  <a:schemeClr val="tx1"/>
                </a:solidFill>
              </a:rPr>
              <a:t>Could we do the same for policies and policy making ? 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7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1258937" y="188640"/>
            <a:ext cx="8785671" cy="878160"/>
          </a:xfrm>
        </p:spPr>
        <p:txBody>
          <a:bodyPr/>
          <a:lstStyle/>
          <a:p>
            <a:r>
              <a:rPr lang="en-GB" altLang="en-US" sz="3200" dirty="0" smtClean="0">
                <a:latin typeface="Arial" charset="0"/>
                <a:ea typeface="ＭＳ Ｐゴシック" pitchFamily="34" charset="-128"/>
                <a:cs typeface="Arial" charset="0"/>
              </a:rPr>
              <a:t>A networked approach:</a:t>
            </a:r>
            <a:br>
              <a:rPr lang="en-GB" altLang="en-US" sz="32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GB" altLang="en-US" sz="3200" dirty="0" smtClean="0">
                <a:latin typeface="Arial" charset="0"/>
                <a:ea typeface="ＭＳ Ｐゴシック" pitchFamily="34" charset="-128"/>
                <a:cs typeface="Arial" charset="0"/>
              </a:rPr>
              <a:t> the  ‘What Works’ Centres</a:t>
            </a: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611560" y="1844824"/>
            <a:ext cx="806564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95959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err="1" smtClean="0">
                <a:solidFill>
                  <a:schemeClr val="tx1"/>
                </a:solidFill>
              </a:rPr>
              <a:t>Centres</a:t>
            </a:r>
            <a:r>
              <a:rPr lang="en-US" altLang="en-US" sz="3000" dirty="0" smtClean="0">
                <a:solidFill>
                  <a:schemeClr val="tx1"/>
                </a:solidFill>
              </a:rPr>
              <a:t> for Health, Education, Crime reduction, Better Ageing, local economic growth etc. 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err="1" smtClean="0">
                <a:solidFill>
                  <a:schemeClr val="tx1"/>
                </a:solidFill>
              </a:rPr>
              <a:t>Standardising</a:t>
            </a:r>
            <a:r>
              <a:rPr lang="en-US" altLang="en-US" sz="3000" dirty="0" smtClean="0">
                <a:solidFill>
                  <a:schemeClr val="tx1"/>
                </a:solidFill>
              </a:rPr>
              <a:t> evidence of impact of policy intervention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smtClean="0">
                <a:solidFill>
                  <a:schemeClr val="tx1"/>
                </a:solidFill>
              </a:rPr>
              <a:t>No good practice </a:t>
            </a:r>
            <a:r>
              <a:rPr lang="en-US" altLang="en-US" sz="3000" dirty="0" err="1" smtClean="0">
                <a:solidFill>
                  <a:schemeClr val="tx1"/>
                </a:solidFill>
              </a:rPr>
              <a:t>judgement</a:t>
            </a:r>
            <a:r>
              <a:rPr lang="en-US" altLang="en-US" sz="3000" dirty="0" smtClean="0">
                <a:solidFill>
                  <a:schemeClr val="tx1"/>
                </a:solidFill>
              </a:rPr>
              <a:t>: just a tool guide of what does work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smtClean="0">
                <a:solidFill>
                  <a:schemeClr val="tx1"/>
                </a:solidFill>
              </a:rPr>
              <a:t>Strong empirical background </a:t>
            </a:r>
            <a:endParaRPr lang="en-US" altLang="en-US" sz="3000" dirty="0">
              <a:solidFill>
                <a:schemeClr val="tx1"/>
              </a:solidFill>
            </a:endParaRP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5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56376" cy="10224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Expanding “What Works” at the </a:t>
            </a:r>
            <a:r>
              <a:rPr lang="en-US" altLang="en-US" sz="3200" dirty="0" smtClean="0">
                <a:latin typeface="Arial" charset="0"/>
                <a:ea typeface="ＭＳ Ｐゴシック" pitchFamily="34" charset="-128"/>
                <a:cs typeface="Arial" charset="0"/>
              </a:rPr>
              <a:t>international level</a:t>
            </a:r>
          </a:p>
        </p:txBody>
      </p:sp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539552" y="1574790"/>
            <a:ext cx="8209656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95959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3000" dirty="0" smtClean="0">
                <a:solidFill>
                  <a:schemeClr val="tx1"/>
                </a:solidFill>
              </a:rPr>
              <a:t>First steps 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smtClean="0">
                <a:solidFill>
                  <a:schemeClr val="tx1"/>
                </a:solidFill>
              </a:rPr>
              <a:t>Publishing and incentives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smtClean="0">
                <a:solidFill>
                  <a:schemeClr val="tx1"/>
                </a:solidFill>
              </a:rPr>
              <a:t>Mapping national initiatives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smtClean="0">
                <a:solidFill>
                  <a:schemeClr val="tx1"/>
                </a:solidFill>
              </a:rPr>
              <a:t>Building capacity: meta evidence reviews, training </a:t>
            </a:r>
            <a:r>
              <a:rPr lang="en-US" altLang="en-US" sz="3000" dirty="0" err="1" smtClean="0">
                <a:solidFill>
                  <a:schemeClr val="tx1"/>
                </a:solidFill>
              </a:rPr>
              <a:t>foir</a:t>
            </a:r>
            <a:r>
              <a:rPr lang="en-US" altLang="en-US" sz="3000" dirty="0" smtClean="0">
                <a:solidFill>
                  <a:schemeClr val="tx1"/>
                </a:solidFill>
              </a:rPr>
              <a:t> civil servants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en-US" sz="3000" dirty="0" smtClean="0">
                <a:solidFill>
                  <a:schemeClr val="tx1"/>
                </a:solidFill>
              </a:rPr>
              <a:t>Meta evidence reviews, Data labs</a:t>
            </a:r>
          </a:p>
        </p:txBody>
      </p:sp>
    </p:spTree>
    <p:extLst>
      <p:ext uri="{BB962C8B-B14F-4D97-AF65-F5344CB8AC3E}">
        <p14:creationId xmlns:p14="http://schemas.microsoft.com/office/powerpoint/2010/main" val="12357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56376" cy="10224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Expanding “What Works” at the </a:t>
            </a:r>
            <a:r>
              <a:rPr lang="en-US" altLang="en-US" sz="3200" dirty="0" smtClean="0">
                <a:latin typeface="Arial" charset="0"/>
                <a:ea typeface="ＭＳ Ｐゴシック" pitchFamily="34" charset="-128"/>
                <a:cs typeface="Arial" charset="0"/>
              </a:rPr>
              <a:t>international level</a:t>
            </a:r>
          </a:p>
        </p:txBody>
      </p:sp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539552" y="1628800"/>
            <a:ext cx="8209656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595959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3000" dirty="0" smtClean="0">
                <a:solidFill>
                  <a:schemeClr val="tx1"/>
                </a:solidFill>
              </a:rPr>
              <a:t>Possible options in a second stage 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3000" dirty="0" smtClean="0">
                <a:solidFill>
                  <a:schemeClr val="tx1"/>
                </a:solidFill>
              </a:rPr>
              <a:t>Multidimensional impacts ? </a:t>
            </a:r>
            <a:br>
              <a:rPr lang="en-US" altLang="en-US" sz="3000" dirty="0" smtClean="0">
                <a:solidFill>
                  <a:schemeClr val="tx1"/>
                </a:solidFill>
              </a:rPr>
            </a:br>
            <a:r>
              <a:rPr lang="en-US" altLang="en-US" sz="3000" dirty="0" smtClean="0">
                <a:solidFill>
                  <a:schemeClr val="tx1"/>
                </a:solidFill>
              </a:rPr>
              <a:t>      inclusive growth agenda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3000" dirty="0" smtClean="0">
                <a:solidFill>
                  <a:schemeClr val="tx1"/>
                </a:solidFill>
              </a:rPr>
              <a:t>Sharing evidence and evidence gaps ?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3000" dirty="0" smtClean="0">
                <a:solidFill>
                  <a:schemeClr val="tx1"/>
                </a:solidFill>
              </a:rPr>
              <a:t>Collective funding for </a:t>
            </a:r>
            <a:r>
              <a:rPr lang="en-US" altLang="en-US" sz="3000" dirty="0" err="1" smtClean="0">
                <a:solidFill>
                  <a:schemeClr val="tx1"/>
                </a:solidFill>
              </a:rPr>
              <a:t>trialling</a:t>
            </a:r>
            <a:r>
              <a:rPr lang="en-US" altLang="en-US" sz="3000" dirty="0" smtClean="0">
                <a:solidFill>
                  <a:schemeClr val="tx1"/>
                </a:solidFill>
              </a:rPr>
              <a:t> ?  </a:t>
            </a:r>
          </a:p>
          <a:p>
            <a:pPr marL="457200" indent="-457200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3000" dirty="0" smtClean="0">
                <a:solidFill>
                  <a:schemeClr val="tx1"/>
                </a:solidFill>
              </a:rPr>
              <a:t>Cross country architecture through OECD </a:t>
            </a:r>
          </a:p>
        </p:txBody>
      </p:sp>
    </p:spTree>
    <p:extLst>
      <p:ext uri="{BB962C8B-B14F-4D97-AF65-F5344CB8AC3E}">
        <p14:creationId xmlns:p14="http://schemas.microsoft.com/office/powerpoint/2010/main" val="209769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37600"/>
            <a:ext cx="8028384" cy="1031160"/>
          </a:xfrm>
        </p:spPr>
        <p:txBody>
          <a:bodyPr/>
          <a:lstStyle/>
          <a:p>
            <a:r>
              <a:rPr lang="en-GB" sz="3000" b="1" cap="all" dirty="0" smtClean="0"/>
              <a:t>Do we have the right advice ? </a:t>
            </a:r>
            <a:endParaRPr lang="en-GB" sz="3000" b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34824" cy="50300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Fragmented systems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 smtClean="0"/>
              <a:t>Ad hoc commissions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400" dirty="0" smtClean="0"/>
              <a:t>Short </a:t>
            </a:r>
            <a:r>
              <a:rPr lang="fr-FR" sz="2400" dirty="0" err="1" smtClean="0"/>
              <a:t>termism</a:t>
            </a:r>
            <a:endParaRPr lang="en-GB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New experiments: NZ Productivity Commission</a:t>
            </a:r>
            <a:endParaRPr lang="en-GB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/>
              <a:t>Research with NSOB Netherlands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dirty="0" smtClean="0"/>
              <a:t>Features of advisory systems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 err="1" smtClean="0"/>
              <a:t>Typology</a:t>
            </a:r>
            <a:r>
              <a:rPr lang="fr-FR" sz="2200" dirty="0" smtClean="0"/>
              <a:t> of </a:t>
            </a:r>
            <a:r>
              <a:rPr lang="fr-FR" sz="2200" dirty="0" err="1" smtClean="0"/>
              <a:t>advisory</a:t>
            </a:r>
            <a:r>
              <a:rPr lang="fr-FR" sz="2200" dirty="0" smtClean="0"/>
              <a:t> system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200" dirty="0" err="1" smtClean="0"/>
              <a:t>Role</a:t>
            </a:r>
            <a:r>
              <a:rPr lang="fr-FR" sz="2200" dirty="0" smtClean="0"/>
              <a:t> of « </a:t>
            </a:r>
            <a:r>
              <a:rPr lang="fr-FR" sz="2200" dirty="0" err="1" smtClean="0"/>
              <a:t>strategy</a:t>
            </a:r>
            <a:r>
              <a:rPr lang="fr-FR" sz="2200" dirty="0" smtClean="0"/>
              <a:t> shops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600" dirty="0" err="1" smtClean="0"/>
              <a:t>Governments</a:t>
            </a:r>
            <a:r>
              <a:rPr lang="fr-FR" sz="2600" dirty="0" smtClean="0"/>
              <a:t> </a:t>
            </a:r>
            <a:r>
              <a:rPr lang="fr-FR" sz="2600" dirty="0" err="1" smtClean="0"/>
              <a:t>capacity</a:t>
            </a:r>
            <a:r>
              <a:rPr lang="fr-FR" sz="2600" dirty="0" smtClean="0"/>
              <a:t> to </a:t>
            </a:r>
            <a:r>
              <a:rPr lang="fr-FR" sz="2600" dirty="0" err="1" smtClean="0"/>
              <a:t>remain</a:t>
            </a:r>
            <a:r>
              <a:rPr lang="fr-FR" sz="2600" dirty="0" smtClean="0"/>
              <a:t> </a:t>
            </a:r>
            <a:r>
              <a:rPr lang="fr-FR" sz="2600" dirty="0" err="1" smtClean="0"/>
              <a:t>strategic</a:t>
            </a:r>
            <a:r>
              <a:rPr lang="fr-FR" sz="2600" dirty="0" smtClean="0"/>
              <a:t> and </a:t>
            </a:r>
            <a:r>
              <a:rPr lang="fr-FR" sz="2600" dirty="0" err="1" smtClean="0"/>
              <a:t>ahead</a:t>
            </a:r>
            <a:r>
              <a:rPr lang="fr-FR" sz="2600" dirty="0" smtClean="0"/>
              <a:t> of the </a:t>
            </a:r>
            <a:r>
              <a:rPr lang="fr-FR" sz="2600" dirty="0" err="1" smtClean="0"/>
              <a:t>curve</a:t>
            </a:r>
            <a:endParaRPr lang="en-GB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/>
              <a:t>Evidence of impact</a:t>
            </a:r>
          </a:p>
        </p:txBody>
      </p:sp>
    </p:spTree>
    <p:extLst>
      <p:ext uri="{BB962C8B-B14F-4D97-AF65-F5344CB8AC3E}">
        <p14:creationId xmlns:p14="http://schemas.microsoft.com/office/powerpoint/2010/main" val="33205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37600"/>
            <a:ext cx="8028384" cy="1031160"/>
          </a:xfrm>
        </p:spPr>
        <p:txBody>
          <a:bodyPr/>
          <a:lstStyle/>
          <a:p>
            <a:r>
              <a:rPr lang="en-GB" sz="3000" b="1" cap="all" dirty="0" smtClean="0"/>
              <a:t>Do we UNDERSTAND BEHAVIOURS? </a:t>
            </a:r>
            <a:endParaRPr lang="en-GB" sz="3000" b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34824" cy="50300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Role of behavioural approaches in regulation (</a:t>
            </a:r>
            <a:r>
              <a:rPr lang="en-GB" sz="2800" dirty="0" err="1" smtClean="0"/>
              <a:t>Lunn</a:t>
            </a:r>
            <a:r>
              <a:rPr lang="en-GB" sz="2800" dirty="0" smtClean="0"/>
              <a:t> Fragmented systems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/>
              <a:t>Bounded rationality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Proven evidence</a:t>
            </a:r>
            <a:endParaRPr lang="en-GB" sz="2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 smtClean="0"/>
              <a:t>Need to systematise and diffuse practices</a:t>
            </a:r>
            <a:endParaRPr lang="fr-FR" sz="2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600" dirty="0" err="1" smtClean="0"/>
              <a:t>Ethical</a:t>
            </a:r>
            <a:r>
              <a:rPr lang="fr-FR" sz="2600" dirty="0" smtClean="0"/>
              <a:t> issues</a:t>
            </a:r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7669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424936" cy="1152128"/>
          </a:xfrm>
        </p:spPr>
        <p:txBody>
          <a:bodyPr/>
          <a:lstStyle/>
          <a:p>
            <a:r>
              <a:rPr lang="en-GB" sz="2800" b="1" cap="all" dirty="0" smtClean="0"/>
              <a:t>Strengthen capacity for policy making to restore the capacity to govern: </a:t>
            </a:r>
            <a:endParaRPr lang="en-GB" sz="2800" b="1" cap="all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536" y="1556792"/>
            <a:ext cx="849694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Strengthening  </a:t>
            </a:r>
            <a:r>
              <a:rPr lang="en-GB" dirty="0"/>
              <a:t>openness and creativity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CA" b="0" dirty="0" smtClean="0">
              <a:solidFill>
                <a:schemeClr val="tx1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CA" b="0" dirty="0" smtClean="0">
                <a:solidFill>
                  <a:schemeClr val="tx1"/>
                </a:solidFill>
              </a:rPr>
              <a:t>Understand the full range of policy instrument possibilities </a:t>
            </a:r>
            <a:r>
              <a:rPr lang="en-CA" b="0" u="sng" dirty="0" smtClean="0">
                <a:solidFill>
                  <a:schemeClr val="tx1"/>
                </a:solidFill>
              </a:rPr>
              <a:t>and</a:t>
            </a:r>
            <a:r>
              <a:rPr lang="en-CA" b="0" dirty="0" smtClean="0">
                <a:solidFill>
                  <a:schemeClr val="tx1"/>
                </a:solidFill>
              </a:rPr>
              <a:t> the new “</a:t>
            </a:r>
            <a:r>
              <a:rPr lang="en-CA" b="0" dirty="0" err="1" smtClean="0">
                <a:solidFill>
                  <a:schemeClr val="tx1"/>
                </a:solidFill>
              </a:rPr>
              <a:t>hows</a:t>
            </a:r>
            <a:r>
              <a:rPr lang="en-CA" b="0" dirty="0" smtClean="0">
                <a:solidFill>
                  <a:schemeClr val="tx1"/>
                </a:solidFill>
              </a:rPr>
              <a:t>” of policy development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CA" b="0" dirty="0" smtClean="0">
              <a:solidFill>
                <a:schemeClr val="tx1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CA" b="0" dirty="0" smtClean="0">
                <a:solidFill>
                  <a:schemeClr val="tx1"/>
                </a:solidFill>
              </a:rPr>
              <a:t>A dirty secret: we like thinking “within the box” (same tools), </a:t>
            </a:r>
            <a:r>
              <a:rPr lang="en-CA" b="0" u="sng" dirty="0" smtClean="0">
                <a:solidFill>
                  <a:schemeClr val="tx1"/>
                </a:solidFill>
              </a:rPr>
              <a:t>and</a:t>
            </a:r>
            <a:r>
              <a:rPr lang="en-CA" b="0" dirty="0" smtClean="0">
                <a:solidFill>
                  <a:schemeClr val="tx1"/>
                </a:solidFill>
              </a:rPr>
              <a:t> doing things the same old way (cognitive bias)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CA" b="0" dirty="0" smtClean="0">
              <a:solidFill>
                <a:schemeClr val="tx1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CA" b="0" dirty="0" smtClean="0">
                <a:solidFill>
                  <a:schemeClr val="tx1"/>
                </a:solidFill>
              </a:rPr>
              <a:t>Need to move outside our comfort zone – central agency challenge function needs to play a role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CA" b="0" dirty="0" smtClean="0">
              <a:solidFill>
                <a:schemeClr val="tx1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CA" b="0" dirty="0" smtClean="0">
                <a:solidFill>
                  <a:schemeClr val="tx1"/>
                </a:solidFill>
              </a:rPr>
              <a:t>Virtuous competition of “keeping up with the </a:t>
            </a:r>
            <a:r>
              <a:rPr lang="en-CA" dirty="0">
                <a:solidFill>
                  <a:schemeClr val="tx1"/>
                </a:solidFill>
              </a:rPr>
              <a:t>J</a:t>
            </a:r>
            <a:r>
              <a:rPr lang="en-CA" b="0" dirty="0" smtClean="0">
                <a:solidFill>
                  <a:schemeClr val="tx1"/>
                </a:solidFill>
              </a:rPr>
              <a:t>oneses”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CA" dirty="0">
              <a:solidFill>
                <a:schemeClr val="tx1"/>
              </a:solidFill>
            </a:endParaRPr>
          </a:p>
          <a:p>
            <a:pPr lvl="8" algn="l">
              <a:defRPr/>
            </a:pPr>
            <a:r>
              <a:rPr lang="en-CA" sz="2900" b="0" dirty="0" smtClean="0">
                <a:solidFill>
                  <a:schemeClr val="tx1"/>
                </a:solidFill>
              </a:rPr>
              <a:t>Food for thought for the central </a:t>
            </a:r>
            <a:r>
              <a:rPr lang="en-CA" sz="2900" b="0" dirty="0" err="1" smtClean="0">
                <a:solidFill>
                  <a:schemeClr val="tx1"/>
                </a:solidFill>
              </a:rPr>
              <a:t>agencieds</a:t>
            </a:r>
            <a:r>
              <a:rPr lang="en-CA" sz="2900" b="0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CA" sz="29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3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all" dirty="0" smtClean="0"/>
              <a:t>INTRODUCTION</a:t>
            </a:r>
            <a:endParaRPr lang="en-GB" b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1340768"/>
            <a:ext cx="9361040" cy="5616624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3300" dirty="0" smtClean="0"/>
              <a:t> </a:t>
            </a:r>
            <a:r>
              <a:rPr lang="en-GB" sz="2400" dirty="0" smtClean="0"/>
              <a:t>Well established tools: </a:t>
            </a:r>
          </a:p>
          <a:p>
            <a:pPr lvl="2">
              <a:spcAft>
                <a:spcPts val="600"/>
              </a:spcAft>
            </a:pPr>
            <a:r>
              <a:rPr lang="fr-FR" dirty="0" err="1" smtClean="0"/>
              <a:t>Foresight</a:t>
            </a:r>
            <a:r>
              <a:rPr lang="fr-FR" dirty="0" smtClean="0"/>
              <a:t>/scenarios, </a:t>
            </a:r>
            <a:r>
              <a:rPr lang="fr-FR" dirty="0" err="1" smtClean="0"/>
              <a:t>Cost</a:t>
            </a:r>
            <a:r>
              <a:rPr lang="fr-FR" dirty="0" smtClean="0"/>
              <a:t> </a:t>
            </a:r>
            <a:r>
              <a:rPr lang="fr-FR" dirty="0" err="1" smtClean="0"/>
              <a:t>benefit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, </a:t>
            </a:r>
            <a:r>
              <a:rPr lang="fr-FR" dirty="0" err="1" smtClean="0"/>
              <a:t>modelling</a:t>
            </a:r>
            <a:r>
              <a:rPr lang="fr-FR" dirty="0" smtClean="0"/>
              <a:t>, micro simulation, etc.. </a:t>
            </a:r>
            <a:endParaRPr lang="en-GB" dirty="0" smtClean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 smtClean="0"/>
              <a:t>The policy cycle approach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 smtClean="0"/>
              <a:t>The EU toolbox for </a:t>
            </a:r>
            <a:r>
              <a:rPr lang="en-GB" sz="2400" dirty="0" err="1" smtClean="0"/>
              <a:t>practitionners</a:t>
            </a:r>
            <a:r>
              <a:rPr lang="en-GB" sz="2400" dirty="0" smtClean="0"/>
              <a:t> (2015)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dirty="0" smtClean="0"/>
              <a:t>Tools for </a:t>
            </a:r>
            <a:r>
              <a:rPr lang="fr-FR" sz="2400" dirty="0" err="1" smtClean="0"/>
              <a:t>policy</a:t>
            </a:r>
            <a:r>
              <a:rPr lang="fr-FR" sz="2400" dirty="0" smtClean="0"/>
              <a:t> formulation (Jordan </a:t>
            </a:r>
            <a:r>
              <a:rPr lang="fr-FR" sz="2400" dirty="0" err="1" smtClean="0"/>
              <a:t>Turnpenny</a:t>
            </a:r>
            <a:r>
              <a:rPr lang="fr-FR" sz="2400" dirty="0" smtClean="0"/>
              <a:t> 2015) 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dirty="0" err="1" smtClean="0"/>
              <a:t>Regulatory</a:t>
            </a:r>
            <a:r>
              <a:rPr lang="fr-FR" sz="2400" dirty="0" smtClean="0"/>
              <a:t> </a:t>
            </a:r>
            <a:r>
              <a:rPr lang="fr-FR" sz="2400" dirty="0" err="1" smtClean="0"/>
              <a:t>tools</a:t>
            </a:r>
            <a:r>
              <a:rPr lang="fr-FR" sz="2400" dirty="0" smtClean="0"/>
              <a:t>, </a:t>
            </a:r>
            <a:r>
              <a:rPr lang="fr-FR" sz="2400" dirty="0" err="1" smtClean="0"/>
              <a:t>budgeting</a:t>
            </a:r>
            <a:r>
              <a:rPr lang="fr-FR" sz="2400" dirty="0" smtClean="0"/>
              <a:t>  </a:t>
            </a:r>
            <a:endParaRPr lang="fr-FR" sz="24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fr-FR" dirty="0" smtClean="0"/>
              <a:t>BUT  GAP REMAINS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fr-FR" dirty="0" smtClean="0"/>
              <a:t>GOVERNMENTS ARE DEMANDING FOR MORE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985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53624"/>
            <a:ext cx="8064000" cy="959152"/>
          </a:xfrm>
        </p:spPr>
        <p:txBody>
          <a:bodyPr/>
          <a:lstStyle/>
          <a:p>
            <a:pPr algn="ctr"/>
            <a:r>
              <a:rPr lang="en-GB" b="1" dirty="0"/>
              <a:t>TOWARDS A BETTER GOVERNMENT! 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34824" cy="50300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FR" sz="2800" dirty="0"/>
          </a:p>
          <a:p>
            <a:pPr marL="0" indent="0" algn="ctr">
              <a:buNone/>
            </a:pPr>
            <a:r>
              <a:rPr lang="fr-FR" sz="4000" b="1" dirty="0"/>
              <a:t>THANK YOU!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49454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all" dirty="0" smtClean="0"/>
              <a:t>A NEW CONTEXT</a:t>
            </a:r>
            <a:endParaRPr lang="en-GB" b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1340768"/>
            <a:ext cx="9361040" cy="5616624"/>
          </a:xfrm>
        </p:spPr>
        <p:txBody>
          <a:bodyPr>
            <a:normAutofit fontScale="70000" lnSpcReduction="20000"/>
          </a:bodyPr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3300" dirty="0" err="1" smtClean="0"/>
              <a:t>Complex</a:t>
            </a:r>
            <a:r>
              <a:rPr lang="fr-FR" sz="3300" dirty="0" smtClean="0"/>
              <a:t> </a:t>
            </a:r>
            <a:r>
              <a:rPr lang="fr-FR" sz="3300" dirty="0" err="1" smtClean="0"/>
              <a:t>policy</a:t>
            </a:r>
            <a:r>
              <a:rPr lang="fr-FR" sz="3300" dirty="0" smtClean="0"/>
              <a:t> challenges</a:t>
            </a:r>
          </a:p>
          <a:p>
            <a:pPr lvl="2">
              <a:spcAft>
                <a:spcPts val="600"/>
              </a:spcAft>
            </a:pPr>
            <a:r>
              <a:rPr lang="fr-FR" sz="2900" dirty="0" smtClean="0"/>
              <a:t>inclusive </a:t>
            </a:r>
            <a:r>
              <a:rPr lang="fr-FR" sz="2900" dirty="0" err="1" smtClean="0"/>
              <a:t>growth</a:t>
            </a:r>
            <a:r>
              <a:rPr lang="fr-FR" sz="2900" dirty="0" smtClean="0"/>
              <a:t>, </a:t>
            </a:r>
            <a:r>
              <a:rPr lang="fr-FR" sz="2900" dirty="0" err="1" smtClean="0"/>
              <a:t>wicked</a:t>
            </a:r>
            <a:r>
              <a:rPr lang="fr-FR" sz="2900" dirty="0" smtClean="0"/>
              <a:t> issues </a:t>
            </a:r>
          </a:p>
          <a:p>
            <a:pPr lvl="2">
              <a:spcAft>
                <a:spcPts val="600"/>
              </a:spcAft>
            </a:pPr>
            <a:r>
              <a:rPr lang="fr-FR" sz="2900" dirty="0" err="1" smtClean="0"/>
              <a:t>Reduced</a:t>
            </a:r>
            <a:r>
              <a:rPr lang="fr-FR" sz="2900" dirty="0" smtClean="0"/>
              <a:t> fiscal </a:t>
            </a:r>
            <a:r>
              <a:rPr lang="fr-FR" sz="2900" dirty="0" err="1" smtClean="0"/>
              <a:t>space</a:t>
            </a:r>
            <a:endParaRPr lang="en-GB" sz="2900" dirty="0" smtClean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3300" dirty="0" err="1" smtClean="0"/>
              <a:t>Technological</a:t>
            </a:r>
            <a:r>
              <a:rPr lang="fr-FR" sz="3300" dirty="0" smtClean="0"/>
              <a:t> trends</a:t>
            </a:r>
            <a:endParaRPr lang="en-GB" sz="3300" dirty="0" smtClean="0"/>
          </a:p>
          <a:p>
            <a:pPr lvl="2">
              <a:spcAft>
                <a:spcPts val="600"/>
              </a:spcAft>
            </a:pPr>
            <a:r>
              <a:rPr lang="fr-FR" sz="2900" dirty="0" err="1" smtClean="0"/>
              <a:t>Potential</a:t>
            </a:r>
            <a:r>
              <a:rPr lang="fr-FR" sz="2900" dirty="0" smtClean="0"/>
              <a:t> of open data, </a:t>
            </a:r>
            <a:r>
              <a:rPr lang="fr-FR" sz="2900" dirty="0" err="1" smtClean="0"/>
              <a:t>crowd</a:t>
            </a:r>
            <a:r>
              <a:rPr lang="fr-FR" sz="2900" dirty="0" smtClean="0"/>
              <a:t> </a:t>
            </a:r>
            <a:r>
              <a:rPr lang="fr-FR" sz="2900" dirty="0" err="1" smtClean="0"/>
              <a:t>sourcing</a:t>
            </a:r>
            <a:endParaRPr lang="fr-FR" sz="2900" dirty="0" smtClean="0"/>
          </a:p>
          <a:p>
            <a:pPr lvl="2">
              <a:spcAft>
                <a:spcPts val="600"/>
              </a:spcAft>
            </a:pPr>
            <a:r>
              <a:rPr lang="fr-FR" sz="2900" dirty="0" err="1" smtClean="0"/>
              <a:t>Role</a:t>
            </a:r>
            <a:r>
              <a:rPr lang="fr-FR" sz="2900" dirty="0" smtClean="0"/>
              <a:t> of the social media</a:t>
            </a:r>
            <a:endParaRPr lang="en-GB" sz="2900" dirty="0" smtClean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3300" dirty="0" smtClean="0"/>
              <a:t>New </a:t>
            </a:r>
            <a:r>
              <a:rPr lang="fr-FR" sz="3300" dirty="0" err="1" smtClean="0"/>
              <a:t>demands</a:t>
            </a:r>
            <a:r>
              <a:rPr lang="fr-FR" sz="3300" dirty="0" smtClean="0"/>
              <a:t> </a:t>
            </a:r>
            <a:r>
              <a:rPr lang="fr-FR" sz="3300" dirty="0" err="1" smtClean="0"/>
              <a:t>from</a:t>
            </a:r>
            <a:r>
              <a:rPr lang="fr-FR" sz="3300" dirty="0" smtClean="0"/>
              <a:t> </a:t>
            </a:r>
            <a:r>
              <a:rPr lang="fr-FR" sz="3300" dirty="0" err="1" smtClean="0"/>
              <a:t>citizens</a:t>
            </a:r>
            <a:endParaRPr lang="fr-FR" sz="3300" dirty="0" smtClean="0"/>
          </a:p>
          <a:p>
            <a:pPr lvl="2">
              <a:spcAft>
                <a:spcPts val="600"/>
              </a:spcAft>
            </a:pPr>
            <a:r>
              <a:rPr lang="fr-FR" sz="2900" dirty="0" smtClean="0"/>
              <a:t>Open </a:t>
            </a:r>
            <a:r>
              <a:rPr lang="fr-FR" sz="2900" dirty="0" err="1" smtClean="0"/>
              <a:t>government</a:t>
            </a:r>
            <a:endParaRPr lang="fr-FR" sz="2900" dirty="0" smtClean="0"/>
          </a:p>
          <a:p>
            <a:pPr lvl="2">
              <a:spcAft>
                <a:spcPts val="600"/>
              </a:spcAft>
            </a:pPr>
            <a:r>
              <a:rPr lang="fr-FR" sz="2900" dirty="0" err="1" smtClean="0"/>
              <a:t>Transparency</a:t>
            </a:r>
            <a:r>
              <a:rPr lang="fr-FR" sz="2900" dirty="0" smtClean="0"/>
              <a:t>, </a:t>
            </a:r>
            <a:r>
              <a:rPr lang="fr-FR" sz="2900" dirty="0" err="1" smtClean="0"/>
              <a:t>co</a:t>
            </a:r>
            <a:r>
              <a:rPr lang="fr-FR" sz="2900" dirty="0" smtClean="0"/>
              <a:t> </a:t>
            </a:r>
            <a:r>
              <a:rPr lang="fr-FR" sz="2900" dirty="0" err="1" smtClean="0"/>
              <a:t>involvement</a:t>
            </a:r>
            <a:r>
              <a:rPr lang="fr-FR" sz="2900" dirty="0" smtClean="0"/>
              <a:t> in </a:t>
            </a:r>
            <a:r>
              <a:rPr lang="fr-FR" sz="2900" dirty="0" err="1" smtClean="0"/>
              <a:t>policy</a:t>
            </a:r>
            <a:r>
              <a:rPr lang="fr-FR" sz="2900" dirty="0" smtClean="0"/>
              <a:t> </a:t>
            </a:r>
            <a:r>
              <a:rPr lang="fr-FR" sz="2900" dirty="0" err="1" smtClean="0"/>
              <a:t>decisions</a:t>
            </a:r>
            <a:endParaRPr lang="en-GB" sz="2900" dirty="0" smtClean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3300" dirty="0" smtClean="0"/>
              <a:t>Challenges to the internal workings of government: </a:t>
            </a:r>
          </a:p>
          <a:p>
            <a:pPr lvl="2">
              <a:spcAft>
                <a:spcPts val="600"/>
              </a:spcAft>
            </a:pPr>
            <a:r>
              <a:rPr lang="en-GB" sz="2900" dirty="0" smtClean="0"/>
              <a:t>Policy </a:t>
            </a:r>
            <a:r>
              <a:rPr lang="en-GB" sz="2900" dirty="0"/>
              <a:t>siloes and fragmented institutions</a:t>
            </a:r>
          </a:p>
          <a:p>
            <a:pPr lvl="2">
              <a:spcAft>
                <a:spcPts val="600"/>
              </a:spcAft>
            </a:pPr>
            <a:r>
              <a:rPr lang="en-GB" sz="2900" dirty="0" smtClean="0"/>
              <a:t>Need </a:t>
            </a:r>
            <a:r>
              <a:rPr lang="en-GB" sz="2900" dirty="0"/>
              <a:t>to transform  “information” into “actionable evidence”</a:t>
            </a:r>
          </a:p>
          <a:p>
            <a:pPr lvl="2">
              <a:spcAft>
                <a:spcPts val="600"/>
              </a:spcAft>
            </a:pPr>
            <a:r>
              <a:rPr lang="en-GB" sz="2900" dirty="0"/>
              <a:t>Formulating coherent strategies that will connect with </a:t>
            </a:r>
            <a:r>
              <a:rPr lang="en-GB" sz="2900" dirty="0" smtClean="0"/>
              <a:t>implementation</a:t>
            </a:r>
          </a:p>
          <a:p>
            <a:pPr lvl="2">
              <a:spcAft>
                <a:spcPts val="600"/>
              </a:spcAft>
            </a:pPr>
            <a:r>
              <a:rPr lang="fr-FR" sz="2900" dirty="0" err="1" smtClean="0"/>
              <a:t>Effectively</a:t>
            </a:r>
            <a:r>
              <a:rPr lang="fr-FR" sz="2900" dirty="0" smtClean="0"/>
              <a:t> </a:t>
            </a:r>
            <a:r>
              <a:rPr lang="fr-FR" sz="2900" dirty="0" err="1" smtClean="0"/>
              <a:t>integrating</a:t>
            </a:r>
            <a:r>
              <a:rPr lang="fr-FR" sz="2900" dirty="0" smtClean="0"/>
              <a:t> the </a:t>
            </a:r>
            <a:r>
              <a:rPr lang="fr-FR" sz="2900" dirty="0" err="1" smtClean="0"/>
              <a:t>results</a:t>
            </a:r>
            <a:r>
              <a:rPr lang="fr-FR" sz="2900" dirty="0" smtClean="0"/>
              <a:t> of ex post </a:t>
            </a:r>
            <a:r>
              <a:rPr lang="fr-FR" sz="2900" dirty="0" err="1" smtClean="0"/>
              <a:t>evaluation</a:t>
            </a:r>
            <a:endParaRPr lang="en-GB" sz="2900" dirty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2200" dirty="0" smtClean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200" dirty="0" smtClean="0"/>
          </a:p>
          <a:p>
            <a:pPr lvl="1"/>
            <a:endParaRPr lang="en-GB" sz="2000" dirty="0" smtClean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6684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all" dirty="0" smtClean="0"/>
              <a:t>THE OECD POLICY TOOLKIT</a:t>
            </a:r>
            <a:br>
              <a:rPr lang="en-GB" b="1" cap="all" dirty="0" smtClean="0"/>
            </a:br>
            <a:r>
              <a:rPr lang="en-GB" b="1" cap="all" dirty="0" smtClean="0"/>
              <a:t>A modular approach</a:t>
            </a:r>
            <a:endParaRPr lang="en-GB" b="1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928992" cy="5328592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3300" dirty="0" err="1" smtClean="0"/>
              <a:t>Talking</a:t>
            </a:r>
            <a:r>
              <a:rPr lang="fr-FR" sz="3300" dirty="0" smtClean="0"/>
              <a:t> to leaders</a:t>
            </a:r>
            <a:endParaRPr lang="en-GB" sz="3300" dirty="0" smtClean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3300" dirty="0" smtClean="0"/>
              <a:t>Engagement practices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3300" dirty="0" smtClean="0"/>
              <a:t>Strengthening evidence: what works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3300" dirty="0" smtClean="0"/>
              <a:t>The role of advice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3300" dirty="0" smtClean="0"/>
              <a:t>Managing the risk of capture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3300" dirty="0" err="1" smtClean="0"/>
              <a:t>Taking</a:t>
            </a:r>
            <a:r>
              <a:rPr lang="fr-FR" sz="3300" dirty="0" smtClean="0"/>
              <a:t> </a:t>
            </a:r>
            <a:r>
              <a:rPr lang="fr-FR" sz="3300" dirty="0" err="1" smtClean="0"/>
              <a:t>advantage</a:t>
            </a:r>
            <a:r>
              <a:rPr lang="fr-FR" sz="3300" dirty="0" smtClean="0"/>
              <a:t> of </a:t>
            </a:r>
            <a:r>
              <a:rPr lang="fr-FR" sz="3300" dirty="0" err="1" smtClean="0"/>
              <a:t>behavioural</a:t>
            </a:r>
            <a:r>
              <a:rPr lang="fr-FR" sz="3300" dirty="0" smtClean="0"/>
              <a:t> </a:t>
            </a:r>
            <a:r>
              <a:rPr lang="fr-FR" sz="3300" dirty="0" err="1" smtClean="0"/>
              <a:t>approaches</a:t>
            </a:r>
            <a:endParaRPr lang="en-GB" sz="3300" dirty="0" smtClean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2200" dirty="0" smtClean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200" dirty="0" smtClean="0"/>
          </a:p>
          <a:p>
            <a:pPr lvl="1"/>
            <a:endParaRPr lang="en-GB" sz="2000" dirty="0" smtClean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5708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all" dirty="0" smtClean="0"/>
              <a:t>Talking to leaders </a:t>
            </a:r>
            <a:br>
              <a:rPr lang="en-GB" b="1" cap="all" dirty="0" smtClean="0"/>
            </a:br>
            <a:r>
              <a:rPr lang="en-GB" i="1" cap="all" dirty="0" smtClean="0"/>
              <a:t>Helsinki 2015</a:t>
            </a:r>
            <a:r>
              <a:rPr lang="en-GB" b="1" cap="all" dirty="0" smtClean="0"/>
              <a:t> </a:t>
            </a:r>
            <a:endParaRPr lang="en-GB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84176"/>
            <a:ext cx="8928992" cy="5445224"/>
          </a:xfrm>
        </p:spPr>
        <p:txBody>
          <a:bodyPr>
            <a:normAutofit/>
          </a:bodyPr>
          <a:lstStyle/>
          <a:p>
            <a:r>
              <a:rPr lang="en-CA" sz="2800" dirty="0"/>
              <a:t> </a:t>
            </a:r>
            <a:r>
              <a:rPr lang="en-CA" sz="2800" dirty="0" smtClean="0"/>
              <a:t>Identifying the context of decision making: </a:t>
            </a:r>
            <a:r>
              <a:rPr lang="en-GB" sz="2800" dirty="0"/>
              <a:t> </a:t>
            </a:r>
          </a:p>
          <a:p>
            <a:pPr lvl="1"/>
            <a:r>
              <a:rPr lang="en-CA" sz="2400" dirty="0"/>
              <a:t>Timing, urgency</a:t>
            </a:r>
            <a:endParaRPr lang="en-GB" sz="2400" dirty="0"/>
          </a:p>
          <a:p>
            <a:pPr lvl="1"/>
            <a:r>
              <a:rPr lang="en-CA" sz="2400" dirty="0"/>
              <a:t>Does it fit with priorities</a:t>
            </a:r>
            <a:endParaRPr lang="en-GB" sz="2400" dirty="0"/>
          </a:p>
          <a:p>
            <a:pPr lvl="1"/>
            <a:r>
              <a:rPr lang="en-CA" sz="2400" dirty="0"/>
              <a:t>What are the </a:t>
            </a:r>
            <a:r>
              <a:rPr lang="en-CA" sz="2400" dirty="0" smtClean="0"/>
              <a:t>downsides </a:t>
            </a:r>
            <a:r>
              <a:rPr lang="en-CA" sz="2400" dirty="0"/>
              <a:t>and risks ? </a:t>
            </a:r>
            <a:endParaRPr lang="en-GB" sz="2400" dirty="0"/>
          </a:p>
          <a:p>
            <a:pPr lvl="1"/>
            <a:r>
              <a:rPr lang="en-CA" sz="2400" dirty="0"/>
              <a:t>What will be the Impact ? </a:t>
            </a:r>
            <a:endParaRPr lang="en-GB" sz="2400" dirty="0"/>
          </a:p>
          <a:p>
            <a:pPr lvl="1"/>
            <a:r>
              <a:rPr lang="en-GB" sz="2400" dirty="0"/>
              <a:t>Will I benefit ? </a:t>
            </a:r>
          </a:p>
          <a:p>
            <a:pPr lvl="0"/>
            <a:r>
              <a:rPr lang="en-GB" sz="2800" dirty="0"/>
              <a:t>Creating space for innovative </a:t>
            </a:r>
            <a:r>
              <a:rPr lang="en-GB" sz="2800" dirty="0" smtClean="0"/>
              <a:t>solutions</a:t>
            </a:r>
          </a:p>
          <a:p>
            <a:pPr lvl="1"/>
            <a:r>
              <a:rPr lang="fr-FR" sz="2400" dirty="0" smtClean="0"/>
              <a:t>Alternatives to </a:t>
            </a:r>
            <a:r>
              <a:rPr lang="fr-FR" sz="2400" dirty="0" err="1" smtClean="0"/>
              <a:t>regulation</a:t>
            </a:r>
            <a:endParaRPr lang="fr-FR" sz="2400" dirty="0" smtClean="0"/>
          </a:p>
          <a:p>
            <a:pPr lvl="1"/>
            <a:r>
              <a:rPr lang="fr-FR" sz="2400" dirty="0" err="1" smtClean="0"/>
              <a:t>Regulate</a:t>
            </a:r>
            <a:r>
              <a:rPr lang="fr-FR" sz="2400" dirty="0" smtClean="0"/>
              <a:t> first and </a:t>
            </a:r>
            <a:r>
              <a:rPr lang="fr-FR" sz="2400" dirty="0" err="1" smtClean="0"/>
              <a:t>tax</a:t>
            </a:r>
            <a:r>
              <a:rPr lang="fr-FR" sz="2400" dirty="0" smtClean="0"/>
              <a:t> and </a:t>
            </a:r>
            <a:r>
              <a:rPr lang="fr-FR" sz="2400" dirty="0" err="1" smtClean="0"/>
              <a:t>spend</a:t>
            </a:r>
            <a:endParaRPr lang="fr-FR" sz="2400" dirty="0" smtClean="0"/>
          </a:p>
          <a:p>
            <a:pPr lvl="1"/>
            <a:r>
              <a:rPr lang="fr-FR" sz="2400" dirty="0" err="1" smtClean="0"/>
              <a:t>Behavioural</a:t>
            </a:r>
            <a:r>
              <a:rPr lang="fr-FR" sz="2400" dirty="0" smtClean="0"/>
              <a:t> </a:t>
            </a:r>
            <a:r>
              <a:rPr lang="fr-FR" sz="2400" dirty="0" err="1" smtClean="0"/>
              <a:t>approaches</a:t>
            </a:r>
            <a:endParaRPr lang="fr-FR" sz="2400" dirty="0" smtClean="0"/>
          </a:p>
          <a:p>
            <a:pPr lvl="8" algn="ctr"/>
            <a:r>
              <a:rPr lang="fr-FR" sz="2400" i="1" dirty="0" err="1" smtClean="0"/>
              <a:t>Some</a:t>
            </a:r>
            <a:r>
              <a:rPr lang="fr-FR" sz="2400" i="1" dirty="0" smtClean="0"/>
              <a:t> wiki </a:t>
            </a:r>
            <a:r>
              <a:rPr lang="fr-FR" sz="2400" i="1" dirty="0" err="1" smtClean="0"/>
              <a:t>writing</a:t>
            </a:r>
            <a:r>
              <a:rPr lang="fr-FR" sz="2400" i="1" dirty="0" smtClean="0"/>
              <a:t>           </a:t>
            </a:r>
            <a:endParaRPr lang="fr-FR" sz="2400" i="1" dirty="0"/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67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25392"/>
            <a:ext cx="8064000" cy="999352"/>
          </a:xfrm>
        </p:spPr>
        <p:txBody>
          <a:bodyPr/>
          <a:lstStyle/>
          <a:p>
            <a:r>
              <a:rPr lang="en-GB" b="1" dirty="0" smtClean="0"/>
              <a:t>Identifying the full range of instruments 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848872" cy="446449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Rectangle 5"/>
          <p:cNvSpPr/>
          <p:nvPr/>
        </p:nvSpPr>
        <p:spPr>
          <a:xfrm>
            <a:off x="1547664" y="608400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i="1" dirty="0"/>
              <a:t>Government of Canada, Treasury Board Secretariat (2012)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4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Engagement practices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84176"/>
            <a:ext cx="8928992" cy="5445224"/>
          </a:xfrm>
        </p:spPr>
        <p:txBody>
          <a:bodyPr>
            <a:normAutofit/>
          </a:bodyPr>
          <a:lstStyle/>
          <a:p>
            <a:r>
              <a:rPr lang="fr-FR" sz="2800" dirty="0" err="1" smtClean="0"/>
              <a:t>Stocktaking</a:t>
            </a:r>
            <a:r>
              <a:rPr lang="fr-FR" sz="2800" dirty="0" smtClean="0"/>
              <a:t> of open </a:t>
            </a:r>
            <a:r>
              <a:rPr lang="fr-FR" sz="2800" dirty="0" err="1" smtClean="0"/>
              <a:t>government</a:t>
            </a:r>
            <a:r>
              <a:rPr lang="fr-FR" sz="2800" dirty="0" smtClean="0"/>
              <a:t> practices</a:t>
            </a:r>
          </a:p>
          <a:p>
            <a:r>
              <a:rPr lang="fr-FR" sz="2800" dirty="0" smtClean="0"/>
              <a:t>Survey of </a:t>
            </a:r>
            <a:r>
              <a:rPr lang="fr-FR" sz="2800" dirty="0" err="1" smtClean="0"/>
              <a:t>Regulatory</a:t>
            </a:r>
            <a:r>
              <a:rPr lang="fr-FR" sz="2800" dirty="0" smtClean="0"/>
              <a:t> Policy practices : consultation </a:t>
            </a:r>
            <a:endParaRPr lang="en-GB" sz="2400" dirty="0"/>
          </a:p>
          <a:p>
            <a:pPr marL="0" indent="0">
              <a:buNone/>
            </a:pPr>
            <a:r>
              <a:rPr lang="fr-FR" sz="2400" i="1" dirty="0" smtClean="0"/>
              <a:t>		</a:t>
            </a:r>
            <a:r>
              <a:rPr lang="fr-FR" sz="2400" i="1" dirty="0" err="1" smtClean="0"/>
              <a:t>Occurs</a:t>
            </a:r>
            <a:r>
              <a:rPr lang="fr-FR" sz="2400" i="1" dirty="0" smtClean="0"/>
              <a:t> </a:t>
            </a:r>
            <a:r>
              <a:rPr lang="fr-FR" sz="2400" i="1" dirty="0" err="1" smtClean="0"/>
              <a:t>late</a:t>
            </a:r>
            <a:r>
              <a:rPr lang="fr-FR" sz="2400" i="1" dirty="0" smtClean="0"/>
              <a:t> in the </a:t>
            </a:r>
            <a:r>
              <a:rPr lang="fr-FR" sz="2400" i="1" dirty="0" err="1" smtClean="0"/>
              <a:t>process</a:t>
            </a:r>
            <a:r>
              <a:rPr lang="fr-FR" sz="2400" i="1" dirty="0" smtClean="0"/>
              <a:t> </a:t>
            </a:r>
            <a:endParaRPr lang="en-GB" sz="2400" i="1" dirty="0" smtClean="0"/>
          </a:p>
          <a:p>
            <a:endParaRPr lang="en-GB" sz="2400" i="1" dirty="0"/>
          </a:p>
          <a:p>
            <a:endParaRPr lang="en-GB" sz="2400" i="1" dirty="0" smtClean="0"/>
          </a:p>
          <a:p>
            <a:endParaRPr lang="en-GB" sz="2400" i="1" dirty="0"/>
          </a:p>
          <a:p>
            <a:endParaRPr lang="en-GB" sz="2400" i="1" dirty="0" smtClean="0"/>
          </a:p>
          <a:p>
            <a:endParaRPr lang="en-GB" sz="2400" i="1" dirty="0" smtClean="0"/>
          </a:p>
          <a:p>
            <a:endParaRPr lang="en-GB" sz="2400" i="1" dirty="0"/>
          </a:p>
          <a:p>
            <a:endParaRPr lang="en-GB" sz="2400" i="1" dirty="0" smtClean="0"/>
          </a:p>
          <a:p>
            <a:endParaRPr lang="en-GB" sz="1400" i="1" dirty="0" smtClean="0"/>
          </a:p>
          <a:p>
            <a:r>
              <a:rPr lang="en-GB" sz="1400" i="1" dirty="0" smtClean="0"/>
              <a:t>forthcoming </a:t>
            </a:r>
            <a:r>
              <a:rPr lang="en-GB" sz="1400" i="1" dirty="0"/>
              <a:t>Regulatory Policy Outlook 2015</a:t>
            </a:r>
          </a:p>
          <a:p>
            <a:pPr lvl="0"/>
            <a:endParaRPr lang="fr-FR" sz="1400" i="1" dirty="0" smtClean="0"/>
          </a:p>
          <a:p>
            <a:pPr lvl="1"/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40968"/>
            <a:ext cx="674545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85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Evidence-based</a:t>
            </a:r>
            <a:r>
              <a:rPr lang="fr-FR" b="1" dirty="0" smtClean="0"/>
              <a:t> Decision-making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579296" cy="468052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Challenges in operationalising evidence in decision-making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Silos in knowledge across government, moderate use of regulatory impact analysis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Co-ordinating various sources of foresight evidence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0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Evidence-based</a:t>
            </a:r>
            <a:r>
              <a:rPr lang="fr-FR" b="1" dirty="0" smtClean="0"/>
              <a:t> Decision-making</a:t>
            </a:r>
            <a:endParaRPr lang="en-GB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6900179" cy="41372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043608" y="1268760"/>
            <a:ext cx="669674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Do </a:t>
            </a:r>
            <a:r>
              <a:rPr lang="fr-FR" b="1" dirty="0" err="1" smtClean="0"/>
              <a:t>we</a:t>
            </a:r>
            <a:r>
              <a:rPr lang="fr-FR" b="1" dirty="0" smtClean="0"/>
              <a:t> </a:t>
            </a:r>
            <a:r>
              <a:rPr lang="fr-FR" b="1" dirty="0" err="1" smtClean="0"/>
              <a:t>assess</a:t>
            </a:r>
            <a:r>
              <a:rPr lang="fr-FR" b="1" dirty="0" smtClean="0"/>
              <a:t> the right impacts?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248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CD_English_blu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OECD_English_blue</Template>
  <TotalTime>3283</TotalTime>
  <Words>1094</Words>
  <Application>Microsoft Office PowerPoint</Application>
  <PresentationFormat>Affichage à l'écran (4:3)</PresentationFormat>
  <Paragraphs>202</Paragraphs>
  <Slides>20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7" baseType="lpstr">
      <vt:lpstr>ＭＳ Ｐゴシック</vt:lpstr>
      <vt:lpstr>Arial</vt:lpstr>
      <vt:lpstr>Calibri</vt:lpstr>
      <vt:lpstr>Georgia</vt:lpstr>
      <vt:lpstr>Helvetica 65 Medium</vt:lpstr>
      <vt:lpstr>Wingdings</vt:lpstr>
      <vt:lpstr>OECD_English_blue</vt:lpstr>
      <vt:lpstr>IMPROVING POLICY MAKING WHAT ARE THE OPTIONS FOR GOVERNMENTS?  An OECD Perspective</vt:lpstr>
      <vt:lpstr>INTRODUCTION</vt:lpstr>
      <vt:lpstr>A NEW CONTEXT</vt:lpstr>
      <vt:lpstr>THE OECD POLICY TOOLKIT A modular approach</vt:lpstr>
      <vt:lpstr>Talking to leaders  Helsinki 2015 </vt:lpstr>
      <vt:lpstr>Identifying the full range of instruments </vt:lpstr>
      <vt:lpstr>Engagement practices</vt:lpstr>
      <vt:lpstr>Evidence-based Decision-making</vt:lpstr>
      <vt:lpstr>Evidence-based Decision-making</vt:lpstr>
      <vt:lpstr>The role of crowd sourcing</vt:lpstr>
      <vt:lpstr>Mobilising the potential of open data</vt:lpstr>
      <vt:lpstr>The role of crowd sourcing</vt:lpstr>
      <vt:lpstr>THE UK “WHAT WORKS” APPROACH</vt:lpstr>
      <vt:lpstr>A networked approach:  the  ‘What Works’ Centres</vt:lpstr>
      <vt:lpstr>Expanding “What Works” at the international level</vt:lpstr>
      <vt:lpstr>Expanding “What Works” at the international level</vt:lpstr>
      <vt:lpstr>Do we have the right advice ? </vt:lpstr>
      <vt:lpstr>Do we UNDERSTAND BEHAVIOURS? </vt:lpstr>
      <vt:lpstr>Strengthen capacity for policy making to restore the capacity to govern: </vt:lpstr>
      <vt:lpstr>TOWARDS A BETTER GOVERNMENT!  </vt:lpstr>
    </vt:vector>
  </TitlesOfParts>
  <Company>OECD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SKORATKO Laura</dc:creator>
  <cp:lastModifiedBy>Maison du Savoir</cp:lastModifiedBy>
  <cp:revision>299</cp:revision>
  <cp:lastPrinted>2015-02-22T22:14:01Z</cp:lastPrinted>
  <dcterms:created xsi:type="dcterms:W3CDTF">2014-09-08T07:54:33Z</dcterms:created>
  <dcterms:modified xsi:type="dcterms:W3CDTF">2015-10-01T06:48:30Z</dcterms:modified>
</cp:coreProperties>
</file>