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0" r:id="rId5"/>
    <p:sldMasterId id="2147483702" r:id="rId6"/>
  </p:sldMasterIdLst>
  <p:notesMasterIdLst>
    <p:notesMasterId r:id="rId35"/>
  </p:notesMasterIdLst>
  <p:handoutMasterIdLst>
    <p:handoutMasterId r:id="rId36"/>
  </p:handoutMasterIdLst>
  <p:sldIdLst>
    <p:sldId id="341" r:id="rId7"/>
    <p:sldId id="256" r:id="rId8"/>
    <p:sldId id="295" r:id="rId9"/>
    <p:sldId id="273" r:id="rId10"/>
    <p:sldId id="315" r:id="rId11"/>
    <p:sldId id="320" r:id="rId12"/>
    <p:sldId id="316" r:id="rId13"/>
    <p:sldId id="297" r:id="rId14"/>
    <p:sldId id="321" r:id="rId15"/>
    <p:sldId id="322" r:id="rId16"/>
    <p:sldId id="323" r:id="rId17"/>
    <p:sldId id="301" r:id="rId18"/>
    <p:sldId id="313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4" r:id="rId27"/>
    <p:sldId id="333" r:id="rId28"/>
    <p:sldId id="334" r:id="rId29"/>
    <p:sldId id="335" r:id="rId30"/>
    <p:sldId id="336" r:id="rId31"/>
    <p:sldId id="338" r:id="rId32"/>
    <p:sldId id="337" r:id="rId33"/>
    <p:sldId id="342" r:id="rId3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119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238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356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475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5594" algn="l" defTabSz="914238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2713" algn="l" defTabSz="914238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199832" algn="l" defTabSz="914238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6950" algn="l" defTabSz="914238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2D5EC1"/>
    <a:srgbClr val="3E6FD2"/>
    <a:srgbClr val="C3D69B"/>
    <a:srgbClr val="3166CF"/>
    <a:srgbClr val="99FF99"/>
    <a:srgbClr val="339933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4" autoAdjust="0"/>
  </p:normalViewPr>
  <p:slideViewPr>
    <p:cSldViewPr>
      <p:cViewPr>
        <p:scale>
          <a:sx n="100" d="100"/>
          <a:sy n="100" d="100"/>
        </p:scale>
        <p:origin x="-294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FEB98F8-82FF-4B7D-8A7C-ED3926AAAA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6AC8A06-4A3A-424E-9E13-DF62C7EF4D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1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3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35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4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94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3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2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0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Both PA and judiciary.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3" indent="-285721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3" indent="-228577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36" indent="-228577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89" indent="-228577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0E91A5D-37B8-4A1E-A2DC-8D19ABC03718}" type="slidenum">
              <a:rPr lang="de-DE" sz="120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Both PA and judiciary.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3" indent="-285721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3" indent="-228577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36" indent="-228577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89" indent="-228577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0E91A5D-37B8-4A1E-A2DC-8D19ABC03718}" type="slidenum">
              <a:rPr lang="de-DE" sz="120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73" indent="-28572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883" indent="-22857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36" indent="-22857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189" indent="-22857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4849F929-F4B5-4570-BC66-E319E5109CBF}" type="slidenum">
              <a:rPr lang="en-GB" altLang="en-US" smtClean="0">
                <a:solidFill>
                  <a:schemeClr val="tx1"/>
                </a:solidFill>
                <a:latin typeface="Times" pitchFamily="18" charset="0"/>
              </a:rPr>
              <a:pPr/>
              <a:t>19</a:t>
            </a:fld>
            <a:endParaRPr lang="en-GB" altLang="en-US" smtClean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40" y="256540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C5D1615-3019-4744-AF8B-254F3F22C0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E6B9-E940-4CBB-926D-DE41A9A781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5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42B6B-8A46-49F5-8265-02830EF5DF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6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38" indent="0" algn="ctr">
              <a:buNone/>
              <a:defRPr sz="1800"/>
            </a:lvl3pPr>
            <a:lvl4pPr marL="1371356" indent="0" algn="ctr">
              <a:buNone/>
              <a:defRPr sz="1600"/>
            </a:lvl4pPr>
            <a:lvl5pPr marL="1828475" indent="0" algn="ctr">
              <a:buNone/>
              <a:defRPr sz="1600"/>
            </a:lvl5pPr>
            <a:lvl6pPr marL="2285594" indent="0" algn="ctr">
              <a:buNone/>
              <a:defRPr sz="1600"/>
            </a:lvl6pPr>
            <a:lvl7pPr marL="2742713" indent="0" algn="ctr">
              <a:buNone/>
              <a:defRPr sz="1600"/>
            </a:lvl7pPr>
            <a:lvl8pPr marL="3199832" indent="0" algn="ctr">
              <a:buNone/>
              <a:defRPr sz="1600"/>
            </a:lvl8pPr>
            <a:lvl9pPr marL="365695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5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4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9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5" indent="0">
              <a:buNone/>
              <a:defRPr sz="1600" b="1"/>
            </a:lvl5pPr>
            <a:lvl6pPr marL="2285594" indent="0">
              <a:buNone/>
              <a:defRPr sz="1600" b="1"/>
            </a:lvl6pPr>
            <a:lvl7pPr marL="2742713" indent="0">
              <a:buNone/>
              <a:defRPr sz="1600" b="1"/>
            </a:lvl7pPr>
            <a:lvl8pPr marL="3199832" indent="0">
              <a:buNone/>
              <a:defRPr sz="1600" b="1"/>
            </a:lvl8pPr>
            <a:lvl9pPr marL="365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5" indent="0">
              <a:buNone/>
              <a:defRPr sz="1600" b="1"/>
            </a:lvl5pPr>
            <a:lvl6pPr marL="2285594" indent="0">
              <a:buNone/>
              <a:defRPr sz="1600" b="1"/>
            </a:lvl6pPr>
            <a:lvl7pPr marL="2742713" indent="0">
              <a:buNone/>
              <a:defRPr sz="1600" b="1"/>
            </a:lvl7pPr>
            <a:lvl8pPr marL="3199832" indent="0">
              <a:buNone/>
              <a:defRPr sz="1600" b="1"/>
            </a:lvl8pPr>
            <a:lvl9pPr marL="365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7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00"/>
            </a:lvl2pPr>
            <a:lvl3pPr marL="914238" indent="0">
              <a:buNone/>
              <a:defRPr sz="1200"/>
            </a:lvl3pPr>
            <a:lvl4pPr marL="1371356" indent="0">
              <a:buNone/>
              <a:defRPr sz="1000"/>
            </a:lvl4pPr>
            <a:lvl5pPr marL="1828475" indent="0">
              <a:buNone/>
              <a:defRPr sz="1000"/>
            </a:lvl5pPr>
            <a:lvl6pPr marL="2285594" indent="0">
              <a:buNone/>
              <a:defRPr sz="1000"/>
            </a:lvl6pPr>
            <a:lvl7pPr marL="2742713" indent="0">
              <a:buNone/>
              <a:defRPr sz="1000"/>
            </a:lvl7pPr>
            <a:lvl8pPr marL="3199832" indent="0">
              <a:buNone/>
              <a:defRPr sz="1000"/>
            </a:lvl8pPr>
            <a:lvl9pPr marL="36569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6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442C-3E6C-46D6-B3EE-59ADADBD1A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00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5" indent="0">
              <a:buNone/>
              <a:defRPr sz="2000"/>
            </a:lvl5pPr>
            <a:lvl6pPr marL="2285594" indent="0">
              <a:buNone/>
              <a:defRPr sz="2000"/>
            </a:lvl6pPr>
            <a:lvl7pPr marL="2742713" indent="0">
              <a:buNone/>
              <a:defRPr sz="2000"/>
            </a:lvl7pPr>
            <a:lvl8pPr marL="3199832" indent="0">
              <a:buNone/>
              <a:defRPr sz="2000"/>
            </a:lvl8pPr>
            <a:lvl9pPr marL="365695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00"/>
            </a:lvl2pPr>
            <a:lvl3pPr marL="914238" indent="0">
              <a:buNone/>
              <a:defRPr sz="1200"/>
            </a:lvl3pPr>
            <a:lvl4pPr marL="1371356" indent="0">
              <a:buNone/>
              <a:defRPr sz="1000"/>
            </a:lvl4pPr>
            <a:lvl5pPr marL="1828475" indent="0">
              <a:buNone/>
              <a:defRPr sz="1000"/>
            </a:lvl5pPr>
            <a:lvl6pPr marL="2285594" indent="0">
              <a:buNone/>
              <a:defRPr sz="1000"/>
            </a:lvl6pPr>
            <a:lvl7pPr marL="2742713" indent="0">
              <a:buNone/>
              <a:defRPr sz="1000"/>
            </a:lvl7pPr>
            <a:lvl8pPr marL="3199832" indent="0">
              <a:buNone/>
              <a:defRPr sz="1000"/>
            </a:lvl8pPr>
            <a:lvl9pPr marL="36569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8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2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38" indent="0" algn="ctr">
              <a:buNone/>
              <a:defRPr sz="1800"/>
            </a:lvl3pPr>
            <a:lvl4pPr marL="1371356" indent="0" algn="ctr">
              <a:buNone/>
              <a:defRPr sz="1600"/>
            </a:lvl4pPr>
            <a:lvl5pPr marL="1828475" indent="0" algn="ctr">
              <a:buNone/>
              <a:defRPr sz="1600"/>
            </a:lvl5pPr>
            <a:lvl6pPr marL="2285594" indent="0" algn="ctr">
              <a:buNone/>
              <a:defRPr sz="1600"/>
            </a:lvl6pPr>
            <a:lvl7pPr marL="2742713" indent="0" algn="ctr">
              <a:buNone/>
              <a:defRPr sz="1600"/>
            </a:lvl7pPr>
            <a:lvl8pPr marL="3199832" indent="0" algn="ctr">
              <a:buNone/>
              <a:defRPr sz="1600"/>
            </a:lvl8pPr>
            <a:lvl9pPr marL="365695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68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16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09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5" indent="0">
              <a:buNone/>
              <a:defRPr sz="1600" b="1"/>
            </a:lvl5pPr>
            <a:lvl6pPr marL="2285594" indent="0">
              <a:buNone/>
              <a:defRPr sz="1600" b="1"/>
            </a:lvl6pPr>
            <a:lvl7pPr marL="2742713" indent="0">
              <a:buNone/>
              <a:defRPr sz="1600" b="1"/>
            </a:lvl7pPr>
            <a:lvl8pPr marL="3199832" indent="0">
              <a:buNone/>
              <a:defRPr sz="1600" b="1"/>
            </a:lvl8pPr>
            <a:lvl9pPr marL="365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5" indent="0">
              <a:buNone/>
              <a:defRPr sz="1600" b="1"/>
            </a:lvl5pPr>
            <a:lvl6pPr marL="2285594" indent="0">
              <a:buNone/>
              <a:defRPr sz="1600" b="1"/>
            </a:lvl6pPr>
            <a:lvl7pPr marL="2742713" indent="0">
              <a:buNone/>
              <a:defRPr sz="1600" b="1"/>
            </a:lvl7pPr>
            <a:lvl8pPr marL="3199832" indent="0">
              <a:buNone/>
              <a:defRPr sz="1600" b="1"/>
            </a:lvl8pPr>
            <a:lvl9pPr marL="365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4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3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7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8" indent="0">
              <a:buNone/>
              <a:defRPr sz="1600"/>
            </a:lvl3pPr>
            <a:lvl4pPr marL="1371356" indent="0">
              <a:buNone/>
              <a:defRPr sz="1400"/>
            </a:lvl4pPr>
            <a:lvl5pPr marL="1828475" indent="0">
              <a:buNone/>
              <a:defRPr sz="1400"/>
            </a:lvl5pPr>
            <a:lvl6pPr marL="2285594" indent="0">
              <a:buNone/>
              <a:defRPr sz="1400"/>
            </a:lvl6pPr>
            <a:lvl7pPr marL="2742713" indent="0">
              <a:buNone/>
              <a:defRPr sz="1400"/>
            </a:lvl7pPr>
            <a:lvl8pPr marL="3199832" indent="0">
              <a:buNone/>
              <a:defRPr sz="1400"/>
            </a:lvl8pPr>
            <a:lvl9pPr marL="36569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B4BE-4A67-4C93-B643-E5E4D38845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27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00"/>
            </a:lvl2pPr>
            <a:lvl3pPr marL="914238" indent="0">
              <a:buNone/>
              <a:defRPr sz="1200"/>
            </a:lvl3pPr>
            <a:lvl4pPr marL="1371356" indent="0">
              <a:buNone/>
              <a:defRPr sz="1000"/>
            </a:lvl4pPr>
            <a:lvl5pPr marL="1828475" indent="0">
              <a:buNone/>
              <a:defRPr sz="1000"/>
            </a:lvl5pPr>
            <a:lvl6pPr marL="2285594" indent="0">
              <a:buNone/>
              <a:defRPr sz="1000"/>
            </a:lvl6pPr>
            <a:lvl7pPr marL="2742713" indent="0">
              <a:buNone/>
              <a:defRPr sz="1000"/>
            </a:lvl7pPr>
            <a:lvl8pPr marL="3199832" indent="0">
              <a:buNone/>
              <a:defRPr sz="1000"/>
            </a:lvl8pPr>
            <a:lvl9pPr marL="36569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33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5" indent="0">
              <a:buNone/>
              <a:defRPr sz="2000"/>
            </a:lvl5pPr>
            <a:lvl6pPr marL="2285594" indent="0">
              <a:buNone/>
              <a:defRPr sz="2000"/>
            </a:lvl6pPr>
            <a:lvl7pPr marL="2742713" indent="0">
              <a:buNone/>
              <a:defRPr sz="2000"/>
            </a:lvl7pPr>
            <a:lvl8pPr marL="3199832" indent="0">
              <a:buNone/>
              <a:defRPr sz="2000"/>
            </a:lvl8pPr>
            <a:lvl9pPr marL="365695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00"/>
            </a:lvl2pPr>
            <a:lvl3pPr marL="914238" indent="0">
              <a:buNone/>
              <a:defRPr sz="1200"/>
            </a:lvl3pPr>
            <a:lvl4pPr marL="1371356" indent="0">
              <a:buNone/>
              <a:defRPr sz="1000"/>
            </a:lvl4pPr>
            <a:lvl5pPr marL="1828475" indent="0">
              <a:buNone/>
              <a:defRPr sz="1000"/>
            </a:lvl5pPr>
            <a:lvl6pPr marL="2285594" indent="0">
              <a:buNone/>
              <a:defRPr sz="1000"/>
            </a:lvl6pPr>
            <a:lvl7pPr marL="2742713" indent="0">
              <a:buNone/>
              <a:defRPr sz="1000"/>
            </a:lvl7pPr>
            <a:lvl8pPr marL="3199832" indent="0">
              <a:buNone/>
              <a:defRPr sz="1000"/>
            </a:lvl8pPr>
            <a:lvl9pPr marL="36569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66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12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45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BADB0"/>
                </a:solidFill>
                <a:latin typeface="Trebuchet MS"/>
                <a:cs typeface="Trebuchet MS"/>
              </a:defRPr>
            </a:lvl1pPr>
          </a:lstStyle>
          <a:p>
            <a:pPr marL="11132">
              <a:lnSpc>
                <a:spcPts val="2033"/>
              </a:lnSpc>
            </a:pPr>
            <a:r>
              <a:rPr lang="en-GB" spc="-26" smtClean="0"/>
              <a:t>www.eks.sk</a:t>
            </a:r>
            <a:endParaRPr lang="en-GB" spc="-2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8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008" y="291610"/>
            <a:ext cx="7971982" cy="323165"/>
          </a:xfrm>
        </p:spPr>
        <p:txBody>
          <a:bodyPr lIns="0" tIns="0" rIns="0" bIns="0"/>
          <a:lstStyle>
            <a:lvl1pPr>
              <a:defRPr sz="2100" b="0" i="1">
                <a:solidFill>
                  <a:srgbClr val="0060A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BADB0"/>
                </a:solidFill>
                <a:latin typeface="Trebuchet MS"/>
                <a:cs typeface="Trebuchet MS"/>
              </a:defRPr>
            </a:lvl1pPr>
          </a:lstStyle>
          <a:p>
            <a:pPr marL="11132">
              <a:lnSpc>
                <a:spcPts val="2033"/>
              </a:lnSpc>
            </a:pPr>
            <a:r>
              <a:rPr lang="en-GB" spc="-26" smtClean="0"/>
              <a:t>www.eks.sk</a:t>
            </a:r>
            <a:endParaRPr lang="en-GB" spc="-2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53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008" y="291610"/>
            <a:ext cx="7971982" cy="323165"/>
          </a:xfrm>
        </p:spPr>
        <p:txBody>
          <a:bodyPr lIns="0" tIns="0" rIns="0" bIns="0"/>
          <a:lstStyle>
            <a:lvl1pPr>
              <a:defRPr sz="2100" b="0" i="1">
                <a:solidFill>
                  <a:srgbClr val="0060A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BADB0"/>
                </a:solidFill>
                <a:latin typeface="Trebuchet MS"/>
                <a:cs typeface="Trebuchet MS"/>
              </a:defRPr>
            </a:lvl1pPr>
          </a:lstStyle>
          <a:p>
            <a:pPr marL="11132">
              <a:lnSpc>
                <a:spcPts val="2033"/>
              </a:lnSpc>
            </a:pPr>
            <a:r>
              <a:rPr lang="en-GB" spc="-26" smtClean="0"/>
              <a:t>www.eks.sk</a:t>
            </a:r>
            <a:endParaRPr lang="en-GB" spc="-2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89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008" y="291610"/>
            <a:ext cx="7971982" cy="323165"/>
          </a:xfrm>
        </p:spPr>
        <p:txBody>
          <a:bodyPr lIns="0" tIns="0" rIns="0" bIns="0"/>
          <a:lstStyle>
            <a:lvl1pPr>
              <a:defRPr sz="2100" b="0" i="1">
                <a:solidFill>
                  <a:srgbClr val="0060A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BADB0"/>
                </a:solidFill>
                <a:latin typeface="Trebuchet MS"/>
                <a:cs typeface="Trebuchet MS"/>
              </a:defRPr>
            </a:lvl1pPr>
          </a:lstStyle>
          <a:p>
            <a:pPr marL="11132">
              <a:lnSpc>
                <a:spcPts val="2033"/>
              </a:lnSpc>
            </a:pPr>
            <a:r>
              <a:rPr lang="en-GB" spc="-26" smtClean="0"/>
              <a:t>www.eks.sk</a:t>
            </a:r>
            <a:endParaRPr lang="en-GB" spc="-2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02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BADB0"/>
                </a:solidFill>
                <a:latin typeface="Trebuchet MS"/>
                <a:cs typeface="Trebuchet MS"/>
              </a:defRPr>
            </a:lvl1pPr>
          </a:lstStyle>
          <a:p>
            <a:pPr marL="11132">
              <a:lnSpc>
                <a:spcPts val="2033"/>
              </a:lnSpc>
            </a:pPr>
            <a:r>
              <a:rPr lang="en-GB" spc="-26" smtClean="0"/>
              <a:t>www.eks.sk</a:t>
            </a:r>
            <a:endParaRPr lang="en-GB" spc="-2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9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C5D1615-3019-4744-AF8B-254F3F22C0D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877D-828F-4CD4-91AC-C3F9B0BE33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92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442C-3E6C-46D6-B3EE-59ADADBD1A7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58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B4BE-4A67-4C93-B643-E5E4D388454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82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877D-828F-4CD4-91AC-C3F9B0BE33B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90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1891-B2DA-4B07-8A94-0FEFBA3453B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95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611F-59BC-4F6F-BB6F-4B9C39845D8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6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F0FFB-66DF-4BC9-A576-AAEB943A0F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21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CD27D-458F-49F2-8C35-2A0CA2D9FD6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86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8CC15-870D-4B8E-9A2A-6E91207D11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36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E6B9-E940-4CBB-926D-DE41A9A7814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07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42B6B-8A46-49F5-8265-02830EF5DF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7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5" indent="0">
              <a:buNone/>
              <a:defRPr sz="1600" b="1"/>
            </a:lvl5pPr>
            <a:lvl6pPr marL="2285594" indent="0">
              <a:buNone/>
              <a:defRPr sz="1600" b="1"/>
            </a:lvl6pPr>
            <a:lvl7pPr marL="2742713" indent="0">
              <a:buNone/>
              <a:defRPr sz="1600" b="1"/>
            </a:lvl7pPr>
            <a:lvl8pPr marL="3199832" indent="0">
              <a:buNone/>
              <a:defRPr sz="1600" b="1"/>
            </a:lvl8pPr>
            <a:lvl9pPr marL="365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5" indent="0">
              <a:buNone/>
              <a:defRPr sz="1600" b="1"/>
            </a:lvl5pPr>
            <a:lvl6pPr marL="2285594" indent="0">
              <a:buNone/>
              <a:defRPr sz="1600" b="1"/>
            </a:lvl6pPr>
            <a:lvl7pPr marL="2742713" indent="0">
              <a:buNone/>
              <a:defRPr sz="1600" b="1"/>
            </a:lvl7pPr>
            <a:lvl8pPr marL="3199832" indent="0">
              <a:buNone/>
              <a:defRPr sz="1600" b="1"/>
            </a:lvl8pPr>
            <a:lvl9pPr marL="365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1891-B2DA-4B07-8A94-0FEFBA3453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69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C5D1615-3019-4744-AF8B-254F3F22C0D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58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442C-3E6C-46D6-B3EE-59ADADBD1A7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6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B4BE-4A67-4C93-B643-E5E4D388454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21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877D-828F-4CD4-91AC-C3F9B0BE33B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90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1891-B2DA-4B07-8A94-0FEFBA3453B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55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611F-59BC-4F6F-BB6F-4B9C39845D8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43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F0FFB-66DF-4BC9-A576-AAEB943A0F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6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CD27D-458F-49F2-8C35-2A0CA2D9FD6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3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8CC15-870D-4B8E-9A2A-6E91207D11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47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E6B9-E940-4CBB-926D-DE41A9A7814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7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611F-59BC-4F6F-BB6F-4B9C39845D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896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42B6B-8A46-49F5-8265-02830EF5DF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F0FFB-66DF-4BC9-A576-AAEB943A0F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15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8" indent="0">
              <a:buNone/>
              <a:defRPr sz="1000"/>
            </a:lvl3pPr>
            <a:lvl4pPr marL="1371356" indent="0">
              <a:buNone/>
              <a:defRPr sz="900"/>
            </a:lvl4pPr>
            <a:lvl5pPr marL="1828475" indent="0">
              <a:buNone/>
              <a:defRPr sz="900"/>
            </a:lvl5pPr>
            <a:lvl6pPr marL="2285594" indent="0">
              <a:buNone/>
              <a:defRPr sz="900"/>
            </a:lvl6pPr>
            <a:lvl7pPr marL="2742713" indent="0">
              <a:buNone/>
              <a:defRPr sz="900"/>
            </a:lvl7pPr>
            <a:lvl8pPr marL="3199832" indent="0">
              <a:buNone/>
              <a:defRPr sz="900"/>
            </a:lvl8pPr>
            <a:lvl9pPr marL="36569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CD27D-458F-49F2-8C35-2A0CA2D9FD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5" indent="0">
              <a:buNone/>
              <a:defRPr sz="2000"/>
            </a:lvl5pPr>
            <a:lvl6pPr marL="2285594" indent="0">
              <a:buNone/>
              <a:defRPr sz="2000"/>
            </a:lvl6pPr>
            <a:lvl7pPr marL="2742713" indent="0">
              <a:buNone/>
              <a:defRPr sz="2000"/>
            </a:lvl7pPr>
            <a:lvl8pPr marL="3199832" indent="0">
              <a:buNone/>
              <a:defRPr sz="2000"/>
            </a:lvl8pPr>
            <a:lvl9pPr marL="365695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8" indent="0">
              <a:buNone/>
              <a:defRPr sz="1000"/>
            </a:lvl3pPr>
            <a:lvl4pPr marL="1371356" indent="0">
              <a:buNone/>
              <a:defRPr sz="900"/>
            </a:lvl4pPr>
            <a:lvl5pPr marL="1828475" indent="0">
              <a:buNone/>
              <a:defRPr sz="900"/>
            </a:lvl5pPr>
            <a:lvl6pPr marL="2285594" indent="0">
              <a:buNone/>
              <a:defRPr sz="900"/>
            </a:lvl6pPr>
            <a:lvl7pPr marL="2742713" indent="0">
              <a:buNone/>
              <a:defRPr sz="900"/>
            </a:lvl7pPr>
            <a:lvl8pPr marL="3199832" indent="0">
              <a:buNone/>
              <a:defRPr sz="900"/>
            </a:lvl8pPr>
            <a:lvl9pPr marL="36569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8CC15-870D-4B8E-9A2A-6E91207D11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6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2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7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58127897-DD1D-4039-8B78-DDE5AA12BA8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2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40" y="6659565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5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35871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1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1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1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1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83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94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06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18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839" indent="-34283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818" indent="-28570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2796" indent="-22856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9916" indent="-22856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034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153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272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390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5510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5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8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29/09/2015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1"/>
            <a:ext cx="30861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186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3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3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8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6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6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3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2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0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0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5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8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CF292A-7C6C-435E-A08F-706F96B793A8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29/09/2015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1"/>
            <a:ext cx="30861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0420A6-9C43-4477-8242-59473ED02F1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64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3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3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8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6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6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3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2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0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0" indent="-228560" algn="l" defTabSz="9142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5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65941" y="6326237"/>
            <a:ext cx="361090" cy="261997"/>
          </a:xfrm>
          <a:custGeom>
            <a:avLst/>
            <a:gdLst/>
            <a:ahLst/>
            <a:cxnLst/>
            <a:rect l="l" t="t" r="r" b="b"/>
            <a:pathLst>
              <a:path w="422275" h="288925">
                <a:moveTo>
                  <a:pt x="229895" y="201231"/>
                </a:moveTo>
                <a:lnTo>
                  <a:pt x="235940" y="265582"/>
                </a:lnTo>
                <a:lnTo>
                  <a:pt x="272267" y="282746"/>
                </a:lnTo>
                <a:lnTo>
                  <a:pt x="319290" y="288899"/>
                </a:lnTo>
                <a:lnTo>
                  <a:pt x="363948" y="282521"/>
                </a:lnTo>
                <a:lnTo>
                  <a:pt x="396097" y="264442"/>
                </a:lnTo>
                <a:lnTo>
                  <a:pt x="415534" y="236243"/>
                </a:lnTo>
                <a:lnTo>
                  <a:pt x="416154" y="232752"/>
                </a:lnTo>
                <a:lnTo>
                  <a:pt x="316255" y="232752"/>
                </a:lnTo>
                <a:lnTo>
                  <a:pt x="293592" y="230803"/>
                </a:lnTo>
                <a:lnTo>
                  <a:pt x="271618" y="224926"/>
                </a:lnTo>
                <a:lnTo>
                  <a:pt x="250372" y="215082"/>
                </a:lnTo>
                <a:lnTo>
                  <a:pt x="229895" y="201231"/>
                </a:lnTo>
                <a:close/>
              </a:path>
              <a:path w="422275" h="288925">
                <a:moveTo>
                  <a:pt x="333095" y="0"/>
                </a:moveTo>
                <a:lnTo>
                  <a:pt x="292681" y="6532"/>
                </a:lnTo>
                <a:lnTo>
                  <a:pt x="262712" y="24403"/>
                </a:lnTo>
                <a:lnTo>
                  <a:pt x="244077" y="51017"/>
                </a:lnTo>
                <a:lnTo>
                  <a:pt x="237667" y="83781"/>
                </a:lnTo>
                <a:lnTo>
                  <a:pt x="242397" y="110803"/>
                </a:lnTo>
                <a:lnTo>
                  <a:pt x="256397" y="134464"/>
                </a:lnTo>
                <a:lnTo>
                  <a:pt x="279383" y="154158"/>
                </a:lnTo>
                <a:lnTo>
                  <a:pt x="311073" y="169278"/>
                </a:lnTo>
                <a:lnTo>
                  <a:pt x="332284" y="177806"/>
                </a:lnTo>
                <a:lnTo>
                  <a:pt x="345676" y="186010"/>
                </a:lnTo>
                <a:lnTo>
                  <a:pt x="352670" y="195024"/>
                </a:lnTo>
                <a:lnTo>
                  <a:pt x="354685" y="205981"/>
                </a:lnTo>
                <a:lnTo>
                  <a:pt x="352143" y="217086"/>
                </a:lnTo>
                <a:lnTo>
                  <a:pt x="344704" y="225520"/>
                </a:lnTo>
                <a:lnTo>
                  <a:pt x="332648" y="230877"/>
                </a:lnTo>
                <a:lnTo>
                  <a:pt x="316255" y="232752"/>
                </a:lnTo>
                <a:lnTo>
                  <a:pt x="416154" y="232752"/>
                </a:lnTo>
                <a:lnTo>
                  <a:pt x="422059" y="199504"/>
                </a:lnTo>
                <a:lnTo>
                  <a:pt x="416310" y="169521"/>
                </a:lnTo>
                <a:lnTo>
                  <a:pt x="400361" y="144557"/>
                </a:lnTo>
                <a:lnTo>
                  <a:pt x="376153" y="124937"/>
                </a:lnTo>
                <a:lnTo>
                  <a:pt x="345630" y="110985"/>
                </a:lnTo>
                <a:lnTo>
                  <a:pt x="325173" y="103260"/>
                </a:lnTo>
                <a:lnTo>
                  <a:pt x="312165" y="95818"/>
                </a:lnTo>
                <a:lnTo>
                  <a:pt x="305311" y="87971"/>
                </a:lnTo>
                <a:lnTo>
                  <a:pt x="303314" y="79032"/>
                </a:lnTo>
                <a:lnTo>
                  <a:pt x="305437" y="69672"/>
                </a:lnTo>
                <a:lnTo>
                  <a:pt x="311891" y="62131"/>
                </a:lnTo>
                <a:lnTo>
                  <a:pt x="322800" y="57100"/>
                </a:lnTo>
                <a:lnTo>
                  <a:pt x="338289" y="55270"/>
                </a:lnTo>
                <a:lnTo>
                  <a:pt x="396881" y="55270"/>
                </a:lnTo>
                <a:lnTo>
                  <a:pt x="400469" y="16408"/>
                </a:lnTo>
                <a:lnTo>
                  <a:pt x="389640" y="10565"/>
                </a:lnTo>
                <a:lnTo>
                  <a:pt x="375045" y="5289"/>
                </a:lnTo>
                <a:lnTo>
                  <a:pt x="356318" y="1470"/>
                </a:lnTo>
                <a:lnTo>
                  <a:pt x="333095" y="0"/>
                </a:lnTo>
                <a:close/>
              </a:path>
              <a:path w="422275" h="288925">
                <a:moveTo>
                  <a:pt x="396881" y="55270"/>
                </a:moveTo>
                <a:lnTo>
                  <a:pt x="338289" y="55270"/>
                </a:lnTo>
                <a:lnTo>
                  <a:pt x="354482" y="56756"/>
                </a:lnTo>
                <a:lnTo>
                  <a:pt x="370027" y="60672"/>
                </a:lnTo>
                <a:lnTo>
                  <a:pt x="383952" y="66205"/>
                </a:lnTo>
                <a:lnTo>
                  <a:pt x="395287" y="72542"/>
                </a:lnTo>
                <a:lnTo>
                  <a:pt x="396881" y="55270"/>
                </a:lnTo>
                <a:close/>
              </a:path>
              <a:path w="422275" h="288925">
                <a:moveTo>
                  <a:pt x="66928" y="6908"/>
                </a:moveTo>
                <a:lnTo>
                  <a:pt x="0" y="6908"/>
                </a:lnTo>
                <a:lnTo>
                  <a:pt x="0" y="282422"/>
                </a:lnTo>
                <a:lnTo>
                  <a:pt x="66928" y="282422"/>
                </a:lnTo>
                <a:lnTo>
                  <a:pt x="66928" y="168846"/>
                </a:lnTo>
                <a:lnTo>
                  <a:pt x="146202" y="168846"/>
                </a:lnTo>
                <a:lnTo>
                  <a:pt x="128257" y="143802"/>
                </a:lnTo>
                <a:lnTo>
                  <a:pt x="141317" y="125234"/>
                </a:lnTo>
                <a:lnTo>
                  <a:pt x="66928" y="125234"/>
                </a:lnTo>
                <a:lnTo>
                  <a:pt x="66928" y="6908"/>
                </a:lnTo>
                <a:close/>
              </a:path>
              <a:path w="422275" h="288925">
                <a:moveTo>
                  <a:pt x="146202" y="168846"/>
                </a:moveTo>
                <a:lnTo>
                  <a:pt x="66928" y="168846"/>
                </a:lnTo>
                <a:lnTo>
                  <a:pt x="149847" y="282422"/>
                </a:lnTo>
                <a:lnTo>
                  <a:pt x="227583" y="282422"/>
                </a:lnTo>
                <a:lnTo>
                  <a:pt x="146202" y="168846"/>
                </a:lnTo>
                <a:close/>
              </a:path>
              <a:path w="422275" h="288925">
                <a:moveTo>
                  <a:pt x="224548" y="6908"/>
                </a:moveTo>
                <a:lnTo>
                  <a:pt x="151574" y="6908"/>
                </a:lnTo>
                <a:lnTo>
                  <a:pt x="66928" y="125234"/>
                </a:lnTo>
                <a:lnTo>
                  <a:pt x="141317" y="125234"/>
                </a:lnTo>
                <a:lnTo>
                  <a:pt x="224548" y="6908"/>
                </a:lnTo>
                <a:close/>
              </a:path>
            </a:pathLst>
          </a:custGeom>
          <a:solidFill>
            <a:srgbClr val="006CB6"/>
          </a:solidFill>
        </p:spPr>
        <p:txBody>
          <a:bodyPr wrap="square" lIns="0" tIns="0" rIns="0" bIns="0" rtlCol="0"/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endParaRPr sz="160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322485" y="6332747"/>
            <a:ext cx="203622" cy="249905"/>
          </a:xfrm>
          <a:custGeom>
            <a:avLst/>
            <a:gdLst/>
            <a:ahLst/>
            <a:cxnLst/>
            <a:rect l="l" t="t" r="r" b="b"/>
            <a:pathLst>
              <a:path w="238125" h="275590">
                <a:moveTo>
                  <a:pt x="238061" y="0"/>
                </a:moveTo>
                <a:lnTo>
                  <a:pt x="93548" y="0"/>
                </a:lnTo>
                <a:lnTo>
                  <a:pt x="0" y="134873"/>
                </a:lnTo>
                <a:lnTo>
                  <a:pt x="93205" y="275361"/>
                </a:lnTo>
                <a:lnTo>
                  <a:pt x="237871" y="275361"/>
                </a:lnTo>
                <a:lnTo>
                  <a:pt x="237871" y="222923"/>
                </a:lnTo>
                <a:lnTo>
                  <a:pt x="131064" y="222923"/>
                </a:lnTo>
                <a:lnTo>
                  <a:pt x="90601" y="163893"/>
                </a:lnTo>
                <a:lnTo>
                  <a:pt x="237871" y="163893"/>
                </a:lnTo>
                <a:lnTo>
                  <a:pt x="237871" y="111467"/>
                </a:lnTo>
                <a:lnTo>
                  <a:pt x="90601" y="111467"/>
                </a:lnTo>
                <a:lnTo>
                  <a:pt x="130733" y="52425"/>
                </a:lnTo>
                <a:lnTo>
                  <a:pt x="238061" y="52425"/>
                </a:lnTo>
                <a:lnTo>
                  <a:pt x="238061" y="0"/>
                </a:lnTo>
                <a:close/>
              </a:path>
            </a:pathLst>
          </a:custGeom>
          <a:solidFill>
            <a:srgbClr val="006CB6"/>
          </a:solidFill>
        </p:spPr>
        <p:txBody>
          <a:bodyPr wrap="square" lIns="0" tIns="0" rIns="0" bIns="0" rtlCol="0"/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endParaRPr sz="160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059122" y="6289340"/>
            <a:ext cx="384982" cy="452018"/>
          </a:xfrm>
          <a:custGeom>
            <a:avLst/>
            <a:gdLst/>
            <a:ahLst/>
            <a:cxnLst/>
            <a:rect l="l" t="t" r="r" b="b"/>
            <a:pathLst>
              <a:path w="450215" h="498475">
                <a:moveTo>
                  <a:pt x="285411" y="250939"/>
                </a:moveTo>
                <a:lnTo>
                  <a:pt x="180733" y="250939"/>
                </a:lnTo>
                <a:lnTo>
                  <a:pt x="186852" y="261343"/>
                </a:lnTo>
                <a:lnTo>
                  <a:pt x="193330" y="272019"/>
                </a:lnTo>
                <a:lnTo>
                  <a:pt x="199805" y="282370"/>
                </a:lnTo>
                <a:lnTo>
                  <a:pt x="340283" y="498424"/>
                </a:lnTo>
                <a:lnTo>
                  <a:pt x="450011" y="498424"/>
                </a:lnTo>
                <a:lnTo>
                  <a:pt x="285411" y="250939"/>
                </a:lnTo>
                <a:close/>
              </a:path>
              <a:path w="450215" h="498475">
                <a:moveTo>
                  <a:pt x="109727" y="0"/>
                </a:moveTo>
                <a:lnTo>
                  <a:pt x="0" y="0"/>
                </a:lnTo>
                <a:lnTo>
                  <a:pt x="125882" y="183248"/>
                </a:lnTo>
                <a:lnTo>
                  <a:pt x="31737" y="318046"/>
                </a:lnTo>
                <a:lnTo>
                  <a:pt x="135661" y="318046"/>
                </a:lnTo>
                <a:lnTo>
                  <a:pt x="160209" y="282123"/>
                </a:lnTo>
                <a:lnTo>
                  <a:pt x="167028" y="271800"/>
                </a:lnTo>
                <a:lnTo>
                  <a:pt x="173607" y="261261"/>
                </a:lnTo>
                <a:lnTo>
                  <a:pt x="179463" y="250939"/>
                </a:lnTo>
                <a:lnTo>
                  <a:pt x="285411" y="250939"/>
                </a:lnTo>
                <a:lnTo>
                  <a:pt x="238836" y="180911"/>
                </a:lnTo>
                <a:lnTo>
                  <a:pt x="286103" y="112623"/>
                </a:lnTo>
                <a:lnTo>
                  <a:pt x="183972" y="112623"/>
                </a:lnTo>
                <a:lnTo>
                  <a:pt x="179082" y="103183"/>
                </a:lnTo>
                <a:lnTo>
                  <a:pt x="173404" y="93521"/>
                </a:lnTo>
                <a:lnTo>
                  <a:pt x="167361" y="84075"/>
                </a:lnTo>
                <a:lnTo>
                  <a:pt x="161378" y="75285"/>
                </a:lnTo>
                <a:lnTo>
                  <a:pt x="109727" y="0"/>
                </a:lnTo>
                <a:close/>
              </a:path>
              <a:path w="450215" h="498475">
                <a:moveTo>
                  <a:pt x="364058" y="0"/>
                </a:moveTo>
                <a:lnTo>
                  <a:pt x="260134" y="0"/>
                </a:lnTo>
                <a:lnTo>
                  <a:pt x="208495" y="75285"/>
                </a:lnTo>
                <a:lnTo>
                  <a:pt x="202510" y="84075"/>
                </a:lnTo>
                <a:lnTo>
                  <a:pt x="196400" y="93521"/>
                </a:lnTo>
                <a:lnTo>
                  <a:pt x="190531" y="103183"/>
                </a:lnTo>
                <a:lnTo>
                  <a:pt x="185267" y="112623"/>
                </a:lnTo>
                <a:lnTo>
                  <a:pt x="286103" y="112623"/>
                </a:lnTo>
                <a:lnTo>
                  <a:pt x="364058" y="0"/>
                </a:lnTo>
                <a:close/>
              </a:path>
            </a:pathLst>
          </a:custGeom>
          <a:solidFill>
            <a:srgbClr val="EE3431"/>
          </a:solidFill>
        </p:spPr>
        <p:txBody>
          <a:bodyPr wrap="square" lIns="0" tIns="0" rIns="0" bIns="0" rtlCol="0"/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endParaRPr sz="160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425588" y="6640035"/>
            <a:ext cx="495752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47" y="0"/>
                </a:lnTo>
              </a:path>
            </a:pathLst>
          </a:custGeom>
          <a:ln w="20205">
            <a:solidFill>
              <a:srgbClr val="006CB6"/>
            </a:solidFill>
          </a:ln>
        </p:spPr>
        <p:txBody>
          <a:bodyPr wrap="square" lIns="0" tIns="0" rIns="0" bIns="0" rtlCol="0"/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endParaRPr sz="160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047470" y="6640032"/>
            <a:ext cx="206880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0" y="0"/>
                </a:moveTo>
                <a:lnTo>
                  <a:pt x="241566" y="0"/>
                </a:lnTo>
              </a:path>
            </a:pathLst>
          </a:custGeom>
          <a:ln w="20205">
            <a:solidFill>
              <a:srgbClr val="EE3431"/>
            </a:solidFill>
          </a:ln>
        </p:spPr>
        <p:txBody>
          <a:bodyPr wrap="square" lIns="0" tIns="0" rIns="0" bIns="0" rtlCol="0"/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endParaRPr sz="160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008" y="291610"/>
            <a:ext cx="79719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0060A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451" y="1051847"/>
            <a:ext cx="85250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7714" y="6434991"/>
            <a:ext cx="1340649" cy="25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ABADB0"/>
                </a:solidFill>
                <a:latin typeface="Trebuchet MS"/>
                <a:cs typeface="Trebuchet MS"/>
              </a:defRPr>
            </a:lvl1pPr>
          </a:lstStyle>
          <a:p>
            <a:pPr marL="11132" defTabSz="801472" fontAlgn="auto">
              <a:lnSpc>
                <a:spcPts val="2033"/>
              </a:lnSpc>
              <a:spcBef>
                <a:spcPts val="0"/>
              </a:spcBef>
              <a:spcAft>
                <a:spcPts val="0"/>
              </a:spcAft>
            </a:pPr>
            <a:r>
              <a:rPr lang="en-GB" spc="-26" smtClean="0"/>
              <a:t>www.eks.sk</a:t>
            </a:r>
            <a:endParaRPr lang="en-GB" spc="-2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01472" fontAlgn="auto">
                <a:spcBef>
                  <a:spcPts val="0"/>
                </a:spcBef>
                <a:spcAft>
                  <a:spcPts val="0"/>
                </a:spcAft>
              </a:pPr>
              <a:t>9/29/2015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0147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6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1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58127897-DD1D-4039-8B78-DDE5AA12BA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58127897-DD1D-4039-8B78-DDE5AA12BA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nticorrp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ticorrp.e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s.sk/" TargetMode="External"/><Relationship Id="rId2" Type="http://schemas.openxmlformats.org/officeDocument/2006/relationships/hyperlink" Target="http://www.uvo.gov.sk/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hyperlink" Target="http://www.eks.sk/" TargetMode="External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://www.eks.sk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eks.sk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sf/toolbo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4382"/>
            <a:ext cx="9143999" cy="690676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01447" y="1509487"/>
            <a:ext cx="4386437" cy="3983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7" y="2466498"/>
            <a:ext cx="3289217" cy="20554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3" y="3033487"/>
            <a:ext cx="3923899" cy="9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569325" cy="2448272"/>
          </a:xfrm>
        </p:spPr>
        <p:txBody>
          <a:bodyPr/>
          <a:lstStyle/>
          <a:p>
            <a:pPr marL="577747" lvl="3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92D050"/>
                </a:solidFill>
                <a:latin typeface="+mn-lt"/>
              </a:rPr>
              <a:t>Learning &amp; Managing Knowledge</a:t>
            </a:r>
          </a:p>
          <a:p>
            <a:pPr marL="920587" lvl="3" indent="-342839">
              <a:lnSpc>
                <a:spcPct val="11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F5494"/>
                </a:solidFill>
                <a:latin typeface="+mn-lt"/>
              </a:rPr>
              <a:t>12</a:t>
            </a:r>
            <a:r>
              <a:rPr lang="en-GB" sz="2400" dirty="0">
                <a:solidFill>
                  <a:srgbClr val="0F5494"/>
                </a:solidFill>
                <a:latin typeface="+mn-lt"/>
              </a:rPr>
              <a:t> commission directorates general involved</a:t>
            </a:r>
          </a:p>
          <a:p>
            <a:pPr marL="920587" lvl="3" indent="-342839">
              <a:lnSpc>
                <a:spcPct val="11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F5494"/>
                </a:solidFill>
                <a:latin typeface="+mn-lt"/>
              </a:rPr>
              <a:t>Compendium</a:t>
            </a:r>
            <a:r>
              <a:rPr lang="en-GB" sz="2400" dirty="0">
                <a:solidFill>
                  <a:srgbClr val="0F5494"/>
                </a:solidFill>
                <a:latin typeface="+mn-lt"/>
              </a:rPr>
              <a:t> of (existing) initiatives (</a:t>
            </a:r>
            <a:r>
              <a:rPr lang="en-GB" sz="2400" i="1" dirty="0">
                <a:solidFill>
                  <a:srgbClr val="0F5494"/>
                </a:solidFill>
                <a:latin typeface="+mn-lt"/>
              </a:rPr>
              <a:t>public sector innovation, Small Business Act, Digital Agenda, etc.) </a:t>
            </a:r>
          </a:p>
          <a:p>
            <a:pPr marL="920587" lvl="3" indent="-342839"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0F5494"/>
                </a:solidFill>
                <a:latin typeface="+mn-lt"/>
              </a:rPr>
              <a:t>Complement with </a:t>
            </a:r>
            <a:r>
              <a:rPr lang="en-GB" sz="2400" b="1" dirty="0">
                <a:solidFill>
                  <a:srgbClr val="0F5494"/>
                </a:solidFill>
                <a:latin typeface="+mn-lt"/>
              </a:rPr>
              <a:t>international good practice </a:t>
            </a:r>
            <a:r>
              <a:rPr lang="en-GB" sz="2400" dirty="0">
                <a:solidFill>
                  <a:srgbClr val="0F5494"/>
                </a:solidFill>
                <a:latin typeface="+mn-lt"/>
              </a:rPr>
              <a:t>(e.g. HR) </a:t>
            </a:r>
          </a:p>
          <a:p>
            <a:pPr marL="920587" lvl="3" indent="-342839">
              <a:lnSpc>
                <a:spcPct val="11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F5494"/>
                </a:solidFill>
                <a:latin typeface="+mn-lt"/>
              </a:rPr>
              <a:t>Break down silos</a:t>
            </a:r>
            <a:r>
              <a:rPr lang="en-GB" sz="2400" dirty="0">
                <a:solidFill>
                  <a:srgbClr val="0F5494"/>
                </a:solidFill>
                <a:latin typeface="+mn-lt"/>
              </a:rPr>
              <a:t>; speak as one voice</a:t>
            </a:r>
          </a:p>
          <a:p>
            <a:pPr marL="863446" lvl="3" indent="-285700">
              <a:lnSpc>
                <a:spcPct val="110000"/>
              </a:lnSpc>
              <a:spcAft>
                <a:spcPts val="600"/>
              </a:spcAft>
            </a:pPr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52558"/>
            <a:ext cx="3923928" cy="15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017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Process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2"/>
            <a:ext cx="8229600" cy="35290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GB" b="1" dirty="0" smtClean="0"/>
              <a:t>Commission Inter-service Group </a:t>
            </a:r>
            <a:r>
              <a:rPr lang="en-GB" dirty="0" smtClean="0"/>
              <a:t>– agree structure and develop content on basis of CSR and TO11 relevance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GB" b="1" dirty="0" smtClean="0"/>
              <a:t>Presentation &amp; discussion </a:t>
            </a:r>
            <a:r>
              <a:rPr lang="en-GB" dirty="0" smtClean="0"/>
              <a:t>of drafts (EUPAN, ESF committee, TO11 practitioners, academia)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Verification of </a:t>
            </a:r>
            <a:r>
              <a:rPr lang="en-GB" b="1" dirty="0" smtClean="0"/>
              <a:t>case studies </a:t>
            </a:r>
            <a:r>
              <a:rPr lang="en-GB" dirty="0" smtClean="0"/>
              <a:t>(170; mainly member states, many on regional &amp; local level)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5393357"/>
            <a:ext cx="2314153" cy="143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908630"/>
            <a:ext cx="3528392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800" b="1" dirty="0">
                <a:solidFill>
                  <a:srgbClr val="92D050"/>
                </a:solidFill>
              </a:rPr>
              <a:t>May 2014 – March 2015</a:t>
            </a:r>
          </a:p>
        </p:txBody>
      </p:sp>
    </p:spTree>
    <p:extLst>
      <p:ext uri="{BB962C8B-B14F-4D97-AF65-F5344CB8AC3E}">
        <p14:creationId xmlns:p14="http://schemas.microsoft.com/office/powerpoint/2010/main" val="37821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872866"/>
            <a:ext cx="8229600" cy="936625"/>
          </a:xfrm>
        </p:spPr>
        <p:txBody>
          <a:bodyPr/>
          <a:lstStyle/>
          <a:p>
            <a:r>
              <a:rPr lang="en-GB" sz="3200" dirty="0">
                <a:solidFill>
                  <a:srgbClr val="92D050"/>
                </a:solidFill>
                <a:latin typeface="Arial" pitchFamily="34" charset="0"/>
              </a:rPr>
              <a:t>A Look inside…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96888" y="1809489"/>
            <a:ext cx="8229600" cy="46370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b="1" i="0" dirty="0">
                <a:solidFill>
                  <a:srgbClr val="000000"/>
                </a:solidFill>
                <a:latin typeface="Arial" pitchFamily="34" charset="0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GB" sz="2000" b="1" i="0" dirty="0">
                <a:solidFill>
                  <a:schemeClr val="tx1"/>
                </a:solidFill>
                <a:latin typeface="Arial" pitchFamily="34" charset="0"/>
              </a:rPr>
              <a:t>Principles &amp; values of good governance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rial" pitchFamily="34" charset="0"/>
              </a:rPr>
              <a:t>Seven thematic chapters:</a:t>
            </a:r>
          </a:p>
          <a:p>
            <a:pPr marL="914238" lvl="1" indent="-457119">
              <a:spcAft>
                <a:spcPts val="600"/>
              </a:spcAft>
              <a:buFontTx/>
              <a:buAutoNum type="arabicPeriod"/>
            </a:pPr>
            <a:r>
              <a:rPr lang="en-GB" dirty="0">
                <a:solidFill>
                  <a:srgbClr val="92D050"/>
                </a:solidFill>
                <a:latin typeface="Arial" pitchFamily="34" charset="0"/>
              </a:rPr>
              <a:t>Better policy-making</a:t>
            </a:r>
          </a:p>
          <a:p>
            <a:pPr marL="914238" lvl="1" indent="-457119">
              <a:spcAft>
                <a:spcPts val="600"/>
              </a:spcAft>
              <a:buFontTx/>
              <a:buAutoNum type="arabicPeriod"/>
            </a:pPr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Embedding ethical &amp; anti-corruption practices</a:t>
            </a:r>
          </a:p>
          <a:p>
            <a:pPr marL="914238" lvl="1" indent="-457119">
              <a:spcAft>
                <a:spcPts val="600"/>
              </a:spcAft>
              <a:buFontTx/>
              <a:buAutoNum type="arabicPeriod"/>
            </a:pPr>
            <a:r>
              <a:rPr lang="en-GB" dirty="0">
                <a:solidFill>
                  <a:srgbClr val="92D050"/>
                </a:solidFill>
                <a:latin typeface="Arial" pitchFamily="34" charset="0"/>
              </a:rPr>
              <a:t>Professional and well-performing institutions</a:t>
            </a:r>
          </a:p>
          <a:p>
            <a:pPr marL="914238" lvl="1" indent="-457119">
              <a:spcAft>
                <a:spcPts val="600"/>
              </a:spcAft>
              <a:buFontTx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Improving service delivery </a:t>
            </a:r>
            <a:endParaRPr lang="en-GB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914238" lvl="1" indent="-457119">
              <a:spcAft>
                <a:spcPts val="600"/>
              </a:spcAft>
              <a:buFontTx/>
              <a:buAutoNum type="arabicPeriod"/>
            </a:pPr>
            <a:r>
              <a:rPr lang="en-GB" dirty="0" smtClean="0">
                <a:solidFill>
                  <a:srgbClr val="92D050"/>
                </a:solidFill>
                <a:latin typeface="Arial" pitchFamily="34" charset="0"/>
              </a:rPr>
              <a:t>Enhancing </a:t>
            </a:r>
            <a:r>
              <a:rPr lang="en-GB" dirty="0">
                <a:solidFill>
                  <a:srgbClr val="92D050"/>
                </a:solidFill>
                <a:latin typeface="Arial" pitchFamily="34" charset="0"/>
              </a:rPr>
              <a:t>the business environment</a:t>
            </a:r>
          </a:p>
          <a:p>
            <a:pPr marL="914238" lvl="1" indent="-457119">
              <a:spcAft>
                <a:spcPts val="600"/>
              </a:spcAft>
              <a:buFontTx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Strengthening the judicial system </a:t>
            </a:r>
            <a:endParaRPr lang="en-GB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914238" lvl="1" indent="-457119">
              <a:spcAft>
                <a:spcPts val="600"/>
              </a:spcAft>
              <a:buFontTx/>
              <a:buAutoNum type="arabicPeriod"/>
            </a:pPr>
            <a:r>
              <a:rPr lang="en-GB" dirty="0" smtClean="0">
                <a:solidFill>
                  <a:srgbClr val="92D050"/>
                </a:solidFill>
                <a:latin typeface="Arial" pitchFamily="34" charset="0"/>
              </a:rPr>
              <a:t>Managing </a:t>
            </a:r>
            <a:r>
              <a:rPr lang="en-GB" dirty="0">
                <a:solidFill>
                  <a:srgbClr val="92D050"/>
                </a:solidFill>
                <a:latin typeface="Arial" pitchFamily="34" charset="0"/>
              </a:rPr>
              <a:t>public funds effectively 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(including </a:t>
            </a:r>
            <a:r>
              <a:rPr lang="en-GB" dirty="0">
                <a:latin typeface="Arial" pitchFamily="34" charset="0"/>
              </a:rPr>
              <a:t>PP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and </a:t>
            </a:r>
            <a:r>
              <a:rPr lang="en-GB" dirty="0">
                <a:latin typeface="Arial" pitchFamily="34" charset="0"/>
              </a:rPr>
              <a:t>ESIF, TO11)</a:t>
            </a:r>
          </a:p>
          <a:p>
            <a:pPr marL="457119" lvl="1" indent="0">
              <a:spcAft>
                <a:spcPts val="600"/>
              </a:spcAft>
              <a:buNone/>
            </a:pPr>
            <a:endParaRPr lang="en-GB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331640" y="3573018"/>
            <a:ext cx="5904656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marL="3175" defTabSz="914238"/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403648" y="4941168"/>
            <a:ext cx="4896544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marL="3175" defTabSz="914238"/>
            <a:endParaRPr lang="en-GB"/>
          </a:p>
        </p:txBody>
      </p:sp>
      <p:pic>
        <p:nvPicPr>
          <p:cNvPr id="1026" name="Picture 2" descr="G:\E1\04.ESF Thematic\Administrative capacity building\Toolbox\publication\pics\esy-00648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32" y="9550"/>
            <a:ext cx="3020468" cy="2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05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5060" y="1123302"/>
          <a:ext cx="2308538" cy="151237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08538"/>
              </a:tblGrid>
              <a:tr h="3048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 1: Policy</a:t>
                      </a:r>
                      <a:r>
                        <a:rPr lang="en-GB" sz="1400" baseline="0" dirty="0" smtClean="0"/>
                        <a:t>-making</a:t>
                      </a:r>
                      <a:endParaRPr lang="en-GB" sz="1400" dirty="0"/>
                    </a:p>
                  </a:txBody>
                  <a:tcPr marL="68580" marR="6858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1.1</a:t>
                      </a:r>
                      <a:r>
                        <a:rPr lang="en-GB" sz="1200" baseline="0" dirty="0" smtClean="0"/>
                        <a:t> Qualities of policy-making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1.2 Instruments of policy implementation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1.3 Continuous improvement</a:t>
                      </a:r>
                      <a:r>
                        <a:rPr lang="en-GB" sz="1200" baseline="0" dirty="0" smtClean="0"/>
                        <a:t> and innovation</a:t>
                      </a:r>
                      <a:endParaRPr lang="en-GB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1831" y="102825"/>
            <a:ext cx="4187140" cy="40009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srgbClr val="44546A"/>
                </a:solidFill>
                <a:latin typeface="Calibri" panose="020F0502020204030204"/>
              </a:rPr>
              <a:t>Toolbox overview by theme and topic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6134" y="2463615"/>
          <a:ext cx="2312294" cy="2987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12294"/>
              </a:tblGrid>
              <a:tr h="5181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 4: Improving</a:t>
                      </a:r>
                      <a:r>
                        <a:rPr lang="en-GB" sz="1400" baseline="0" dirty="0" smtClean="0"/>
                        <a:t> service delivery</a:t>
                      </a:r>
                      <a:endParaRPr lang="en-GB" sz="1400" dirty="0"/>
                    </a:p>
                  </a:txBody>
                  <a:tcPr marL="68580" marR="6858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4.1</a:t>
                      </a:r>
                      <a:r>
                        <a:rPr lang="en-GB" sz="1200" baseline="0" dirty="0" smtClean="0"/>
                        <a:t> Understanding user needs &amp; expectations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4.2 Improving processes to benefit public service users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4.3 Meeting user expectations of easy access to services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4.4 Using e-Government to access faster, cheaper, better services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4.5 Committing to service standards and measuring satisfaction</a:t>
                      </a:r>
                      <a:endParaRPr lang="en-GB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60233" y="5090904"/>
          <a:ext cx="2321954" cy="13976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21954"/>
              </a:tblGrid>
              <a:tr h="5181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 7: Managing</a:t>
                      </a:r>
                      <a:r>
                        <a:rPr lang="en-GB" sz="1400" baseline="0" dirty="0" smtClean="0"/>
                        <a:t> public funds effectively</a:t>
                      </a:r>
                      <a:endParaRPr lang="en-GB" sz="1400" dirty="0"/>
                    </a:p>
                  </a:txBody>
                  <a:tcPr marL="68580" marR="6858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7.1</a:t>
                      </a:r>
                      <a:r>
                        <a:rPr lang="en-GB" sz="1200" baseline="0" dirty="0" smtClean="0"/>
                        <a:t> Public financial management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7.2 Public procurement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7.3 Managing ESI Funds</a:t>
                      </a:r>
                      <a:endParaRPr lang="en-GB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78638" y="1126703"/>
          <a:ext cx="2292977" cy="2346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92977"/>
              </a:tblGrid>
              <a:tr h="5181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 2: Embedding ethical</a:t>
                      </a:r>
                      <a:r>
                        <a:rPr lang="en-GB" sz="1400" baseline="0" dirty="0" smtClean="0"/>
                        <a:t> &amp; anti-corruption practices</a:t>
                      </a:r>
                      <a:endParaRPr lang="en-GB" sz="14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2.1</a:t>
                      </a:r>
                      <a:r>
                        <a:rPr lang="en-GB" sz="1200" baseline="0" dirty="0" smtClean="0"/>
                        <a:t> Establishing the policy framework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2.2 Building public trust through transparency and accountability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2.3 Promoting integrity &amp; reducing the scope for corruption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2.4 Detecting and acting on corruption</a:t>
                      </a:r>
                      <a:endParaRPr lang="en-GB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440029" y="1137088"/>
          <a:ext cx="2312295" cy="185489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12295"/>
              </a:tblGrid>
              <a:tr h="5181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 3: Professional &amp; well-functioning institutions</a:t>
                      </a:r>
                      <a:endParaRPr lang="en-GB" sz="1400" dirty="0"/>
                    </a:p>
                  </a:txBody>
                  <a:tcPr marL="68580" marR="68580"/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3.1</a:t>
                      </a:r>
                      <a:r>
                        <a:rPr lang="en-GB" sz="1200" baseline="0" dirty="0" smtClean="0"/>
                        <a:t> Managing for results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3.2 Professional leadership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3.3 Modern human resources policy and management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3.4 Total quality management </a:t>
                      </a:r>
                      <a:endParaRPr lang="en-GB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468173" y="3953304"/>
          <a:ext cx="2313907" cy="124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3907"/>
              </a:tblGrid>
              <a:tr h="5181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 5: Enhancing</a:t>
                      </a:r>
                      <a:r>
                        <a:rPr lang="en-GB" sz="1400" baseline="0" dirty="0" smtClean="0"/>
                        <a:t> the business environment</a:t>
                      </a:r>
                      <a:endParaRPr lang="en-GB" sz="1400" dirty="0"/>
                    </a:p>
                  </a:txBody>
                  <a:tcPr marL="68580" marR="6858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5.1</a:t>
                      </a:r>
                      <a:r>
                        <a:rPr lang="en-GB" sz="1200" baseline="0" dirty="0" smtClean="0"/>
                        <a:t> Putting business first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5.2 Streamlining administration for businesses</a:t>
                      </a:r>
                      <a:endParaRPr lang="en-GB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61814" y="3954001"/>
          <a:ext cx="2313907" cy="20189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3907"/>
              </a:tblGrid>
              <a:tr h="5181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 6: Strengthening </a:t>
                      </a:r>
                      <a:r>
                        <a:rPr lang="en-GB" sz="1400" baseline="0" dirty="0" smtClean="0"/>
                        <a:t>the quality of judicial systems</a:t>
                      </a:r>
                      <a:endParaRPr lang="en-GB" sz="14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6.1</a:t>
                      </a:r>
                      <a:r>
                        <a:rPr lang="en-GB" sz="1200" baseline="0" dirty="0" smtClean="0"/>
                        <a:t> Assessing and enhancing performance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6.2 Improving access to justice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293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6.3 Modernising justice systems</a:t>
                      </a:r>
                      <a:endParaRPr lang="en-GB" sz="1200" dirty="0"/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6.4 Training and continuing professional development</a:t>
                      </a:r>
                      <a:endParaRPr lang="en-GB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43945" y="682580"/>
            <a:ext cx="256005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05230" y="656828"/>
            <a:ext cx="2839792" cy="12879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05230" y="3430816"/>
            <a:ext cx="2839792" cy="12879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05752" y="682584"/>
            <a:ext cx="1398107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Major challenge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3945" y="6675555"/>
            <a:ext cx="2560053" cy="64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6279" y="3420545"/>
            <a:ext cx="2816396" cy="411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05229" y="3528741"/>
            <a:ext cx="5787446" cy="213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81108" y="631543"/>
            <a:ext cx="2803514" cy="21609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43489" y="6309320"/>
            <a:ext cx="5787446" cy="213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0297" y="682583"/>
            <a:ext cx="1249028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44546A"/>
                </a:solidFill>
                <a:latin typeface="Calibri" panose="020F0502020204030204"/>
              </a:rPr>
              <a:t>Core functions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58350" y="3567723"/>
            <a:ext cx="2624340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5B9BD5"/>
                </a:solidFill>
                <a:latin typeface="Calibri" panose="020F0502020204030204"/>
              </a:rPr>
              <a:t>Applications of good governance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21202" y="682583"/>
            <a:ext cx="2309703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FFC000"/>
                </a:solidFill>
                <a:latin typeface="Calibri" panose="020F0502020204030204"/>
              </a:rPr>
              <a:t>Mechanics of administration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5227" y="3539409"/>
            <a:ext cx="0" cy="258657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79792" y="3528743"/>
            <a:ext cx="0" cy="258657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5227" y="663263"/>
            <a:ext cx="0" cy="2586577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89451" y="638199"/>
            <a:ext cx="0" cy="2586577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45020" y="663263"/>
            <a:ext cx="0" cy="2586577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81108" y="663263"/>
            <a:ext cx="0" cy="2586577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43947" y="682582"/>
            <a:ext cx="377" cy="59929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03998" y="669702"/>
            <a:ext cx="0" cy="601228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81" y="1311052"/>
            <a:ext cx="8229600" cy="504056"/>
          </a:xfrm>
        </p:spPr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Navigation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51" y="4103275"/>
            <a:ext cx="2367930" cy="503926"/>
          </a:xfrm>
          <a:solidFill>
            <a:srgbClr val="92D050"/>
          </a:solidFill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/>
              <a:t>Green Boxes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951" y="2879141"/>
            <a:ext cx="2367930" cy="472290"/>
          </a:xfrm>
          <a:prstGeom prst="rect">
            <a:avLst/>
          </a:prstGeom>
          <a:solidFill>
            <a:srgbClr val="3E6FD2"/>
          </a:solidFill>
        </p:spPr>
        <p:txBody>
          <a:bodyPr wrap="square" lIns="91424" tIns="45712" rIns="91424" bIns="45712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GB" sz="2400" i="1" kern="0" dirty="0">
                <a:solidFill>
                  <a:schemeClr val="bg1"/>
                </a:solidFill>
                <a:latin typeface="Verdana"/>
              </a:rPr>
              <a:t>Blue Boxes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33500" y="3455203"/>
            <a:ext cx="2367930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0" dirty="0" smtClean="0"/>
              <a:t>Orange Boxes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75658" y="5614921"/>
            <a:ext cx="2322536" cy="421566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kern="0" dirty="0">
                <a:solidFill>
                  <a:schemeClr val="bg1"/>
                </a:solidFill>
              </a:rPr>
              <a:t>Darker Green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2563" y="2925305"/>
            <a:ext cx="4047871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GB" sz="1800" i="1" dirty="0"/>
              <a:t>Commission policy and initiatives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0368" y="3473065"/>
            <a:ext cx="3168352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800" i="1" dirty="0"/>
              <a:t>Key studies and speeches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8192" y="4078014"/>
            <a:ext cx="1893568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800" i="1" dirty="0"/>
              <a:t>Case studies</a:t>
            </a:r>
          </a:p>
        </p:txBody>
      </p:sp>
      <p:cxnSp>
        <p:nvCxnSpPr>
          <p:cNvPr id="19" name="Elbow Connector 18"/>
          <p:cNvCxnSpPr>
            <a:stCxn id="3" idx="1"/>
          </p:cNvCxnSpPr>
          <p:nvPr/>
        </p:nvCxnSpPr>
        <p:spPr bwMode="auto">
          <a:xfrm rot="10800000" flipH="1" flipV="1">
            <a:off x="1123951" y="4355237"/>
            <a:ext cx="135682" cy="1188457"/>
          </a:xfrm>
          <a:prstGeom prst="bentConnector4">
            <a:avLst>
              <a:gd name="adj1" fmla="val -168482"/>
              <a:gd name="adj2" fmla="val 99070"/>
            </a:avLst>
          </a:prstGeom>
          <a:noFill/>
          <a:ln w="9525" cap="flat" cmpd="sng" algn="ctr">
            <a:solidFill>
              <a:schemeClr val="tx1">
                <a:alpha val="27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475658" y="5048780"/>
            <a:ext cx="2322536" cy="451821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kern="0" dirty="0">
                <a:solidFill>
                  <a:srgbClr val="3166CF"/>
                </a:solidFill>
              </a:rPr>
              <a:t>Lighter Green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9952" y="5162045"/>
            <a:ext cx="4536504" cy="34669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600" i="1" dirty="0"/>
              <a:t>"Cited" from existing studies and guides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3968" y="5697933"/>
            <a:ext cx="4032448" cy="34669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600" i="1" dirty="0"/>
              <a:t>Checked with "original sources"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3" y="1988842"/>
            <a:ext cx="7992888" cy="66765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600" b="1" i="1" dirty="0"/>
              <a:t>Compendium style </a:t>
            </a:r>
            <a:r>
              <a:rPr lang="en-GB" sz="1600" i="1" dirty="0"/>
              <a:t>(many sources, underlying messages, lessons, </a:t>
            </a:r>
            <a:r>
              <a:rPr lang="en-GB" sz="1600" i="1" u="sng" dirty="0"/>
              <a:t>not</a:t>
            </a:r>
            <a:r>
              <a:rPr lang="en-GB" sz="1600" i="1" dirty="0"/>
              <a:t> a roadmap – context may limit transferability) </a:t>
            </a:r>
            <a:r>
              <a:rPr lang="en-GB" sz="2000" i="1" dirty="0"/>
              <a:t>+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9630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1340770"/>
            <a:ext cx="4752528" cy="936625"/>
          </a:xfrm>
        </p:spPr>
        <p:txBody>
          <a:bodyPr/>
          <a:lstStyle/>
          <a:p>
            <a:r>
              <a:rPr lang="en-GB" b="0" dirty="0" smtClean="0"/>
              <a:t>The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92D050"/>
                </a:solidFill>
              </a:rPr>
              <a:t>Toolbox</a:t>
            </a:r>
            <a:r>
              <a:rPr lang="en-GB" dirty="0" smtClean="0"/>
              <a:t> </a:t>
            </a:r>
            <a:r>
              <a:rPr lang="en-GB" b="0" dirty="0" smtClean="0"/>
              <a:t>is</a:t>
            </a:r>
            <a:r>
              <a:rPr lang="en-GB" dirty="0" smtClean="0"/>
              <a:t> </a:t>
            </a:r>
            <a:r>
              <a:rPr lang="en-GB" b="0" dirty="0" smtClean="0"/>
              <a:t>more</a:t>
            </a:r>
            <a:r>
              <a:rPr lang="en-GB" dirty="0" smtClean="0"/>
              <a:t> </a:t>
            </a:r>
            <a:r>
              <a:rPr lang="en-GB" b="0" dirty="0" smtClean="0"/>
              <a:t>like a cookbook…</a:t>
            </a:r>
            <a:endParaRPr lang="en-GB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668874"/>
            <a:ext cx="3744416" cy="206208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You don't have to like or cook everything in the book</a:t>
            </a:r>
            <a:r>
              <a:rPr lang="en-GB" sz="3200" dirty="0" smtClean="0">
                <a:solidFill>
                  <a:srgbClr val="FF0000"/>
                </a:solidFill>
              </a:rPr>
              <a:t>!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7" y="4541837"/>
            <a:ext cx="49450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0461" y="24902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3200" dirty="0">
                <a:solidFill>
                  <a:srgbClr val="FF0000"/>
                </a:solidFill>
              </a:rPr>
              <a:t>You choose what you like/what suits </a:t>
            </a:r>
            <a:r>
              <a:rPr lang="en-GB" sz="3200" dirty="0" smtClean="0">
                <a:solidFill>
                  <a:srgbClr val="FF0000"/>
                </a:solidFill>
              </a:rPr>
              <a:t>you…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4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Content Example – </a:t>
            </a:r>
            <a:r>
              <a:rPr lang="en-GB" dirty="0" smtClean="0">
                <a:solidFill>
                  <a:srgbClr val="FF0000"/>
                </a:solidFill>
              </a:rPr>
              <a:t>anti-corruption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701056"/>
              </p:ext>
            </p:extLst>
          </p:nvPr>
        </p:nvGraphicFramePr>
        <p:xfrm>
          <a:off x="0" y="2276872"/>
          <a:ext cx="9144000" cy="4581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72000"/>
                <a:gridCol w="4572000"/>
              </a:tblGrid>
              <a:tr h="101385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Typical Operational Programme approach 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92D050"/>
                          </a:solidFill>
                        </a:rPr>
                        <a:t>Toolbox suggestions</a:t>
                      </a:r>
                      <a:endParaRPr lang="en-GB" sz="28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567272">
                <a:tc>
                  <a:txBody>
                    <a:bodyPr/>
                    <a:lstStyle/>
                    <a:p>
                      <a:endParaRPr lang="en-GB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060"/>
                          </a:solidFill>
                        </a:rPr>
                        <a:t>Training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060"/>
                          </a:solidFill>
                        </a:rPr>
                        <a:t>Whistleblowing, persecution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060"/>
                          </a:solidFill>
                        </a:rPr>
                        <a:t>Invest in anti-corruption agencies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060"/>
                          </a:solidFill>
                        </a:rPr>
                        <a:t>Systemic approach</a:t>
                      </a:r>
                      <a:r>
                        <a:rPr lang="en-GB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solidFill>
                            <a:srgbClr val="002060"/>
                          </a:solidFill>
                        </a:rPr>
                        <a:t>Risk based review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solidFill>
                            <a:srgbClr val="002060"/>
                          </a:solidFill>
                        </a:rPr>
                        <a:t>Transparency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aseline="0" dirty="0" smtClean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en-GB" sz="2400" baseline="0" dirty="0" smtClean="0">
                          <a:solidFill>
                            <a:srgbClr val="002060"/>
                          </a:solidFill>
                          <a:hlinkClick r:id="rId2"/>
                        </a:rPr>
                        <a:t>http://anticorrp.eu/</a:t>
                      </a:r>
                      <a:endParaRPr lang="en-GB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4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>
                <a:solidFill>
                  <a:srgbClr val="696464"/>
                </a:solidFill>
              </a:rPr>
              <a:pPr>
                <a:defRPr/>
              </a:pPr>
              <a:t>2015.09.29.</a:t>
            </a:fld>
            <a:endParaRPr lang="hu-HU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4"/>
            <a:ext cx="3394720" cy="2101429"/>
          </a:xfrm>
        </p:spPr>
        <p:txBody>
          <a:bodyPr>
            <a:normAutofit/>
          </a:bodyPr>
          <a:lstStyle/>
          <a:p>
            <a:r>
              <a:rPr lang="hu-HU" dirty="0" err="1" smtClean="0"/>
              <a:t>Companies</a:t>
            </a:r>
            <a:r>
              <a:rPr lang="hu-HU" dirty="0" smtClean="0"/>
              <a:t> </a:t>
            </a:r>
            <a:r>
              <a:rPr lang="hu-HU" dirty="0" err="1" smtClean="0"/>
              <a:t>lose</a:t>
            </a:r>
            <a:r>
              <a:rPr lang="hu-HU" dirty="0" smtClean="0"/>
              <a:t>/</a:t>
            </a:r>
            <a:r>
              <a:rPr lang="hu-HU" dirty="0" err="1" smtClean="0"/>
              <a:t>win</a:t>
            </a:r>
            <a:r>
              <a:rPr lang="hu-HU" dirty="0" smtClean="0"/>
              <a:t> </a:t>
            </a:r>
            <a:r>
              <a:rPr lang="hu-HU" dirty="0" err="1" smtClean="0"/>
              <a:t>surprisingly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 smtClean="0"/>
              <a:t>changes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558490"/>
            <a:ext cx="5400600" cy="3238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20" y="1628800"/>
            <a:ext cx="4963323" cy="29288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8184" y="5445224"/>
            <a:ext cx="2477890" cy="3693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hlinkClick r:id="rId4"/>
              </a:rPr>
              <a:t>http://anticorrp.eu/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Content Example – </a:t>
            </a:r>
            <a:r>
              <a:rPr lang="en-GB" dirty="0" smtClean="0">
                <a:solidFill>
                  <a:srgbClr val="FF0000"/>
                </a:solidFill>
              </a:rPr>
              <a:t>e-government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717448"/>
              </p:ext>
            </p:extLst>
          </p:nvPr>
        </p:nvGraphicFramePr>
        <p:xfrm>
          <a:off x="0" y="2276872"/>
          <a:ext cx="9144000" cy="4581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72000"/>
                <a:gridCol w="4572000"/>
              </a:tblGrid>
              <a:tr h="9514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Typical Operational Programme approach 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92D050"/>
                          </a:solidFill>
                        </a:rPr>
                        <a:t>Toolbox suggestions</a:t>
                      </a:r>
                      <a:endParaRPr lang="en-GB" sz="28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629663">
                <a:tc>
                  <a:txBody>
                    <a:bodyPr/>
                    <a:lstStyle/>
                    <a:p>
                      <a:endParaRPr lang="en-GB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060"/>
                          </a:solidFill>
                        </a:rPr>
                        <a:t>Focus on IT (buying stuff)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060"/>
                          </a:solidFill>
                        </a:rPr>
                        <a:t>Separate hardware and system design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060"/>
                          </a:solidFill>
                        </a:rPr>
                        <a:t>Risk to "digitise bureaucracy"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</a:rPr>
                        <a:t>Integrated approach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</a:rPr>
                        <a:t>Streamline processes 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</a:rPr>
                        <a:t>first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</a:rPr>
                        <a:t>Technology is not the problem 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</a:rPr>
                        <a:t>(organisational, legal, procedural, inter-operability)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0" y="73027"/>
            <a:ext cx="4046538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eaLnBrk="0" hangingPunct="0"/>
            <a:r>
              <a:rPr lang="en-GB" altLang="en-US" sz="2000" b="1">
                <a:solidFill>
                  <a:schemeClr val="bg1"/>
                </a:solidFill>
              </a:rPr>
              <a:t>Putting it to Practice – Toolbox for Quality PAs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1543050"/>
            <a:ext cx="8964612" cy="3816350"/>
          </a:xfrm>
          <a:prstGeom prst="rect">
            <a:avLst/>
          </a:prstGeom>
        </p:spPr>
        <p:txBody>
          <a:bodyPr lIns="91424" tIns="45712" rIns="91424" bIns="4571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800" kern="0" dirty="0"/>
          </a:p>
          <a:p>
            <a:pPr>
              <a:defRPr/>
            </a:pPr>
            <a:r>
              <a:rPr lang="en-US" sz="1800" b="1" kern="0" dirty="0"/>
              <a:t>Better policy-making</a:t>
            </a:r>
          </a:p>
          <a:p>
            <a:pPr>
              <a:defRPr/>
            </a:pPr>
            <a:endParaRPr lang="en-US" sz="1800" b="1" kern="0" dirty="0"/>
          </a:p>
          <a:p>
            <a:pPr>
              <a:defRPr/>
            </a:pPr>
            <a:r>
              <a:rPr lang="en-US" sz="1800" b="1" kern="0" dirty="0"/>
              <a:t>Embedding ethical &amp; anti-corruption practices</a:t>
            </a:r>
          </a:p>
          <a:p>
            <a:pPr>
              <a:defRPr/>
            </a:pPr>
            <a:endParaRPr lang="en-US" sz="1800" b="1" kern="0" dirty="0"/>
          </a:p>
          <a:p>
            <a:pPr>
              <a:defRPr/>
            </a:pPr>
            <a:r>
              <a:rPr lang="en-US" sz="1800" b="1" kern="0" dirty="0"/>
              <a:t>Professional and well-performing institutions</a:t>
            </a:r>
          </a:p>
          <a:p>
            <a:pPr>
              <a:defRPr/>
            </a:pPr>
            <a:endParaRPr lang="en-US" sz="1800" b="1" kern="0" dirty="0"/>
          </a:p>
          <a:p>
            <a:pPr>
              <a:defRPr/>
            </a:pPr>
            <a:r>
              <a:rPr lang="en-US" sz="1800" b="1" kern="0" dirty="0"/>
              <a:t>Improving service delivery </a:t>
            </a:r>
          </a:p>
          <a:p>
            <a:pPr>
              <a:defRPr/>
            </a:pPr>
            <a:endParaRPr lang="en-US" sz="1800" b="1" kern="0" dirty="0"/>
          </a:p>
          <a:p>
            <a:pPr>
              <a:defRPr/>
            </a:pPr>
            <a:r>
              <a:rPr lang="en-US" sz="1800" b="1" kern="0" dirty="0"/>
              <a:t>Enhancing the business environment</a:t>
            </a:r>
          </a:p>
          <a:p>
            <a:pPr>
              <a:defRPr/>
            </a:pPr>
            <a:endParaRPr lang="en-US" sz="1800" b="1" kern="0" dirty="0"/>
          </a:p>
          <a:p>
            <a:pPr>
              <a:defRPr/>
            </a:pPr>
            <a:r>
              <a:rPr lang="en-US" sz="1800" b="1" kern="0" dirty="0"/>
              <a:t>Strengthening the quality of judicial systems</a:t>
            </a:r>
          </a:p>
          <a:p>
            <a:pPr>
              <a:defRPr/>
            </a:pPr>
            <a:endParaRPr lang="en-US" sz="1800" b="1" kern="0" dirty="0"/>
          </a:p>
          <a:p>
            <a:pPr>
              <a:defRPr/>
            </a:pPr>
            <a:r>
              <a:rPr lang="en-US" sz="1800" b="1" kern="0" dirty="0"/>
              <a:t>Managing public funds effectively</a:t>
            </a:r>
          </a:p>
          <a:p>
            <a:pPr>
              <a:defRPr/>
            </a:pPr>
            <a:endParaRPr lang="en-GB" sz="1800" kern="0" dirty="0"/>
          </a:p>
          <a:p>
            <a:pPr marL="628538" indent="-285700">
              <a:defRPr/>
            </a:pPr>
            <a:endParaRPr lang="en-GB" sz="1800" kern="0" dirty="0"/>
          </a:p>
          <a:p>
            <a:pPr>
              <a:defRPr/>
            </a:pPr>
            <a:endParaRPr lang="en-GB" sz="1800" kern="0" dirty="0"/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4002088" y="1797051"/>
            <a:ext cx="1552575" cy="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400" b="1">
                <a:solidFill>
                  <a:srgbClr val="7030A0"/>
                </a:solidFill>
              </a:rPr>
              <a:t>Policy labs</a:t>
            </a:r>
          </a:p>
        </p:txBody>
      </p:sp>
      <p:sp>
        <p:nvSpPr>
          <p:cNvPr id="75781" name="Oval 6"/>
          <p:cNvSpPr>
            <a:spLocks noChangeArrowheads="1"/>
          </p:cNvSpPr>
          <p:nvPr/>
        </p:nvSpPr>
        <p:spPr bwMode="auto">
          <a:xfrm>
            <a:off x="3851277" y="1679577"/>
            <a:ext cx="1852613" cy="569913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400" b="1">
              <a:solidFill>
                <a:srgbClr val="7030A0"/>
              </a:solidFill>
            </a:endParaRPr>
          </a:p>
        </p:txBody>
      </p:sp>
      <p:sp>
        <p:nvSpPr>
          <p:cNvPr id="75782" name="TextBox 9"/>
          <p:cNvSpPr txBox="1">
            <a:spLocks noChangeArrowheads="1"/>
          </p:cNvSpPr>
          <p:nvPr/>
        </p:nvSpPr>
        <p:spPr bwMode="auto">
          <a:xfrm>
            <a:off x="6162677" y="1789114"/>
            <a:ext cx="2232025" cy="76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400" b="1">
                <a:solidFill>
                  <a:srgbClr val="7030A0"/>
                </a:solidFill>
              </a:rPr>
              <a:t>Financial Transparency System</a:t>
            </a:r>
          </a:p>
        </p:txBody>
      </p:sp>
      <p:sp>
        <p:nvSpPr>
          <p:cNvPr id="75783" name="Oval 10"/>
          <p:cNvSpPr>
            <a:spLocks noChangeArrowheads="1"/>
          </p:cNvSpPr>
          <p:nvPr/>
        </p:nvSpPr>
        <p:spPr bwMode="auto">
          <a:xfrm>
            <a:off x="6110288" y="1789113"/>
            <a:ext cx="2373312" cy="722312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400" b="1">
              <a:solidFill>
                <a:srgbClr val="7030A0"/>
              </a:solidFill>
            </a:endParaRPr>
          </a:p>
        </p:txBody>
      </p:sp>
      <p:sp>
        <p:nvSpPr>
          <p:cNvPr id="75784" name="Rectangle 11"/>
          <p:cNvSpPr>
            <a:spLocks noChangeArrowheads="1"/>
          </p:cNvSpPr>
          <p:nvPr/>
        </p:nvSpPr>
        <p:spPr bwMode="auto">
          <a:xfrm>
            <a:off x="-454025" y="1104902"/>
            <a:ext cx="4572000" cy="5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/>
            <a:r>
              <a:rPr lang="en-US" altLang="en-US" sz="1400" b="1">
                <a:solidFill>
                  <a:srgbClr val="7030A0"/>
                </a:solidFill>
              </a:rPr>
              <a:t>Interoperability &amp; key enablers </a:t>
            </a:r>
          </a:p>
          <a:p>
            <a:pPr algn="ctr"/>
            <a:r>
              <a:rPr lang="en-US" altLang="en-US" sz="1400" b="1">
                <a:solidFill>
                  <a:srgbClr val="7030A0"/>
                </a:solidFill>
              </a:rPr>
              <a:t>(e-ID, single sign on, etc.)</a:t>
            </a:r>
          </a:p>
        </p:txBody>
      </p:sp>
      <p:sp>
        <p:nvSpPr>
          <p:cNvPr id="75785" name="Oval 13"/>
          <p:cNvSpPr>
            <a:spLocks noChangeArrowheads="1"/>
          </p:cNvSpPr>
          <p:nvPr/>
        </p:nvSpPr>
        <p:spPr bwMode="auto">
          <a:xfrm>
            <a:off x="142877" y="1027113"/>
            <a:ext cx="3376613" cy="673100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400" b="1">
              <a:solidFill>
                <a:srgbClr val="7030A0"/>
              </a:solidFill>
            </a:endParaRPr>
          </a:p>
        </p:txBody>
      </p:sp>
      <p:sp>
        <p:nvSpPr>
          <p:cNvPr id="75786" name="TextBox 15"/>
          <p:cNvSpPr txBox="1">
            <a:spLocks noChangeArrowheads="1"/>
          </p:cNvSpPr>
          <p:nvPr/>
        </p:nvSpPr>
        <p:spPr bwMode="auto">
          <a:xfrm>
            <a:off x="6545265" y="5192714"/>
            <a:ext cx="2232025" cy="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400" b="1">
                <a:solidFill>
                  <a:srgbClr val="7030A0"/>
                </a:solidFill>
              </a:rPr>
              <a:t>eJustice</a:t>
            </a:r>
          </a:p>
        </p:txBody>
      </p:sp>
      <p:sp>
        <p:nvSpPr>
          <p:cNvPr id="75787" name="Oval 16"/>
          <p:cNvSpPr>
            <a:spLocks noChangeArrowheads="1"/>
          </p:cNvSpPr>
          <p:nvPr/>
        </p:nvSpPr>
        <p:spPr bwMode="auto">
          <a:xfrm>
            <a:off x="6615115" y="5137150"/>
            <a:ext cx="2038350" cy="444500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400" b="1">
              <a:solidFill>
                <a:srgbClr val="7030A0"/>
              </a:solidFill>
            </a:endParaRPr>
          </a:p>
        </p:txBody>
      </p:sp>
      <p:sp>
        <p:nvSpPr>
          <p:cNvPr id="75788" name="TextBox 17"/>
          <p:cNvSpPr txBox="1">
            <a:spLocks noChangeArrowheads="1"/>
          </p:cNvSpPr>
          <p:nvPr/>
        </p:nvSpPr>
        <p:spPr bwMode="auto">
          <a:xfrm>
            <a:off x="6082505" y="4507258"/>
            <a:ext cx="2232025" cy="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rgbClr val="7030A0"/>
                </a:solidFill>
              </a:rPr>
              <a:t>eProcurement</a:t>
            </a:r>
          </a:p>
        </p:txBody>
      </p:sp>
      <p:sp>
        <p:nvSpPr>
          <p:cNvPr id="75789" name="Oval 18"/>
          <p:cNvSpPr>
            <a:spLocks noChangeArrowheads="1"/>
          </p:cNvSpPr>
          <p:nvPr/>
        </p:nvSpPr>
        <p:spPr bwMode="auto">
          <a:xfrm>
            <a:off x="6072981" y="4437112"/>
            <a:ext cx="2251075" cy="444500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400" b="1">
              <a:solidFill>
                <a:srgbClr val="7030A0"/>
              </a:solidFill>
            </a:endParaRPr>
          </a:p>
        </p:txBody>
      </p:sp>
      <p:sp>
        <p:nvSpPr>
          <p:cNvPr id="75790" name="Rectangle 19"/>
          <p:cNvSpPr>
            <a:spLocks noChangeArrowheads="1"/>
          </p:cNvSpPr>
          <p:nvPr/>
        </p:nvSpPr>
        <p:spPr bwMode="auto">
          <a:xfrm>
            <a:off x="6162677" y="2792053"/>
            <a:ext cx="3014141" cy="76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7030A0"/>
                </a:solidFill>
              </a:rPr>
              <a:t>‘Once only’ principle</a:t>
            </a:r>
          </a:p>
          <a:p>
            <a:pPr algn="ctr"/>
            <a:r>
              <a:rPr lang="en-US" altLang="en-US" sz="1400" b="1" dirty="0">
                <a:solidFill>
                  <a:srgbClr val="7030A0"/>
                </a:solidFill>
              </a:rPr>
              <a:t>of data registration</a:t>
            </a:r>
          </a:p>
          <a:p>
            <a:pPr algn="ctr"/>
            <a:endParaRPr lang="en-US" altLang="en-US" sz="1400" b="1" dirty="0">
              <a:solidFill>
                <a:srgbClr val="7030A0"/>
              </a:solidFill>
            </a:endParaRPr>
          </a:p>
        </p:txBody>
      </p:sp>
      <p:sp>
        <p:nvSpPr>
          <p:cNvPr id="75791" name="Oval 20"/>
          <p:cNvSpPr>
            <a:spLocks noChangeArrowheads="1"/>
          </p:cNvSpPr>
          <p:nvPr/>
        </p:nvSpPr>
        <p:spPr bwMode="auto">
          <a:xfrm>
            <a:off x="6452395" y="2656580"/>
            <a:ext cx="2417763" cy="842963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800" b="1">
              <a:solidFill>
                <a:srgbClr val="7030A0"/>
              </a:solidFill>
            </a:endParaRPr>
          </a:p>
        </p:txBody>
      </p:sp>
      <p:sp>
        <p:nvSpPr>
          <p:cNvPr id="75792" name="TextBox 21"/>
          <p:cNvSpPr txBox="1">
            <a:spLocks noChangeArrowheads="1"/>
          </p:cNvSpPr>
          <p:nvPr/>
        </p:nvSpPr>
        <p:spPr bwMode="auto">
          <a:xfrm>
            <a:off x="5364088" y="3728739"/>
            <a:ext cx="2808287" cy="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rgbClr val="7030A0"/>
                </a:solidFill>
              </a:rPr>
              <a:t>Digital by default</a:t>
            </a:r>
          </a:p>
        </p:txBody>
      </p:sp>
      <p:sp>
        <p:nvSpPr>
          <p:cNvPr id="75793" name="Oval 22"/>
          <p:cNvSpPr>
            <a:spLocks noChangeArrowheads="1"/>
          </p:cNvSpPr>
          <p:nvPr/>
        </p:nvSpPr>
        <p:spPr bwMode="auto">
          <a:xfrm>
            <a:off x="5594352" y="3573016"/>
            <a:ext cx="2232025" cy="630237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400" b="1">
              <a:solidFill>
                <a:srgbClr val="7030A0"/>
              </a:solidFill>
            </a:endParaRPr>
          </a:p>
        </p:txBody>
      </p:sp>
      <p:sp>
        <p:nvSpPr>
          <p:cNvPr id="75794" name="TextBox 23"/>
          <p:cNvSpPr txBox="1">
            <a:spLocks noChangeArrowheads="1"/>
          </p:cNvSpPr>
          <p:nvPr/>
        </p:nvSpPr>
        <p:spPr bwMode="auto">
          <a:xfrm>
            <a:off x="5913438" y="5965825"/>
            <a:ext cx="2570162" cy="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400" b="1">
                <a:solidFill>
                  <a:srgbClr val="7030A0"/>
                </a:solidFill>
              </a:rPr>
              <a:t>Open by default</a:t>
            </a:r>
          </a:p>
        </p:txBody>
      </p:sp>
      <p:sp>
        <p:nvSpPr>
          <p:cNvPr id="75795" name="Oval 24"/>
          <p:cNvSpPr>
            <a:spLocks noChangeArrowheads="1"/>
          </p:cNvSpPr>
          <p:nvPr/>
        </p:nvSpPr>
        <p:spPr bwMode="auto">
          <a:xfrm>
            <a:off x="5913438" y="5876927"/>
            <a:ext cx="2481262" cy="442913"/>
          </a:xfrm>
          <a:prstGeom prst="ellips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/>
          <a:p>
            <a:pPr algn="ctr" eaLnBrk="0" hangingPunct="0"/>
            <a:endParaRPr lang="en-US" altLang="en-US" sz="1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5013177"/>
            <a:ext cx="6942980" cy="936104"/>
          </a:xfrm>
        </p:spPr>
        <p:txBody>
          <a:bodyPr/>
          <a:lstStyle/>
          <a:p>
            <a:pPr algn="r"/>
            <a:r>
              <a:rPr lang="en-US" sz="2000" dirty="0"/>
              <a:t>8th European Quality Conference’, </a:t>
            </a:r>
            <a:r>
              <a:rPr lang="en-US" sz="2000" dirty="0" err="1"/>
              <a:t>Esch-Belval</a:t>
            </a:r>
            <a:r>
              <a:rPr lang="en-US" sz="2000" dirty="0"/>
              <a:t>, 1 October 2015</a:t>
            </a:r>
          </a:p>
          <a:p>
            <a:pPr algn="r"/>
            <a:r>
              <a:rPr lang="en-GB" sz="1800" dirty="0"/>
              <a:t>Florian HAUSER, European Commission, DG EMPL</a:t>
            </a:r>
          </a:p>
          <a:p>
            <a:endParaRPr lang="fr-BE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00699" y="2060849"/>
            <a:ext cx="7435799" cy="130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4" tIns="45712" rIns="91424" bIns="45712" rtlCol="0">
            <a:spAutoFit/>
          </a:bodyPr>
          <a:lstStyle/>
          <a:p>
            <a:pPr algn="r"/>
            <a:r>
              <a:rPr lang="en-GB" sz="2800" b="1" dirty="0"/>
              <a:t>Quality of Public Administration </a:t>
            </a:r>
            <a:r>
              <a:rPr lang="en-GB" sz="3600" b="1" dirty="0"/>
              <a:t>– </a:t>
            </a:r>
          </a:p>
          <a:p>
            <a:pPr algn="r"/>
            <a:r>
              <a:rPr lang="en-GB" sz="3600" b="1" dirty="0"/>
              <a:t>A </a:t>
            </a:r>
            <a:r>
              <a:rPr lang="en-GB" sz="4000" b="1" dirty="0">
                <a:solidFill>
                  <a:srgbClr val="92D050"/>
                </a:solidFill>
              </a:rPr>
              <a:t>Toolbox</a:t>
            </a:r>
            <a:r>
              <a:rPr lang="en-GB" sz="3600" b="1" dirty="0"/>
              <a:t> for Practitioners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0843"/>
          <a:stretch/>
        </p:blipFill>
        <p:spPr bwMode="auto">
          <a:xfrm>
            <a:off x="1475656" y="1772815"/>
            <a:ext cx="6192688" cy="417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5435602" y="6459539"/>
            <a:ext cx="3097213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Source: Gerry Mc Govern</a:t>
            </a: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395290" y="333375"/>
            <a:ext cx="3097212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Good Practice</a:t>
            </a:r>
          </a:p>
        </p:txBody>
      </p:sp>
      <p:sp>
        <p:nvSpPr>
          <p:cNvPr id="76805" name="TextBox 2"/>
          <p:cNvSpPr txBox="1">
            <a:spLocks noChangeArrowheads="1"/>
          </p:cNvSpPr>
          <p:nvPr/>
        </p:nvSpPr>
        <p:spPr bwMode="auto">
          <a:xfrm>
            <a:off x="5724526" y="333377"/>
            <a:ext cx="2808288" cy="4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en-US" sz="2400">
                <a:solidFill>
                  <a:schemeClr val="bg1"/>
                </a:solidFill>
              </a:rPr>
              <a:t>User centricity</a:t>
            </a:r>
            <a:endParaRPr lang="en-GB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8" y="593145"/>
            <a:ext cx="5601900" cy="23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002076"/>
            <a:ext cx="2411760" cy="18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869">
            <a:off x="5201768" y="730602"/>
            <a:ext cx="2758257" cy="12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 rot="808539">
            <a:off x="2907790" y="3467446"/>
            <a:ext cx="2892193" cy="7905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GB" sz="1800" b="1" dirty="0">
                <a:solidFill>
                  <a:prstClr val="white"/>
                </a:solidFill>
              </a:rPr>
              <a:t>Customer Orientation (Service &amp; simplification)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1225" y="4293098"/>
            <a:ext cx="3167664" cy="108335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de-DE" sz="1400" b="1" dirty="0">
                <a:solidFill>
                  <a:prstClr val="white"/>
                </a:solidFill>
              </a:rPr>
              <a:t>Focus on: </a:t>
            </a:r>
          </a:p>
          <a:p>
            <a:pPr algn="ctr"/>
            <a:r>
              <a:rPr lang="de-DE" sz="1600" b="1" dirty="0">
                <a:solidFill>
                  <a:prstClr val="white"/>
                </a:solidFill>
              </a:rPr>
              <a:t>Learning, </a:t>
            </a:r>
            <a:r>
              <a:rPr lang="de-DE" sz="1600" b="1" dirty="0" err="1">
                <a:solidFill>
                  <a:prstClr val="white"/>
                </a:solidFill>
              </a:rPr>
              <a:t>innovation</a:t>
            </a:r>
            <a:r>
              <a:rPr lang="de-DE" sz="1600" b="1" dirty="0">
                <a:solidFill>
                  <a:prstClr val="white"/>
                </a:solidFill>
              </a:rPr>
              <a:t> </a:t>
            </a:r>
            <a:r>
              <a:rPr lang="de-DE" sz="1600" b="1" dirty="0" err="1">
                <a:solidFill>
                  <a:prstClr val="white"/>
                </a:solidFill>
              </a:rPr>
              <a:t>and</a:t>
            </a:r>
            <a:r>
              <a:rPr lang="de-DE" sz="1600" b="1" dirty="0">
                <a:solidFill>
                  <a:prstClr val="white"/>
                </a:solidFill>
              </a:rPr>
              <a:t>  </a:t>
            </a:r>
          </a:p>
          <a:p>
            <a:pPr algn="ctr"/>
            <a:r>
              <a:rPr lang="de-DE" sz="1600" b="1" dirty="0" err="1">
                <a:solidFill>
                  <a:prstClr val="white"/>
                </a:solidFill>
              </a:rPr>
              <a:t>continuous</a:t>
            </a:r>
            <a:r>
              <a:rPr lang="de-DE" sz="1600" b="1" dirty="0">
                <a:solidFill>
                  <a:prstClr val="white"/>
                </a:solidFill>
              </a:rPr>
              <a:t> </a:t>
            </a:r>
            <a:r>
              <a:rPr lang="de-DE" sz="1600" b="1" dirty="0" err="1">
                <a:solidFill>
                  <a:prstClr val="white"/>
                </a:solidFill>
              </a:rPr>
              <a:t>improvement</a:t>
            </a:r>
            <a:r>
              <a:rPr lang="de-DE" sz="1600" b="1" dirty="0">
                <a:solidFill>
                  <a:prstClr val="white"/>
                </a:solidFill>
              </a:rPr>
              <a:t> (</a:t>
            </a:r>
            <a:r>
              <a:rPr lang="de-DE" sz="1600" b="1" dirty="0" err="1">
                <a:solidFill>
                  <a:prstClr val="white"/>
                </a:solidFill>
              </a:rPr>
              <a:t>and</a:t>
            </a:r>
            <a:r>
              <a:rPr lang="de-DE" sz="1600" b="1" dirty="0">
                <a:solidFill>
                  <a:prstClr val="white"/>
                </a:solidFill>
              </a:rPr>
              <a:t> </a:t>
            </a:r>
            <a:r>
              <a:rPr lang="de-DE" sz="1600" b="1" dirty="0" err="1">
                <a:solidFill>
                  <a:prstClr val="white"/>
                </a:solidFill>
              </a:rPr>
              <a:t>continuity</a:t>
            </a:r>
            <a:r>
              <a:rPr lang="de-DE" sz="1600" b="1" dirty="0">
                <a:solidFill>
                  <a:prstClr val="white"/>
                </a:solidFill>
              </a:rPr>
              <a:t> </a:t>
            </a:r>
            <a:r>
              <a:rPr lang="de-DE" sz="1600" b="1" dirty="0" err="1">
                <a:solidFill>
                  <a:prstClr val="white"/>
                </a:solidFill>
              </a:rPr>
              <a:t>and</a:t>
            </a:r>
            <a:r>
              <a:rPr lang="de-DE" sz="1600" b="1" dirty="0">
                <a:solidFill>
                  <a:prstClr val="white"/>
                </a:solidFill>
              </a:rPr>
              <a:t> </a:t>
            </a:r>
            <a:r>
              <a:rPr lang="de-DE" sz="1600" b="1" dirty="0" err="1">
                <a:solidFill>
                  <a:prstClr val="white"/>
                </a:solidFill>
              </a:rPr>
              <a:t>stability</a:t>
            </a:r>
            <a:r>
              <a:rPr lang="de-DE" sz="1600" b="1" dirty="0">
                <a:solidFill>
                  <a:prstClr val="white"/>
                </a:solidFill>
              </a:rPr>
              <a:t>)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4170" y="3028526"/>
            <a:ext cx="2694744" cy="6164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GB" sz="1600" b="1" dirty="0">
                <a:solidFill>
                  <a:prstClr val="white"/>
                </a:solidFill>
              </a:rPr>
              <a:t>Staff motivation – creative solutions from bottom up</a:t>
            </a:r>
          </a:p>
        </p:txBody>
      </p:sp>
      <p:sp>
        <p:nvSpPr>
          <p:cNvPr id="6" name="Rounded Rectangle 5"/>
          <p:cNvSpPr/>
          <p:nvPr/>
        </p:nvSpPr>
        <p:spPr>
          <a:xfrm rot="234882">
            <a:off x="6021050" y="4249022"/>
            <a:ext cx="2916193" cy="3600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GB" sz="1600" b="1" dirty="0">
                <a:solidFill>
                  <a:prstClr val="white"/>
                </a:solidFill>
              </a:rPr>
              <a:t>Performance Monitoring</a:t>
            </a:r>
          </a:p>
        </p:txBody>
      </p:sp>
      <p:sp>
        <p:nvSpPr>
          <p:cNvPr id="8" name="TextBox 7"/>
          <p:cNvSpPr txBox="1"/>
          <p:nvPr/>
        </p:nvSpPr>
        <p:spPr>
          <a:xfrm rot="20587780">
            <a:off x="5580113" y="2002811"/>
            <a:ext cx="2645938" cy="46164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b="1" dirty="0" smtClean="0"/>
              <a:t>"Once only" (data exchange among relevant authorities)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226225"/>
            <a:ext cx="6984776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1800" b="1" dirty="0"/>
              <a:t>Benchmarking against "Toolbox" Principles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038" y="194157"/>
            <a:ext cx="1451731" cy="3187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400" b="1" dirty="0"/>
              <a:t>Example -</a:t>
            </a:r>
          </a:p>
        </p:txBody>
      </p:sp>
    </p:spTree>
    <p:extLst>
      <p:ext uri="{BB962C8B-B14F-4D97-AF65-F5344CB8AC3E}">
        <p14:creationId xmlns:p14="http://schemas.microsoft.com/office/powerpoint/2010/main" val="2496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535" y="1051847"/>
          <a:ext cx="8485918" cy="2665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213"/>
                <a:gridCol w="2385747"/>
                <a:gridCol w="861957"/>
                <a:gridCol w="523325"/>
                <a:gridCol w="523325"/>
                <a:gridCol w="523314"/>
                <a:gridCol w="523325"/>
                <a:gridCol w="523325"/>
                <a:gridCol w="685387"/>
              </a:tblGrid>
              <a:tr h="326454">
                <a:tc gridSpan="3">
                  <a:txBody>
                    <a:bodyPr/>
                    <a:lstStyle/>
                    <a:p>
                      <a:endParaRPr sz="1600" dirty="0"/>
                    </a:p>
                  </a:txBody>
                  <a:tcPr marL="0" marR="0" marT="0" marB="0">
                    <a:lnR w="25400">
                      <a:solidFill>
                        <a:srgbClr val="FFFFFF"/>
                      </a:solidFill>
                      <a:prstDash val="solid"/>
                    </a:lnR>
                    <a:lnB w="254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6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Neelektronická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forma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Non-electronic</a:t>
                      </a:r>
                      <a:r>
                        <a:rPr sz="1200" i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Vyhlásené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verejné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obstarávanie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Announced public</a:t>
                      </a:r>
                      <a:r>
                        <a:rPr sz="1200" i="1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procurements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1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4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929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178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4C4"/>
                    </a:solidFill>
                  </a:tcPr>
                </a:tc>
              </a:tr>
              <a:tr h="45702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Elektronická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forma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Electronic</a:t>
                      </a:r>
                      <a:r>
                        <a:rPr sz="1200" i="1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Počet </a:t>
                      </a:r>
                      <a:r>
                        <a:rPr sz="1200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zrealizovaných</a:t>
                      </a:r>
                      <a:r>
                        <a:rPr sz="12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e-aukcií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200" i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i="1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executed</a:t>
                      </a:r>
                      <a:r>
                        <a:rPr sz="1200" i="1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e-auctions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EVO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864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420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1200" spc="-1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280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356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</a:tr>
              <a:tr h="457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PROe.biz</a:t>
                      </a:r>
                      <a:r>
                        <a:rPr sz="1200" b="1" spc="105" dirty="0">
                          <a:solidFill>
                            <a:srgbClr val="036DB6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0485" algn="r">
                        <a:lnSpc>
                          <a:spcPct val="100000"/>
                        </a:lnSpc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150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707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6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460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Počet </a:t>
                      </a:r>
                      <a:r>
                        <a:rPr sz="12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začatých </a:t>
                      </a:r>
                      <a:r>
                        <a:rPr sz="1200" spc="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zákaziek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200" i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 started order</a:t>
                      </a:r>
                      <a:r>
                        <a:rPr sz="1200" i="1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placements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EVO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899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973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200" spc="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777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727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</a:tr>
              <a:tr h="457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Počet</a:t>
                      </a:r>
                      <a:r>
                        <a:rPr sz="12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obchodov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200" i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i="1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contracts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4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EKS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214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37" baseline="33333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(1</a:t>
                      </a:r>
                      <a:endParaRPr sz="1000" baseline="33333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9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22 </a:t>
                      </a:r>
                      <a:r>
                        <a:rPr sz="1200" spc="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433</a:t>
                      </a:r>
                      <a:r>
                        <a:rPr sz="1200" spc="-1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baseline="33333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(2</a:t>
                      </a:r>
                      <a:endParaRPr sz="1000" baseline="33333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699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9407" y="3698482"/>
          <a:ext cx="8457699" cy="1769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90"/>
                <a:gridCol w="723429"/>
                <a:gridCol w="523325"/>
                <a:gridCol w="523325"/>
                <a:gridCol w="523325"/>
                <a:gridCol w="523325"/>
                <a:gridCol w="687504"/>
                <a:gridCol w="685376"/>
              </a:tblGrid>
              <a:tr h="326443">
                <a:tc gridSpan="2">
                  <a:txBody>
                    <a:bodyPr/>
                    <a:lstStyle/>
                    <a:p>
                      <a:endParaRPr sz="1000" baseline="33333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25400">
                      <a:solidFill>
                        <a:srgbClr val="FFFFFF"/>
                      </a:solidFill>
                      <a:prstDash val="solid"/>
                    </a:lnR>
                    <a:lnB w="254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8688"/>
                    </a:solidFill>
                  </a:tcPr>
                </a:tc>
              </a:tr>
              <a:tr h="366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Počet </a:t>
                      </a:r>
                      <a:r>
                        <a:rPr sz="1200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zaregistrovaných </a:t>
                      </a:r>
                      <a:r>
                        <a:rPr sz="1200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organizácií </a:t>
                      </a:r>
                      <a:r>
                        <a:rPr sz="12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objednávateľov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EVO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9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281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441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618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-1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200" i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i="1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registered </a:t>
                      </a:r>
                      <a:r>
                        <a:rPr sz="1200" i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organisations </a:t>
                      </a:r>
                      <a:r>
                        <a:rPr sz="12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i="1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contractors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4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EKS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-1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915</a:t>
                      </a:r>
                      <a:r>
                        <a:rPr sz="1200" spc="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37" baseline="33333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(1</a:t>
                      </a:r>
                      <a:endParaRPr sz="1000" baseline="33333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1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 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116</a:t>
                      </a:r>
                      <a:r>
                        <a:rPr sz="1200" spc="-2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baseline="33333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(2</a:t>
                      </a:r>
                      <a:endParaRPr sz="1000" baseline="33333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</a:tr>
              <a:tr h="3590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Počet </a:t>
                      </a:r>
                      <a:r>
                        <a:rPr sz="12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používateľských </a:t>
                      </a:r>
                      <a:r>
                        <a:rPr sz="12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prístupov </a:t>
                      </a:r>
                      <a:r>
                        <a:rPr sz="12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2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dodávateľov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200" i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i="1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user </a:t>
                      </a:r>
                      <a:r>
                        <a:rPr sz="12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accesses /</a:t>
                      </a:r>
                      <a:r>
                        <a:rPr sz="1200" i="1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suppliers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EVO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328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-1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215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-1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9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793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9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370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9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576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</a:tr>
              <a:tr h="359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E3FA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4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EKS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817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37" baseline="33333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(1</a:t>
                      </a:r>
                      <a:endParaRPr sz="1000" baseline="33333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10 </a:t>
                      </a:r>
                      <a:r>
                        <a:rPr sz="1200" spc="4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291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baseline="33333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(2</a:t>
                      </a:r>
                      <a:endParaRPr sz="1000" baseline="33333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84B7D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0161" y="5534159"/>
            <a:ext cx="79820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800" spc="70" dirty="0">
                <a:solidFill>
                  <a:srgbClr val="231F20"/>
                </a:solidFill>
                <a:latin typeface="Calibri"/>
                <a:cs typeface="Calibri"/>
              </a:rPr>
              <a:t>*</a:t>
            </a:r>
            <a:endParaRPr sz="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61" y="5818295"/>
            <a:ext cx="71132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400" spc="-9" dirty="0">
                <a:solidFill>
                  <a:srgbClr val="231F20"/>
                </a:solidFill>
                <a:latin typeface="Tahoma"/>
                <a:cs typeface="Tahoma"/>
              </a:rPr>
              <a:t>(1</a:t>
            </a:r>
            <a:endParaRPr sz="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61" y="5987232"/>
            <a:ext cx="80906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400" spc="31" dirty="0">
                <a:solidFill>
                  <a:srgbClr val="231F20"/>
                </a:solidFill>
                <a:latin typeface="Tahoma"/>
                <a:cs typeface="Tahoma"/>
              </a:rPr>
              <a:t>(2</a:t>
            </a:r>
            <a:endParaRPr sz="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276" y="5534159"/>
            <a:ext cx="4891868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lnSpc>
                <a:spcPts val="868"/>
              </a:lnSpc>
              <a:spcBef>
                <a:spcPts val="0"/>
              </a:spcBef>
              <a:spcAft>
                <a:spcPts val="0"/>
              </a:spcAft>
            </a:pPr>
            <a:r>
              <a:rPr sz="800" spc="48" dirty="0">
                <a:solidFill>
                  <a:srgbClr val="231F20"/>
                </a:solidFill>
                <a:latin typeface="Calibri"/>
                <a:cs typeface="Calibri"/>
              </a:rPr>
              <a:t>Údaj </a:t>
            </a:r>
            <a:r>
              <a:rPr sz="800" spc="57" dirty="0">
                <a:solidFill>
                  <a:srgbClr val="231F20"/>
                </a:solidFill>
                <a:latin typeface="Calibri"/>
                <a:cs typeface="Calibri"/>
              </a:rPr>
              <a:t>nie </a:t>
            </a:r>
            <a:r>
              <a:rPr sz="800" spc="35" dirty="0">
                <a:solidFill>
                  <a:srgbClr val="231F20"/>
                </a:solidFill>
                <a:latin typeface="Calibri"/>
                <a:cs typeface="Calibri"/>
              </a:rPr>
              <a:t>je </a:t>
            </a:r>
            <a:r>
              <a:rPr sz="800" spc="88" dirty="0">
                <a:solidFill>
                  <a:srgbClr val="231F20"/>
                </a:solidFill>
                <a:latin typeface="Calibri"/>
                <a:cs typeface="Calibri"/>
              </a:rPr>
              <a:t>k </a:t>
            </a:r>
            <a:r>
              <a:rPr sz="800" spc="57" dirty="0">
                <a:solidFill>
                  <a:srgbClr val="231F20"/>
                </a:solidFill>
                <a:latin typeface="Calibri"/>
                <a:cs typeface="Calibri"/>
              </a:rPr>
              <a:t>dispozícii, </a:t>
            </a:r>
            <a:r>
              <a:rPr sz="800" spc="35" dirty="0">
                <a:solidFill>
                  <a:srgbClr val="231F20"/>
                </a:solidFill>
                <a:latin typeface="Calibri"/>
                <a:cs typeface="Calibri"/>
              </a:rPr>
              <a:t>je </a:t>
            </a:r>
            <a:r>
              <a:rPr sz="800" spc="61" dirty="0">
                <a:solidFill>
                  <a:srgbClr val="231F20"/>
                </a:solidFill>
                <a:latin typeface="Calibri"/>
                <a:cs typeface="Calibri"/>
              </a:rPr>
              <a:t>dostupný </a:t>
            </a:r>
            <a:r>
              <a:rPr sz="800" spc="57" dirty="0">
                <a:solidFill>
                  <a:srgbClr val="231F20"/>
                </a:solidFill>
                <a:latin typeface="Calibri"/>
                <a:cs typeface="Calibri"/>
              </a:rPr>
              <a:t>iba </a:t>
            </a:r>
            <a:r>
              <a:rPr sz="800" spc="75" dirty="0">
                <a:solidFill>
                  <a:srgbClr val="231F20"/>
                </a:solidFill>
                <a:latin typeface="Calibri"/>
                <a:cs typeface="Calibri"/>
              </a:rPr>
              <a:t>za </a:t>
            </a:r>
            <a:r>
              <a:rPr sz="800" spc="61" dirty="0">
                <a:solidFill>
                  <a:srgbClr val="231F20"/>
                </a:solidFill>
                <a:latin typeface="Calibri"/>
                <a:cs typeface="Calibri"/>
              </a:rPr>
              <a:t>ukončené </a:t>
            </a:r>
            <a:r>
              <a:rPr sz="800" spc="57" dirty="0">
                <a:solidFill>
                  <a:srgbClr val="231F20"/>
                </a:solidFill>
                <a:latin typeface="Calibri"/>
                <a:cs typeface="Calibri"/>
              </a:rPr>
              <a:t>kalendárne </a:t>
            </a:r>
            <a:r>
              <a:rPr sz="800" spc="61" dirty="0">
                <a:solidFill>
                  <a:srgbClr val="231F20"/>
                </a:solidFill>
                <a:latin typeface="Calibri"/>
                <a:cs typeface="Calibri"/>
              </a:rPr>
              <a:t>roky </a:t>
            </a:r>
            <a:r>
              <a:rPr sz="800" spc="53" dirty="0">
                <a:solidFill>
                  <a:srgbClr val="231F20"/>
                </a:solidFill>
                <a:latin typeface="Calibri"/>
                <a:cs typeface="Calibri"/>
              </a:rPr>
              <a:t>alebo </a:t>
            </a:r>
            <a:r>
              <a:rPr sz="800" spc="70" dirty="0">
                <a:solidFill>
                  <a:srgbClr val="231F20"/>
                </a:solidFill>
                <a:latin typeface="Calibri"/>
                <a:cs typeface="Calibri"/>
              </a:rPr>
              <a:t>systém </a:t>
            </a:r>
            <a:r>
              <a:rPr sz="800" spc="57" dirty="0">
                <a:solidFill>
                  <a:srgbClr val="231F20"/>
                </a:solidFill>
                <a:latin typeface="Calibri"/>
                <a:cs typeface="Calibri"/>
              </a:rPr>
              <a:t>neexistoval </a:t>
            </a:r>
            <a:r>
              <a:rPr sz="800" spc="9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2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endParaRPr sz="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defTabSz="801401" fontAlgn="auto">
              <a:lnSpc>
                <a:spcPts val="868"/>
              </a:lnSpc>
              <a:spcBef>
                <a:spcPts val="0"/>
              </a:spcBef>
              <a:spcAft>
                <a:spcPts val="0"/>
              </a:spcAft>
            </a:pP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800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26" dirty="0">
                <a:solidFill>
                  <a:srgbClr val="231F20"/>
                </a:solidFill>
                <a:latin typeface="Calibri"/>
                <a:cs typeface="Calibri"/>
              </a:rPr>
              <a:t>available,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available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9" dirty="0">
                <a:solidFill>
                  <a:srgbClr val="231F20"/>
                </a:solidFill>
                <a:latin typeface="Calibri"/>
                <a:cs typeface="Calibri"/>
              </a:rPr>
              <a:t>only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26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completed</a:t>
            </a:r>
            <a:r>
              <a:rPr sz="800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calendar</a:t>
            </a:r>
            <a:r>
              <a:rPr sz="800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years</a:t>
            </a:r>
            <a:r>
              <a:rPr sz="800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26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800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system</a:t>
            </a:r>
            <a:r>
              <a:rPr sz="800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9" dirty="0">
                <a:solidFill>
                  <a:srgbClr val="231F20"/>
                </a:solidFill>
                <a:latin typeface="Calibri"/>
                <a:cs typeface="Calibri"/>
              </a:rPr>
              <a:t>did</a:t>
            </a:r>
            <a:r>
              <a:rPr sz="800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800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22" dirty="0">
                <a:solidFill>
                  <a:srgbClr val="231F20"/>
                </a:solidFill>
                <a:latin typeface="Calibri"/>
                <a:cs typeface="Calibri"/>
              </a:rPr>
              <a:t>exist</a:t>
            </a:r>
            <a:endParaRPr sz="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defTabSz="801401" fontAlgn="auto">
              <a:spcBef>
                <a:spcPts val="337"/>
              </a:spcBef>
              <a:spcAft>
                <a:spcPts val="0"/>
              </a:spcAft>
            </a:pPr>
            <a:r>
              <a:rPr sz="800" spc="61" dirty="0">
                <a:solidFill>
                  <a:srgbClr val="231F20"/>
                </a:solidFill>
                <a:latin typeface="Calibri"/>
                <a:cs typeface="Calibri"/>
              </a:rPr>
              <a:t>Testovacia prevádzka </a:t>
            </a:r>
            <a:r>
              <a:rPr sz="800" spc="22" dirty="0">
                <a:solidFill>
                  <a:srgbClr val="231F20"/>
                </a:solidFill>
                <a:latin typeface="Calibri"/>
                <a:cs typeface="Calibri"/>
              </a:rPr>
              <a:t>/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Testing</a:t>
            </a:r>
            <a:r>
              <a:rPr sz="800" i="1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phase</a:t>
            </a:r>
            <a:endParaRPr sz="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defTabSz="801401" fontAlgn="auto">
              <a:spcBef>
                <a:spcPts val="337"/>
              </a:spcBef>
              <a:spcAft>
                <a:spcPts val="0"/>
              </a:spcAft>
            </a:pPr>
            <a:r>
              <a:rPr sz="800" spc="70" dirty="0">
                <a:solidFill>
                  <a:srgbClr val="231F20"/>
                </a:solidFill>
                <a:latin typeface="Calibri"/>
                <a:cs typeface="Calibri"/>
              </a:rPr>
              <a:t>Od 02/2015 </a:t>
            </a:r>
            <a:r>
              <a:rPr sz="800" spc="53" dirty="0">
                <a:solidFill>
                  <a:srgbClr val="231F20"/>
                </a:solidFill>
                <a:latin typeface="Calibri"/>
                <a:cs typeface="Calibri"/>
              </a:rPr>
              <a:t>ostrá </a:t>
            </a:r>
            <a:r>
              <a:rPr sz="800" spc="61" dirty="0">
                <a:solidFill>
                  <a:srgbClr val="231F20"/>
                </a:solidFill>
                <a:latin typeface="Calibri"/>
                <a:cs typeface="Calibri"/>
              </a:rPr>
              <a:t>prevádzka, </a:t>
            </a:r>
            <a:r>
              <a:rPr sz="800" spc="88" dirty="0">
                <a:solidFill>
                  <a:srgbClr val="231F20"/>
                </a:solidFill>
                <a:latin typeface="Calibri"/>
                <a:cs typeface="Calibri"/>
              </a:rPr>
              <a:t>k </a:t>
            </a:r>
            <a:r>
              <a:rPr sz="800" spc="70" dirty="0">
                <a:solidFill>
                  <a:srgbClr val="231F20"/>
                </a:solidFill>
                <a:latin typeface="Calibri"/>
                <a:cs typeface="Calibri"/>
              </a:rPr>
              <a:t>dátumu </a:t>
            </a:r>
            <a:r>
              <a:rPr sz="800" spc="53" dirty="0">
                <a:solidFill>
                  <a:srgbClr val="231F20"/>
                </a:solidFill>
                <a:latin typeface="Calibri"/>
                <a:cs typeface="Calibri"/>
              </a:rPr>
              <a:t>23. </a:t>
            </a:r>
            <a:r>
              <a:rPr sz="800" spc="100" dirty="0">
                <a:solidFill>
                  <a:srgbClr val="231F20"/>
                </a:solidFill>
                <a:latin typeface="Calibri"/>
                <a:cs typeface="Calibri"/>
              </a:rPr>
              <a:t>09. </a:t>
            </a:r>
            <a:r>
              <a:rPr sz="800" spc="61" dirty="0">
                <a:solidFill>
                  <a:srgbClr val="231F20"/>
                </a:solidFill>
                <a:latin typeface="Calibri"/>
                <a:cs typeface="Calibri"/>
              </a:rPr>
              <a:t>2015 </a:t>
            </a:r>
            <a:r>
              <a:rPr sz="800" spc="22" dirty="0">
                <a:solidFill>
                  <a:srgbClr val="231F20"/>
                </a:solidFill>
                <a:latin typeface="Calibri"/>
                <a:cs typeface="Calibri"/>
              </a:rPr>
              <a:t>/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Since </a:t>
            </a:r>
            <a:r>
              <a:rPr sz="800" i="1" spc="48" dirty="0">
                <a:solidFill>
                  <a:srgbClr val="231F20"/>
                </a:solidFill>
                <a:latin typeface="Calibri"/>
                <a:cs typeface="Calibri"/>
              </a:rPr>
              <a:t>02/2015 </a:t>
            </a: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real phase, </a:t>
            </a:r>
            <a:r>
              <a:rPr sz="800" i="1" spc="26" dirty="0">
                <a:solidFill>
                  <a:srgbClr val="231F20"/>
                </a:solidFill>
                <a:latin typeface="Calibri"/>
                <a:cs typeface="Calibri"/>
              </a:rPr>
              <a:t>as of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23. </a:t>
            </a:r>
            <a:r>
              <a:rPr sz="800" i="1" spc="57" dirty="0">
                <a:solidFill>
                  <a:srgbClr val="231F20"/>
                </a:solidFill>
                <a:latin typeface="Calibri"/>
                <a:cs typeface="Calibri"/>
              </a:rPr>
              <a:t>09.</a:t>
            </a:r>
            <a:r>
              <a:rPr sz="800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9" dirty="0">
                <a:solidFill>
                  <a:srgbClr val="231F20"/>
                </a:solidFill>
                <a:latin typeface="Calibri"/>
                <a:cs typeface="Calibri"/>
              </a:rPr>
              <a:t>2015</a:t>
            </a:r>
            <a:endParaRPr sz="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defTabSz="801401" fontAlgn="auto">
              <a:spcBef>
                <a:spcPts val="337"/>
              </a:spcBef>
              <a:spcAft>
                <a:spcPts val="0"/>
              </a:spcAft>
            </a:pPr>
            <a:r>
              <a:rPr sz="800" spc="57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www.uvo.gov.sk,</a:t>
            </a:r>
            <a:r>
              <a:rPr sz="800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57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www.eks.sk,</a:t>
            </a:r>
            <a:r>
              <a:rPr sz="8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66" dirty="0">
                <a:solidFill>
                  <a:srgbClr val="231F20"/>
                </a:solidFill>
                <a:latin typeface="Calibri"/>
                <a:cs typeface="Calibri"/>
              </a:rPr>
              <a:t>PROe.biz</a:t>
            </a:r>
            <a:endParaRPr sz="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1543" y="27688"/>
            <a:ext cx="4230457" cy="1008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303308">
              <a:lnSpc>
                <a:spcPct val="104200"/>
              </a:lnSpc>
            </a:pPr>
            <a:r>
              <a:rPr b="1" i="0" spc="-48" dirty="0">
                <a:latin typeface="Tahoma"/>
                <a:cs typeface="Tahoma"/>
              </a:rPr>
              <a:t>ELEKTRONIZÁCIA </a:t>
            </a:r>
            <a:r>
              <a:rPr b="1" i="0" spc="-26" dirty="0">
                <a:latin typeface="Tahoma"/>
                <a:cs typeface="Tahoma"/>
              </a:rPr>
              <a:t>VEREJNÉHO  OBSTARÁVANIA </a:t>
            </a:r>
            <a:r>
              <a:rPr b="1" i="0" spc="31" dirty="0">
                <a:latin typeface="Tahoma"/>
                <a:cs typeface="Tahoma"/>
              </a:rPr>
              <a:t>NA</a:t>
            </a:r>
            <a:r>
              <a:rPr b="1" i="0" spc="131" dirty="0">
                <a:latin typeface="Tahoma"/>
                <a:cs typeface="Tahoma"/>
              </a:rPr>
              <a:t> </a:t>
            </a:r>
            <a:r>
              <a:rPr b="1" i="0" spc="-22" dirty="0">
                <a:latin typeface="Tahoma"/>
                <a:cs typeface="Tahoma"/>
              </a:rPr>
              <a:t>SLOVENSKU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3297" y="27688"/>
            <a:ext cx="3340492" cy="1008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defTabSz="801401" fontAlgn="auto">
              <a:lnSpc>
                <a:spcPct val="104200"/>
              </a:lnSpc>
              <a:spcBef>
                <a:spcPts val="0"/>
              </a:spcBef>
              <a:spcAft>
                <a:spcPts val="0"/>
              </a:spcAft>
            </a:pPr>
            <a:r>
              <a:rPr sz="2100" i="1" spc="100" dirty="0">
                <a:solidFill>
                  <a:srgbClr val="0060AE"/>
                </a:solidFill>
                <a:latin typeface="Calibri"/>
                <a:cs typeface="Calibri"/>
              </a:rPr>
              <a:t>ELECTRONIC </a:t>
            </a:r>
            <a:r>
              <a:rPr sz="2100" i="1" spc="88" dirty="0">
                <a:solidFill>
                  <a:srgbClr val="0060AE"/>
                </a:solidFill>
                <a:latin typeface="Calibri"/>
                <a:cs typeface="Calibri"/>
              </a:rPr>
              <a:t>PUBLIC  </a:t>
            </a:r>
            <a:r>
              <a:rPr sz="2100" i="1" spc="96" dirty="0">
                <a:solidFill>
                  <a:srgbClr val="0060AE"/>
                </a:solidFill>
                <a:latin typeface="Calibri"/>
                <a:cs typeface="Calibri"/>
              </a:rPr>
              <a:t>PROCUREMENT </a:t>
            </a:r>
            <a:r>
              <a:rPr sz="2100" i="1" spc="70" dirty="0">
                <a:solidFill>
                  <a:srgbClr val="0060AE"/>
                </a:solidFill>
                <a:latin typeface="Calibri"/>
                <a:cs typeface="Calibri"/>
              </a:rPr>
              <a:t>IN</a:t>
            </a:r>
            <a:r>
              <a:rPr sz="2100" i="1" spc="-88" dirty="0">
                <a:solidFill>
                  <a:srgbClr val="0060AE"/>
                </a:solidFill>
                <a:latin typeface="Calibri"/>
                <a:cs typeface="Calibri"/>
              </a:rPr>
              <a:t> </a:t>
            </a:r>
            <a:r>
              <a:rPr sz="2100" i="1" spc="88" dirty="0">
                <a:solidFill>
                  <a:srgbClr val="0060AE"/>
                </a:solidFill>
                <a:latin typeface="Calibri"/>
                <a:cs typeface="Calibri"/>
              </a:rPr>
              <a:t>SLOVAKIA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7713" y="179552"/>
            <a:ext cx="90137" cy="849332"/>
          </a:xfrm>
          <a:custGeom>
            <a:avLst/>
            <a:gdLst/>
            <a:ahLst/>
            <a:cxnLst/>
            <a:rect l="l" t="t" r="r" b="b"/>
            <a:pathLst>
              <a:path w="105410" h="936625">
                <a:moveTo>
                  <a:pt x="105003" y="0"/>
                </a:moveTo>
                <a:lnTo>
                  <a:pt x="0" y="936002"/>
                </a:lnTo>
              </a:path>
            </a:pathLst>
          </a:custGeom>
          <a:ln w="25400">
            <a:solidFill>
              <a:srgbClr val="036DB6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6228184" y="6390840"/>
            <a:ext cx="1340649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033"/>
              </a:lnSpc>
            </a:pPr>
            <a:r>
              <a:rPr spc="-26" dirty="0">
                <a:hlinkClick r:id="rId3"/>
              </a:rPr>
              <a:t>www.eks.sk</a:t>
            </a:r>
          </a:p>
        </p:txBody>
      </p:sp>
    </p:spTree>
    <p:extLst>
      <p:ext uri="{BB962C8B-B14F-4D97-AF65-F5344CB8AC3E}">
        <p14:creationId xmlns:p14="http://schemas.microsoft.com/office/powerpoint/2010/main" val="12518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380" y="1490529"/>
            <a:ext cx="2303919" cy="219830"/>
          </a:xfrm>
          <a:prstGeom prst="rect">
            <a:avLst/>
          </a:prstGeom>
          <a:solidFill>
            <a:srgbClr val="4BB748"/>
          </a:solidFill>
        </p:spPr>
        <p:txBody>
          <a:bodyPr vert="horz" wrap="square" lIns="0" tIns="4344" rIns="0" bIns="0" rtlCol="0">
            <a:spAutoFit/>
          </a:bodyPr>
          <a:lstStyle/>
          <a:p>
            <a:pPr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400" b="1" i="1" spc="48" dirty="0" smtClean="0">
                <a:solidFill>
                  <a:srgbClr val="FFFFFF"/>
                </a:solidFill>
                <a:latin typeface="Calibri"/>
                <a:cs typeface="Calibri"/>
              </a:rPr>
              <a:t>ECONOMY</a:t>
            </a:r>
            <a:endParaRPr sz="14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4405" y="4588699"/>
            <a:ext cx="5484771" cy="0"/>
          </a:xfrm>
          <a:custGeom>
            <a:avLst/>
            <a:gdLst/>
            <a:ahLst/>
            <a:cxnLst/>
            <a:rect l="l" t="t" r="r" b="b"/>
            <a:pathLst>
              <a:path w="6414134">
                <a:moveTo>
                  <a:pt x="0" y="0"/>
                </a:moveTo>
                <a:lnTo>
                  <a:pt x="6413830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4405" y="4152827"/>
            <a:ext cx="5484771" cy="0"/>
          </a:xfrm>
          <a:custGeom>
            <a:avLst/>
            <a:gdLst/>
            <a:ahLst/>
            <a:cxnLst/>
            <a:rect l="l" t="t" r="r" b="b"/>
            <a:pathLst>
              <a:path w="6414134">
                <a:moveTo>
                  <a:pt x="0" y="0"/>
                </a:moveTo>
                <a:lnTo>
                  <a:pt x="6413830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4405" y="3703343"/>
            <a:ext cx="5484771" cy="0"/>
          </a:xfrm>
          <a:custGeom>
            <a:avLst/>
            <a:gdLst/>
            <a:ahLst/>
            <a:cxnLst/>
            <a:rect l="l" t="t" r="r" b="b"/>
            <a:pathLst>
              <a:path w="6414134">
                <a:moveTo>
                  <a:pt x="0" y="0"/>
                </a:moveTo>
                <a:lnTo>
                  <a:pt x="6413830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7174" y="3267482"/>
            <a:ext cx="2832251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563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4403" y="3267482"/>
            <a:ext cx="3529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92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7173" y="2817998"/>
            <a:ext cx="915486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0" y="0"/>
                </a:moveTo>
                <a:lnTo>
                  <a:pt x="1070254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64403" y="2817998"/>
            <a:ext cx="3529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92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7173" y="2382126"/>
            <a:ext cx="915486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0" y="0"/>
                </a:moveTo>
                <a:lnTo>
                  <a:pt x="1070254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623" y="3097226"/>
            <a:ext cx="809602" cy="1992510"/>
          </a:xfrm>
          <a:prstGeom prst="rect">
            <a:avLst/>
          </a:prstGeom>
        </p:spPr>
        <p:txBody>
          <a:bodyPr vert="horz" wrap="square" lIns="0" tIns="83480" rIns="0" bIns="0" rtlCol="0">
            <a:spAutoFit/>
          </a:bodyPr>
          <a:lstStyle/>
          <a:p>
            <a:pPr marL="131340" algn="ctr" defTabSz="801401" fontAlgn="auto">
              <a:spcBef>
                <a:spcPts val="657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20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1340" algn="ctr" defTabSz="801401" fontAlgn="auto">
              <a:spcBef>
                <a:spcPts val="938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15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1340" algn="ctr" defTabSz="801401" fontAlgn="auto">
              <a:spcBef>
                <a:spcPts val="938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10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4802" algn="ctr" defTabSz="801401" fontAlgn="auto">
              <a:spcBef>
                <a:spcPts val="938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5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2244" algn="r" defTabSz="801401" fontAlgn="auto">
              <a:spcBef>
                <a:spcPts val="938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64403" y="2382126"/>
            <a:ext cx="3529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92" y="0"/>
                </a:lnTo>
              </a:path>
            </a:pathLst>
          </a:custGeom>
          <a:ln w="3759">
            <a:solidFill>
              <a:srgbClr val="ACAFA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6240" y="2742589"/>
            <a:ext cx="664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25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240" y="2301455"/>
            <a:ext cx="664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30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0833" y="5024558"/>
            <a:ext cx="5484771" cy="0"/>
          </a:xfrm>
          <a:custGeom>
            <a:avLst/>
            <a:gdLst/>
            <a:ahLst/>
            <a:cxnLst/>
            <a:rect l="l" t="t" r="r" b="b"/>
            <a:pathLst>
              <a:path w="6414134">
                <a:moveTo>
                  <a:pt x="0" y="0"/>
                </a:moveTo>
                <a:lnTo>
                  <a:pt x="6413830" y="0"/>
                </a:lnTo>
              </a:path>
            </a:pathLst>
          </a:custGeom>
          <a:ln w="1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45346" y="5073351"/>
            <a:ext cx="141064" cy="840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Február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0885" y="5073334"/>
            <a:ext cx="141064" cy="742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Marec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6423" y="5073310"/>
            <a:ext cx="141064" cy="64434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Apríl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1963" y="5073336"/>
            <a:ext cx="141064" cy="5833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Máj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87513" y="5073324"/>
            <a:ext cx="141064" cy="583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Jún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73053" y="5073328"/>
            <a:ext cx="141064" cy="5383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Júl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8592" y="5073327"/>
            <a:ext cx="141064" cy="78829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August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44131" y="5073393"/>
            <a:ext cx="141064" cy="1083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September</a:t>
            </a:r>
            <a:r>
              <a:rPr sz="1000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Arial"/>
                <a:cs typeface="Arial"/>
              </a:rPr>
              <a:t>2015*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22247" y="4336710"/>
            <a:ext cx="488074" cy="681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02986" y="4050666"/>
            <a:ext cx="488085" cy="967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96584" y="3642053"/>
            <a:ext cx="488085" cy="1375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77334" y="3192569"/>
            <a:ext cx="488074" cy="1825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58073" y="2920150"/>
            <a:ext cx="488085" cy="2097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9623" y="3097226"/>
            <a:ext cx="809602" cy="2097707"/>
          </a:xfrm>
          <a:custGeom>
            <a:avLst/>
            <a:gdLst/>
            <a:ahLst/>
            <a:cxnLst/>
            <a:rect l="l" t="t" r="r" b="b"/>
            <a:pathLst>
              <a:path w="946785" h="2313304">
                <a:moveTo>
                  <a:pt x="0" y="0"/>
                </a:moveTo>
                <a:lnTo>
                  <a:pt x="946302" y="0"/>
                </a:lnTo>
                <a:lnTo>
                  <a:pt x="946302" y="2313178"/>
                </a:lnTo>
                <a:lnTo>
                  <a:pt x="0" y="2313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7675" y="4507083"/>
            <a:ext cx="593491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53" algn="r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5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4453" algn="r" defTabSz="801401" fontAlgn="auto">
              <a:spcBef>
                <a:spcPts val="938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6240" y="4065936"/>
            <a:ext cx="664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10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6240" y="3624801"/>
            <a:ext cx="664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15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6240" y="3183655"/>
            <a:ext cx="664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20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r>
              <a:rPr sz="1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000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67170" y="4827064"/>
            <a:ext cx="488074" cy="217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57079" y="4963270"/>
            <a:ext cx="295410" cy="544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47909" y="4758955"/>
            <a:ext cx="488085" cy="2860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37818" y="4895162"/>
            <a:ext cx="308268" cy="1225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28659" y="4609124"/>
            <a:ext cx="500932" cy="435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31405" y="4745332"/>
            <a:ext cx="295410" cy="2724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47930" y="4404815"/>
            <a:ext cx="449549" cy="640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12154" y="4541020"/>
            <a:ext cx="295410" cy="4767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41527" y="4159639"/>
            <a:ext cx="449549" cy="8853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05752" y="4295850"/>
            <a:ext cx="295410" cy="721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22279" y="3805506"/>
            <a:ext cx="449532" cy="12394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86491" y="3941708"/>
            <a:ext cx="295421" cy="10760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03016" y="3464978"/>
            <a:ext cx="462394" cy="15800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67242" y="3601193"/>
            <a:ext cx="308257" cy="14165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96615" y="3233428"/>
            <a:ext cx="449549" cy="18115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660839" y="3369634"/>
            <a:ext cx="295410" cy="16481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699284" y="2211202"/>
            <a:ext cx="2618312" cy="1361235"/>
          </a:xfrm>
          <a:custGeom>
            <a:avLst/>
            <a:gdLst/>
            <a:ahLst/>
            <a:cxnLst/>
            <a:rect l="l" t="t" r="r" b="b"/>
            <a:pathLst>
              <a:path w="3061970" h="1501139">
                <a:moveTo>
                  <a:pt x="0" y="1501025"/>
                </a:moveTo>
                <a:lnTo>
                  <a:pt x="3061474" y="1501025"/>
                </a:lnTo>
                <a:lnTo>
                  <a:pt x="3061474" y="0"/>
                </a:lnTo>
                <a:lnTo>
                  <a:pt x="0" y="0"/>
                </a:lnTo>
                <a:lnTo>
                  <a:pt x="0" y="1501025"/>
                </a:lnTo>
                <a:close/>
              </a:path>
            </a:pathLst>
          </a:custGeom>
          <a:ln w="36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46938" y="2268045"/>
            <a:ext cx="1227164" cy="465082"/>
          </a:xfrm>
          <a:prstGeom prst="rect">
            <a:avLst/>
          </a:prstGeom>
          <a:solidFill>
            <a:srgbClr val="F5802A"/>
          </a:solidFill>
        </p:spPr>
        <p:txBody>
          <a:bodyPr vert="horz" wrap="square" lIns="0" tIns="79584" rIns="0" bIns="0" rtlCol="0">
            <a:spAutoFit/>
          </a:bodyPr>
          <a:lstStyle/>
          <a:p>
            <a:pPr marL="276038" defTabSz="801401" fontAlgn="auto">
              <a:spcBef>
                <a:spcPts val="627"/>
              </a:spcBef>
              <a:spcAft>
                <a:spcPts val="0"/>
              </a:spcAft>
            </a:pPr>
            <a:r>
              <a:rPr sz="2500" b="1" spc="-4" dirty="0">
                <a:solidFill>
                  <a:srgbClr val="FFFFFF"/>
                </a:solidFill>
                <a:latin typeface="Tahoma"/>
                <a:cs typeface="Tahoma"/>
              </a:rPr>
              <a:t>3,76</a:t>
            </a:r>
            <a:endParaRPr sz="25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71236" y="2998956"/>
            <a:ext cx="1859751" cy="502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776" marR="183655"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800" b="1" spc="4" dirty="0">
                <a:solidFill>
                  <a:srgbClr val="231F20"/>
                </a:solidFill>
                <a:latin typeface="Tahoma"/>
                <a:cs typeface="Tahoma"/>
              </a:rPr>
              <a:t>Priemerný počet  </a:t>
            </a:r>
            <a:r>
              <a:rPr sz="800" b="1" spc="-9" dirty="0">
                <a:solidFill>
                  <a:srgbClr val="231F20"/>
                </a:solidFill>
                <a:latin typeface="Tahoma"/>
                <a:cs typeface="Tahoma"/>
              </a:rPr>
              <a:t>súťažiacich </a:t>
            </a:r>
            <a:r>
              <a:rPr sz="800" b="1" dirty="0">
                <a:solidFill>
                  <a:srgbClr val="231F20"/>
                </a:solidFill>
                <a:latin typeface="Tahoma"/>
                <a:cs typeface="Tahoma"/>
              </a:rPr>
              <a:t>v </a:t>
            </a:r>
            <a:r>
              <a:rPr sz="800" b="1" spc="-13" dirty="0">
                <a:solidFill>
                  <a:srgbClr val="231F20"/>
                </a:solidFill>
                <a:latin typeface="Tahoma"/>
                <a:cs typeface="Tahoma"/>
              </a:rPr>
              <a:t>jednej</a:t>
            </a:r>
            <a:r>
              <a:rPr sz="800" b="1" spc="4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231F20"/>
                </a:solidFill>
                <a:latin typeface="Tahoma"/>
                <a:cs typeface="Tahoma"/>
              </a:rPr>
              <a:t>zákazke</a:t>
            </a:r>
            <a:endParaRPr sz="800">
              <a:solidFill>
                <a:prstClr val="black"/>
              </a:solidFill>
              <a:latin typeface="Tahoma"/>
              <a:cs typeface="Tahoma"/>
            </a:endParaRPr>
          </a:p>
          <a:p>
            <a:pPr marL="10574" marR="4453" algn="ctr" defTabSz="801401" fontAlgn="auto">
              <a:lnSpc>
                <a:spcPts val="999"/>
              </a:lnSpc>
              <a:spcBef>
                <a:spcPts val="31"/>
              </a:spcBef>
              <a:spcAft>
                <a:spcPts val="0"/>
              </a:spcAft>
            </a:pPr>
            <a:r>
              <a:rPr sz="800" i="1" spc="26" dirty="0">
                <a:solidFill>
                  <a:srgbClr val="231F20"/>
                </a:solidFill>
                <a:latin typeface="Calibri"/>
                <a:cs typeface="Calibri"/>
              </a:rPr>
              <a:t>Average </a:t>
            </a:r>
            <a:r>
              <a:rPr sz="800" i="1" spc="39" dirty="0">
                <a:solidFill>
                  <a:srgbClr val="231F20"/>
                </a:solidFill>
                <a:latin typeface="Calibri"/>
                <a:cs typeface="Calibri"/>
              </a:rPr>
              <a:t>number </a:t>
            </a:r>
            <a:r>
              <a:rPr sz="800" i="1" spc="26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800" i="1" spc="31" dirty="0">
                <a:solidFill>
                  <a:srgbClr val="231F20"/>
                </a:solidFill>
                <a:latin typeface="Calibri"/>
                <a:cs typeface="Calibri"/>
              </a:rPr>
              <a:t>contestants </a:t>
            </a:r>
            <a:r>
              <a:rPr sz="800" i="1" spc="48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800" i="1" spc="-1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9" dirty="0">
                <a:solidFill>
                  <a:srgbClr val="231F20"/>
                </a:solidFill>
                <a:latin typeface="Calibri"/>
                <a:cs typeface="Calibri"/>
              </a:rPr>
              <a:t>single  </a:t>
            </a:r>
            <a:r>
              <a:rPr sz="800" i="1" spc="26" dirty="0">
                <a:solidFill>
                  <a:srgbClr val="231F20"/>
                </a:solidFill>
                <a:latin typeface="Calibri"/>
                <a:cs typeface="Calibri"/>
              </a:rPr>
              <a:t>order</a:t>
            </a:r>
            <a:r>
              <a:rPr sz="800" i="1"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35" dirty="0">
                <a:solidFill>
                  <a:srgbClr val="231F20"/>
                </a:solidFill>
                <a:latin typeface="Calibri"/>
                <a:cs typeface="Calibri"/>
              </a:rPr>
              <a:t>placement</a:t>
            </a:r>
            <a:endParaRPr sz="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27662" y="2268045"/>
            <a:ext cx="1227164" cy="465082"/>
          </a:xfrm>
          <a:prstGeom prst="rect">
            <a:avLst/>
          </a:prstGeom>
          <a:solidFill>
            <a:srgbClr val="FDDA2D"/>
          </a:solidFill>
        </p:spPr>
        <p:txBody>
          <a:bodyPr vert="horz" wrap="square" lIns="0" tIns="79584" rIns="0" bIns="0" rtlCol="0">
            <a:spAutoFit/>
          </a:bodyPr>
          <a:lstStyle/>
          <a:p>
            <a:pPr marL="266577" defTabSz="801401" fontAlgn="auto">
              <a:spcBef>
                <a:spcPts val="627"/>
              </a:spcBef>
              <a:spcAft>
                <a:spcPts val="0"/>
              </a:spcAft>
            </a:pPr>
            <a:r>
              <a:rPr sz="2500" b="1" spc="31" dirty="0">
                <a:solidFill>
                  <a:srgbClr val="231F20"/>
                </a:solidFill>
                <a:latin typeface="Tahoma"/>
                <a:cs typeface="Tahoma"/>
              </a:rPr>
              <a:t>5,67</a:t>
            </a:r>
            <a:endParaRPr sz="25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6114" y="2783057"/>
            <a:ext cx="218008" cy="1582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 defTabSz="801401" fontAlgn="auto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4BB748"/>
                </a:solidFill>
                <a:latin typeface="Arial"/>
                <a:cs typeface="Arial"/>
              </a:rPr>
              <a:t>Úspory</a:t>
            </a:r>
            <a:r>
              <a:rPr sz="1600" b="1" spc="-4" dirty="0">
                <a:solidFill>
                  <a:srgbClr val="4BB748"/>
                </a:solidFill>
                <a:latin typeface="Arial"/>
                <a:cs typeface="Arial"/>
              </a:rPr>
              <a:t>/</a:t>
            </a:r>
            <a:r>
              <a:rPr sz="1600" b="1" i="1" dirty="0">
                <a:solidFill>
                  <a:srgbClr val="4BB748"/>
                </a:solidFill>
                <a:latin typeface="Arial"/>
                <a:cs typeface="Arial"/>
              </a:rPr>
              <a:t>Savings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586008" y="291611"/>
            <a:ext cx="7971982" cy="659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8689" marR="4453" algn="l">
              <a:lnSpc>
                <a:spcPct val="104200"/>
              </a:lnSpc>
            </a:pPr>
            <a:r>
              <a:rPr spc="110" dirty="0"/>
              <a:t>BENEFITS </a:t>
            </a:r>
            <a:r>
              <a:rPr spc="79" dirty="0"/>
              <a:t>OF </a:t>
            </a:r>
            <a:r>
              <a:rPr spc="100" dirty="0"/>
              <a:t>ELECTRONIC</a:t>
            </a:r>
            <a:r>
              <a:rPr spc="-167" dirty="0"/>
              <a:t> </a:t>
            </a:r>
            <a:r>
              <a:rPr spc="123" dirty="0"/>
              <a:t>MARKET  </a:t>
            </a:r>
            <a:r>
              <a:rPr spc="100" dirty="0"/>
              <a:t>PLACE </a:t>
            </a:r>
            <a:r>
              <a:rPr spc="83" dirty="0"/>
              <a:t>TO </a:t>
            </a:r>
            <a:r>
              <a:rPr spc="131" dirty="0"/>
              <a:t>THE</a:t>
            </a:r>
            <a:r>
              <a:rPr spc="-162" dirty="0"/>
              <a:t> </a:t>
            </a:r>
            <a:r>
              <a:rPr spc="92" dirty="0"/>
              <a:t>SOCIETY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7139065" y="5848164"/>
            <a:ext cx="182391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800" spc="-31" dirty="0">
                <a:solidFill>
                  <a:srgbClr val="231F20"/>
                </a:solidFill>
                <a:latin typeface="Arial"/>
                <a:cs typeface="Arial"/>
              </a:rPr>
              <a:t>* </a:t>
            </a:r>
            <a:r>
              <a:rPr sz="800" spc="13" dirty="0">
                <a:solidFill>
                  <a:srgbClr val="231F20"/>
                </a:solidFill>
                <a:latin typeface="Arial"/>
                <a:cs typeface="Arial"/>
              </a:rPr>
              <a:t>k </a:t>
            </a:r>
            <a:r>
              <a:rPr sz="800" spc="9" dirty="0">
                <a:solidFill>
                  <a:srgbClr val="231F20"/>
                </a:solidFill>
                <a:latin typeface="Arial"/>
                <a:cs typeface="Arial"/>
              </a:rPr>
              <a:t>dátumu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23.09.2015 </a:t>
            </a:r>
            <a:r>
              <a:rPr sz="800" spc="39" dirty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800" i="1" spc="-26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800" i="1" spc="13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800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23.09.2015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26815" y="5848164"/>
            <a:ext cx="2948451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defTabSz="801401" fontAlgn="auto">
              <a:spcBef>
                <a:spcPts val="0"/>
              </a:spcBef>
              <a:spcAft>
                <a:spcPts val="0"/>
              </a:spcAft>
            </a:pPr>
            <a:r>
              <a:rPr sz="900" spc="4" dirty="0">
                <a:solidFill>
                  <a:srgbClr val="231F20"/>
                </a:solidFill>
                <a:latin typeface="Arial"/>
                <a:cs typeface="Arial"/>
              </a:rPr>
              <a:t>Úspory dosiahnuté </a:t>
            </a:r>
            <a:r>
              <a:rPr sz="900" spc="9" dirty="0">
                <a:solidFill>
                  <a:srgbClr val="231F20"/>
                </a:solidFill>
                <a:latin typeface="Arial"/>
                <a:cs typeface="Arial"/>
              </a:rPr>
              <a:t>pri </a:t>
            </a:r>
            <a:r>
              <a:rPr sz="900" spc="-4" dirty="0">
                <a:solidFill>
                  <a:srgbClr val="231F20"/>
                </a:solidFill>
                <a:latin typeface="Arial"/>
                <a:cs typeface="Arial"/>
              </a:rPr>
              <a:t>zákazkách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 viac </a:t>
            </a:r>
            <a:r>
              <a:rPr sz="900" spc="4" dirty="0">
                <a:solidFill>
                  <a:srgbClr val="231F20"/>
                </a:solidFill>
                <a:latin typeface="Arial"/>
                <a:cs typeface="Arial"/>
              </a:rPr>
              <a:t>ako </a:t>
            </a:r>
            <a:r>
              <a:rPr sz="900" spc="-4" dirty="0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sz="900" spc="4" dirty="0">
                <a:solidFill>
                  <a:srgbClr val="231F20"/>
                </a:solidFill>
                <a:latin typeface="Arial"/>
                <a:cs typeface="Arial"/>
              </a:rPr>
              <a:t>ponúkajúcimi, 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vypočítané </a:t>
            </a:r>
            <a:r>
              <a:rPr sz="900" spc="-18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sz="900" spc="-4" dirty="0">
                <a:solidFill>
                  <a:srgbClr val="231F20"/>
                </a:solidFill>
                <a:latin typeface="Arial"/>
                <a:cs typeface="Arial"/>
              </a:rPr>
              <a:t>rozdielu </a:t>
            </a:r>
            <a:r>
              <a:rPr sz="900" spc="-9" dirty="0">
                <a:solidFill>
                  <a:srgbClr val="231F20"/>
                </a:solidFill>
                <a:latin typeface="Arial"/>
                <a:cs typeface="Arial"/>
              </a:rPr>
              <a:t>najnižšej </a:t>
            </a:r>
            <a:r>
              <a:rPr sz="900" spc="-18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tretej </a:t>
            </a:r>
            <a:r>
              <a:rPr sz="900" spc="-4" dirty="0">
                <a:solidFill>
                  <a:srgbClr val="231F20"/>
                </a:solidFill>
                <a:latin typeface="Arial"/>
                <a:cs typeface="Arial"/>
              </a:rPr>
              <a:t>najvyššej</a:t>
            </a:r>
            <a:r>
              <a:rPr sz="90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9" dirty="0">
                <a:solidFill>
                  <a:srgbClr val="231F20"/>
                </a:solidFill>
                <a:latin typeface="Arial"/>
                <a:cs typeface="Arial"/>
              </a:rPr>
              <a:t>ponuky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495"/>
              </a:spcBef>
              <a:spcAft>
                <a:spcPts val="0"/>
              </a:spcAft>
            </a:pPr>
            <a:r>
              <a:rPr sz="900" i="1" spc="-13" dirty="0">
                <a:solidFill>
                  <a:srgbClr val="231F20"/>
                </a:solidFill>
                <a:latin typeface="Arial"/>
                <a:cs typeface="Arial"/>
              </a:rPr>
              <a:t>Savings </a:t>
            </a:r>
            <a:r>
              <a:rPr sz="900" i="1" spc="4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order placements </a:t>
            </a:r>
            <a:r>
              <a:rPr sz="900" i="1" spc="13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900" i="1" spc="-4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than </a:t>
            </a:r>
            <a:r>
              <a:rPr sz="900" i="1" spc="-4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900" i="1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4" dirty="0">
                <a:solidFill>
                  <a:srgbClr val="231F20"/>
                </a:solidFill>
                <a:latin typeface="Arial"/>
                <a:cs typeface="Arial"/>
              </a:rPr>
              <a:t>contestants,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74557" y="6028133"/>
            <a:ext cx="134336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900" spc="-4" dirty="0">
                <a:solidFill>
                  <a:srgbClr val="231F20"/>
                </a:solidFill>
                <a:latin typeface="Arial"/>
                <a:cs typeface="Arial"/>
              </a:rPr>
              <a:t>Celkové </a:t>
            </a:r>
            <a:r>
              <a:rPr sz="900" spc="4" dirty="0">
                <a:solidFill>
                  <a:srgbClr val="231F20"/>
                </a:solidFill>
                <a:latin typeface="Arial"/>
                <a:cs typeface="Arial"/>
              </a:rPr>
              <a:t>dosiahnuté</a:t>
            </a:r>
            <a:r>
              <a:rPr sz="900" spc="-3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4" dirty="0">
                <a:solidFill>
                  <a:srgbClr val="231F20"/>
                </a:solidFill>
                <a:latin typeface="Arial"/>
                <a:cs typeface="Arial"/>
              </a:rPr>
              <a:t>úspory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900" i="1" spc="-4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900" i="1" spc="-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13" dirty="0">
                <a:solidFill>
                  <a:srgbClr val="231F20"/>
                </a:solidFill>
                <a:latin typeface="Arial"/>
                <a:cs typeface="Arial"/>
              </a:rPr>
              <a:t>savings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301571" y="6080105"/>
            <a:ext cx="192762" cy="204416"/>
          </a:xfrm>
          <a:custGeom>
            <a:avLst/>
            <a:gdLst/>
            <a:ahLst/>
            <a:cxnLst/>
            <a:rect l="l" t="t" r="r" b="b"/>
            <a:pathLst>
              <a:path w="225425" h="225425">
                <a:moveTo>
                  <a:pt x="0" y="225005"/>
                </a:moveTo>
                <a:lnTo>
                  <a:pt x="225005" y="225005"/>
                </a:lnTo>
                <a:lnTo>
                  <a:pt x="225005" y="0"/>
                </a:lnTo>
                <a:lnTo>
                  <a:pt x="0" y="0"/>
                </a:lnTo>
                <a:lnTo>
                  <a:pt x="0" y="225005"/>
                </a:lnTo>
                <a:close/>
              </a:path>
            </a:pathLst>
          </a:custGeom>
          <a:solidFill>
            <a:srgbClr val="FDDA2D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400661" y="6080105"/>
            <a:ext cx="192762" cy="204416"/>
          </a:xfrm>
          <a:custGeom>
            <a:avLst/>
            <a:gdLst/>
            <a:ahLst/>
            <a:cxnLst/>
            <a:rect l="l" t="t" r="r" b="b"/>
            <a:pathLst>
              <a:path w="225425" h="225425">
                <a:moveTo>
                  <a:pt x="0" y="225005"/>
                </a:moveTo>
                <a:lnTo>
                  <a:pt x="225005" y="225005"/>
                </a:lnTo>
                <a:lnTo>
                  <a:pt x="225005" y="0"/>
                </a:lnTo>
                <a:lnTo>
                  <a:pt x="0" y="0"/>
                </a:lnTo>
                <a:lnTo>
                  <a:pt x="0" y="225005"/>
                </a:lnTo>
                <a:close/>
              </a:path>
            </a:pathLst>
          </a:custGeom>
          <a:solidFill>
            <a:srgbClr val="F5802A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741658" y="2660559"/>
            <a:ext cx="72761" cy="401921"/>
          </a:xfrm>
          <a:custGeom>
            <a:avLst/>
            <a:gdLst/>
            <a:ahLst/>
            <a:cxnLst/>
            <a:rect l="l" t="t" r="r" b="b"/>
            <a:pathLst>
              <a:path w="85090" h="443229">
                <a:moveTo>
                  <a:pt x="0" y="0"/>
                </a:moveTo>
                <a:lnTo>
                  <a:pt x="84899" y="442760"/>
                </a:lnTo>
              </a:path>
            </a:pathLst>
          </a:custGeom>
          <a:ln w="38099">
            <a:solidFill>
              <a:srgbClr val="FAA52B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749108" y="2992968"/>
            <a:ext cx="130318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7" y="5987"/>
                </a:lnTo>
                <a:lnTo>
                  <a:pt x="22317" y="22317"/>
                </a:lnTo>
                <a:lnTo>
                  <a:pt x="5987" y="46537"/>
                </a:lnTo>
                <a:lnTo>
                  <a:pt x="0" y="76200"/>
                </a:lnTo>
                <a:lnTo>
                  <a:pt x="5987" y="105862"/>
                </a:lnTo>
                <a:lnTo>
                  <a:pt x="22317" y="130082"/>
                </a:lnTo>
                <a:lnTo>
                  <a:pt x="46537" y="146412"/>
                </a:lnTo>
                <a:lnTo>
                  <a:pt x="76200" y="152400"/>
                </a:lnTo>
                <a:lnTo>
                  <a:pt x="105862" y="146412"/>
                </a:lnTo>
                <a:lnTo>
                  <a:pt x="130082" y="130082"/>
                </a:lnTo>
                <a:lnTo>
                  <a:pt x="146412" y="105862"/>
                </a:lnTo>
                <a:lnTo>
                  <a:pt x="152400" y="76200"/>
                </a:lnTo>
                <a:lnTo>
                  <a:pt x="146412" y="46537"/>
                </a:lnTo>
                <a:lnTo>
                  <a:pt x="130082" y="22317"/>
                </a:lnTo>
                <a:lnTo>
                  <a:pt x="105862" y="5987"/>
                </a:lnTo>
                <a:lnTo>
                  <a:pt x="76200" y="0"/>
                </a:lnTo>
                <a:close/>
              </a:path>
            </a:pathLst>
          </a:custGeom>
          <a:solidFill>
            <a:srgbClr val="FAA52B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809977" y="3320665"/>
            <a:ext cx="622270" cy="278120"/>
          </a:xfrm>
          <a:custGeom>
            <a:avLst/>
            <a:gdLst/>
            <a:ahLst/>
            <a:cxnLst/>
            <a:rect l="l" t="t" r="r" b="b"/>
            <a:pathLst>
              <a:path w="727709" h="306704">
                <a:moveTo>
                  <a:pt x="727201" y="0"/>
                </a:moveTo>
                <a:lnTo>
                  <a:pt x="0" y="306514"/>
                </a:lnTo>
              </a:path>
            </a:pathLst>
          </a:custGeom>
          <a:ln w="38100">
            <a:solidFill>
              <a:srgbClr val="FFF78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745976" y="3530754"/>
            <a:ext cx="128146" cy="135893"/>
          </a:xfrm>
          <a:custGeom>
            <a:avLst/>
            <a:gdLst/>
            <a:ahLst/>
            <a:cxnLst/>
            <a:rect l="l" t="t" r="r" b="b"/>
            <a:pathLst>
              <a:path w="149859" h="149860">
                <a:moveTo>
                  <a:pt x="89258" y="0"/>
                </a:moveTo>
                <a:lnTo>
                  <a:pt x="58996" y="309"/>
                </a:lnTo>
                <a:lnTo>
                  <a:pt x="31231" y="12334"/>
                </a:lnTo>
                <a:lnTo>
                  <a:pt x="10936" y="33342"/>
                </a:lnTo>
                <a:lnTo>
                  <a:pt x="0" y="60428"/>
                </a:lnTo>
                <a:lnTo>
                  <a:pt x="309" y="90683"/>
                </a:lnTo>
                <a:lnTo>
                  <a:pt x="12334" y="118448"/>
                </a:lnTo>
                <a:lnTo>
                  <a:pt x="33342" y="138743"/>
                </a:lnTo>
                <a:lnTo>
                  <a:pt x="60428" y="149679"/>
                </a:lnTo>
                <a:lnTo>
                  <a:pt x="90683" y="149369"/>
                </a:lnTo>
                <a:lnTo>
                  <a:pt x="118455" y="137345"/>
                </a:lnTo>
                <a:lnTo>
                  <a:pt x="138754" y="116337"/>
                </a:lnTo>
                <a:lnTo>
                  <a:pt x="149692" y="89251"/>
                </a:lnTo>
                <a:lnTo>
                  <a:pt x="149382" y="58996"/>
                </a:lnTo>
                <a:lnTo>
                  <a:pt x="137358" y="31231"/>
                </a:lnTo>
                <a:lnTo>
                  <a:pt x="116348" y="10936"/>
                </a:lnTo>
                <a:lnTo>
                  <a:pt x="89258" y="0"/>
                </a:lnTo>
                <a:close/>
              </a:path>
            </a:pathLst>
          </a:custGeom>
          <a:solidFill>
            <a:srgbClr val="FFF78F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232354" y="2155922"/>
            <a:ext cx="3752081" cy="699044"/>
          </a:xfrm>
          <a:custGeom>
            <a:avLst/>
            <a:gdLst/>
            <a:ahLst/>
            <a:cxnLst/>
            <a:rect l="l" t="t" r="r" b="b"/>
            <a:pathLst>
              <a:path w="4387850" h="770889">
                <a:moveTo>
                  <a:pt x="4387748" y="0"/>
                </a:moveTo>
                <a:lnTo>
                  <a:pt x="0" y="0"/>
                </a:lnTo>
                <a:lnTo>
                  <a:pt x="0" y="770763"/>
                </a:lnTo>
                <a:lnTo>
                  <a:pt x="4387748" y="770763"/>
                </a:lnTo>
                <a:lnTo>
                  <a:pt x="4387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03499" y="2166542"/>
            <a:ext cx="353488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b="1" spc="-4" dirty="0">
                <a:solidFill>
                  <a:srgbClr val="231F20"/>
                </a:solidFill>
                <a:latin typeface="Arial"/>
                <a:cs typeface="Arial"/>
              </a:rPr>
              <a:t>24 278 367 € </a:t>
            </a:r>
            <a:r>
              <a:rPr sz="1000" b="1" spc="88" dirty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1000" b="1" spc="-4" dirty="0">
                <a:solidFill>
                  <a:srgbClr val="231F20"/>
                </a:solidFill>
                <a:latin typeface="Arial"/>
                <a:cs typeface="Arial"/>
              </a:rPr>
              <a:t>17 707 </a:t>
            </a:r>
            <a:r>
              <a:rPr sz="1000" b="1" spc="13" dirty="0">
                <a:solidFill>
                  <a:srgbClr val="231F20"/>
                </a:solidFill>
                <a:latin typeface="Arial"/>
                <a:cs typeface="Arial"/>
              </a:rPr>
              <a:t>zákaziek/order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4" dirty="0">
                <a:solidFill>
                  <a:srgbClr val="231F20"/>
                </a:solidFill>
                <a:latin typeface="Arial"/>
                <a:cs typeface="Arial"/>
              </a:rPr>
              <a:t>placements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245"/>
              </a:spcBef>
              <a:spcAft>
                <a:spcPts val="0"/>
              </a:spcAft>
            </a:pP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sz="1000" spc="18" dirty="0">
                <a:solidFill>
                  <a:srgbClr val="231F20"/>
                </a:solidFill>
                <a:latin typeface="Arial"/>
                <a:cs typeface="Arial"/>
              </a:rPr>
              <a:t>toho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zákazky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EÚ </a:t>
            </a:r>
            <a:r>
              <a:rPr sz="1000" spc="13" dirty="0">
                <a:solidFill>
                  <a:srgbClr val="231F20"/>
                </a:solidFill>
                <a:latin typeface="Arial"/>
                <a:cs typeface="Arial"/>
              </a:rPr>
              <a:t>fondov/</a:t>
            </a:r>
            <a:r>
              <a:rPr sz="1000" i="1" spc="13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i="1" spc="18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order placements </a:t>
            </a:r>
            <a:r>
              <a:rPr sz="1000" i="1" spc="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i="1" spc="-31" dirty="0">
                <a:solidFill>
                  <a:srgbClr val="231F20"/>
                </a:solidFill>
                <a:latin typeface="Arial"/>
                <a:cs typeface="Arial"/>
              </a:rPr>
              <a:t>EU</a:t>
            </a:r>
            <a:r>
              <a:rPr sz="1000" i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4" dirty="0">
                <a:solidFill>
                  <a:srgbClr val="231F20"/>
                </a:solidFill>
                <a:latin typeface="Arial"/>
                <a:cs typeface="Arial"/>
              </a:rPr>
              <a:t>funds: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8 428 007 € </a:t>
            </a:r>
            <a:r>
              <a:rPr sz="1000" spc="53" dirty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1 914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zákaziek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r>
              <a:rPr sz="1000" i="1" spc="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placements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076056" y="2060848"/>
            <a:ext cx="3908380" cy="794118"/>
          </a:xfrm>
          <a:custGeom>
            <a:avLst/>
            <a:gdLst/>
            <a:ahLst/>
            <a:cxnLst/>
            <a:rect l="l" t="t" r="r" b="b"/>
            <a:pathLst>
              <a:path w="4387850" h="770889">
                <a:moveTo>
                  <a:pt x="0" y="19050"/>
                </a:moveTo>
                <a:lnTo>
                  <a:pt x="0" y="751713"/>
                </a:lnTo>
                <a:lnTo>
                  <a:pt x="0" y="770763"/>
                </a:lnTo>
                <a:lnTo>
                  <a:pt x="19050" y="770763"/>
                </a:lnTo>
                <a:lnTo>
                  <a:pt x="4368698" y="770763"/>
                </a:lnTo>
                <a:lnTo>
                  <a:pt x="4387748" y="770763"/>
                </a:lnTo>
                <a:lnTo>
                  <a:pt x="4387748" y="751713"/>
                </a:lnTo>
                <a:lnTo>
                  <a:pt x="4387748" y="19050"/>
                </a:lnTo>
                <a:lnTo>
                  <a:pt x="4387748" y="0"/>
                </a:lnTo>
                <a:lnTo>
                  <a:pt x="4368698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ln w="38100">
            <a:solidFill>
              <a:srgbClr val="F6891F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140856" y="3059012"/>
            <a:ext cx="1770157" cy="1331293"/>
          </a:xfrm>
          <a:custGeom>
            <a:avLst/>
            <a:gdLst/>
            <a:ahLst/>
            <a:cxnLst/>
            <a:rect l="l" t="t" r="r" b="b"/>
            <a:pathLst>
              <a:path w="2070100" h="1468120">
                <a:moveTo>
                  <a:pt x="0" y="1467548"/>
                </a:moveTo>
                <a:lnTo>
                  <a:pt x="2069757" y="1467548"/>
                </a:lnTo>
                <a:lnTo>
                  <a:pt x="2069757" y="0"/>
                </a:lnTo>
                <a:lnTo>
                  <a:pt x="0" y="0"/>
                </a:lnTo>
                <a:lnTo>
                  <a:pt x="0" y="1467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07862" y="3138407"/>
            <a:ext cx="1565991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b="1" spc="-4" dirty="0">
                <a:solidFill>
                  <a:srgbClr val="231F20"/>
                </a:solidFill>
                <a:latin typeface="Arial"/>
                <a:cs typeface="Arial"/>
              </a:rPr>
              <a:t>18 745 161 € </a:t>
            </a:r>
            <a:r>
              <a:rPr sz="1000" b="1" spc="88" dirty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1000" b="1" spc="-4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00" b="1" spc="-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" dirty="0">
                <a:solidFill>
                  <a:srgbClr val="231F20"/>
                </a:solidFill>
                <a:latin typeface="Arial"/>
                <a:cs typeface="Arial"/>
              </a:rPr>
              <a:t>199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b="1" spc="13" dirty="0">
                <a:solidFill>
                  <a:srgbClr val="231F20"/>
                </a:solidFill>
                <a:latin typeface="Arial"/>
                <a:cs typeface="Arial"/>
              </a:rPr>
              <a:t>zákaziek/order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4" dirty="0">
                <a:solidFill>
                  <a:srgbClr val="231F20"/>
                </a:solidFill>
                <a:latin typeface="Arial"/>
                <a:cs typeface="Arial"/>
              </a:rPr>
              <a:t>placements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495"/>
              </a:spcBef>
              <a:spcAft>
                <a:spcPts val="0"/>
              </a:spcAft>
            </a:pP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sz="1000" spc="18" dirty="0">
                <a:solidFill>
                  <a:srgbClr val="231F20"/>
                </a:solidFill>
                <a:latin typeface="Arial"/>
                <a:cs typeface="Arial"/>
              </a:rPr>
              <a:t>toho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zákazky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EÚ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8" dirty="0">
                <a:solidFill>
                  <a:srgbClr val="231F20"/>
                </a:solidFill>
                <a:latin typeface="Arial"/>
                <a:cs typeface="Arial"/>
              </a:rPr>
              <a:t>fondov/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1131" marR="250994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i="1" spc="9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i="1" spc="18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r>
              <a:rPr sz="1000" i="1" spc="-6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placements  </a:t>
            </a:r>
            <a:r>
              <a:rPr sz="1000" i="1" spc="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i="1" spc="-31" dirty="0">
                <a:solidFill>
                  <a:srgbClr val="231F20"/>
                </a:solidFill>
                <a:latin typeface="Arial"/>
                <a:cs typeface="Arial"/>
              </a:rPr>
              <a:t>EU</a:t>
            </a:r>
            <a:r>
              <a:rPr sz="1000" i="1" spc="-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4" dirty="0">
                <a:solidFill>
                  <a:srgbClr val="231F20"/>
                </a:solidFill>
                <a:latin typeface="Arial"/>
                <a:cs typeface="Arial"/>
              </a:rPr>
              <a:t>funds: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i="1" spc="-4" dirty="0">
                <a:solidFill>
                  <a:srgbClr val="231F20"/>
                </a:solidFill>
                <a:latin typeface="Arial"/>
                <a:cs typeface="Arial"/>
              </a:rPr>
              <a:t>8 024 168 € </a:t>
            </a:r>
            <a:r>
              <a:rPr sz="1000" i="1" spc="53" dirty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1000" i="1" spc="-4" dirty="0">
                <a:solidFill>
                  <a:srgbClr val="231F20"/>
                </a:solidFill>
                <a:latin typeface="Arial"/>
                <a:cs typeface="Arial"/>
              </a:rPr>
              <a:t>943</a:t>
            </a:r>
            <a:r>
              <a:rPr sz="1000" i="1" spc="-4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zákaziek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r>
              <a:rPr sz="1000" i="1" spc="-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placements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140856" y="3059012"/>
            <a:ext cx="1770157" cy="1768052"/>
          </a:xfrm>
          <a:custGeom>
            <a:avLst/>
            <a:gdLst/>
            <a:ahLst/>
            <a:cxnLst/>
            <a:rect l="l" t="t" r="r" b="b"/>
            <a:pathLst>
              <a:path w="2070100" h="1468120">
                <a:moveTo>
                  <a:pt x="0" y="1467548"/>
                </a:moveTo>
                <a:lnTo>
                  <a:pt x="2069757" y="1467548"/>
                </a:lnTo>
                <a:lnTo>
                  <a:pt x="2069757" y="0"/>
                </a:lnTo>
                <a:lnTo>
                  <a:pt x="0" y="0"/>
                </a:lnTo>
                <a:lnTo>
                  <a:pt x="0" y="1467548"/>
                </a:lnTo>
                <a:close/>
              </a:path>
            </a:pathLst>
          </a:custGeom>
          <a:ln w="38100">
            <a:solidFill>
              <a:srgbClr val="FFC906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237388" y="332656"/>
            <a:ext cx="210885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033"/>
              </a:lnSpc>
            </a:pPr>
            <a:r>
              <a:rPr sz="2400" spc="-26" dirty="0">
                <a:hlinkClick r:id="rId23"/>
              </a:rPr>
              <a:t>www.eks.sk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520061" y="6618262"/>
            <a:ext cx="3341578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lnSpc>
                <a:spcPts val="982"/>
              </a:lnSpc>
              <a:spcBef>
                <a:spcPts val="0"/>
              </a:spcBef>
              <a:spcAft>
                <a:spcPts val="0"/>
              </a:spcAft>
            </a:pPr>
            <a:r>
              <a:rPr sz="900" i="1" spc="4" dirty="0">
                <a:solidFill>
                  <a:srgbClr val="231F20"/>
                </a:solidFill>
                <a:latin typeface="Arial"/>
                <a:cs typeface="Arial"/>
              </a:rPr>
              <a:t>calculated from the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difference </a:t>
            </a:r>
            <a:r>
              <a:rPr sz="900" i="1" spc="4" dirty="0">
                <a:solidFill>
                  <a:srgbClr val="231F20"/>
                </a:solidFill>
                <a:latin typeface="Arial"/>
                <a:cs typeface="Arial"/>
              </a:rPr>
              <a:t>between lowest </a:t>
            </a:r>
            <a:r>
              <a:rPr sz="900" i="1" spc="-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i="1" spc="9" dirty="0">
                <a:solidFill>
                  <a:srgbClr val="231F20"/>
                </a:solidFill>
                <a:latin typeface="Arial"/>
                <a:cs typeface="Arial"/>
              </a:rPr>
              <a:t>third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highest</a:t>
            </a:r>
            <a:r>
              <a:rPr sz="900" i="1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4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409" y="1392848"/>
            <a:ext cx="4038238" cy="604540"/>
          </a:xfrm>
          <a:prstGeom prst="rect">
            <a:avLst/>
          </a:prstGeom>
          <a:solidFill>
            <a:srgbClr val="4BB748"/>
          </a:solidFill>
        </p:spPr>
        <p:txBody>
          <a:bodyPr vert="horz" wrap="square" lIns="0" tIns="4333" rIns="0" bIns="0" rtlCol="0">
            <a:spAutoFit/>
          </a:bodyPr>
          <a:lstStyle/>
          <a:p>
            <a:pPr defTabSz="801401" fontAlgn="auto">
              <a:spcBef>
                <a:spcPts val="33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400" b="1" spc="-22" dirty="0">
                <a:solidFill>
                  <a:srgbClr val="FFFFFF"/>
                </a:solidFill>
                <a:latin typeface="Tahoma"/>
                <a:cs typeface="Tahoma"/>
              </a:rPr>
              <a:t>EFEKTÍVNOSŤ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  <a:p>
            <a:pPr marL="557"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400" i="1" spc="61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554" y="2239324"/>
            <a:ext cx="3905918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600" i="1" spc="48" dirty="0" smtClean="0">
                <a:solidFill>
                  <a:srgbClr val="231F20"/>
                </a:solidFill>
                <a:latin typeface="Calibri"/>
                <a:cs typeface="Calibri"/>
              </a:rPr>
              <a:t>Automatically </a:t>
            </a:r>
            <a:r>
              <a:rPr sz="1600" i="1" spc="39" dirty="0">
                <a:solidFill>
                  <a:srgbClr val="231F20"/>
                </a:solidFill>
                <a:latin typeface="Calibri"/>
                <a:cs typeface="Calibri"/>
              </a:rPr>
              <a:t>generated</a:t>
            </a:r>
            <a:r>
              <a:rPr sz="1600" i="1"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i="1" spc="39" dirty="0">
                <a:solidFill>
                  <a:srgbClr val="231F20"/>
                </a:solidFill>
                <a:latin typeface="Calibri"/>
                <a:cs typeface="Calibri"/>
              </a:rPr>
              <a:t>contracts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01401" fontAlgn="auto">
              <a:spcBef>
                <a:spcPts val="2"/>
              </a:spcBef>
              <a:spcAft>
                <a:spcPts val="0"/>
              </a:spcAft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31" marR="1217127" defTabSz="801401" fontAlgn="auto">
              <a:spcBef>
                <a:spcPts val="0"/>
              </a:spcBef>
              <a:spcAft>
                <a:spcPts val="0"/>
              </a:spcAft>
            </a:pPr>
            <a:r>
              <a:rPr sz="1600" i="1" spc="57" dirty="0" smtClean="0">
                <a:solidFill>
                  <a:srgbClr val="231F20"/>
                </a:solidFill>
                <a:latin typeface="Calibri"/>
                <a:cs typeface="Calibri"/>
              </a:rPr>
              <a:t>Anonymous</a:t>
            </a:r>
            <a:r>
              <a:rPr sz="1600" i="1" spc="-14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i="1" spc="39" dirty="0">
                <a:solidFill>
                  <a:srgbClr val="231F20"/>
                </a:solidFill>
                <a:latin typeface="Calibri"/>
                <a:cs typeface="Calibri"/>
              </a:rPr>
              <a:t>process </a:t>
            </a:r>
            <a:r>
              <a:rPr sz="1600" i="1" spc="35" dirty="0" smtClean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lang="en-GB" sz="1600" i="1" spc="35" dirty="0" smtClean="0">
                <a:solidFill>
                  <a:srgbClr val="231F20"/>
                </a:solidFill>
                <a:latin typeface="Calibri"/>
                <a:cs typeface="Calibri"/>
              </a:rPr>
              <a:t> t</a:t>
            </a:r>
            <a:r>
              <a:rPr sz="1600" i="1" spc="39" dirty="0" err="1" smtClean="0">
                <a:solidFill>
                  <a:srgbClr val="231F20"/>
                </a:solidFill>
                <a:latin typeface="Calibri"/>
                <a:cs typeface="Calibri"/>
              </a:rPr>
              <a:t>rade</a:t>
            </a:r>
            <a:r>
              <a:rPr sz="1600" i="1" spc="39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i="1" spc="53" dirty="0">
                <a:solidFill>
                  <a:srgbClr val="231F20"/>
                </a:solidFill>
                <a:latin typeface="Calibri"/>
                <a:cs typeface="Calibri"/>
              </a:rPr>
              <a:t>management  </a:t>
            </a:r>
            <a:r>
              <a:rPr sz="1600" i="1" spc="57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600" i="1" spc="44" dirty="0">
                <a:solidFill>
                  <a:srgbClr val="231F20"/>
                </a:solidFill>
                <a:latin typeface="Calibri"/>
                <a:cs typeface="Calibri"/>
              </a:rPr>
              <a:t>placement </a:t>
            </a:r>
            <a:r>
              <a:rPr sz="1600" i="1" spc="3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600" i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i="1" spc="35" dirty="0">
                <a:solidFill>
                  <a:srgbClr val="231F20"/>
                </a:solidFill>
                <a:latin typeface="Calibri"/>
                <a:cs typeface="Calibri"/>
              </a:rPr>
              <a:t>offers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01401" fontAlgn="auto">
              <a:spcBef>
                <a:spcPts val="2"/>
              </a:spcBef>
              <a:spcAft>
                <a:spcPts val="0"/>
              </a:spcAft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600" i="1" spc="48" dirty="0" smtClean="0">
                <a:solidFill>
                  <a:srgbClr val="231F20"/>
                </a:solidFill>
                <a:latin typeface="Calibri"/>
                <a:cs typeface="Calibri"/>
              </a:rPr>
              <a:t>Online </a:t>
            </a:r>
            <a:r>
              <a:rPr sz="1600" i="1" spc="48" dirty="0">
                <a:solidFill>
                  <a:srgbClr val="231F20"/>
                </a:solidFill>
                <a:latin typeface="Calibri"/>
                <a:cs typeface="Calibri"/>
              </a:rPr>
              <a:t>trading </a:t>
            </a:r>
            <a:r>
              <a:rPr sz="1600" i="1" spc="53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1600" i="1" spc="44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600" i="1" spc="-1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i="1" spc="61" dirty="0">
                <a:solidFill>
                  <a:srgbClr val="231F20"/>
                </a:solidFill>
                <a:latin typeface="Calibri"/>
                <a:cs typeface="Calibri"/>
              </a:rPr>
              <a:t>web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01401" fontAlgn="auto">
              <a:spcBef>
                <a:spcPts val="2"/>
              </a:spcBef>
              <a:spcAft>
                <a:spcPts val="0"/>
              </a:spcAft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600" i="1" spc="53" dirty="0" smtClean="0">
                <a:solidFill>
                  <a:srgbClr val="231F20"/>
                </a:solidFill>
                <a:latin typeface="Calibri"/>
                <a:cs typeface="Calibri"/>
              </a:rPr>
              <a:t>Minimization </a:t>
            </a:r>
            <a:r>
              <a:rPr sz="1600" i="1" spc="3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600" i="1" spc="48" dirty="0">
                <a:solidFill>
                  <a:srgbClr val="231F20"/>
                </a:solidFill>
                <a:latin typeface="Calibri"/>
                <a:cs typeface="Calibri"/>
              </a:rPr>
              <a:t>personal</a:t>
            </a:r>
            <a:r>
              <a:rPr sz="1600" i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i="1" spc="39" dirty="0">
                <a:solidFill>
                  <a:srgbClr val="231F20"/>
                </a:solidFill>
                <a:latin typeface="Calibri"/>
                <a:cs typeface="Calibri"/>
              </a:rPr>
              <a:t>interventions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8146" y="1392848"/>
            <a:ext cx="3819955" cy="604540"/>
          </a:xfrm>
          <a:prstGeom prst="rect">
            <a:avLst/>
          </a:prstGeom>
          <a:solidFill>
            <a:srgbClr val="4BB748"/>
          </a:solidFill>
        </p:spPr>
        <p:txBody>
          <a:bodyPr vert="horz" wrap="square" lIns="0" tIns="4333" rIns="0" bIns="0" rtlCol="0">
            <a:spAutoFit/>
          </a:bodyPr>
          <a:lstStyle/>
          <a:p>
            <a:pPr defTabSz="801401" fontAlgn="auto">
              <a:spcBef>
                <a:spcPts val="33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57"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400" b="1" spc="-57" dirty="0">
                <a:solidFill>
                  <a:srgbClr val="FFFFFF"/>
                </a:solidFill>
                <a:latin typeface="Tahoma"/>
                <a:cs typeface="Tahoma"/>
              </a:rPr>
              <a:t>ELIMINÁCIA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KORUPČNÉHO</a:t>
            </a:r>
            <a:r>
              <a:rPr sz="14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6" dirty="0">
                <a:solidFill>
                  <a:srgbClr val="FFFFFF"/>
                </a:solidFill>
                <a:latin typeface="Tahoma"/>
                <a:cs typeface="Tahoma"/>
              </a:rPr>
              <a:t>SPRÁVANIA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400" i="1" spc="53" dirty="0">
                <a:solidFill>
                  <a:srgbClr val="FFFFFF"/>
                </a:solidFill>
                <a:latin typeface="Calibri"/>
                <a:cs typeface="Calibri"/>
              </a:rPr>
              <a:t>ELIMINATION OF CORRUPTION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3" dirty="0">
                <a:solidFill>
                  <a:srgbClr val="FFFFFF"/>
                </a:solidFill>
                <a:latin typeface="Calibri"/>
                <a:cs typeface="Calibri"/>
              </a:rPr>
              <a:t>BEHAVIOUR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5815" y="5835695"/>
            <a:ext cx="220237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100" spc="79" dirty="0">
                <a:solidFill>
                  <a:srgbClr val="EE3431"/>
                </a:solidFill>
                <a:latin typeface="Calibri"/>
                <a:cs typeface="Calibri"/>
              </a:rPr>
              <a:t>Odbúranie </a:t>
            </a:r>
            <a:r>
              <a:rPr sz="1100" spc="83" dirty="0">
                <a:solidFill>
                  <a:srgbClr val="EE3431"/>
                </a:solidFill>
                <a:latin typeface="Calibri"/>
                <a:cs typeface="Calibri"/>
              </a:rPr>
              <a:t>administratívnej</a:t>
            </a:r>
            <a:r>
              <a:rPr sz="1100" spc="44" dirty="0">
                <a:solidFill>
                  <a:srgbClr val="EE3431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EE3431"/>
                </a:solidFill>
                <a:latin typeface="Calibri"/>
                <a:cs typeface="Calibri"/>
              </a:rPr>
              <a:t>záťaže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1100" i="1" spc="48" dirty="0">
                <a:solidFill>
                  <a:srgbClr val="EE3431"/>
                </a:solidFill>
                <a:latin typeface="Calibri"/>
                <a:cs typeface="Calibri"/>
              </a:rPr>
              <a:t>Removal </a:t>
            </a:r>
            <a:r>
              <a:rPr sz="1100" i="1" spc="35" dirty="0">
                <a:solidFill>
                  <a:srgbClr val="EE3431"/>
                </a:solidFill>
                <a:latin typeface="Calibri"/>
                <a:cs typeface="Calibri"/>
              </a:rPr>
              <a:t>of </a:t>
            </a:r>
            <a:r>
              <a:rPr sz="1100" i="1" spc="44" dirty="0">
                <a:solidFill>
                  <a:srgbClr val="EE3431"/>
                </a:solidFill>
                <a:latin typeface="Calibri"/>
                <a:cs typeface="Calibri"/>
              </a:rPr>
              <a:t>administrative</a:t>
            </a:r>
            <a:r>
              <a:rPr sz="1100" i="1" spc="-96" dirty="0">
                <a:solidFill>
                  <a:srgbClr val="EE3431"/>
                </a:solidFill>
                <a:latin typeface="Calibri"/>
                <a:cs typeface="Calibri"/>
              </a:rPr>
              <a:t> </a:t>
            </a:r>
            <a:r>
              <a:rPr sz="1100" i="1" spc="53" dirty="0">
                <a:solidFill>
                  <a:srgbClr val="EE3431"/>
                </a:solidFill>
                <a:latin typeface="Calibri"/>
                <a:cs typeface="Calibri"/>
              </a:rPr>
              <a:t>burden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0031" y="5683324"/>
            <a:ext cx="1052667" cy="606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7521" y="4637175"/>
            <a:ext cx="701921" cy="848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769" y="2239706"/>
            <a:ext cx="113485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577676" algn="r" defTabSz="801401" fontAlgn="auto">
              <a:spcBef>
                <a:spcPts val="0"/>
              </a:spcBef>
              <a:spcAft>
                <a:spcPts val="0"/>
              </a:spcAft>
            </a:pPr>
            <a:r>
              <a:rPr sz="900" spc="66" dirty="0">
                <a:solidFill>
                  <a:srgbClr val="231F20"/>
                </a:solidFill>
                <a:latin typeface="Calibri"/>
                <a:cs typeface="Calibri"/>
              </a:rPr>
              <a:t>čas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83" dirty="0">
                <a:solidFill>
                  <a:srgbClr val="231F20"/>
                </a:solidFill>
                <a:latin typeface="Calibri"/>
                <a:cs typeface="Calibri"/>
              </a:rPr>
              <a:t>súťaže </a:t>
            </a:r>
            <a:r>
              <a:rPr sz="900" spc="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79" dirty="0">
                <a:solidFill>
                  <a:srgbClr val="231F20"/>
                </a:solidFill>
                <a:latin typeface="Calibri"/>
                <a:cs typeface="Calibri"/>
              </a:rPr>
              <a:t>v </a:t>
            </a:r>
            <a:r>
              <a:rPr sz="900" spc="61" dirty="0">
                <a:solidFill>
                  <a:srgbClr val="231F20"/>
                </a:solidFill>
                <a:latin typeface="Calibri"/>
                <a:cs typeface="Calibri"/>
              </a:rPr>
              <a:t>priemere</a:t>
            </a:r>
            <a:r>
              <a:rPr sz="900" spc="3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44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900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66" dirty="0">
                <a:solidFill>
                  <a:srgbClr val="231F20"/>
                </a:solidFill>
                <a:latin typeface="Calibri"/>
                <a:cs typeface="Calibri"/>
              </a:rPr>
              <a:t>mesiace </a:t>
            </a:r>
            <a:r>
              <a:rPr sz="900" spc="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39" dirty="0">
                <a:solidFill>
                  <a:srgbClr val="231F20"/>
                </a:solidFill>
                <a:latin typeface="Calibri"/>
                <a:cs typeface="Calibri"/>
              </a:rPr>
              <a:t>competition</a:t>
            </a:r>
            <a:r>
              <a:rPr sz="900" i="1"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39" dirty="0">
                <a:solidFill>
                  <a:srgbClr val="231F20"/>
                </a:solidFill>
                <a:latin typeface="Calibri"/>
                <a:cs typeface="Calibri"/>
              </a:rPr>
              <a:t>time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  <a:p>
            <a:pPr marR="4453" algn="r" defTabSz="801401" fontAlgn="auto">
              <a:spcBef>
                <a:spcPts val="0"/>
              </a:spcBef>
              <a:spcAft>
                <a:spcPts val="0"/>
              </a:spcAft>
            </a:pPr>
            <a:r>
              <a:rPr sz="900" i="1" spc="44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900" i="1" spc="31" dirty="0">
                <a:solidFill>
                  <a:srgbClr val="231F20"/>
                </a:solidFill>
                <a:latin typeface="Calibri"/>
                <a:cs typeface="Calibri"/>
              </a:rPr>
              <a:t>average </a:t>
            </a:r>
            <a:r>
              <a:rPr sz="900" i="1" spc="26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900" i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44" dirty="0">
                <a:solidFill>
                  <a:srgbClr val="231F20"/>
                </a:solidFill>
                <a:latin typeface="Calibri"/>
                <a:cs typeface="Calibri"/>
              </a:rPr>
              <a:t>months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6788" y="2239705"/>
            <a:ext cx="15122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sz="900" i="1" spc="39" dirty="0" smtClean="0">
                <a:solidFill>
                  <a:srgbClr val="231F20"/>
                </a:solidFill>
                <a:latin typeface="Calibri"/>
                <a:cs typeface="Calibri"/>
              </a:rPr>
              <a:t>competition</a:t>
            </a:r>
            <a:r>
              <a:rPr sz="900" i="1" spc="-79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39" dirty="0">
                <a:solidFill>
                  <a:srgbClr val="231F20"/>
                </a:solidFill>
                <a:latin typeface="Calibri"/>
                <a:cs typeface="Calibri"/>
              </a:rPr>
              <a:t>time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0937" y="2679349"/>
            <a:ext cx="2165999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1401" fontAlgn="auto">
              <a:spcBef>
                <a:spcPts val="39"/>
              </a:spcBef>
              <a:spcAft>
                <a:spcPts val="0"/>
              </a:spcAft>
            </a:pP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157" defTabSz="801401" fontAlgn="auto">
              <a:spcBef>
                <a:spcPts val="0"/>
              </a:spcBef>
              <a:spcAft>
                <a:spcPts val="0"/>
              </a:spcAft>
            </a:pPr>
            <a:r>
              <a:rPr sz="1400" i="1" spc="44" dirty="0" smtClean="0">
                <a:solidFill>
                  <a:srgbClr val="0088CE"/>
                </a:solidFill>
                <a:latin typeface="Calibri"/>
                <a:cs typeface="Calibri"/>
              </a:rPr>
              <a:t>Place </a:t>
            </a:r>
            <a:r>
              <a:rPr sz="1400" i="1" spc="57" dirty="0">
                <a:solidFill>
                  <a:srgbClr val="0088CE"/>
                </a:solidFill>
                <a:latin typeface="Calibri"/>
                <a:cs typeface="Calibri"/>
              </a:rPr>
              <a:t>and </a:t>
            </a:r>
            <a:r>
              <a:rPr sz="1400" i="1" spc="44" dirty="0">
                <a:solidFill>
                  <a:srgbClr val="0088CE"/>
                </a:solidFill>
                <a:latin typeface="Calibri"/>
                <a:cs typeface="Calibri"/>
              </a:rPr>
              <a:t>time</a:t>
            </a:r>
            <a:r>
              <a:rPr sz="1400" i="1" spc="-123" dirty="0">
                <a:solidFill>
                  <a:srgbClr val="0088CE"/>
                </a:solidFill>
                <a:latin typeface="Calibri"/>
                <a:cs typeface="Calibri"/>
              </a:rPr>
              <a:t> </a:t>
            </a:r>
            <a:r>
              <a:rPr lang="en-GB" sz="1400" i="1" spc="-123" dirty="0" smtClean="0">
                <a:solidFill>
                  <a:srgbClr val="0088CE"/>
                </a:solidFill>
                <a:latin typeface="Calibri"/>
                <a:cs typeface="Calibri"/>
              </a:rPr>
              <a:t> </a:t>
            </a:r>
            <a:r>
              <a:rPr sz="1400" i="1" spc="48" dirty="0" smtClean="0">
                <a:solidFill>
                  <a:srgbClr val="0088CE"/>
                </a:solidFill>
                <a:latin typeface="Calibri"/>
                <a:cs typeface="Calibri"/>
              </a:rPr>
              <a:t>flexibility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0040" y="2300708"/>
            <a:ext cx="395299" cy="301153"/>
          </a:xfrm>
          <a:custGeom>
            <a:avLst/>
            <a:gdLst/>
            <a:ahLst/>
            <a:cxnLst/>
            <a:rect l="l" t="t" r="r" b="b"/>
            <a:pathLst>
              <a:path w="462280" h="332105">
                <a:moveTo>
                  <a:pt x="242328" y="0"/>
                </a:moveTo>
                <a:lnTo>
                  <a:pt x="242328" y="85839"/>
                </a:lnTo>
                <a:lnTo>
                  <a:pt x="0" y="85839"/>
                </a:lnTo>
                <a:lnTo>
                  <a:pt x="0" y="245833"/>
                </a:lnTo>
                <a:lnTo>
                  <a:pt x="242328" y="245833"/>
                </a:lnTo>
                <a:lnTo>
                  <a:pt x="242328" y="331660"/>
                </a:lnTo>
                <a:lnTo>
                  <a:pt x="462114" y="165836"/>
                </a:lnTo>
                <a:lnTo>
                  <a:pt x="242328" y="0"/>
                </a:lnTo>
                <a:close/>
              </a:path>
            </a:pathLst>
          </a:custGeom>
          <a:solidFill>
            <a:srgbClr val="036DB6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2467" y="3832259"/>
            <a:ext cx="395299" cy="301153"/>
          </a:xfrm>
          <a:custGeom>
            <a:avLst/>
            <a:gdLst/>
            <a:ahLst/>
            <a:cxnLst/>
            <a:rect l="l" t="t" r="r" b="b"/>
            <a:pathLst>
              <a:path w="462280" h="332104">
                <a:moveTo>
                  <a:pt x="242328" y="0"/>
                </a:moveTo>
                <a:lnTo>
                  <a:pt x="242328" y="85839"/>
                </a:lnTo>
                <a:lnTo>
                  <a:pt x="0" y="85839"/>
                </a:lnTo>
                <a:lnTo>
                  <a:pt x="0" y="245833"/>
                </a:lnTo>
                <a:lnTo>
                  <a:pt x="242328" y="245833"/>
                </a:lnTo>
                <a:lnTo>
                  <a:pt x="242328" y="331660"/>
                </a:lnTo>
                <a:lnTo>
                  <a:pt x="462114" y="165836"/>
                </a:lnTo>
                <a:lnTo>
                  <a:pt x="242328" y="0"/>
                </a:lnTo>
                <a:close/>
              </a:path>
            </a:pathLst>
          </a:custGeom>
          <a:solidFill>
            <a:srgbClr val="EE3133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7872" y="3150155"/>
            <a:ext cx="952235" cy="1506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86008" y="291611"/>
            <a:ext cx="7971982" cy="696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8689" marR="4453">
              <a:lnSpc>
                <a:spcPct val="104200"/>
              </a:lnSpc>
            </a:pPr>
            <a:r>
              <a:rPr spc="110" dirty="0"/>
              <a:t>BENEFITS </a:t>
            </a:r>
            <a:r>
              <a:rPr spc="79" dirty="0"/>
              <a:t>OF </a:t>
            </a:r>
            <a:r>
              <a:rPr spc="100" dirty="0"/>
              <a:t>ELECTRONIC</a:t>
            </a:r>
            <a:r>
              <a:rPr spc="-167" dirty="0"/>
              <a:t> </a:t>
            </a:r>
            <a:r>
              <a:rPr spc="123" dirty="0"/>
              <a:t>MARKET  </a:t>
            </a:r>
            <a:r>
              <a:rPr spc="100" dirty="0"/>
              <a:t>PLACE </a:t>
            </a:r>
            <a:r>
              <a:rPr spc="83" dirty="0"/>
              <a:t>TO </a:t>
            </a:r>
            <a:r>
              <a:rPr spc="131" dirty="0"/>
              <a:t>THE</a:t>
            </a:r>
            <a:r>
              <a:rPr spc="-162" dirty="0"/>
              <a:t> </a:t>
            </a:r>
            <a:r>
              <a:rPr spc="92" dirty="0"/>
              <a:t>SOCIETY</a:t>
            </a:r>
          </a:p>
        </p:txBody>
      </p:sp>
      <p:sp>
        <p:nvSpPr>
          <p:cNvPr id="16" name="object 16"/>
          <p:cNvSpPr/>
          <p:nvPr/>
        </p:nvSpPr>
        <p:spPr>
          <a:xfrm>
            <a:off x="4302034" y="179552"/>
            <a:ext cx="90137" cy="849332"/>
          </a:xfrm>
          <a:custGeom>
            <a:avLst/>
            <a:gdLst/>
            <a:ahLst/>
            <a:cxnLst/>
            <a:rect l="l" t="t" r="r" b="b"/>
            <a:pathLst>
              <a:path w="105410" h="936625">
                <a:moveTo>
                  <a:pt x="105003" y="0"/>
                </a:moveTo>
                <a:lnTo>
                  <a:pt x="0" y="936002"/>
                </a:lnTo>
              </a:path>
            </a:pathLst>
          </a:custGeom>
          <a:ln w="25400">
            <a:solidFill>
              <a:srgbClr val="036DB6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95591" y="2806310"/>
            <a:ext cx="1953818" cy="2442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69829" y="3424981"/>
            <a:ext cx="1264413" cy="2102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033"/>
              </a:lnSpc>
            </a:pPr>
            <a:r>
              <a:rPr spc="-26" dirty="0">
                <a:hlinkClick r:id="rId7"/>
              </a:rPr>
              <a:t>www.eks.sk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8529" y="2482079"/>
            <a:ext cx="14633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40" lvl="0" defTabSz="801401" fontAlgn="auto">
              <a:lnSpc>
                <a:spcPts val="85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i="1" spc="44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lang="en-GB" sz="900" i="1" spc="31" dirty="0">
                <a:solidFill>
                  <a:srgbClr val="231F20"/>
                </a:solidFill>
                <a:latin typeface="Calibri"/>
                <a:cs typeface="Calibri"/>
              </a:rPr>
              <a:t>average 5 </a:t>
            </a:r>
            <a:r>
              <a:rPr lang="en-GB" sz="900" i="1" spc="48" dirty="0">
                <a:solidFill>
                  <a:srgbClr val="231F20"/>
                </a:solidFill>
                <a:latin typeface="Calibri"/>
                <a:cs typeface="Calibri"/>
              </a:rPr>
              <a:t>working</a:t>
            </a:r>
            <a:r>
              <a:rPr lang="en-GB" sz="900" i="1" spc="-1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GB" sz="900" i="1" spc="44" dirty="0">
                <a:solidFill>
                  <a:srgbClr val="231F20"/>
                </a:solidFill>
                <a:latin typeface="Calibri"/>
                <a:cs typeface="Calibri"/>
              </a:rPr>
              <a:t>days</a:t>
            </a:r>
            <a:endParaRPr lang="en-GB"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0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9575" y="1224179"/>
            <a:ext cx="2303919" cy="761808"/>
          </a:xfrm>
          <a:custGeom>
            <a:avLst/>
            <a:gdLst/>
            <a:ahLst/>
            <a:cxnLst/>
            <a:rect l="l" t="t" r="r" b="b"/>
            <a:pathLst>
              <a:path w="2694304" h="840105">
                <a:moveTo>
                  <a:pt x="0" y="840003"/>
                </a:moveTo>
                <a:lnTo>
                  <a:pt x="2694000" y="840003"/>
                </a:lnTo>
                <a:lnTo>
                  <a:pt x="2694000" y="0"/>
                </a:lnTo>
                <a:lnTo>
                  <a:pt x="0" y="0"/>
                </a:lnTo>
                <a:lnTo>
                  <a:pt x="0" y="840003"/>
                </a:lnTo>
                <a:close/>
              </a:path>
            </a:pathLst>
          </a:custGeom>
          <a:solidFill>
            <a:srgbClr val="4BB748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2067" y="1400829"/>
            <a:ext cx="17989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800" b="1" i="1" spc="70" dirty="0" smtClean="0">
                <a:solidFill>
                  <a:srgbClr val="FFFFFF"/>
                </a:solidFill>
                <a:latin typeface="Calibri"/>
                <a:cs typeface="Calibri"/>
              </a:rPr>
              <a:t>TRANSPARENCY</a:t>
            </a:r>
            <a:endParaRPr sz="18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569" y="2337511"/>
            <a:ext cx="1728192" cy="748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algn="ctr" defTabSz="801401" fontAlgn="auto">
              <a:lnSpc>
                <a:spcPts val="203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spc="88" dirty="0">
                <a:solidFill>
                  <a:srgbClr val="231F20"/>
                </a:solidFill>
                <a:latin typeface="Calibri"/>
                <a:cs typeface="Calibri"/>
              </a:rPr>
              <a:t>PUBLICATION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algn="ctr" defTabSz="801401" fontAlgn="auto">
              <a:lnSpc>
                <a:spcPts val="1192"/>
              </a:lnSpc>
              <a:spcBef>
                <a:spcPts val="0"/>
              </a:spcBef>
              <a:spcAft>
                <a:spcPts val="0"/>
              </a:spcAft>
            </a:pPr>
            <a:r>
              <a:rPr sz="1100" i="1" spc="53" dirty="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sz="1100" i="1" spc="39" dirty="0">
                <a:solidFill>
                  <a:srgbClr val="231F20"/>
                </a:solidFill>
                <a:latin typeface="Calibri"/>
                <a:cs typeface="Calibri"/>
              </a:rPr>
              <a:t>section </a:t>
            </a:r>
            <a:r>
              <a:rPr sz="1100" i="1" spc="3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100" i="1" spc="-1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GB" sz="1100" i="1" spc="-118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i="1" spc="44" dirty="0" smtClean="0">
                <a:solidFill>
                  <a:srgbClr val="231F20"/>
                </a:solidFill>
                <a:latin typeface="Calibri"/>
                <a:cs typeface="Calibri"/>
              </a:rPr>
              <a:t>Open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100" i="1" spc="35" dirty="0">
                <a:solidFill>
                  <a:srgbClr val="231F20"/>
                </a:solidFill>
                <a:latin typeface="Calibri"/>
                <a:cs typeface="Calibri"/>
              </a:rPr>
              <a:t>data, </a:t>
            </a:r>
            <a:r>
              <a:rPr sz="1100" i="1" spc="66" dirty="0">
                <a:solidFill>
                  <a:srgbClr val="231F20"/>
                </a:solidFill>
                <a:latin typeface="Calibri"/>
                <a:cs typeface="Calibri"/>
              </a:rPr>
              <a:t>which</a:t>
            </a:r>
            <a:r>
              <a:rPr sz="1100" i="1" spc="-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i="1" spc="39" dirty="0">
                <a:solidFill>
                  <a:srgbClr val="231F20"/>
                </a:solidFill>
                <a:latin typeface="Calibri"/>
                <a:cs typeface="Calibri"/>
              </a:rPr>
              <a:t>registered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algn="ctr" defTabSz="801401" fontAlgn="auto">
              <a:spcBef>
                <a:spcPts val="0"/>
              </a:spcBef>
              <a:spcAft>
                <a:spcPts val="0"/>
              </a:spcAft>
            </a:pPr>
            <a:r>
              <a:rPr sz="1100" b="1" i="1" spc="79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100" b="1" i="1" spc="-5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spc="75" dirty="0">
                <a:solidFill>
                  <a:srgbClr val="231F20"/>
                </a:solidFill>
                <a:latin typeface="Arial"/>
                <a:cs typeface="Arial"/>
              </a:rPr>
              <a:t>949</a:t>
            </a:r>
            <a:r>
              <a:rPr sz="1100" b="1" i="1" spc="-5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i="1" spc="44" dirty="0">
                <a:solidFill>
                  <a:srgbClr val="231F20"/>
                </a:solidFill>
                <a:latin typeface="Calibri"/>
                <a:cs typeface="Calibri"/>
              </a:rPr>
              <a:t>visits</a:t>
            </a:r>
            <a:r>
              <a:rPr sz="1100" i="1" spc="-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i="1" spc="53" dirty="0">
                <a:solidFill>
                  <a:srgbClr val="231F20"/>
                </a:solidFill>
                <a:latin typeface="Calibri"/>
                <a:cs typeface="Calibri"/>
              </a:rPr>
              <a:t>until</a:t>
            </a:r>
            <a:r>
              <a:rPr sz="1100" i="1" spc="-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i="1" spc="70" dirty="0">
                <a:solidFill>
                  <a:srgbClr val="231F20"/>
                </a:solidFill>
                <a:latin typeface="Calibri"/>
                <a:cs typeface="Calibri"/>
              </a:rPr>
              <a:t>now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4792" y="5743179"/>
            <a:ext cx="424891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80" marR="4453" indent="-200350" defTabSz="801401" fontAlgn="auto">
              <a:spcBef>
                <a:spcPts val="0"/>
              </a:spcBef>
              <a:spcAft>
                <a:spcPts val="0"/>
              </a:spcAft>
              <a:buClr>
                <a:srgbClr val="4BB748"/>
              </a:buClr>
              <a:buSzPct val="118181"/>
              <a:buFont typeface="Arial"/>
              <a:buChar char="■"/>
              <a:tabLst>
                <a:tab pos="211480" algn="l"/>
              </a:tabLst>
            </a:pPr>
            <a:r>
              <a:rPr sz="1100" b="1" i="1" spc="22" dirty="0" smtClean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100" b="1" i="1" spc="13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contributes</a:t>
            </a:r>
            <a:r>
              <a:rPr sz="1100" b="1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1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00" b="1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100" b="1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support</a:t>
            </a:r>
            <a:r>
              <a:rPr sz="1100" b="1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100" b="1" i="1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economic</a:t>
            </a:r>
            <a:r>
              <a:rPr sz="1100" b="1" i="1" spc="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competition</a:t>
            </a:r>
            <a:r>
              <a:rPr sz="1100" b="1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5" dirty="0">
                <a:solidFill>
                  <a:srgbClr val="231F20"/>
                </a:solidFill>
                <a:latin typeface="Calibri"/>
                <a:cs typeface="Calibri"/>
              </a:rPr>
              <a:t>together</a:t>
            </a:r>
            <a:r>
              <a:rPr sz="1100" b="1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57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100" b="1" i="1" spc="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systems  </a:t>
            </a:r>
            <a:r>
              <a:rPr sz="1100" b="1" i="1" spc="35" dirty="0">
                <a:solidFill>
                  <a:srgbClr val="231F20"/>
                </a:solidFill>
                <a:latin typeface="Calibri"/>
                <a:cs typeface="Calibri"/>
              </a:rPr>
              <a:t>of active </a:t>
            </a:r>
            <a:r>
              <a:rPr sz="1100" b="1" i="1" spc="44" dirty="0">
                <a:solidFill>
                  <a:srgbClr val="231F20"/>
                </a:solidFill>
                <a:latin typeface="Calibri"/>
                <a:cs typeface="Calibri"/>
              </a:rPr>
              <a:t>notification </a:t>
            </a:r>
            <a:r>
              <a:rPr sz="1100" b="1" i="1" spc="57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100" b="1" i="1" spc="44" dirty="0">
                <a:solidFill>
                  <a:srgbClr val="231F20"/>
                </a:solidFill>
                <a:latin typeface="Calibri"/>
                <a:cs typeface="Calibri"/>
              </a:rPr>
              <a:t>form </a:t>
            </a:r>
            <a:r>
              <a:rPr sz="1100" b="1" i="1" spc="3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automated </a:t>
            </a:r>
            <a:r>
              <a:rPr sz="1100" b="1" i="1" spc="48" dirty="0">
                <a:solidFill>
                  <a:srgbClr val="231F20"/>
                </a:solidFill>
                <a:latin typeface="Calibri"/>
                <a:cs typeface="Calibri"/>
              </a:rPr>
              <a:t>inviting </a:t>
            </a:r>
            <a:r>
              <a:rPr sz="1100" b="1" i="1" spc="3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100" b="1" i="1" spc="48" dirty="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sz="1100" b="1" i="1" spc="35" dirty="0">
                <a:solidFill>
                  <a:srgbClr val="231F20"/>
                </a:solidFill>
                <a:latin typeface="Calibri"/>
                <a:cs typeface="Calibri"/>
              </a:rPr>
              <a:t>registered  </a:t>
            </a:r>
            <a:r>
              <a:rPr sz="1100" b="1" i="1" spc="44" dirty="0">
                <a:solidFill>
                  <a:srgbClr val="231F20"/>
                </a:solidFill>
                <a:latin typeface="Calibri"/>
                <a:cs typeface="Calibri"/>
              </a:rPr>
              <a:t>suppliers into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competitions called </a:t>
            </a:r>
            <a:r>
              <a:rPr sz="1100" b="1" i="1" spc="57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100" b="1" i="1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i="1" spc="39" dirty="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sz="1100" b="1" i="1" spc="35" dirty="0">
                <a:solidFill>
                  <a:srgbClr val="231F20"/>
                </a:solidFill>
                <a:latin typeface="Calibri"/>
                <a:cs typeface="Calibri"/>
              </a:rPr>
              <a:t>respective field.</a:t>
            </a:r>
            <a:endParaRPr sz="11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2331" y="2350845"/>
            <a:ext cx="2483768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100" dirty="0">
                <a:solidFill>
                  <a:srgbClr val="231F20"/>
                </a:solidFill>
                <a:latin typeface="Calibri"/>
                <a:cs typeface="Calibri"/>
              </a:rPr>
              <a:t>COMPREHENSIBILITY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defTabSz="801401" fontAlgn="auto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sz="1050" i="1" spc="57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050" i="1" spc="39" dirty="0">
                <a:solidFill>
                  <a:srgbClr val="231F20"/>
                </a:solidFill>
                <a:latin typeface="Calibri"/>
                <a:cs typeface="Calibri"/>
              </a:rPr>
              <a:t>the form </a:t>
            </a:r>
            <a:r>
              <a:rPr sz="1050" i="1" spc="3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50" i="1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i="1" spc="44" dirty="0">
                <a:solidFill>
                  <a:srgbClr val="231F20"/>
                </a:solidFill>
                <a:latin typeface="Calibri"/>
                <a:cs typeface="Calibri"/>
              </a:rPr>
              <a:t>spreading</a:t>
            </a:r>
            <a:endParaRPr sz="10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marR="540389" defTabSz="801401" fontAlgn="auto">
              <a:spcBef>
                <a:spcPts val="0"/>
              </a:spcBef>
              <a:spcAft>
                <a:spcPts val="0"/>
              </a:spcAft>
            </a:pPr>
            <a:r>
              <a:rPr sz="1050" i="1" spc="39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50" i="1" spc="44" dirty="0">
                <a:solidFill>
                  <a:srgbClr val="231F20"/>
                </a:solidFill>
                <a:latin typeface="Calibri"/>
                <a:cs typeface="Calibri"/>
              </a:rPr>
              <a:t>knowledge </a:t>
            </a:r>
            <a:r>
              <a:rPr sz="1050" i="1" spc="48" dirty="0">
                <a:solidFill>
                  <a:srgbClr val="231F20"/>
                </a:solidFill>
                <a:latin typeface="Calibri"/>
                <a:cs typeface="Calibri"/>
              </a:rPr>
              <a:t>through</a:t>
            </a:r>
            <a:r>
              <a:rPr sz="1050" i="1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i="1" spc="35" dirty="0">
                <a:solidFill>
                  <a:srgbClr val="231F20"/>
                </a:solidFill>
                <a:latin typeface="Calibri"/>
                <a:cs typeface="Calibri"/>
              </a:rPr>
              <a:t>direct  </a:t>
            </a:r>
            <a:r>
              <a:rPr sz="1050" i="1" spc="48" dirty="0">
                <a:solidFill>
                  <a:srgbClr val="231F20"/>
                </a:solidFill>
                <a:latin typeface="Calibri"/>
                <a:cs typeface="Calibri"/>
              </a:rPr>
              <a:t>unlimited </a:t>
            </a:r>
            <a:r>
              <a:rPr sz="1050" i="1" spc="57" dirty="0">
                <a:solidFill>
                  <a:srgbClr val="231F20"/>
                </a:solidFill>
                <a:latin typeface="Calibri"/>
                <a:cs typeface="Calibri"/>
              </a:rPr>
              <a:t>web</a:t>
            </a:r>
            <a:r>
              <a:rPr sz="1050" i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i="1" spc="18" dirty="0">
                <a:solidFill>
                  <a:srgbClr val="231F20"/>
                </a:solidFill>
                <a:latin typeface="Calibri"/>
                <a:cs typeface="Calibri"/>
              </a:rPr>
              <a:t>access:</a:t>
            </a:r>
            <a:endParaRPr sz="10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defTabSz="801401" fontAlgn="auto">
              <a:spcBef>
                <a:spcPts val="495"/>
              </a:spcBef>
              <a:spcAft>
                <a:spcPts val="0"/>
              </a:spcAft>
            </a:pPr>
            <a:r>
              <a:rPr sz="1050" b="1" i="1" spc="-22" dirty="0">
                <a:solidFill>
                  <a:srgbClr val="231F20"/>
                </a:solidFill>
                <a:latin typeface="Arial"/>
                <a:cs typeface="Arial"/>
              </a:rPr>
              <a:t>31 </a:t>
            </a:r>
            <a:r>
              <a:rPr sz="1050" b="1" i="1" spc="53" dirty="0">
                <a:solidFill>
                  <a:srgbClr val="231F20"/>
                </a:solidFill>
                <a:latin typeface="Arial"/>
                <a:cs typeface="Arial"/>
              </a:rPr>
              <a:t>654</a:t>
            </a:r>
            <a:r>
              <a:rPr sz="1050" b="1" i="1" spc="-1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231F20"/>
                </a:solidFill>
                <a:latin typeface="Arial"/>
                <a:cs typeface="Arial"/>
              </a:rPr>
              <a:t>Description </a:t>
            </a:r>
            <a:r>
              <a:rPr sz="1050" b="1" i="1" spc="4" dirty="0">
                <a:solidFill>
                  <a:srgbClr val="231F20"/>
                </a:solidFill>
                <a:latin typeface="Arial"/>
                <a:cs typeface="Arial"/>
              </a:rPr>
              <a:t>forms,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131" marR="244872" defTabSz="801401" fontAlgn="auto">
              <a:spcBef>
                <a:spcPts val="0"/>
              </a:spcBef>
              <a:spcAft>
                <a:spcPts val="0"/>
              </a:spcAft>
            </a:pPr>
            <a:r>
              <a:rPr sz="1050" i="1" spc="61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1050" i="1" spc="44" dirty="0">
                <a:solidFill>
                  <a:srgbClr val="231F20"/>
                </a:solidFill>
                <a:latin typeface="Calibri"/>
                <a:cs typeface="Calibri"/>
              </a:rPr>
              <a:t>provide </a:t>
            </a:r>
            <a:r>
              <a:rPr sz="1050" i="1" spc="35" dirty="0">
                <a:solidFill>
                  <a:srgbClr val="231F20"/>
                </a:solidFill>
                <a:latin typeface="Calibri"/>
                <a:cs typeface="Calibri"/>
              </a:rPr>
              <a:t>examples </a:t>
            </a:r>
            <a:r>
              <a:rPr sz="1050" i="1" spc="31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50" i="1" spc="44" dirty="0">
                <a:solidFill>
                  <a:srgbClr val="231F20"/>
                </a:solidFill>
                <a:latin typeface="Calibri"/>
                <a:cs typeface="Calibri"/>
              </a:rPr>
              <a:t>good  </a:t>
            </a:r>
            <a:r>
              <a:rPr sz="1050" i="1" spc="35" dirty="0">
                <a:solidFill>
                  <a:srgbClr val="231F20"/>
                </a:solidFill>
                <a:latin typeface="Calibri"/>
                <a:cs typeface="Calibri"/>
              </a:rPr>
              <a:t>practices </a:t>
            </a:r>
            <a:r>
              <a:rPr sz="1050" i="1" spc="48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050" i="1" spc="44" dirty="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r>
              <a:rPr sz="1050" i="1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i="1" spc="39" dirty="0">
                <a:solidFill>
                  <a:srgbClr val="231F20"/>
                </a:solidFill>
                <a:latin typeface="Calibri"/>
                <a:cs typeface="Calibri"/>
              </a:rPr>
              <a:t>through:</a:t>
            </a:r>
            <a:endParaRPr sz="10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5981" y="3945696"/>
            <a:ext cx="31926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i="1" spc="26" dirty="0">
                <a:solidFill>
                  <a:srgbClr val="231F20"/>
                </a:solidFill>
                <a:latin typeface="Calibri"/>
                <a:cs typeface="Calibri"/>
              </a:rPr>
              <a:t>FAQ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marR="754096" defTabSz="801401" fontAlgn="auto">
              <a:spcBef>
                <a:spcPts val="0"/>
              </a:spcBef>
              <a:spcAft>
                <a:spcPts val="0"/>
              </a:spcAft>
            </a:pPr>
            <a:r>
              <a:rPr i="1" spc="53" dirty="0">
                <a:solidFill>
                  <a:srgbClr val="231F20"/>
                </a:solidFill>
                <a:latin typeface="Calibri"/>
                <a:cs typeface="Calibri"/>
              </a:rPr>
              <a:t>view </a:t>
            </a:r>
            <a:r>
              <a:rPr i="1" spc="31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i="1" spc="44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i="1" spc="-9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i="1" spc="26" dirty="0">
                <a:solidFill>
                  <a:srgbClr val="231F20"/>
                </a:solidFill>
                <a:latin typeface="Calibri"/>
                <a:cs typeface="Calibri"/>
              </a:rPr>
              <a:t>executed  </a:t>
            </a:r>
            <a:r>
              <a:rPr i="1" spc="35" dirty="0">
                <a:solidFill>
                  <a:srgbClr val="231F20"/>
                </a:solidFill>
                <a:latin typeface="Calibri"/>
                <a:cs typeface="Calibri"/>
              </a:rPr>
              <a:t>contracts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31" marR="4453" defTabSz="801401" fontAlgn="auto">
              <a:spcBef>
                <a:spcPts val="0"/>
              </a:spcBef>
              <a:spcAft>
                <a:spcPts val="0"/>
              </a:spcAft>
            </a:pPr>
            <a:r>
              <a:rPr i="1" spc="35" dirty="0">
                <a:solidFill>
                  <a:srgbClr val="231F20"/>
                </a:solidFill>
                <a:latin typeface="Calibri"/>
                <a:cs typeface="Calibri"/>
              </a:rPr>
              <a:t>direct contact </a:t>
            </a:r>
            <a:r>
              <a:rPr i="1" spc="48" dirty="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i="1" spc="39" dirty="0">
                <a:solidFill>
                  <a:srgbClr val="231F20"/>
                </a:solidFill>
                <a:latin typeface="Calibri"/>
                <a:cs typeface="Calibri"/>
              </a:rPr>
              <a:t>support  </a:t>
            </a:r>
            <a:r>
              <a:rPr i="1" spc="35" dirty="0">
                <a:solidFill>
                  <a:srgbClr val="231F20"/>
                </a:solidFill>
                <a:latin typeface="Calibri"/>
                <a:cs typeface="Calibri"/>
              </a:rPr>
              <a:t>centre </a:t>
            </a:r>
            <a:r>
              <a:rPr i="1" spc="31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i="1" spc="39" dirty="0">
                <a:solidFill>
                  <a:srgbClr val="231F20"/>
                </a:solidFill>
                <a:latin typeface="Calibri"/>
                <a:cs typeface="Calibri"/>
              </a:rPr>
              <a:t>Electronic contracting  system </a:t>
            </a:r>
            <a:r>
              <a:rPr i="1" spc="48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i="1" spc="44" dirty="0">
                <a:solidFill>
                  <a:srgbClr val="231F20"/>
                </a:solidFill>
                <a:latin typeface="Calibri"/>
                <a:cs typeface="Calibri"/>
              </a:rPr>
              <a:t>trainings, </a:t>
            </a:r>
            <a:r>
              <a:rPr i="1" spc="48" dirty="0">
                <a:solidFill>
                  <a:srgbClr val="231F20"/>
                </a:solidFill>
                <a:latin typeface="Calibri"/>
                <a:cs typeface="Calibri"/>
              </a:rPr>
              <a:t>where  </a:t>
            </a:r>
            <a:r>
              <a:rPr i="1" spc="44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i="1" spc="57" dirty="0">
                <a:solidFill>
                  <a:srgbClr val="231F20"/>
                </a:solidFill>
                <a:latin typeface="Calibri"/>
                <a:cs typeface="Calibri"/>
              </a:rPr>
              <a:t>was</a:t>
            </a:r>
            <a:r>
              <a:rPr i="1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i="1" spc="44" dirty="0">
                <a:solidFill>
                  <a:srgbClr val="231F20"/>
                </a:solidFill>
                <a:latin typeface="Calibri"/>
                <a:cs typeface="Calibri"/>
              </a:rPr>
              <a:t>provided </a:t>
            </a:r>
            <a:r>
              <a:rPr i="1" spc="31" dirty="0">
                <a:solidFill>
                  <a:srgbClr val="231F20"/>
                </a:solidFill>
                <a:latin typeface="Calibri"/>
                <a:cs typeface="Calibri"/>
              </a:rPr>
              <a:t>to over  </a:t>
            </a:r>
            <a:r>
              <a:rPr b="1" i="1" spc="114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b="1" i="1" spc="-18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b="1" i="1" spc="61" dirty="0">
                <a:solidFill>
                  <a:srgbClr val="231F20"/>
                </a:solidFill>
                <a:latin typeface="Arial"/>
                <a:cs typeface="Arial"/>
              </a:rPr>
              <a:t>000 </a:t>
            </a:r>
            <a:r>
              <a:rPr b="1" i="1" dirty="0">
                <a:solidFill>
                  <a:srgbClr val="231F20"/>
                </a:solidFill>
                <a:latin typeface="Arial"/>
                <a:cs typeface="Arial"/>
              </a:rPr>
              <a:t>contractors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1131" defTabSz="801401" fontAlgn="auto">
              <a:spcBef>
                <a:spcPts val="0"/>
              </a:spcBef>
              <a:spcAft>
                <a:spcPts val="0"/>
              </a:spcAft>
            </a:pPr>
            <a:r>
              <a:rPr i="1" spc="48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i="1" spc="31" dirty="0">
                <a:solidFill>
                  <a:srgbClr val="231F20"/>
                </a:solidFill>
                <a:latin typeface="Calibri"/>
                <a:cs typeface="Calibri"/>
              </a:rPr>
              <a:t>over </a:t>
            </a:r>
            <a:r>
              <a:rPr b="1" i="1" spc="-18" dirty="0">
                <a:solidFill>
                  <a:srgbClr val="231F20"/>
                </a:solidFill>
                <a:latin typeface="Arial"/>
                <a:cs typeface="Arial"/>
              </a:rPr>
              <a:t>15 </a:t>
            </a:r>
            <a:r>
              <a:rPr b="1" i="1" spc="61" dirty="0">
                <a:solidFill>
                  <a:srgbClr val="231F20"/>
                </a:solidFill>
                <a:latin typeface="Arial"/>
                <a:cs typeface="Arial"/>
              </a:rPr>
              <a:t>000</a:t>
            </a:r>
            <a:r>
              <a:rPr b="1" i="1" spc="-1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b="1" i="1" spc="-4" dirty="0">
                <a:solidFill>
                  <a:srgbClr val="231F20"/>
                </a:solidFill>
                <a:latin typeface="Arial"/>
                <a:cs typeface="Arial"/>
              </a:rPr>
              <a:t>suppliers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1254" y="3509328"/>
            <a:ext cx="2698012" cy="2464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9425" y="1778946"/>
            <a:ext cx="809059" cy="314397"/>
          </a:xfrm>
          <a:custGeom>
            <a:avLst/>
            <a:gdLst/>
            <a:ahLst/>
            <a:cxnLst/>
            <a:rect l="l" t="t" r="r" b="b"/>
            <a:pathLst>
              <a:path w="946150" h="346710">
                <a:moveTo>
                  <a:pt x="945667" y="0"/>
                </a:moveTo>
                <a:lnTo>
                  <a:pt x="0" y="346227"/>
                </a:lnTo>
              </a:path>
            </a:pathLst>
          </a:custGeom>
          <a:ln w="76200">
            <a:solidFill>
              <a:srgbClr val="4BB748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69160" y="1969370"/>
            <a:ext cx="255207" cy="174473"/>
          </a:xfrm>
          <a:custGeom>
            <a:avLst/>
            <a:gdLst/>
            <a:ahLst/>
            <a:cxnLst/>
            <a:rect l="l" t="t" r="r" b="b"/>
            <a:pathLst>
              <a:path w="298450" h="192405">
                <a:moveTo>
                  <a:pt x="227977" y="0"/>
                </a:moveTo>
                <a:lnTo>
                  <a:pt x="0" y="192011"/>
                </a:lnTo>
                <a:lnTo>
                  <a:pt x="298069" y="191427"/>
                </a:lnTo>
                <a:lnTo>
                  <a:pt x="227977" y="0"/>
                </a:lnTo>
                <a:close/>
              </a:path>
            </a:pathLst>
          </a:custGeom>
          <a:solidFill>
            <a:srgbClr val="4BB748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56531" y="1778946"/>
            <a:ext cx="809059" cy="314397"/>
          </a:xfrm>
          <a:custGeom>
            <a:avLst/>
            <a:gdLst/>
            <a:ahLst/>
            <a:cxnLst/>
            <a:rect l="l" t="t" r="r" b="b"/>
            <a:pathLst>
              <a:path w="946150" h="346710">
                <a:moveTo>
                  <a:pt x="0" y="0"/>
                </a:moveTo>
                <a:lnTo>
                  <a:pt x="945667" y="346227"/>
                </a:lnTo>
              </a:path>
            </a:pathLst>
          </a:custGeom>
          <a:ln w="76200">
            <a:solidFill>
              <a:srgbClr val="4BB748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40560" y="1969370"/>
            <a:ext cx="255207" cy="174473"/>
          </a:xfrm>
          <a:custGeom>
            <a:avLst/>
            <a:gdLst/>
            <a:ahLst/>
            <a:cxnLst/>
            <a:rect l="l" t="t" r="r" b="b"/>
            <a:pathLst>
              <a:path w="298450" h="192405">
                <a:moveTo>
                  <a:pt x="70091" y="0"/>
                </a:moveTo>
                <a:lnTo>
                  <a:pt x="0" y="191427"/>
                </a:lnTo>
                <a:lnTo>
                  <a:pt x="298069" y="192011"/>
                </a:lnTo>
                <a:lnTo>
                  <a:pt x="70091" y="0"/>
                </a:lnTo>
                <a:close/>
              </a:path>
            </a:pathLst>
          </a:custGeom>
          <a:solidFill>
            <a:srgbClr val="4BB748"/>
          </a:solid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23173" y="5611928"/>
            <a:ext cx="2063329" cy="1145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52803" y="5238358"/>
            <a:ext cx="829149" cy="490022"/>
          </a:xfrm>
          <a:custGeom>
            <a:avLst/>
            <a:gdLst/>
            <a:ahLst/>
            <a:cxnLst/>
            <a:rect l="l" t="t" r="r" b="b"/>
            <a:pathLst>
              <a:path w="969644" h="540385">
                <a:moveTo>
                  <a:pt x="484593" y="540385"/>
                </a:moveTo>
                <a:lnTo>
                  <a:pt x="545379" y="538279"/>
                </a:lnTo>
                <a:lnTo>
                  <a:pt x="603911" y="532133"/>
                </a:lnTo>
                <a:lnTo>
                  <a:pt x="659736" y="522198"/>
                </a:lnTo>
                <a:lnTo>
                  <a:pt x="712400" y="508728"/>
                </a:lnTo>
                <a:lnTo>
                  <a:pt x="761449" y="491976"/>
                </a:lnTo>
                <a:lnTo>
                  <a:pt x="806429" y="472195"/>
                </a:lnTo>
                <a:lnTo>
                  <a:pt x="846885" y="449638"/>
                </a:lnTo>
                <a:lnTo>
                  <a:pt x="882362" y="424560"/>
                </a:lnTo>
                <a:lnTo>
                  <a:pt x="912408" y="397212"/>
                </a:lnTo>
                <a:lnTo>
                  <a:pt x="954387" y="336721"/>
                </a:lnTo>
                <a:lnTo>
                  <a:pt x="969187" y="270192"/>
                </a:lnTo>
                <a:lnTo>
                  <a:pt x="965412" y="236299"/>
                </a:lnTo>
                <a:lnTo>
                  <a:pt x="936568" y="172536"/>
                </a:lnTo>
                <a:lnTo>
                  <a:pt x="882362" y="115824"/>
                </a:lnTo>
                <a:lnTo>
                  <a:pt x="846885" y="90746"/>
                </a:lnTo>
                <a:lnTo>
                  <a:pt x="806429" y="68189"/>
                </a:lnTo>
                <a:lnTo>
                  <a:pt x="761449" y="48408"/>
                </a:lnTo>
                <a:lnTo>
                  <a:pt x="712400" y="31656"/>
                </a:lnTo>
                <a:lnTo>
                  <a:pt x="659736" y="18186"/>
                </a:lnTo>
                <a:lnTo>
                  <a:pt x="603911" y="8251"/>
                </a:lnTo>
                <a:lnTo>
                  <a:pt x="545379" y="2105"/>
                </a:lnTo>
                <a:lnTo>
                  <a:pt x="484593" y="0"/>
                </a:lnTo>
                <a:lnTo>
                  <a:pt x="423808" y="2105"/>
                </a:lnTo>
                <a:lnTo>
                  <a:pt x="365276" y="8251"/>
                </a:lnTo>
                <a:lnTo>
                  <a:pt x="309451" y="18186"/>
                </a:lnTo>
                <a:lnTo>
                  <a:pt x="256786" y="31656"/>
                </a:lnTo>
                <a:lnTo>
                  <a:pt x="207737" y="48408"/>
                </a:lnTo>
                <a:lnTo>
                  <a:pt x="162758" y="68189"/>
                </a:lnTo>
                <a:lnTo>
                  <a:pt x="122302" y="90746"/>
                </a:lnTo>
                <a:lnTo>
                  <a:pt x="86824" y="115824"/>
                </a:lnTo>
                <a:lnTo>
                  <a:pt x="56779" y="143172"/>
                </a:lnTo>
                <a:lnTo>
                  <a:pt x="14800" y="203663"/>
                </a:lnTo>
                <a:lnTo>
                  <a:pt x="0" y="270192"/>
                </a:lnTo>
                <a:lnTo>
                  <a:pt x="3775" y="304085"/>
                </a:lnTo>
                <a:lnTo>
                  <a:pt x="32619" y="367848"/>
                </a:lnTo>
                <a:lnTo>
                  <a:pt x="86824" y="424560"/>
                </a:lnTo>
                <a:lnTo>
                  <a:pt x="122302" y="449638"/>
                </a:lnTo>
                <a:lnTo>
                  <a:pt x="162758" y="472195"/>
                </a:lnTo>
                <a:lnTo>
                  <a:pt x="207737" y="491976"/>
                </a:lnTo>
                <a:lnTo>
                  <a:pt x="256786" y="508728"/>
                </a:lnTo>
                <a:lnTo>
                  <a:pt x="309451" y="522198"/>
                </a:lnTo>
                <a:lnTo>
                  <a:pt x="365276" y="532133"/>
                </a:lnTo>
                <a:lnTo>
                  <a:pt x="423808" y="538279"/>
                </a:lnTo>
                <a:lnTo>
                  <a:pt x="484593" y="540385"/>
                </a:lnTo>
                <a:close/>
              </a:path>
            </a:pathLst>
          </a:custGeom>
          <a:ln w="58978">
            <a:solidFill>
              <a:srgbClr val="EE3133"/>
            </a:solidFill>
          </a:ln>
        </p:spPr>
        <p:txBody>
          <a:bodyPr wrap="square" lIns="0" tIns="0" rIns="0" bIns="0" rtlCol="0"/>
          <a:lstStyle/>
          <a:p>
            <a:pPr defTabSz="801401" fontAlgn="auto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86008" y="291611"/>
            <a:ext cx="7971982" cy="696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8689" marR="4453">
              <a:lnSpc>
                <a:spcPct val="104200"/>
              </a:lnSpc>
            </a:pPr>
            <a:r>
              <a:rPr spc="110" dirty="0"/>
              <a:t>BENEFITS </a:t>
            </a:r>
            <a:r>
              <a:rPr spc="79" dirty="0"/>
              <a:t>OF </a:t>
            </a:r>
            <a:r>
              <a:rPr spc="100" dirty="0"/>
              <a:t>ELECTRONIC</a:t>
            </a:r>
            <a:r>
              <a:rPr spc="-167" dirty="0"/>
              <a:t> </a:t>
            </a:r>
            <a:r>
              <a:rPr spc="123" dirty="0"/>
              <a:t>MARKET  </a:t>
            </a:r>
            <a:r>
              <a:rPr spc="100" dirty="0"/>
              <a:t>PLACE </a:t>
            </a:r>
            <a:r>
              <a:rPr spc="83" dirty="0"/>
              <a:t>TO </a:t>
            </a:r>
            <a:r>
              <a:rPr spc="131" dirty="0"/>
              <a:t>THE</a:t>
            </a:r>
            <a:r>
              <a:rPr spc="-162" dirty="0"/>
              <a:t> </a:t>
            </a:r>
            <a:r>
              <a:rPr spc="92" dirty="0"/>
              <a:t>SOCIETY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033"/>
              </a:lnSpc>
            </a:pPr>
            <a:r>
              <a:rPr spc="-26" dirty="0">
                <a:hlinkClick r:id="rId4"/>
              </a:rPr>
              <a:t>www.eks.sk</a:t>
            </a:r>
          </a:p>
        </p:txBody>
      </p:sp>
    </p:spTree>
    <p:extLst>
      <p:ext uri="{BB962C8B-B14F-4D97-AF65-F5344CB8AC3E}">
        <p14:creationId xmlns:p14="http://schemas.microsoft.com/office/powerpoint/2010/main" val="8878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56" y="138867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</a:rPr>
              <a:t>Toolbox</a:t>
            </a:r>
          </a:p>
          <a:p>
            <a:r>
              <a:rPr lang="en-GB" sz="3600" b="1" dirty="0" smtClean="0">
                <a:solidFill>
                  <a:srgbClr val="92D050"/>
                </a:solidFill>
              </a:rPr>
              <a:t>Dissemination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356" y="2996952"/>
            <a:ext cx="52234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 err="1" smtClean="0"/>
              <a:t>ToT</a:t>
            </a:r>
            <a:r>
              <a:rPr lang="en-GB" sz="2400" dirty="0" smtClean="0"/>
              <a:t> approach via geo desks  (speak as one voice)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 smtClean="0"/>
              <a:t>Workshops on request        (6 booked so far)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 smtClean="0"/>
              <a:t>Via multipliers (e.g. EUPAN, ESIF committees, etc.)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1431" y="2245436"/>
            <a:ext cx="5877273" cy="33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30" y="1124744"/>
            <a:ext cx="1438028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9AD532"/>
                </a:solidFill>
              </a:rPr>
              <a:t>Toolbox Evolution?</a:t>
            </a:r>
            <a:endParaRPr lang="nl-NL" sz="3200" b="1" dirty="0" smtClean="0">
              <a:solidFill>
                <a:srgbClr val="9AD53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" y="4841776"/>
            <a:ext cx="5122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2924944"/>
            <a:ext cx="7128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Collaboration with Member States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Format / content / management?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Basis for dialogues &amp; exchange?</a:t>
            </a: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67" y="501548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751303">
            <a:off x="6113708" y="49202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C00000"/>
                </a:solidFill>
              </a:rPr>
              <a:t>Your Ideas? </a:t>
            </a:r>
            <a:endParaRPr lang="en-GB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4382"/>
            <a:ext cx="9143999" cy="690676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01447" y="1509487"/>
            <a:ext cx="4386437" cy="3983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7" y="2466498"/>
            <a:ext cx="3289217" cy="20554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3" y="3033487"/>
            <a:ext cx="3923899" cy="9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125760" y="1700808"/>
            <a:ext cx="3456384" cy="599306"/>
          </a:xfrm>
        </p:spPr>
        <p:txBody>
          <a:bodyPr/>
          <a:lstStyle/>
          <a:p>
            <a:r>
              <a:rPr lang="nl-NL" sz="4800" i="1" dirty="0" err="1">
                <a:solidFill>
                  <a:srgbClr val="92D050"/>
                </a:solidFill>
                <a:latin typeface="Arial" pitchFamily="34" charset="0"/>
              </a:rPr>
              <a:t>Here</a:t>
            </a:r>
            <a:r>
              <a:rPr lang="nl-NL" sz="4800" i="1" dirty="0">
                <a:solidFill>
                  <a:srgbClr val="92D050"/>
                </a:solidFill>
                <a:latin typeface="Arial" pitchFamily="34" charset="0"/>
              </a:rPr>
              <a:t> </a:t>
            </a:r>
            <a:r>
              <a:rPr lang="nl-NL" sz="4800" i="1" dirty="0" err="1">
                <a:solidFill>
                  <a:srgbClr val="92D050"/>
                </a:solidFill>
                <a:latin typeface="Arial" pitchFamily="34" charset="0"/>
              </a:rPr>
              <a:t>it</a:t>
            </a:r>
            <a:r>
              <a:rPr lang="nl-NL" sz="4800" i="1" dirty="0">
                <a:solidFill>
                  <a:srgbClr val="92D050"/>
                </a:solidFill>
                <a:latin typeface="Arial" pitchFamily="34" charset="0"/>
              </a:rPr>
              <a:t> is!</a:t>
            </a:r>
          </a:p>
        </p:txBody>
      </p:sp>
      <p:pic>
        <p:nvPicPr>
          <p:cNvPr id="2" name="Afbeelding 1" descr="Schermafbeelding 2015-03-09 om 07.49.14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1852" r="27222" b="6296"/>
          <a:stretch>
            <a:fillRect/>
          </a:stretch>
        </p:blipFill>
        <p:spPr bwMode="auto">
          <a:xfrm>
            <a:off x="3923928" y="-21388"/>
            <a:ext cx="5220072" cy="6861108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  <a:headEnd/>
            <a:tailEnd/>
          </a:ln>
          <a:effectLst>
            <a:outerShdw blurRad="50800" dist="38100" dir="10800000" algn="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62" y="3198784"/>
            <a:ext cx="8892480" cy="123979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3600" b="1" dirty="0">
                <a:hlinkClick r:id="rId4"/>
              </a:rPr>
              <a:t>http://ec.europa.eu/esf/toolbox</a:t>
            </a:r>
            <a:endParaRPr lang="en-GB" sz="3600" b="1" dirty="0"/>
          </a:p>
          <a:p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760" y="5229200"/>
            <a:ext cx="3798168" cy="79324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Short version = print &amp; online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Full version = online only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6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1" y="1124746"/>
            <a:ext cx="8049072" cy="936104"/>
          </a:xfrm>
        </p:spPr>
        <p:txBody>
          <a:bodyPr/>
          <a:lstStyle/>
          <a:p>
            <a:r>
              <a:rPr lang="nl-NL" sz="3200" dirty="0" err="1">
                <a:solidFill>
                  <a:srgbClr val="92D050"/>
                </a:solidFill>
              </a:rPr>
              <a:t>Key</a:t>
            </a:r>
            <a:r>
              <a:rPr lang="nl-NL" sz="3200" dirty="0">
                <a:solidFill>
                  <a:srgbClr val="92D050"/>
                </a:solidFill>
              </a:rPr>
              <a:t> </a:t>
            </a:r>
            <a:r>
              <a:rPr lang="nl-NL" sz="3200" dirty="0" err="1">
                <a:solidFill>
                  <a:srgbClr val="92D050"/>
                </a:solidFill>
              </a:rPr>
              <a:t>Messages</a:t>
            </a:r>
            <a:endParaRPr lang="nl-NL" sz="3200" dirty="0">
              <a:solidFill>
                <a:srgbClr val="9AD532"/>
              </a:solidFill>
            </a:endParaRPr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>
          <a:xfrm>
            <a:off x="287526" y="2132856"/>
            <a:ext cx="8568952" cy="32400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F497D"/>
                </a:solidFill>
              </a:rPr>
              <a:t>We need to achieve </a:t>
            </a:r>
            <a:r>
              <a:rPr lang="en-GB" dirty="0" smtClean="0">
                <a:solidFill>
                  <a:srgbClr val="FF0000"/>
                </a:solidFill>
              </a:rPr>
              <a:t>RESULTS</a:t>
            </a:r>
            <a:r>
              <a:rPr lang="en-GB" dirty="0" smtClean="0">
                <a:solidFill>
                  <a:srgbClr val="1F497D"/>
                </a:solidFill>
              </a:rPr>
              <a:t> with EU funding for public administration</a:t>
            </a:r>
            <a:endParaRPr lang="en-GB" dirty="0">
              <a:solidFill>
                <a:srgbClr val="1F497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GB" dirty="0">
                <a:solidFill>
                  <a:srgbClr val="1F497D"/>
                </a:solidFill>
              </a:rPr>
              <a:t> </a:t>
            </a:r>
            <a:r>
              <a:rPr lang="en-GB" dirty="0" smtClean="0">
                <a:solidFill>
                  <a:srgbClr val="1F497D"/>
                </a:solidFill>
              </a:rPr>
              <a:t>  </a:t>
            </a:r>
            <a:r>
              <a:rPr lang="en-GB" sz="2000" dirty="0">
                <a:solidFill>
                  <a:srgbClr val="1F497D"/>
                </a:solidFill>
              </a:rPr>
              <a:t>(Conference EU Budget for Results, 22.09. 2015)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2D5EC1"/>
                </a:solidFill>
              </a:rPr>
              <a:t>Results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does not mean </a:t>
            </a:r>
            <a:r>
              <a:rPr lang="en-GB" dirty="0" smtClean="0">
                <a:solidFill>
                  <a:srgbClr val="1F497D"/>
                </a:solidFill>
              </a:rPr>
              <a:t>outputs and disbursement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b="0" dirty="0" smtClean="0">
                <a:solidFill>
                  <a:srgbClr val="1F497D"/>
                </a:solidFill>
              </a:rPr>
              <a:t>Results means </a:t>
            </a:r>
            <a:r>
              <a:rPr lang="en-GB" b="0" dirty="0" smtClean="0">
                <a:solidFill>
                  <a:srgbClr val="FF0000"/>
                </a:solidFill>
              </a:rPr>
              <a:t>real improvements </a:t>
            </a:r>
            <a:r>
              <a:rPr lang="en-GB" b="0" dirty="0" smtClean="0">
                <a:solidFill>
                  <a:srgbClr val="2D5EC1"/>
                </a:solidFill>
              </a:rPr>
              <a:t>(innovation =&gt; outcomes) </a:t>
            </a:r>
            <a:r>
              <a:rPr lang="en-GB" b="0" dirty="0" smtClean="0">
                <a:solidFill>
                  <a:srgbClr val="1F497D"/>
                </a:solidFill>
              </a:rPr>
              <a:t>for citizens/business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F497D"/>
                </a:solidFill>
              </a:rPr>
              <a:t>Achieving this might require a culture change – the Toolbox might help you</a:t>
            </a:r>
            <a:endParaRPr lang="en-GB" b="0" dirty="0">
              <a:solidFill>
                <a:srgbClr val="1F497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b="0" dirty="0" smtClean="0">
              <a:solidFill>
                <a:srgbClr val="1F49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20673"/>
            <a:ext cx="2339752" cy="133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8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Toolbox – Why? &amp; What?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4"/>
            <a:ext cx="8229600" cy="3529013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Why?</a:t>
            </a:r>
          </a:p>
          <a:p>
            <a:r>
              <a:rPr lang="en-GB" sz="2800" dirty="0">
                <a:solidFill>
                  <a:srgbClr val="0070C0"/>
                </a:solidFill>
              </a:rPr>
              <a:t>- Linking Policy and funding</a:t>
            </a:r>
          </a:p>
          <a:p>
            <a:r>
              <a:rPr lang="en-GB" sz="2800" dirty="0">
                <a:solidFill>
                  <a:srgbClr val="0070C0"/>
                </a:solidFill>
              </a:rPr>
              <a:t>- Knowledge Management (one voice)</a:t>
            </a:r>
          </a:p>
          <a:p>
            <a:r>
              <a:rPr lang="en-GB" sz="2800" dirty="0">
                <a:solidFill>
                  <a:srgbClr val="0070C0"/>
                </a:solidFill>
              </a:rPr>
              <a:t>- Need for Guidance (basis for dialogue)</a:t>
            </a:r>
          </a:p>
          <a:p>
            <a:r>
              <a:rPr lang="en-GB" sz="2800" dirty="0">
                <a:solidFill>
                  <a:srgbClr val="FF0000"/>
                </a:solidFill>
              </a:rPr>
              <a:t>What?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- Compendium</a:t>
            </a:r>
          </a:p>
          <a:p>
            <a:r>
              <a:rPr lang="en-GB" sz="2800" dirty="0">
                <a:solidFill>
                  <a:srgbClr val="0070C0"/>
                </a:solidFill>
              </a:rPr>
              <a:t>- Non-prescriptive (no new policy)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- Principles &amp; Examples (170)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47" y="5858594"/>
            <a:ext cx="2604353" cy="9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Toolbox 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-11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836714"/>
            <a:ext cx="8424936" cy="558612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Toolbox success (… so far)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00FF99"/>
                </a:solidFill>
              </a:rPr>
              <a:t>"Non-threatening"</a:t>
            </a:r>
            <a:r>
              <a:rPr lang="en-GB" sz="3200" dirty="0">
                <a:solidFill>
                  <a:schemeClr val="bg1"/>
                </a:solidFill>
              </a:rPr>
              <a:t> (</a:t>
            </a:r>
            <a:r>
              <a:rPr lang="en-GB" sz="3200" u="sng" dirty="0">
                <a:solidFill>
                  <a:schemeClr val="bg1"/>
                </a:solidFill>
              </a:rPr>
              <a:t>no</a:t>
            </a:r>
            <a:r>
              <a:rPr lang="en-GB" sz="3200" dirty="0">
                <a:solidFill>
                  <a:schemeClr val="bg1"/>
                </a:solidFill>
              </a:rPr>
              <a:t> new policy; non prescriptive)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00FF99"/>
                </a:solidFill>
              </a:rPr>
              <a:t>Demand</a:t>
            </a:r>
            <a:r>
              <a:rPr lang="en-GB" sz="3200" dirty="0">
                <a:solidFill>
                  <a:schemeClr val="bg1"/>
                </a:solidFill>
              </a:rPr>
              <a:t> (Initial print run of more than 2000; more than 1600 downloads within a few weeks; requests for workshops in MS)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00FF99"/>
                </a:solidFill>
              </a:rPr>
              <a:t>Positive feedback </a:t>
            </a:r>
            <a:r>
              <a:rPr lang="en-GB" sz="3200" dirty="0">
                <a:solidFill>
                  <a:schemeClr val="bg1"/>
                </a:solidFill>
              </a:rPr>
              <a:t>(one voice, </a:t>
            </a:r>
            <a:r>
              <a:rPr lang="en-GB" sz="3200" dirty="0" smtClean="0">
                <a:solidFill>
                  <a:schemeClr val="bg1"/>
                </a:solidFill>
              </a:rPr>
              <a:t>inspiration, useful </a:t>
            </a:r>
            <a:r>
              <a:rPr lang="en-GB" sz="3200" dirty="0">
                <a:solidFill>
                  <a:schemeClr val="bg1"/>
                </a:solidFill>
              </a:rPr>
              <a:t>examples)</a:t>
            </a:r>
          </a:p>
        </p:txBody>
      </p:sp>
    </p:spTree>
    <p:extLst>
      <p:ext uri="{BB962C8B-B14F-4D97-AF65-F5344CB8AC3E}">
        <p14:creationId xmlns:p14="http://schemas.microsoft.com/office/powerpoint/2010/main" val="24529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5" y="1288508"/>
            <a:ext cx="7975554" cy="55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526399">
            <a:off x="1494925" y="2617973"/>
            <a:ext cx="2304256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Organisational capacity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182220">
            <a:off x="4969173" y="2351595"/>
            <a:ext cx="2304256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Innovative capacity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35929">
            <a:off x="2407410" y="5162333"/>
            <a:ext cx="2017564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Institutional capacity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526399">
            <a:off x="5867779" y="4730667"/>
            <a:ext cx="1710695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Adaptive capacity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19" y="6453336"/>
            <a:ext cx="2645244" cy="276983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GB" b="1" dirty="0"/>
              <a:t>http://www.pgionline.com/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2" y="166363"/>
            <a:ext cx="3422915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New Synthesis for  Public Administration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58694"/>
            <a:ext cx="2952328" cy="4722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7008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7992888" cy="720080"/>
          </a:xfrm>
        </p:spPr>
        <p:txBody>
          <a:bodyPr/>
          <a:lstStyle/>
          <a:p>
            <a:pPr marL="120629" lvl="2" indent="0">
              <a:lnSpc>
                <a:spcPct val="110000"/>
              </a:lnSpc>
              <a:spcAft>
                <a:spcPts val="600"/>
              </a:spcAft>
            </a:pPr>
            <a:r>
              <a:rPr lang="en-GB" sz="3600" b="1" dirty="0">
                <a:solidFill>
                  <a:srgbClr val="92D050"/>
                </a:solidFill>
              </a:rPr>
              <a:t>Linking "Policy" to Funding?</a:t>
            </a:r>
          </a:p>
          <a:p>
            <a:pPr marL="577747" lvl="3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12" y="2744467"/>
            <a:ext cx="4168874" cy="41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186" y="2276873"/>
            <a:ext cx="4752528" cy="273293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2400" b="1" dirty="0"/>
              <a:t>20 countries </a:t>
            </a:r>
            <a:r>
              <a:rPr lang="en-GB" sz="2400" dirty="0"/>
              <a:t>with country specific recommendations from </a:t>
            </a:r>
            <a:r>
              <a:rPr lang="en-GB" sz="2400" b="1" dirty="0"/>
              <a:t>European Semester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Ex-ante </a:t>
            </a:r>
            <a:r>
              <a:rPr lang="en-GB" sz="2400" b="1" dirty="0" err="1"/>
              <a:t>conditionalities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TO11 OPs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2705448" y="4437114"/>
            <a:ext cx="1080120" cy="115212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marL="3175" defTabSz="914238"/>
            <a:endParaRPr lang="en-GB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66" y="5739528"/>
            <a:ext cx="3669580" cy="849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2400" b="1" dirty="0"/>
              <a:t>Demand for Guidance</a:t>
            </a:r>
          </a:p>
        </p:txBody>
      </p:sp>
      <p:sp>
        <p:nvSpPr>
          <p:cNvPr id="6" name="TextBox 5"/>
          <p:cNvSpPr txBox="1"/>
          <p:nvPr/>
        </p:nvSpPr>
        <p:spPr>
          <a:xfrm rot="19099706">
            <a:off x="4988188" y="3022939"/>
            <a:ext cx="2535883" cy="4722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What policy?</a:t>
            </a:r>
          </a:p>
        </p:txBody>
      </p:sp>
    </p:spTree>
    <p:extLst>
      <p:ext uri="{BB962C8B-B14F-4D97-AF65-F5344CB8AC3E}">
        <p14:creationId xmlns:p14="http://schemas.microsoft.com/office/powerpoint/2010/main" val="3433923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8388350" y="3886201"/>
            <a:ext cx="647700" cy="3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SK</a:t>
            </a:r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4903790" y="1412876"/>
            <a:ext cx="649287" cy="3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3419475" y="3716340"/>
            <a:ext cx="647700" cy="3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971551" y="4056065"/>
            <a:ext cx="647700" cy="3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BG</a:t>
            </a:r>
          </a:p>
        </p:txBody>
      </p:sp>
      <p:pic>
        <p:nvPicPr>
          <p:cNvPr id="696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TextBox 1"/>
          <p:cNvSpPr txBox="1">
            <a:spLocks noChangeArrowheads="1"/>
          </p:cNvSpPr>
          <p:nvPr/>
        </p:nvSpPr>
        <p:spPr bwMode="auto">
          <a:xfrm>
            <a:off x="301626" y="1350964"/>
            <a:ext cx="8388350" cy="4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2400" b="1" dirty="0">
                <a:solidFill>
                  <a:srgbClr val="92D050"/>
                </a:solidFill>
              </a:rPr>
              <a:t>2014-2020 - TO11 Allocation – ESF &amp; ERDF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4088" y="2132857"/>
            <a:ext cx="2880320" cy="79324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Results?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2204866"/>
            <a:ext cx="3168352" cy="52320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2800" dirty="0"/>
              <a:t>EUR </a:t>
            </a:r>
            <a:r>
              <a:rPr lang="en-GB" sz="2800" dirty="0" smtClean="0"/>
              <a:t>4.7 billion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37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1625</Words>
  <Application>Microsoft Office PowerPoint</Application>
  <PresentationFormat>On-screen Show (4:3)</PresentationFormat>
  <Paragraphs>449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Blank</vt:lpstr>
      <vt:lpstr>Office Theme</vt:lpstr>
      <vt:lpstr>1_Office Theme</vt:lpstr>
      <vt:lpstr>2_Office Theme</vt:lpstr>
      <vt:lpstr>1_Blank</vt:lpstr>
      <vt:lpstr>2_Blank</vt:lpstr>
      <vt:lpstr>PowerPoint Presentation</vt:lpstr>
      <vt:lpstr>PowerPoint Presentation</vt:lpstr>
      <vt:lpstr>Here it is!</vt:lpstr>
      <vt:lpstr>Key Messages</vt:lpstr>
      <vt:lpstr>Toolbox – Why? &amp; What? </vt:lpstr>
      <vt:lpstr>Toolbox success</vt:lpstr>
      <vt:lpstr>PowerPoint Presentation</vt:lpstr>
      <vt:lpstr>PowerPoint Presentation</vt:lpstr>
      <vt:lpstr>PowerPoint Presentation</vt:lpstr>
      <vt:lpstr>PowerPoint Presentation</vt:lpstr>
      <vt:lpstr>Process</vt:lpstr>
      <vt:lpstr>A Look inside…</vt:lpstr>
      <vt:lpstr>PowerPoint Presentation</vt:lpstr>
      <vt:lpstr>Navigation</vt:lpstr>
      <vt:lpstr>The Toolbox is more like a cookbook…</vt:lpstr>
      <vt:lpstr>Content Example – anti-corruption</vt:lpstr>
      <vt:lpstr>PowerPoint Presentation</vt:lpstr>
      <vt:lpstr>Content Example – e-government</vt:lpstr>
      <vt:lpstr>PowerPoint Presentation</vt:lpstr>
      <vt:lpstr>PowerPoint Presentation</vt:lpstr>
      <vt:lpstr>PowerPoint Presentation</vt:lpstr>
      <vt:lpstr>ELEKTRONIZÁCIA VEREJNÉHO  OBSTARÁVANIA NA SLOVENSKU</vt:lpstr>
      <vt:lpstr>BENEFITS OF ELECTRONIC MARKET  PLACE TO THE SOCIETY</vt:lpstr>
      <vt:lpstr>BENEFITS OF ELECTRONIC MARKET  PLACE TO THE SOCIETY</vt:lpstr>
      <vt:lpstr>BENEFITS OF ELECTRONIC MARKET  PLACE TO THE SOCIETY</vt:lpstr>
      <vt:lpstr>PowerPoint Presentation</vt:lpstr>
      <vt:lpstr>Toolbox Evolution?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 Public Administration</dc:title>
  <dc:creator>HAUSER Florian (EMPL)</dc:creator>
  <cp:lastModifiedBy>Windows User</cp:lastModifiedBy>
  <cp:revision>61</cp:revision>
  <dcterms:created xsi:type="dcterms:W3CDTF">2015-03-09T15:29:31Z</dcterms:created>
  <dcterms:modified xsi:type="dcterms:W3CDTF">2015-09-29T14:49:53Z</dcterms:modified>
</cp:coreProperties>
</file>