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69" r:id="rId3"/>
    <p:sldId id="275" r:id="rId4"/>
    <p:sldId id="277" r:id="rId5"/>
    <p:sldId id="278" r:id="rId6"/>
    <p:sldId id="279" r:id="rId7"/>
  </p:sldIdLst>
  <p:sldSz cx="12192000" cy="6858000"/>
  <p:notesSz cx="6797675" cy="98726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  <a:srgbClr val="FFA7A7"/>
    <a:srgbClr val="FFAF1F"/>
    <a:srgbClr val="51A5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836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42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418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418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18F35A-3F7B-4D5A-A571-5445B917B696}" type="datetimeFigureOut">
              <a:rPr lang="fr-FR" smtClean="0"/>
              <a:t>30/09/2015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06363" y="739775"/>
            <a:ext cx="6584950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450" y="4689239"/>
            <a:ext cx="5438775" cy="444293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376899"/>
            <a:ext cx="2946400" cy="49418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49688" y="9376899"/>
            <a:ext cx="2946400" cy="49418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AECDB2-671A-414B-895B-0350477E440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77878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6C771-9B52-4DC6-8524-7AD11CDD4561}" type="datetimeFigureOut">
              <a:rPr lang="en-US" smtClean="0"/>
              <a:t>9/30/2015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F8B4A-9660-4381-A57F-D15C67C313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2229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6C771-9B52-4DC6-8524-7AD11CDD4561}" type="datetimeFigureOut">
              <a:rPr lang="en-US" smtClean="0"/>
              <a:t>9/30/2015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F8B4A-9660-4381-A57F-D15C67C313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621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6C771-9B52-4DC6-8524-7AD11CDD4561}" type="datetimeFigureOut">
              <a:rPr lang="en-US" smtClean="0"/>
              <a:t>9/30/2015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F8B4A-9660-4381-A57F-D15C67C313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980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6C771-9B52-4DC6-8524-7AD11CDD4561}" type="datetimeFigureOut">
              <a:rPr lang="en-US" smtClean="0"/>
              <a:t>9/30/2015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F8B4A-9660-4381-A57F-D15C67C313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551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6C771-9B52-4DC6-8524-7AD11CDD4561}" type="datetimeFigureOut">
              <a:rPr lang="en-US" smtClean="0"/>
              <a:t>9/30/2015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F8B4A-9660-4381-A57F-D15C67C313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6133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6C771-9B52-4DC6-8524-7AD11CDD4561}" type="datetimeFigureOut">
              <a:rPr lang="en-US" smtClean="0"/>
              <a:t>9/30/2015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F8B4A-9660-4381-A57F-D15C67C313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797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6C771-9B52-4DC6-8524-7AD11CDD4561}" type="datetimeFigureOut">
              <a:rPr lang="en-US" smtClean="0"/>
              <a:t>9/30/2015</a:t>
            </a:fld>
            <a:endParaRPr lang="en-US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F8B4A-9660-4381-A57F-D15C67C313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9249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6C771-9B52-4DC6-8524-7AD11CDD4561}" type="datetimeFigureOut">
              <a:rPr lang="en-US" smtClean="0"/>
              <a:t>9/30/2015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F8B4A-9660-4381-A57F-D15C67C313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2527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6C771-9B52-4DC6-8524-7AD11CDD4561}" type="datetimeFigureOut">
              <a:rPr lang="en-US" smtClean="0"/>
              <a:t>9/30/2015</a:t>
            </a:fld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F8B4A-9660-4381-A57F-D15C67C313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7198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6C771-9B52-4DC6-8524-7AD11CDD4561}" type="datetimeFigureOut">
              <a:rPr lang="en-US" smtClean="0"/>
              <a:t>9/30/2015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F8B4A-9660-4381-A57F-D15C67C313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159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6C771-9B52-4DC6-8524-7AD11CDD4561}" type="datetimeFigureOut">
              <a:rPr lang="en-US" smtClean="0"/>
              <a:t>9/30/2015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F8B4A-9660-4381-A57F-D15C67C313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8423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16C771-9B52-4DC6-8524-7AD11CDD4561}" type="datetimeFigureOut">
              <a:rPr lang="en-US" smtClean="0"/>
              <a:t>9/30/2015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CF8B4A-9660-4381-A57F-D15C67C313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366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4382"/>
            <a:ext cx="12191999" cy="6906766"/>
          </a:xfrm>
          <a:prstGeom prst="rect">
            <a:avLst/>
          </a:prstGeom>
        </p:spPr>
      </p:pic>
      <p:sp>
        <p:nvSpPr>
          <p:cNvPr id="2" name="Ellipse 1"/>
          <p:cNvSpPr/>
          <p:nvPr/>
        </p:nvSpPr>
        <p:spPr>
          <a:xfrm>
            <a:off x="603110" y="712646"/>
            <a:ext cx="5403478" cy="5403477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6651" y="2368741"/>
            <a:ext cx="4016395" cy="2120519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4896" y="3174353"/>
            <a:ext cx="4435991" cy="7851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55930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0000"/>
    </mc:Choice>
    <mc:Fallback xmlns="">
      <p:transition spd="slow" advTm="6000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4382"/>
            <a:ext cx="12191999" cy="6906766"/>
          </a:xfrm>
          <a:prstGeom prst="rect">
            <a:avLst/>
          </a:prstGeom>
        </p:spPr>
      </p:pic>
      <p:sp>
        <p:nvSpPr>
          <p:cNvPr id="2" name="Ellipse 1"/>
          <p:cNvSpPr/>
          <p:nvPr/>
        </p:nvSpPr>
        <p:spPr>
          <a:xfrm>
            <a:off x="609606" y="712646"/>
            <a:ext cx="5403478" cy="5403477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3147" y="2368741"/>
            <a:ext cx="4016395" cy="2120519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6776" y="2869553"/>
            <a:ext cx="4435991" cy="785171"/>
          </a:xfrm>
          <a:prstGeom prst="rect">
            <a:avLst/>
          </a:prstGeom>
        </p:spPr>
      </p:pic>
      <p:sp>
        <p:nvSpPr>
          <p:cNvPr id="6" name="ZoneTexte 3"/>
          <p:cNvSpPr txBox="1"/>
          <p:nvPr/>
        </p:nvSpPr>
        <p:spPr>
          <a:xfrm>
            <a:off x="5897880" y="507946"/>
            <a:ext cx="58868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b-LU" sz="5400" b="1" dirty="0" err="1" smtClean="0">
                <a:solidFill>
                  <a:schemeClr val="bg1"/>
                </a:solidFill>
              </a:rPr>
              <a:t>Closing</a:t>
            </a:r>
            <a:r>
              <a:rPr lang="lb-LU" sz="5400" b="1" dirty="0" smtClean="0">
                <a:solidFill>
                  <a:schemeClr val="bg1"/>
                </a:solidFill>
              </a:rPr>
              <a:t> of </a:t>
            </a:r>
            <a:r>
              <a:rPr lang="lb-LU" sz="5400" b="1" dirty="0" err="1" smtClean="0">
                <a:solidFill>
                  <a:schemeClr val="bg1"/>
                </a:solidFill>
              </a:rPr>
              <a:t>the</a:t>
            </a:r>
            <a:r>
              <a:rPr lang="lb-LU" sz="5400" b="1" dirty="0" smtClean="0">
                <a:solidFill>
                  <a:schemeClr val="bg1"/>
                </a:solidFill>
              </a:rPr>
              <a:t> 8QC.</a:t>
            </a:r>
            <a:endParaRPr lang="en-US" sz="5400" b="1" dirty="0">
              <a:solidFill>
                <a:schemeClr val="bg1"/>
              </a:solidFill>
            </a:endParaRPr>
          </a:p>
          <a:p>
            <a:endParaRPr lang="en-US" dirty="0"/>
          </a:p>
        </p:txBody>
      </p:sp>
      <p:sp>
        <p:nvSpPr>
          <p:cNvPr id="7" name="ZoneTexte 3"/>
          <p:cNvSpPr txBox="1"/>
          <p:nvPr/>
        </p:nvSpPr>
        <p:spPr>
          <a:xfrm>
            <a:off x="5969874" y="4466351"/>
            <a:ext cx="6024005" cy="24468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b-LU" sz="5400" dirty="0" err="1" smtClean="0">
                <a:solidFill>
                  <a:schemeClr val="bg1"/>
                </a:solidFill>
              </a:rPr>
              <a:t>Mrs</a:t>
            </a:r>
            <a:r>
              <a:rPr lang="lb-LU" sz="5400" dirty="0" smtClean="0">
                <a:solidFill>
                  <a:schemeClr val="bg1"/>
                </a:solidFill>
              </a:rPr>
              <a:t> Paulette LENERT</a:t>
            </a:r>
          </a:p>
          <a:p>
            <a:r>
              <a:rPr lang="lb-LU" sz="2700" dirty="0" err="1" smtClean="0">
                <a:solidFill>
                  <a:schemeClr val="bg1"/>
                </a:solidFill>
              </a:rPr>
              <a:t>Director</a:t>
            </a:r>
            <a:r>
              <a:rPr lang="lb-LU" sz="2700" dirty="0" smtClean="0">
                <a:solidFill>
                  <a:schemeClr val="bg1"/>
                </a:solidFill>
              </a:rPr>
              <a:t> General</a:t>
            </a:r>
          </a:p>
          <a:p>
            <a:r>
              <a:rPr lang="lb-LU" sz="2700" dirty="0" err="1" smtClean="0">
                <a:solidFill>
                  <a:schemeClr val="bg1"/>
                </a:solidFill>
              </a:rPr>
              <a:t>Ministry</a:t>
            </a:r>
            <a:r>
              <a:rPr lang="lb-LU" sz="2700" dirty="0" smtClean="0">
                <a:solidFill>
                  <a:schemeClr val="bg1"/>
                </a:solidFill>
              </a:rPr>
              <a:t> of Civil Service and Administrative Reform of Luxembourg</a:t>
            </a:r>
            <a:endParaRPr lang="en-US" sz="2700" dirty="0">
              <a:solidFill>
                <a:schemeClr val="bg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4993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0000"/>
    </mc:Choice>
    <mc:Fallback xmlns="">
      <p:transition spd="slow" advTm="6000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lum bright="-1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4382"/>
            <a:ext cx="12191999" cy="6906766"/>
          </a:xfrm>
          <a:prstGeom prst="rect">
            <a:avLst/>
          </a:prstGeom>
          <a:noFill/>
          <a:effectLst>
            <a:reflection endPos="0" dir="5400000" sy="-100000" algn="bl" rotWithShape="0"/>
          </a:effectLst>
        </p:spPr>
      </p:pic>
      <p:sp>
        <p:nvSpPr>
          <p:cNvPr id="8" name="Ellipse 1"/>
          <p:cNvSpPr/>
          <p:nvPr/>
        </p:nvSpPr>
        <p:spPr>
          <a:xfrm>
            <a:off x="-697661" y="-1927757"/>
            <a:ext cx="3285218" cy="347445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73" y="100465"/>
            <a:ext cx="1674190" cy="883915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6009" y="149836"/>
            <a:ext cx="4435991" cy="785171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1449422"/>
            <a:ext cx="12191999" cy="519457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05973" y="1449422"/>
            <a:ext cx="11966053" cy="507831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600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Public </a:t>
            </a:r>
            <a:r>
              <a:rPr lang="en-US" sz="3600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administration as part of the </a:t>
            </a:r>
            <a:r>
              <a:rPr lang="en-US" sz="3600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solution</a:t>
            </a:r>
          </a:p>
          <a:p>
            <a:endParaRPr lang="lb-LU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sz="3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“Quality of public administration strongly affects competitiveness, growth, social </a:t>
            </a:r>
            <a:r>
              <a:rPr lang="en-US" sz="3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cohesion,</a:t>
            </a:r>
          </a:p>
          <a:p>
            <a:r>
              <a:rPr lang="en-US" sz="3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and </a:t>
            </a:r>
            <a:r>
              <a:rPr lang="en-US" sz="3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therefore the need to </a:t>
            </a:r>
            <a:r>
              <a:rPr lang="en-US" sz="3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modernize</a:t>
            </a:r>
          </a:p>
          <a:p>
            <a:r>
              <a:rPr lang="en-US" sz="3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administrative systems is </a:t>
            </a:r>
            <a:r>
              <a:rPr lang="en-US" sz="3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 top priority across the EU”</a:t>
            </a:r>
          </a:p>
          <a:p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r"/>
            <a:endParaRPr lang="en-US" sz="2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r"/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Conclusions 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of Ministers responsible for Public 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Administration</a:t>
            </a:r>
          </a:p>
          <a:p>
            <a:pPr algn="r"/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 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EU Member States meeting in Rome, December 3rd 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2014</a:t>
            </a:r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94048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0000"/>
    </mc:Choice>
    <mc:Fallback xmlns="">
      <p:transition spd="slow" advTm="6000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lum bright="-1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4382"/>
            <a:ext cx="12191999" cy="6906766"/>
          </a:xfrm>
          <a:prstGeom prst="rect">
            <a:avLst/>
          </a:prstGeom>
          <a:noFill/>
          <a:effectLst>
            <a:reflection endPos="0" dir="5400000" sy="-100000" algn="bl" rotWithShape="0"/>
          </a:effectLst>
        </p:spPr>
      </p:pic>
      <p:sp>
        <p:nvSpPr>
          <p:cNvPr id="8" name="Ellipse 1"/>
          <p:cNvSpPr/>
          <p:nvPr/>
        </p:nvSpPr>
        <p:spPr>
          <a:xfrm>
            <a:off x="-697661" y="-1927757"/>
            <a:ext cx="3285218" cy="347445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73" y="100465"/>
            <a:ext cx="1674190" cy="883915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6009" y="149836"/>
            <a:ext cx="4435991" cy="785171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1449421"/>
            <a:ext cx="12191999" cy="519457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05973" y="1449421"/>
            <a:ext cx="11966053" cy="480131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600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Key </a:t>
            </a:r>
            <a:r>
              <a:rPr lang="en-US" sz="3600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themes </a:t>
            </a:r>
          </a:p>
          <a:p>
            <a:endParaRPr lang="lb-LU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lb-LU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Theme 1:  </a:t>
            </a:r>
            <a:r>
              <a:rPr lang="en-US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Public administration in the cycle of policy design, implementation &amp; </a:t>
            </a:r>
            <a:r>
              <a:rPr lang="en-US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evaluation</a:t>
            </a:r>
          </a:p>
          <a:p>
            <a:endParaRPr lang="en-US" sz="2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Theme 2: </a:t>
            </a:r>
            <a:r>
              <a:rPr lang="en-US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Strategic thinking in a future-oriented and innovative public </a:t>
            </a:r>
            <a:r>
              <a:rPr lang="en-US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administration</a:t>
            </a:r>
          </a:p>
          <a:p>
            <a:endParaRPr lang="en-US" sz="2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Theme 3: </a:t>
            </a:r>
            <a:r>
              <a:rPr lang="en-US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Strengthening professionalism in building an innovative public </a:t>
            </a:r>
            <a:r>
              <a:rPr lang="en-US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administration</a:t>
            </a:r>
          </a:p>
          <a:p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Theme 4: </a:t>
            </a:r>
            <a:r>
              <a:rPr lang="en-US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Innovative service provisions through stakeholders and citizens/user </a:t>
            </a:r>
            <a:r>
              <a:rPr lang="en-US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involvement</a:t>
            </a:r>
          </a:p>
          <a:p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Theme 5: </a:t>
            </a:r>
            <a:r>
              <a:rPr lang="en-US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Enhancing societal responsible public </a:t>
            </a:r>
            <a:r>
              <a:rPr lang="en-US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administration</a:t>
            </a:r>
            <a:endParaRPr lang="en-US" sz="2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02892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0000"/>
    </mc:Choice>
    <mc:Fallback xmlns="">
      <p:transition spd="slow" advTm="6000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lum bright="-1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4382"/>
            <a:ext cx="12191999" cy="6906766"/>
          </a:xfrm>
          <a:prstGeom prst="rect">
            <a:avLst/>
          </a:prstGeom>
          <a:noFill/>
          <a:effectLst>
            <a:reflection endPos="0" dir="5400000" sy="-100000" algn="bl" rotWithShape="0"/>
          </a:effectLst>
        </p:spPr>
      </p:pic>
      <p:sp>
        <p:nvSpPr>
          <p:cNvPr id="8" name="Ellipse 1"/>
          <p:cNvSpPr/>
          <p:nvPr/>
        </p:nvSpPr>
        <p:spPr>
          <a:xfrm>
            <a:off x="-697661" y="-1927757"/>
            <a:ext cx="3285218" cy="347445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73" y="100465"/>
            <a:ext cx="1674190" cy="883915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6009" y="149836"/>
            <a:ext cx="4435991" cy="785171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1449421"/>
            <a:ext cx="12191999" cy="519457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05974" y="1449421"/>
            <a:ext cx="11975780" cy="489364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600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Public Administration Innovation : coming soon … </a:t>
            </a:r>
            <a:endParaRPr lang="lb-LU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lb-LU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OECD Youth 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Dialogue for Inclusive Growth – October 27, Helsinki			</a:t>
            </a:r>
          </a:p>
          <a:p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OECD Ministerial 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Conference	Meeting for Public Governance for 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Inclusive Growth – October 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28, 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Helsinki	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</a:t>
            </a:r>
          </a:p>
          <a:p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EPSA Award 2015 - The Public Sector as Partner for a Better 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Society – November 17-18, Maastricht			</a:t>
            </a:r>
          </a:p>
          <a:p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65. Meeting 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of Directors General of the European Public Administration 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Network – December 3-4, Luxembourg</a:t>
            </a:r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67282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0000"/>
    </mc:Choice>
    <mc:Fallback xmlns="">
      <p:transition spd="slow" advTm="6000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4382"/>
            <a:ext cx="12191999" cy="6906766"/>
          </a:xfrm>
          <a:prstGeom prst="rect">
            <a:avLst/>
          </a:prstGeom>
        </p:spPr>
      </p:pic>
      <p:sp>
        <p:nvSpPr>
          <p:cNvPr id="2" name="Ellipse 1"/>
          <p:cNvSpPr/>
          <p:nvPr/>
        </p:nvSpPr>
        <p:spPr>
          <a:xfrm>
            <a:off x="603110" y="712646"/>
            <a:ext cx="5403478" cy="5403477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6651" y="2368741"/>
            <a:ext cx="4016395" cy="2120519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4896" y="3174353"/>
            <a:ext cx="4435991" cy="785171"/>
          </a:xfrm>
          <a:prstGeom prst="rect">
            <a:avLst/>
          </a:prstGeom>
        </p:spPr>
      </p:pic>
      <p:sp>
        <p:nvSpPr>
          <p:cNvPr id="6" name="ZoneTexte 3"/>
          <p:cNvSpPr txBox="1"/>
          <p:nvPr/>
        </p:nvSpPr>
        <p:spPr>
          <a:xfrm>
            <a:off x="7861738" y="1480783"/>
            <a:ext cx="58868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lb-LU" sz="5400" b="1" dirty="0" smtClean="0">
                <a:solidFill>
                  <a:schemeClr val="bg1"/>
                </a:solidFill>
              </a:rPr>
              <a:t>GOODBYE!</a:t>
            </a:r>
            <a:endParaRPr lang="en-US" sz="5400" b="1" dirty="0">
              <a:solidFill>
                <a:schemeClr val="bg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9285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0000"/>
    </mc:Choice>
    <mc:Fallback xmlns="">
      <p:transition spd="slow" advTm="6000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153</Words>
  <Application>Microsoft Office PowerPoint</Application>
  <PresentationFormat>Widescreen</PresentationFormat>
  <Paragraphs>35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Thème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CTIE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Yves Boland</dc:creator>
  <cp:lastModifiedBy>Bob GREIS</cp:lastModifiedBy>
  <cp:revision>67</cp:revision>
  <cp:lastPrinted>2015-09-30T16:55:17Z</cp:lastPrinted>
  <dcterms:created xsi:type="dcterms:W3CDTF">2015-09-18T12:37:51Z</dcterms:created>
  <dcterms:modified xsi:type="dcterms:W3CDTF">2015-09-30T17:59:50Z</dcterms:modified>
</cp:coreProperties>
</file>